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6" r:id="rId2"/>
    <p:sldId id="258" r:id="rId3"/>
    <p:sldId id="279" r:id="rId4"/>
    <p:sldId id="286" r:id="rId5"/>
    <p:sldId id="285" r:id="rId6"/>
    <p:sldId id="282" r:id="rId7"/>
    <p:sldId id="283" r:id="rId8"/>
    <p:sldId id="287" r:id="rId9"/>
    <p:sldId id="259" r:id="rId10"/>
    <p:sldId id="260" r:id="rId11"/>
    <p:sldId id="274" r:id="rId12"/>
    <p:sldId id="261" r:id="rId13"/>
    <p:sldId id="262" r:id="rId14"/>
    <p:sldId id="263" r:id="rId15"/>
    <p:sldId id="288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6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40145-2725-434B-BED5-D06C064C5982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42C66-B3A0-411A-8F3B-2ABCBBB9FB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359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42C66-B3A0-411A-8F3B-2ABCBBB9FBC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784DB-C4F3-4093-BAA9-E5765D02097E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subTitle" idx="4294967295"/>
          </p:nvPr>
        </p:nvSpPr>
        <p:spPr>
          <a:xfrm>
            <a:off x="304800" y="228600"/>
            <a:ext cx="8458200" cy="2895600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rmAutofit fontScale="30000" lnSpcReduction="20000"/>
          </a:bodyPr>
          <a:lstStyle/>
          <a:p>
            <a:pPr algn="ctr">
              <a:buNone/>
            </a:pPr>
            <a:r>
              <a:rPr lang="en-US" sz="320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</a:t>
            </a:r>
          </a:p>
          <a:p>
            <a:pPr algn="ctr">
              <a:buNone/>
            </a:pPr>
            <a:r>
              <a:rPr lang="en-US" sz="13000" b="1" i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</a:rPr>
              <a:t>GENERAL ARRANGEMENT</a:t>
            </a:r>
            <a:r>
              <a:rPr lang="en-US" sz="9600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/>
            </a:r>
            <a:br>
              <a:rPr lang="en-US" sz="9600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</a:br>
            <a:endParaRPr lang="en-US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962400"/>
            <a:ext cx="6553200" cy="221599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Fathalla Ibrahim El </a:t>
            </a:r>
            <a:r>
              <a:rPr lang="en-US" sz="2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Fouhil</a:t>
            </a:r>
            <a:endParaRPr lang="en-US" sz="24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of Anatomy</a:t>
            </a: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Medicine</a:t>
            </a: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Saud University</a:t>
            </a: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r>
              <a:rPr lang="en-US" sz="2400" b="1" i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ahmedfathala@gmail.com</a:t>
            </a:r>
            <a:endParaRPr lang="en-US" sz="24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74638"/>
            <a:ext cx="56388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 – LAYER 1</a:t>
            </a:r>
            <a:endParaRPr lang="en-US" dirty="0"/>
          </a:p>
        </p:txBody>
      </p:sp>
      <p:pic>
        <p:nvPicPr>
          <p:cNvPr id="4" name="Picture 6" descr="peritoneum 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1600200"/>
            <a:ext cx="510540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038600" y="1981200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OMENTUM</a:t>
            </a:r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4572000" y="3962400"/>
            <a:ext cx="31242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96200" y="4038600"/>
            <a:ext cx="10294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JEUNUM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ILEUM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67600" y="2590800"/>
            <a:ext cx="1423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TRANSVERSE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rot="10800000">
            <a:off x="4800600" y="2743200"/>
            <a:ext cx="2667000" cy="1707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 – LAYER 2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Large intestine 0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255183"/>
            <a:ext cx="5029200" cy="5215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04800" y="2819400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DUODENUM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Arrow Connector 12"/>
          <p:cNvCxnSpPr>
            <a:stCxn id="9" idx="3"/>
          </p:cNvCxnSpPr>
          <p:nvPr/>
        </p:nvCxnSpPr>
        <p:spPr>
          <a:xfrm>
            <a:off x="1704542" y="3004066"/>
            <a:ext cx="2791258" cy="7297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96200" y="1905000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SPLEEN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Straight Arrow Connector 17"/>
          <p:cNvCxnSpPr>
            <a:stCxn id="16" idx="1"/>
          </p:cNvCxnSpPr>
          <p:nvPr/>
        </p:nvCxnSpPr>
        <p:spPr>
          <a:xfrm rot="10800000" flipV="1">
            <a:off x="5638800" y="2089666"/>
            <a:ext cx="2057400" cy="4249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91400" y="2590800"/>
            <a:ext cx="119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PANCREAS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>
          <a:xfrm rot="10800000" flipV="1">
            <a:off x="5181600" y="2775466"/>
            <a:ext cx="2209800" cy="1201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4114800"/>
            <a:ext cx="2056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ASCENDING COLON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Straight Arrow Connector 23"/>
          <p:cNvCxnSpPr>
            <a:stCxn id="22" idx="3"/>
          </p:cNvCxnSpPr>
          <p:nvPr/>
        </p:nvCxnSpPr>
        <p:spPr>
          <a:xfrm>
            <a:off x="2056076" y="4299466"/>
            <a:ext cx="1677724" cy="1963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391400" y="3962400"/>
            <a:ext cx="1495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DESCENDING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7" name="Straight Arrow Connector 26"/>
          <p:cNvCxnSpPr>
            <a:stCxn id="25" idx="1"/>
          </p:cNvCxnSpPr>
          <p:nvPr/>
        </p:nvCxnSpPr>
        <p:spPr>
          <a:xfrm rot="10800000">
            <a:off x="5867400" y="4038600"/>
            <a:ext cx="1524000" cy="2469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 – LAYER 3 (IN BLACK)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PART OF LAYER 2 (IN BLUE)</a:t>
            </a:r>
            <a:endParaRPr lang="en-US" dirty="0"/>
          </a:p>
        </p:txBody>
      </p:sp>
      <p:pic>
        <p:nvPicPr>
          <p:cNvPr id="4" name="Picture 6" descr="peritoneum 0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1600200"/>
            <a:ext cx="518160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391400" y="2133600"/>
            <a:ext cx="1036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Pancreas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91400" y="2743200"/>
            <a:ext cx="1238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Left kidney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2895600"/>
            <a:ext cx="1369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 kidney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48957" y="3276600"/>
            <a:ext cx="179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 aorta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79991" y="4267200"/>
            <a:ext cx="1764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Left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psoas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major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581400"/>
            <a:ext cx="1886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Inferior vena cava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191000"/>
            <a:ext cx="1895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psoas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major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>
            <a:stCxn id="9" idx="3"/>
          </p:cNvCxnSpPr>
          <p:nvPr/>
        </p:nvCxnSpPr>
        <p:spPr>
          <a:xfrm>
            <a:off x="1674662" y="3080266"/>
            <a:ext cx="2059138" cy="1201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1"/>
          </p:cNvCxnSpPr>
          <p:nvPr/>
        </p:nvCxnSpPr>
        <p:spPr>
          <a:xfrm rot="10800000" flipV="1">
            <a:off x="5181600" y="2318266"/>
            <a:ext cx="2209800" cy="6535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1"/>
          </p:cNvCxnSpPr>
          <p:nvPr/>
        </p:nvCxnSpPr>
        <p:spPr>
          <a:xfrm rot="10800000" flipV="1">
            <a:off x="5410200" y="2927866"/>
            <a:ext cx="1981200" cy="2725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1"/>
          </p:cNvCxnSpPr>
          <p:nvPr/>
        </p:nvCxnSpPr>
        <p:spPr>
          <a:xfrm rot="10800000">
            <a:off x="5257801" y="4191000"/>
            <a:ext cx="2122191" cy="2608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1"/>
          </p:cNvCxnSpPr>
          <p:nvPr/>
        </p:nvCxnSpPr>
        <p:spPr>
          <a:xfrm rot="10800000" flipV="1">
            <a:off x="4724401" y="3461266"/>
            <a:ext cx="2624557" cy="5011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4" idx="3"/>
          </p:cNvCxnSpPr>
          <p:nvPr/>
        </p:nvCxnSpPr>
        <p:spPr>
          <a:xfrm>
            <a:off x="1886094" y="3766066"/>
            <a:ext cx="2609706" cy="1963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5" idx="3"/>
          </p:cNvCxnSpPr>
          <p:nvPr/>
        </p:nvCxnSpPr>
        <p:spPr>
          <a:xfrm flipV="1">
            <a:off x="1895006" y="4191000"/>
            <a:ext cx="2143594" cy="1846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8600" y="2209800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Duodenum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Straight Arrow Connector 23"/>
          <p:cNvCxnSpPr>
            <a:stCxn id="20" idx="3"/>
          </p:cNvCxnSpPr>
          <p:nvPr/>
        </p:nvCxnSpPr>
        <p:spPr>
          <a:xfrm>
            <a:off x="1479263" y="2394466"/>
            <a:ext cx="2635537" cy="8059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52400" y="1600200"/>
            <a:ext cx="175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 suprarenal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gland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0" name="Straight Arrow Connector 29"/>
          <p:cNvCxnSpPr>
            <a:stCxn id="26" idx="3"/>
          </p:cNvCxnSpPr>
          <p:nvPr/>
        </p:nvCxnSpPr>
        <p:spPr>
          <a:xfrm>
            <a:off x="1903072" y="1923366"/>
            <a:ext cx="2364128" cy="8198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471426" y="1447800"/>
            <a:ext cx="1672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Left suprarenal 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gland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3" name="Straight Arrow Connector 32"/>
          <p:cNvCxnSpPr>
            <a:stCxn id="31" idx="1"/>
          </p:cNvCxnSpPr>
          <p:nvPr/>
        </p:nvCxnSpPr>
        <p:spPr>
          <a:xfrm rot="10800000" flipV="1">
            <a:off x="5029200" y="1770966"/>
            <a:ext cx="2442226" cy="8960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1\My Documents\My Pictures\abdom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4556" y="533400"/>
            <a:ext cx="3330498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6" descr="peritoneum 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819400" y="533400"/>
            <a:ext cx="2819400" cy="24594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Documents and Settings\user1\My Documents\My Pictures\abdomen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505200"/>
            <a:ext cx="38862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Documents and Settings\user1\My Documents\My Pictures\abdomen 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505200"/>
            <a:ext cx="44958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post abd wall 00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33400"/>
            <a:ext cx="2743200" cy="243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eritoneum 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Freeform 5"/>
          <p:cNvSpPr/>
          <p:nvPr/>
        </p:nvSpPr>
        <p:spPr>
          <a:xfrm>
            <a:off x="2794000" y="2176780"/>
            <a:ext cx="1747520" cy="2329180"/>
          </a:xfrm>
          <a:custGeom>
            <a:avLst/>
            <a:gdLst>
              <a:gd name="connsiteX0" fmla="*/ 1747520 w 1747520"/>
              <a:gd name="connsiteY0" fmla="*/ 292100 h 2329180"/>
              <a:gd name="connsiteX1" fmla="*/ 193040 w 1747520"/>
              <a:gd name="connsiteY1" fmla="*/ 276860 h 2329180"/>
              <a:gd name="connsiteX2" fmla="*/ 589280 w 1747520"/>
              <a:gd name="connsiteY2" fmla="*/ 1953260 h 2329180"/>
              <a:gd name="connsiteX3" fmla="*/ 1153160 w 1747520"/>
              <a:gd name="connsiteY3" fmla="*/ 1572260 h 2329180"/>
              <a:gd name="connsiteX4" fmla="*/ 1564640 w 1747520"/>
              <a:gd name="connsiteY4" fmla="*/ 1587500 h 232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7520" h="2329180">
                <a:moveTo>
                  <a:pt x="1747520" y="292100"/>
                </a:moveTo>
                <a:cubicBezTo>
                  <a:pt x="1066800" y="146050"/>
                  <a:pt x="386080" y="0"/>
                  <a:pt x="193040" y="276860"/>
                </a:cubicBezTo>
                <a:cubicBezTo>
                  <a:pt x="0" y="553720"/>
                  <a:pt x="429260" y="1737360"/>
                  <a:pt x="589280" y="1953260"/>
                </a:cubicBezTo>
                <a:cubicBezTo>
                  <a:pt x="749300" y="2169160"/>
                  <a:pt x="990600" y="1633220"/>
                  <a:pt x="1153160" y="1572260"/>
                </a:cubicBezTo>
                <a:cubicBezTo>
                  <a:pt x="1315720" y="1511300"/>
                  <a:pt x="713740" y="2329180"/>
                  <a:pt x="1564640" y="1587500"/>
                </a:cubicBezTo>
              </a:path>
            </a:pathLst>
          </a:custGeom>
          <a:ln>
            <a:solidFill>
              <a:srgbClr val="7030A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126740" y="2484120"/>
            <a:ext cx="1353820" cy="1950720"/>
          </a:xfrm>
          <a:custGeom>
            <a:avLst/>
            <a:gdLst>
              <a:gd name="connsiteX0" fmla="*/ 1353820 w 1353820"/>
              <a:gd name="connsiteY0" fmla="*/ 167640 h 1950720"/>
              <a:gd name="connsiteX1" fmla="*/ 134620 w 1353820"/>
              <a:gd name="connsiteY1" fmla="*/ 167640 h 1950720"/>
              <a:gd name="connsiteX2" fmla="*/ 546100 w 1353820"/>
              <a:gd name="connsiteY2" fmla="*/ 1173480 h 1950720"/>
              <a:gd name="connsiteX3" fmla="*/ 911860 w 1353820"/>
              <a:gd name="connsiteY3" fmla="*/ 1082040 h 1950720"/>
              <a:gd name="connsiteX4" fmla="*/ 972820 w 1353820"/>
              <a:gd name="connsiteY4" fmla="*/ 1310640 h 1950720"/>
              <a:gd name="connsiteX5" fmla="*/ 1155700 w 1353820"/>
              <a:gd name="connsiteY5" fmla="*/ 1203960 h 19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3820" h="1950720">
                <a:moveTo>
                  <a:pt x="1353820" y="167640"/>
                </a:moveTo>
                <a:cubicBezTo>
                  <a:pt x="811530" y="83820"/>
                  <a:pt x="269240" y="0"/>
                  <a:pt x="134620" y="167640"/>
                </a:cubicBezTo>
                <a:cubicBezTo>
                  <a:pt x="0" y="335280"/>
                  <a:pt x="416560" y="1021080"/>
                  <a:pt x="546100" y="1173480"/>
                </a:cubicBezTo>
                <a:cubicBezTo>
                  <a:pt x="675640" y="1325880"/>
                  <a:pt x="840740" y="1059180"/>
                  <a:pt x="911860" y="1082040"/>
                </a:cubicBezTo>
                <a:cubicBezTo>
                  <a:pt x="982980" y="1104900"/>
                  <a:pt x="932180" y="1290320"/>
                  <a:pt x="972820" y="1310640"/>
                </a:cubicBezTo>
                <a:cubicBezTo>
                  <a:pt x="1013460" y="1330960"/>
                  <a:pt x="330200" y="1950720"/>
                  <a:pt x="1155700" y="1203960"/>
                </a:cubicBezTo>
              </a:path>
            </a:pathLst>
          </a:custGeom>
          <a:ln>
            <a:solidFill>
              <a:srgbClr val="7030A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784600" y="1310640"/>
            <a:ext cx="1902460" cy="1165860"/>
          </a:xfrm>
          <a:custGeom>
            <a:avLst/>
            <a:gdLst>
              <a:gd name="connsiteX0" fmla="*/ 1671320 w 1902460"/>
              <a:gd name="connsiteY0" fmla="*/ 0 h 1165860"/>
              <a:gd name="connsiteX1" fmla="*/ 1838960 w 1902460"/>
              <a:gd name="connsiteY1" fmla="*/ 411480 h 1165860"/>
              <a:gd name="connsiteX2" fmla="*/ 1290320 w 1902460"/>
              <a:gd name="connsiteY2" fmla="*/ 746760 h 1165860"/>
              <a:gd name="connsiteX3" fmla="*/ 665480 w 1902460"/>
              <a:gd name="connsiteY3" fmla="*/ 701040 h 116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2460" h="1165860">
                <a:moveTo>
                  <a:pt x="1671320" y="0"/>
                </a:moveTo>
                <a:cubicBezTo>
                  <a:pt x="1786890" y="143510"/>
                  <a:pt x="1902460" y="287020"/>
                  <a:pt x="1838960" y="411480"/>
                </a:cubicBezTo>
                <a:cubicBezTo>
                  <a:pt x="1775460" y="535940"/>
                  <a:pt x="1485900" y="698500"/>
                  <a:pt x="1290320" y="746760"/>
                </a:cubicBezTo>
                <a:cubicBezTo>
                  <a:pt x="1094740" y="795020"/>
                  <a:pt x="0" y="1165860"/>
                  <a:pt x="665480" y="70104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703320" y="866140"/>
            <a:ext cx="2773680" cy="1953260"/>
          </a:xfrm>
          <a:custGeom>
            <a:avLst/>
            <a:gdLst>
              <a:gd name="connsiteX0" fmla="*/ 1920240 w 2773680"/>
              <a:gd name="connsiteY0" fmla="*/ 48260 h 1953260"/>
              <a:gd name="connsiteX1" fmla="*/ 2682240 w 2773680"/>
              <a:gd name="connsiteY1" fmla="*/ 200660 h 1953260"/>
              <a:gd name="connsiteX2" fmla="*/ 2407920 w 2773680"/>
              <a:gd name="connsiteY2" fmla="*/ 1252220 h 1953260"/>
              <a:gd name="connsiteX3" fmla="*/ 487680 w 2773680"/>
              <a:gd name="connsiteY3" fmla="*/ 1480820 h 195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680" h="1953260">
                <a:moveTo>
                  <a:pt x="1920240" y="48260"/>
                </a:moveTo>
                <a:cubicBezTo>
                  <a:pt x="2260600" y="24130"/>
                  <a:pt x="2600960" y="0"/>
                  <a:pt x="2682240" y="200660"/>
                </a:cubicBezTo>
                <a:cubicBezTo>
                  <a:pt x="2763520" y="401320"/>
                  <a:pt x="2773680" y="1038860"/>
                  <a:pt x="2407920" y="1252220"/>
                </a:cubicBezTo>
                <a:cubicBezTo>
                  <a:pt x="2042160" y="1465580"/>
                  <a:pt x="0" y="1953260"/>
                  <a:pt x="487680" y="148082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616200" y="650240"/>
            <a:ext cx="3754120" cy="2275840"/>
          </a:xfrm>
          <a:custGeom>
            <a:avLst/>
            <a:gdLst>
              <a:gd name="connsiteX0" fmla="*/ 3738880 w 3754120"/>
              <a:gd name="connsiteY0" fmla="*/ 447040 h 2275840"/>
              <a:gd name="connsiteX1" fmla="*/ 3403600 w 3754120"/>
              <a:gd name="connsiteY1" fmla="*/ 1224280 h 2275840"/>
              <a:gd name="connsiteX2" fmla="*/ 1940560 w 3754120"/>
              <a:gd name="connsiteY2" fmla="*/ 1833880 h 2275840"/>
              <a:gd name="connsiteX3" fmla="*/ 340360 w 3754120"/>
              <a:gd name="connsiteY3" fmla="*/ 2016760 h 2275840"/>
              <a:gd name="connsiteX4" fmla="*/ 568960 w 3754120"/>
              <a:gd name="connsiteY4" fmla="*/ 279400 h 2275840"/>
              <a:gd name="connsiteX5" fmla="*/ 3754120 w 3754120"/>
              <a:gd name="connsiteY5" fmla="*/ 340360 h 227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54120" h="2275840">
                <a:moveTo>
                  <a:pt x="3738880" y="447040"/>
                </a:moveTo>
                <a:cubicBezTo>
                  <a:pt x="3721100" y="720090"/>
                  <a:pt x="3703320" y="993140"/>
                  <a:pt x="3403600" y="1224280"/>
                </a:cubicBezTo>
                <a:cubicBezTo>
                  <a:pt x="3103880" y="1455420"/>
                  <a:pt x="2451100" y="1701800"/>
                  <a:pt x="1940560" y="1833880"/>
                </a:cubicBezTo>
                <a:cubicBezTo>
                  <a:pt x="1430020" y="1965960"/>
                  <a:pt x="568960" y="2275840"/>
                  <a:pt x="340360" y="2016760"/>
                </a:cubicBezTo>
                <a:cubicBezTo>
                  <a:pt x="111760" y="1757680"/>
                  <a:pt x="0" y="558800"/>
                  <a:pt x="568960" y="279400"/>
                </a:cubicBezTo>
                <a:cubicBezTo>
                  <a:pt x="1137920" y="0"/>
                  <a:pt x="2786380" y="622300"/>
                  <a:pt x="3754120" y="340360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543300" y="2092960"/>
            <a:ext cx="3296920" cy="2481580"/>
          </a:xfrm>
          <a:custGeom>
            <a:avLst/>
            <a:gdLst>
              <a:gd name="connsiteX0" fmla="*/ 2125980 w 3296920"/>
              <a:gd name="connsiteY0" fmla="*/ 147320 h 2481580"/>
              <a:gd name="connsiteX1" fmla="*/ 3009900 w 3296920"/>
              <a:gd name="connsiteY1" fmla="*/ 101600 h 2481580"/>
              <a:gd name="connsiteX2" fmla="*/ 2948940 w 3296920"/>
              <a:gd name="connsiteY2" fmla="*/ 756920 h 2481580"/>
              <a:gd name="connsiteX3" fmla="*/ 3162300 w 3296920"/>
              <a:gd name="connsiteY3" fmla="*/ 1625600 h 2481580"/>
              <a:gd name="connsiteX4" fmla="*/ 2141220 w 3296920"/>
              <a:gd name="connsiteY4" fmla="*/ 1945640 h 2481580"/>
              <a:gd name="connsiteX5" fmla="*/ 1775460 w 3296920"/>
              <a:gd name="connsiteY5" fmla="*/ 1534160 h 2481580"/>
              <a:gd name="connsiteX6" fmla="*/ 1379220 w 3296920"/>
              <a:gd name="connsiteY6" fmla="*/ 2006600 h 2481580"/>
              <a:gd name="connsiteX7" fmla="*/ 1135380 w 3296920"/>
              <a:gd name="connsiteY7" fmla="*/ 1656080 h 2481580"/>
              <a:gd name="connsiteX8" fmla="*/ 784860 w 3296920"/>
              <a:gd name="connsiteY8" fmla="*/ 1473200 h 2481580"/>
              <a:gd name="connsiteX9" fmla="*/ 708660 w 3296920"/>
              <a:gd name="connsiteY9" fmla="*/ 1107440 h 2481580"/>
              <a:gd name="connsiteX10" fmla="*/ 342900 w 3296920"/>
              <a:gd name="connsiteY10" fmla="*/ 1351280 h 2481580"/>
              <a:gd name="connsiteX11" fmla="*/ 160020 w 3296920"/>
              <a:gd name="connsiteY11" fmla="*/ 1076960 h 2481580"/>
              <a:gd name="connsiteX12" fmla="*/ 342900 w 3296920"/>
              <a:gd name="connsiteY12" fmla="*/ 680720 h 2481580"/>
              <a:gd name="connsiteX13" fmla="*/ 830580 w 3296920"/>
              <a:gd name="connsiteY13" fmla="*/ 894080 h 2481580"/>
              <a:gd name="connsiteX14" fmla="*/ 617220 w 3296920"/>
              <a:gd name="connsiteY14" fmla="*/ 650240 h 2481580"/>
              <a:gd name="connsiteX15" fmla="*/ 906780 w 3296920"/>
              <a:gd name="connsiteY15" fmla="*/ 650240 h 2481580"/>
              <a:gd name="connsiteX16" fmla="*/ 1318260 w 3296920"/>
              <a:gd name="connsiteY16" fmla="*/ 1016000 h 2481580"/>
              <a:gd name="connsiteX17" fmla="*/ 1744980 w 3296920"/>
              <a:gd name="connsiteY17" fmla="*/ 665480 h 2481580"/>
              <a:gd name="connsiteX18" fmla="*/ 1897380 w 3296920"/>
              <a:gd name="connsiteY18" fmla="*/ 680720 h 2481580"/>
              <a:gd name="connsiteX19" fmla="*/ 1958340 w 3296920"/>
              <a:gd name="connsiteY19" fmla="*/ 1214120 h 2481580"/>
              <a:gd name="connsiteX20" fmla="*/ 2461260 w 3296920"/>
              <a:gd name="connsiteY20" fmla="*/ 833120 h 2481580"/>
              <a:gd name="connsiteX21" fmla="*/ 2689860 w 3296920"/>
              <a:gd name="connsiteY21" fmla="*/ 1031240 h 2481580"/>
              <a:gd name="connsiteX22" fmla="*/ 2705100 w 3296920"/>
              <a:gd name="connsiteY22" fmla="*/ 604520 h 2481580"/>
              <a:gd name="connsiteX23" fmla="*/ 2400300 w 3296920"/>
              <a:gd name="connsiteY23" fmla="*/ 695960 h 2481580"/>
              <a:gd name="connsiteX24" fmla="*/ 2171700 w 3296920"/>
              <a:gd name="connsiteY24" fmla="*/ 619760 h 2481580"/>
              <a:gd name="connsiteX25" fmla="*/ 1607820 w 3296920"/>
              <a:gd name="connsiteY25" fmla="*/ 1351280 h 2481580"/>
              <a:gd name="connsiteX26" fmla="*/ 1211580 w 3296920"/>
              <a:gd name="connsiteY26" fmla="*/ 1290320 h 2481580"/>
              <a:gd name="connsiteX27" fmla="*/ 952500 w 3296920"/>
              <a:gd name="connsiteY27" fmla="*/ 1366520 h 2481580"/>
              <a:gd name="connsiteX28" fmla="*/ 769620 w 3296920"/>
              <a:gd name="connsiteY28" fmla="*/ 1778000 h 2481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296920" h="2481580">
                <a:moveTo>
                  <a:pt x="2125980" y="147320"/>
                </a:moveTo>
                <a:cubicBezTo>
                  <a:pt x="2499360" y="73660"/>
                  <a:pt x="2872740" y="0"/>
                  <a:pt x="3009900" y="101600"/>
                </a:cubicBezTo>
                <a:cubicBezTo>
                  <a:pt x="3147060" y="203200"/>
                  <a:pt x="2923540" y="502920"/>
                  <a:pt x="2948940" y="756920"/>
                </a:cubicBezTo>
                <a:cubicBezTo>
                  <a:pt x="2974340" y="1010920"/>
                  <a:pt x="3296920" y="1427480"/>
                  <a:pt x="3162300" y="1625600"/>
                </a:cubicBezTo>
                <a:cubicBezTo>
                  <a:pt x="3027680" y="1823720"/>
                  <a:pt x="2372360" y="1960880"/>
                  <a:pt x="2141220" y="1945640"/>
                </a:cubicBezTo>
                <a:cubicBezTo>
                  <a:pt x="1910080" y="1930400"/>
                  <a:pt x="1902460" y="1524000"/>
                  <a:pt x="1775460" y="1534160"/>
                </a:cubicBezTo>
                <a:cubicBezTo>
                  <a:pt x="1648460" y="1544320"/>
                  <a:pt x="1485900" y="1986280"/>
                  <a:pt x="1379220" y="2006600"/>
                </a:cubicBezTo>
                <a:cubicBezTo>
                  <a:pt x="1272540" y="2026920"/>
                  <a:pt x="1234440" y="1744980"/>
                  <a:pt x="1135380" y="1656080"/>
                </a:cubicBezTo>
                <a:cubicBezTo>
                  <a:pt x="1036320" y="1567180"/>
                  <a:pt x="855980" y="1564640"/>
                  <a:pt x="784860" y="1473200"/>
                </a:cubicBezTo>
                <a:cubicBezTo>
                  <a:pt x="713740" y="1381760"/>
                  <a:pt x="782320" y="1127760"/>
                  <a:pt x="708660" y="1107440"/>
                </a:cubicBezTo>
                <a:cubicBezTo>
                  <a:pt x="635000" y="1087120"/>
                  <a:pt x="434340" y="1356360"/>
                  <a:pt x="342900" y="1351280"/>
                </a:cubicBezTo>
                <a:cubicBezTo>
                  <a:pt x="251460" y="1346200"/>
                  <a:pt x="160020" y="1188720"/>
                  <a:pt x="160020" y="1076960"/>
                </a:cubicBezTo>
                <a:cubicBezTo>
                  <a:pt x="160020" y="965200"/>
                  <a:pt x="231140" y="711200"/>
                  <a:pt x="342900" y="680720"/>
                </a:cubicBezTo>
                <a:cubicBezTo>
                  <a:pt x="454660" y="650240"/>
                  <a:pt x="784860" y="899160"/>
                  <a:pt x="830580" y="894080"/>
                </a:cubicBezTo>
                <a:cubicBezTo>
                  <a:pt x="876300" y="889000"/>
                  <a:pt x="604520" y="690880"/>
                  <a:pt x="617220" y="650240"/>
                </a:cubicBezTo>
                <a:cubicBezTo>
                  <a:pt x="629920" y="609600"/>
                  <a:pt x="789940" y="589280"/>
                  <a:pt x="906780" y="650240"/>
                </a:cubicBezTo>
                <a:cubicBezTo>
                  <a:pt x="1023620" y="711200"/>
                  <a:pt x="1178560" y="1013460"/>
                  <a:pt x="1318260" y="1016000"/>
                </a:cubicBezTo>
                <a:cubicBezTo>
                  <a:pt x="1457960" y="1018540"/>
                  <a:pt x="1648460" y="721360"/>
                  <a:pt x="1744980" y="665480"/>
                </a:cubicBezTo>
                <a:cubicBezTo>
                  <a:pt x="1841500" y="609600"/>
                  <a:pt x="1861820" y="589280"/>
                  <a:pt x="1897380" y="680720"/>
                </a:cubicBezTo>
                <a:cubicBezTo>
                  <a:pt x="1932940" y="772160"/>
                  <a:pt x="1864360" y="1188720"/>
                  <a:pt x="1958340" y="1214120"/>
                </a:cubicBezTo>
                <a:cubicBezTo>
                  <a:pt x="2052320" y="1239520"/>
                  <a:pt x="2339340" y="863600"/>
                  <a:pt x="2461260" y="833120"/>
                </a:cubicBezTo>
                <a:cubicBezTo>
                  <a:pt x="2583180" y="802640"/>
                  <a:pt x="2649220" y="1069340"/>
                  <a:pt x="2689860" y="1031240"/>
                </a:cubicBezTo>
                <a:cubicBezTo>
                  <a:pt x="2730500" y="993140"/>
                  <a:pt x="2753360" y="660400"/>
                  <a:pt x="2705100" y="604520"/>
                </a:cubicBezTo>
                <a:cubicBezTo>
                  <a:pt x="2656840" y="548640"/>
                  <a:pt x="2489200" y="693420"/>
                  <a:pt x="2400300" y="695960"/>
                </a:cubicBezTo>
                <a:cubicBezTo>
                  <a:pt x="2311400" y="698500"/>
                  <a:pt x="2303780" y="510540"/>
                  <a:pt x="2171700" y="619760"/>
                </a:cubicBezTo>
                <a:cubicBezTo>
                  <a:pt x="2039620" y="728980"/>
                  <a:pt x="1767840" y="1239520"/>
                  <a:pt x="1607820" y="1351280"/>
                </a:cubicBezTo>
                <a:cubicBezTo>
                  <a:pt x="1447800" y="1463040"/>
                  <a:pt x="1320800" y="1287780"/>
                  <a:pt x="1211580" y="1290320"/>
                </a:cubicBezTo>
                <a:cubicBezTo>
                  <a:pt x="1102360" y="1292860"/>
                  <a:pt x="1026160" y="1285240"/>
                  <a:pt x="952500" y="1366520"/>
                </a:cubicBezTo>
                <a:cubicBezTo>
                  <a:pt x="878840" y="1447800"/>
                  <a:pt x="0" y="2481580"/>
                  <a:pt x="769620" y="1778000"/>
                </a:cubicBezTo>
              </a:path>
            </a:pathLst>
          </a:cu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479800" y="2225040"/>
            <a:ext cx="3096260" cy="2225040"/>
          </a:xfrm>
          <a:custGeom>
            <a:avLst/>
            <a:gdLst>
              <a:gd name="connsiteX0" fmla="*/ 2189480 w 3096260"/>
              <a:gd name="connsiteY0" fmla="*/ 289560 h 2225040"/>
              <a:gd name="connsiteX1" fmla="*/ 2890520 w 3096260"/>
              <a:gd name="connsiteY1" fmla="*/ 137160 h 2225040"/>
              <a:gd name="connsiteX2" fmla="*/ 2707640 w 3096260"/>
              <a:gd name="connsiteY2" fmla="*/ 1112520 h 2225040"/>
              <a:gd name="connsiteX3" fmla="*/ 3088640 w 3096260"/>
              <a:gd name="connsiteY3" fmla="*/ 1264920 h 2225040"/>
              <a:gd name="connsiteX4" fmla="*/ 2661920 w 3096260"/>
              <a:gd name="connsiteY4" fmla="*/ 1569720 h 2225040"/>
              <a:gd name="connsiteX5" fmla="*/ 2265680 w 3096260"/>
              <a:gd name="connsiteY5" fmla="*/ 1569720 h 2225040"/>
              <a:gd name="connsiteX6" fmla="*/ 1838960 w 3096260"/>
              <a:gd name="connsiteY6" fmla="*/ 1219200 h 2225040"/>
              <a:gd name="connsiteX7" fmla="*/ 1351280 w 3096260"/>
              <a:gd name="connsiteY7" fmla="*/ 1478280 h 2225040"/>
              <a:gd name="connsiteX8" fmla="*/ 1031240 w 3096260"/>
              <a:gd name="connsiteY8" fmla="*/ 868680 h 2225040"/>
              <a:gd name="connsiteX9" fmla="*/ 345440 w 3096260"/>
              <a:gd name="connsiteY9" fmla="*/ 1021080 h 2225040"/>
              <a:gd name="connsiteX10" fmla="*/ 482600 w 3096260"/>
              <a:gd name="connsiteY10" fmla="*/ 685800 h 2225040"/>
              <a:gd name="connsiteX11" fmla="*/ 772160 w 3096260"/>
              <a:gd name="connsiteY11" fmla="*/ 960120 h 2225040"/>
              <a:gd name="connsiteX12" fmla="*/ 985520 w 3096260"/>
              <a:gd name="connsiteY12" fmla="*/ 670560 h 2225040"/>
              <a:gd name="connsiteX13" fmla="*/ 1336040 w 3096260"/>
              <a:gd name="connsiteY13" fmla="*/ 1280160 h 2225040"/>
              <a:gd name="connsiteX14" fmla="*/ 1823720 w 3096260"/>
              <a:gd name="connsiteY14" fmla="*/ 792480 h 2225040"/>
              <a:gd name="connsiteX15" fmla="*/ 1869440 w 3096260"/>
              <a:gd name="connsiteY15" fmla="*/ 1188720 h 2225040"/>
              <a:gd name="connsiteX16" fmla="*/ 2280920 w 3096260"/>
              <a:gd name="connsiteY16" fmla="*/ 670560 h 2225040"/>
              <a:gd name="connsiteX17" fmla="*/ 2661920 w 3096260"/>
              <a:gd name="connsiteY17" fmla="*/ 685800 h 2225040"/>
              <a:gd name="connsiteX18" fmla="*/ 2585720 w 3096260"/>
              <a:gd name="connsiteY18" fmla="*/ 1295400 h 2225040"/>
              <a:gd name="connsiteX19" fmla="*/ 1244600 w 3096260"/>
              <a:gd name="connsiteY19" fmla="*/ 1173480 h 2225040"/>
              <a:gd name="connsiteX20" fmla="*/ 711200 w 3096260"/>
              <a:gd name="connsiteY20" fmla="*/ 1402080 h 2225040"/>
              <a:gd name="connsiteX21" fmla="*/ 817880 w 3096260"/>
              <a:gd name="connsiteY21" fmla="*/ 1493520 h 222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096260" h="2225040">
                <a:moveTo>
                  <a:pt x="2189480" y="289560"/>
                </a:moveTo>
                <a:cubicBezTo>
                  <a:pt x="2496820" y="144780"/>
                  <a:pt x="2804160" y="0"/>
                  <a:pt x="2890520" y="137160"/>
                </a:cubicBezTo>
                <a:cubicBezTo>
                  <a:pt x="2976880" y="274320"/>
                  <a:pt x="2674620" y="924560"/>
                  <a:pt x="2707640" y="1112520"/>
                </a:cubicBezTo>
                <a:cubicBezTo>
                  <a:pt x="2740660" y="1300480"/>
                  <a:pt x="3096260" y="1188720"/>
                  <a:pt x="3088640" y="1264920"/>
                </a:cubicBezTo>
                <a:cubicBezTo>
                  <a:pt x="3081020" y="1341120"/>
                  <a:pt x="2799080" y="1518920"/>
                  <a:pt x="2661920" y="1569720"/>
                </a:cubicBezTo>
                <a:cubicBezTo>
                  <a:pt x="2524760" y="1620520"/>
                  <a:pt x="2402840" y="1628140"/>
                  <a:pt x="2265680" y="1569720"/>
                </a:cubicBezTo>
                <a:cubicBezTo>
                  <a:pt x="2128520" y="1511300"/>
                  <a:pt x="1991360" y="1234440"/>
                  <a:pt x="1838960" y="1219200"/>
                </a:cubicBezTo>
                <a:cubicBezTo>
                  <a:pt x="1686560" y="1203960"/>
                  <a:pt x="1485900" y="1536700"/>
                  <a:pt x="1351280" y="1478280"/>
                </a:cubicBezTo>
                <a:cubicBezTo>
                  <a:pt x="1216660" y="1419860"/>
                  <a:pt x="1198880" y="944880"/>
                  <a:pt x="1031240" y="868680"/>
                </a:cubicBezTo>
                <a:cubicBezTo>
                  <a:pt x="863600" y="792480"/>
                  <a:pt x="436880" y="1051560"/>
                  <a:pt x="345440" y="1021080"/>
                </a:cubicBezTo>
                <a:cubicBezTo>
                  <a:pt x="254000" y="990600"/>
                  <a:pt x="411480" y="695960"/>
                  <a:pt x="482600" y="685800"/>
                </a:cubicBezTo>
                <a:cubicBezTo>
                  <a:pt x="553720" y="675640"/>
                  <a:pt x="688340" y="962660"/>
                  <a:pt x="772160" y="960120"/>
                </a:cubicBezTo>
                <a:cubicBezTo>
                  <a:pt x="855980" y="957580"/>
                  <a:pt x="891540" y="617220"/>
                  <a:pt x="985520" y="670560"/>
                </a:cubicBezTo>
                <a:cubicBezTo>
                  <a:pt x="1079500" y="723900"/>
                  <a:pt x="1196340" y="1259840"/>
                  <a:pt x="1336040" y="1280160"/>
                </a:cubicBezTo>
                <a:cubicBezTo>
                  <a:pt x="1475740" y="1300480"/>
                  <a:pt x="1734820" y="807720"/>
                  <a:pt x="1823720" y="792480"/>
                </a:cubicBezTo>
                <a:cubicBezTo>
                  <a:pt x="1912620" y="777240"/>
                  <a:pt x="1793240" y="1209040"/>
                  <a:pt x="1869440" y="1188720"/>
                </a:cubicBezTo>
                <a:cubicBezTo>
                  <a:pt x="1945640" y="1168400"/>
                  <a:pt x="2148840" y="754380"/>
                  <a:pt x="2280920" y="670560"/>
                </a:cubicBezTo>
                <a:cubicBezTo>
                  <a:pt x="2413000" y="586740"/>
                  <a:pt x="2611120" y="581660"/>
                  <a:pt x="2661920" y="685800"/>
                </a:cubicBezTo>
                <a:cubicBezTo>
                  <a:pt x="2712720" y="789940"/>
                  <a:pt x="2821940" y="1214120"/>
                  <a:pt x="2585720" y="1295400"/>
                </a:cubicBezTo>
                <a:cubicBezTo>
                  <a:pt x="2349500" y="1376680"/>
                  <a:pt x="1557020" y="1155700"/>
                  <a:pt x="1244600" y="1173480"/>
                </a:cubicBezTo>
                <a:cubicBezTo>
                  <a:pt x="932180" y="1191260"/>
                  <a:pt x="782320" y="1348740"/>
                  <a:pt x="711200" y="1402080"/>
                </a:cubicBezTo>
                <a:cubicBezTo>
                  <a:pt x="640080" y="1455420"/>
                  <a:pt x="0" y="2225040"/>
                  <a:pt x="817880" y="1493520"/>
                </a:cubicBezTo>
              </a:path>
            </a:pathLst>
          </a:cu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295400" y="2590800"/>
            <a:ext cx="6934200" cy="76200"/>
          </a:xfrm>
          <a:prstGeom prst="line">
            <a:avLst/>
          </a:prstGeom>
          <a:ln w="28575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Brace 18"/>
          <p:cNvSpPr/>
          <p:nvPr/>
        </p:nvSpPr>
        <p:spPr>
          <a:xfrm>
            <a:off x="8610600" y="838200"/>
            <a:ext cx="304800" cy="175260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Brace 19"/>
          <p:cNvSpPr/>
          <p:nvPr/>
        </p:nvSpPr>
        <p:spPr>
          <a:xfrm>
            <a:off x="8686800" y="2667000"/>
            <a:ext cx="228600" cy="198120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848600" y="1524000"/>
            <a:ext cx="1140569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Covered by</a:t>
            </a:r>
          </a:p>
          <a:p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Diaphragm</a:t>
            </a:r>
            <a:endParaRPr lang="en-US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72400" y="2819400"/>
            <a:ext cx="1141659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Covered by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abdominal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wall</a:t>
            </a:r>
            <a:endParaRPr lang="en-US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 BETWEEN EMBRYOLOGICAL ORIGIN OF GUT &amp; ITS ARTERIAL SUPPLY</a:t>
            </a:r>
            <a:endParaRPr lang="en-US" dirty="0"/>
          </a:p>
        </p:txBody>
      </p:sp>
      <p:pic>
        <p:nvPicPr>
          <p:cNvPr id="4" name="Picture 2" descr="E:\Student Gray\4. Abdomen\F66122-004-f096.jpg"/>
          <p:cNvPicPr>
            <a:picLocks noChangeAspect="1" noChangeArrowheads="1"/>
          </p:cNvPicPr>
          <p:nvPr/>
        </p:nvPicPr>
        <p:blipFill>
          <a:blip r:embed="rId2" cstate="print"/>
          <a:srcRect l="13690" r="11960" b="4349"/>
          <a:stretch>
            <a:fillRect/>
          </a:stretch>
        </p:blipFill>
        <p:spPr bwMode="auto">
          <a:xfrm>
            <a:off x="1905000" y="1600200"/>
            <a:ext cx="5486400" cy="5029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81200" y="2438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27" name="Picture 3" descr="C:\Documents and Settings\user1\My Documents\Books\N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599"/>
            <a:ext cx="8610600" cy="447751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90600" y="3657600"/>
            <a:ext cx="624241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Thank you</a:t>
            </a:r>
            <a:endParaRPr 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60198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 descr="peritoneum 0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90800" y="1600200"/>
            <a:ext cx="4343400" cy="4800600"/>
          </a:xfrm>
          <a:noFill/>
          <a:ln/>
        </p:spPr>
      </p:pic>
      <p:sp>
        <p:nvSpPr>
          <p:cNvPr id="6" name="TextBox 5"/>
          <p:cNvSpPr txBox="1"/>
          <p:nvPr/>
        </p:nvSpPr>
        <p:spPr>
          <a:xfrm>
            <a:off x="152400" y="3886200"/>
            <a:ext cx="2503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abdominal wall</a:t>
            </a:r>
          </a:p>
          <a:p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667000" y="3962400"/>
            <a:ext cx="621014" cy="945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69641" y="3200400"/>
            <a:ext cx="2574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 abdominal wall</a:t>
            </a:r>
          </a:p>
          <a:p>
            <a:endParaRPr lang="en-US" dirty="0"/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rot="10800000">
            <a:off x="6096001" y="3505200"/>
            <a:ext cx="473641" cy="183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33800" y="2895600"/>
            <a:ext cx="1780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Peritoneal cavity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86600" y="3962400"/>
            <a:ext cx="1677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Peritoneal fold 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Mesentery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Omentum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rot="10800000">
            <a:off x="5562600" y="3962403"/>
            <a:ext cx="1524000" cy="4616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58000" y="5105400"/>
            <a:ext cx="1694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Retroperitoneal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>
            <a:stCxn id="14" idx="1"/>
          </p:cNvCxnSpPr>
          <p:nvPr/>
        </p:nvCxnSpPr>
        <p:spPr>
          <a:xfrm rot="10800000">
            <a:off x="5867400" y="4876800"/>
            <a:ext cx="990600" cy="5517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6324600" cy="124936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</a:t>
            </a:r>
            <a:endParaRPr lang="en-US" dirty="0"/>
          </a:p>
        </p:txBody>
      </p:sp>
      <p:pic>
        <p:nvPicPr>
          <p:cNvPr id="4" name="Picture 2" descr="C:\Documents and Settings\Jamila\My Documents\Student Gray\4. Abdomen\F66122-004-f001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034"/>
          <a:stretch>
            <a:fillRect/>
          </a:stretch>
        </p:blipFill>
        <p:spPr>
          <a:xfrm>
            <a:off x="1295400" y="1600199"/>
            <a:ext cx="6248400" cy="5024255"/>
          </a:xfr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spiration 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609600"/>
            <a:ext cx="2590800" cy="30237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Content Placeholder 10" descr="respiration 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609600"/>
            <a:ext cx="2362200" cy="30851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Content Placeholder 11" descr="respiration 0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609600"/>
            <a:ext cx="2667000" cy="2771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6" descr="respiration 0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91400" y="3657600"/>
            <a:ext cx="1443445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04800" y="5181600"/>
            <a:ext cx="5679953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ANTERIOR ABDOMINAL WALL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1066800" y="4419600"/>
            <a:ext cx="1219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14400" y="4343400"/>
            <a:ext cx="148027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OUTER LAYER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52400"/>
            <a:ext cx="208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OBLIQUE</a:t>
            </a:r>
            <a:endParaRPr lang="en-US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3733800" y="4495800"/>
            <a:ext cx="1219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57600" y="4343400"/>
            <a:ext cx="158286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MIDDLE LAYER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5200" y="152400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OBLIQUE</a:t>
            </a:r>
            <a:endParaRPr lang="en-US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5295900" y="3771900"/>
            <a:ext cx="1600200" cy="1066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0200" y="4267200"/>
            <a:ext cx="142577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 LAYER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72200" y="152400"/>
            <a:ext cx="277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TRANSVERSUS ABDOMINIS</a:t>
            </a:r>
            <a:endParaRPr lang="en-US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2" name="Shape 21"/>
          <p:cNvCxnSpPr>
            <a:stCxn id="8" idx="2"/>
          </p:cNvCxnSpPr>
          <p:nvPr/>
        </p:nvCxnSpPr>
        <p:spPr>
          <a:xfrm rot="16200000" flipH="1">
            <a:off x="4965521" y="3822520"/>
            <a:ext cx="452735" cy="4094223"/>
          </a:xfrm>
          <a:prstGeom prst="bent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0" y="6172200"/>
            <a:ext cx="700576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 ENCLOSED IN A SHEATH FORMED BY APONEUROSES OF THE 3 MUSCLES</a:t>
            </a:r>
            <a:endParaRPr lang="en-US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05400" y="5562600"/>
            <a:ext cx="2121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RECTUS ABDOMINIS</a:t>
            </a:r>
            <a:endParaRPr lang="en-US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5" grpId="0" animBg="1"/>
      <p:bldP spid="16" grpId="0"/>
      <p:bldP spid="19" grpId="0" animBg="1"/>
      <p:bldP spid="20" grpId="0"/>
      <p:bldP spid="23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 ABDOMINAL WALL</a:t>
            </a:r>
            <a:endParaRPr lang="en-US" dirty="0"/>
          </a:p>
        </p:txBody>
      </p:sp>
      <p:pic>
        <p:nvPicPr>
          <p:cNvPr id="4" name="Picture 4" descr="post abd wall 0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073400"/>
            <a:ext cx="7848600" cy="500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6172200"/>
            <a:ext cx="8314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P.M.=</a:t>
            </a:r>
            <a:r>
              <a:rPr lang="en-US" b="1" dirty="0" err="1" smtClean="0"/>
              <a:t>Psoas</a:t>
            </a:r>
            <a:r>
              <a:rPr lang="en-US" b="1" dirty="0" smtClean="0"/>
              <a:t> major; Q.L.= </a:t>
            </a:r>
            <a:r>
              <a:rPr lang="en-US" b="1" dirty="0" err="1" smtClean="0"/>
              <a:t>Quadratus</a:t>
            </a:r>
            <a:r>
              <a:rPr lang="en-US" b="1" dirty="0" smtClean="0"/>
              <a:t> </a:t>
            </a:r>
            <a:r>
              <a:rPr lang="en-US" b="1" dirty="0" err="1" smtClean="0"/>
              <a:t>lumborum</a:t>
            </a:r>
            <a:r>
              <a:rPr lang="en-US" b="1" dirty="0" smtClean="0"/>
              <a:t>; I.=</a:t>
            </a:r>
            <a:r>
              <a:rPr lang="en-US" b="1" dirty="0" err="1" smtClean="0"/>
              <a:t>Iliacus</a:t>
            </a:r>
            <a:r>
              <a:rPr lang="en-US" b="1" dirty="0" smtClean="0"/>
              <a:t>; T.A.=</a:t>
            </a:r>
            <a:r>
              <a:rPr lang="en-US" b="1" dirty="0" err="1" smtClean="0"/>
              <a:t>Transversus</a:t>
            </a:r>
            <a:r>
              <a:rPr lang="en-US" b="1" dirty="0" smtClean="0"/>
              <a:t> </a:t>
            </a:r>
            <a:r>
              <a:rPr lang="en-US" b="1" dirty="0" err="1" smtClean="0"/>
              <a:t>abdominis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CONTENTS OF ABDOMEN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5029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GIT: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 of esophagus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Stomach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intestine: </a:t>
            </a:r>
            <a:r>
              <a:rPr lang="en-US" b="1" dirty="0" smtClean="0">
                <a:solidFill>
                  <a:srgbClr val="0070C0"/>
                </a:solidFill>
              </a:rPr>
              <a:t>duodenum, jejunum, ileum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 of large intestine: </a:t>
            </a:r>
            <a:r>
              <a:rPr lang="en-US" b="1" dirty="0" err="1" smtClean="0">
                <a:solidFill>
                  <a:srgbClr val="0070C0"/>
                </a:solidFill>
              </a:rPr>
              <a:t>caecum</a:t>
            </a:r>
            <a:r>
              <a:rPr lang="en-US" b="1" dirty="0" smtClean="0">
                <a:solidFill>
                  <a:srgbClr val="0070C0"/>
                </a:solidFill>
              </a:rPr>
              <a:t>, appendix, ascending colon, transverse colon, descending colon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Liver, gall bladder &amp;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biliary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ducts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Pancreas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CONTENTS OF ABDOMEN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52578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ORGANS: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Spleen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Kidneys,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ureters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suprarenal glands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VESSELS: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Vessels of GIT: </a:t>
            </a:r>
            <a:r>
              <a:rPr lang="en-US" b="1" dirty="0" smtClean="0">
                <a:solidFill>
                  <a:srgbClr val="0070C0"/>
                </a:solidFill>
              </a:rPr>
              <a:t>celiac trunk, superior mesenteric vessels, inferior mesenteric vessels &amp; portal vein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vessels: </a:t>
            </a:r>
            <a:r>
              <a:rPr lang="en-US" b="1" dirty="0" smtClean="0">
                <a:solidFill>
                  <a:srgbClr val="0070C0"/>
                </a:solidFill>
              </a:rPr>
              <a:t>abdominal aorta &amp; inferior vena cava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NERVES: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Somatic nerves: </a:t>
            </a:r>
            <a:r>
              <a:rPr lang="en-US" b="1" dirty="0" smtClean="0">
                <a:solidFill>
                  <a:srgbClr val="0070C0"/>
                </a:solidFill>
              </a:rPr>
              <a:t>branches of lumbar plexus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Autonomic nerves: </a:t>
            </a:r>
            <a:r>
              <a:rPr lang="en-US" b="1" dirty="0" smtClean="0">
                <a:solidFill>
                  <a:srgbClr val="0070C0"/>
                </a:solidFill>
              </a:rPr>
              <a:t>sympathetic trunks, parasympathetic (from </a:t>
            </a:r>
            <a:r>
              <a:rPr lang="en-US" b="1" dirty="0" err="1" smtClean="0">
                <a:solidFill>
                  <a:srgbClr val="0070C0"/>
                </a:solidFill>
              </a:rPr>
              <a:t>vagus</a:t>
            </a:r>
            <a:r>
              <a:rPr lang="en-US" b="1" dirty="0" smtClean="0">
                <a:solidFill>
                  <a:srgbClr val="0070C0"/>
                </a:solidFill>
              </a:rPr>
              <a:t> &amp; pelvic </a:t>
            </a:r>
            <a:r>
              <a:rPr lang="en-US" b="1" dirty="0" err="1" smtClean="0">
                <a:solidFill>
                  <a:srgbClr val="0070C0"/>
                </a:solidFill>
              </a:rPr>
              <a:t>splanchnic</a:t>
            </a:r>
            <a:r>
              <a:rPr lang="en-US" b="1" dirty="0" smtClean="0">
                <a:solidFill>
                  <a:srgbClr val="0070C0"/>
                </a:solidFill>
              </a:rPr>
              <a:t> nerves).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LYMPHATICS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ARRANGEMENT OF ABDOMINAL CONTENTS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800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LAYER ONE: </a:t>
            </a:r>
            <a:r>
              <a:rPr lang="en-US" b="1" dirty="0" smtClean="0">
                <a:solidFill>
                  <a:srgbClr val="0070C0"/>
                </a:solidFill>
              </a:rPr>
              <a:t>PART OF GIT INVAGINATING THE PERITONEAL CAVITY (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COMPLETELY </a:t>
            </a:r>
            <a:r>
              <a:rPr lang="en-US" b="1" dirty="0" smtClean="0">
                <a:solidFill>
                  <a:srgbClr val="0070C0"/>
                </a:solidFill>
              </a:rPr>
              <a:t>SURROUNDED BY PERITONEAL CAVITY):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LIVER, STOMACH, TRANSVERSE COLON, JEJUNUM &amp; ILEUM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LAYER TWO: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 OF GIT </a:t>
            </a:r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PARTIALLY </a:t>
            </a:r>
            <a:r>
              <a:rPr lang="en-US" b="1" dirty="0" smtClean="0">
                <a:solidFill>
                  <a:srgbClr val="0070C0"/>
                </a:solidFill>
              </a:rPr>
              <a:t>SURROUNDED BY PERITONEUM: FRONT &amp; SIDES)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SPLEEN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LAYER THREE: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 OF CONTENTS OF ABDOMEN </a:t>
            </a:r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RETROPERITONEAL </a:t>
            </a:r>
            <a:r>
              <a:rPr lang="en-US" b="1" dirty="0" smtClean="0">
                <a:solidFill>
                  <a:srgbClr val="0070C0"/>
                </a:solidFill>
              </a:rPr>
              <a:t>STRUCTURES)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28600"/>
            <a:ext cx="5638800" cy="7921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ABDOMEN - LAYER 1</a:t>
            </a:r>
            <a:endParaRPr lang="en-US" dirty="0"/>
          </a:p>
        </p:txBody>
      </p:sp>
      <p:pic>
        <p:nvPicPr>
          <p:cNvPr id="4" name="Picture 6" descr="peritoneum 0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1200149"/>
            <a:ext cx="6324600" cy="55340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267200" y="4495800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OMENTUM</a:t>
            </a:r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3352800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LIVER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 flipV="1">
            <a:off x="1102672" y="3124200"/>
            <a:ext cx="2935928" cy="41326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772400" y="3505200"/>
            <a:ext cx="1160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STOMACH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>
            <a:stCxn id="15" idx="1"/>
          </p:cNvCxnSpPr>
          <p:nvPr/>
        </p:nvCxnSpPr>
        <p:spPr>
          <a:xfrm rot="10800000">
            <a:off x="5638800" y="3048000"/>
            <a:ext cx="2133600" cy="64186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2400" y="4648200"/>
            <a:ext cx="1106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JEJUNUM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ILEUM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" name="Straight Arrow Connector 19"/>
          <p:cNvCxnSpPr>
            <a:stCxn id="18" idx="3"/>
          </p:cNvCxnSpPr>
          <p:nvPr/>
        </p:nvCxnSpPr>
        <p:spPr>
          <a:xfrm>
            <a:off x="1258793" y="5109865"/>
            <a:ext cx="2703607" cy="45273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351</Words>
  <Application>Microsoft Office PowerPoint</Application>
  <PresentationFormat>On-screen Show (4:3)</PresentationFormat>
  <Paragraphs>94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ABDOMEN</vt:lpstr>
      <vt:lpstr>ABDOMEN</vt:lpstr>
      <vt:lpstr>PowerPoint Presentation</vt:lpstr>
      <vt:lpstr>POSTERIOR ABDOMINAL WALL</vt:lpstr>
      <vt:lpstr>IMPORTANT CONTENTS OF ABDOMEN</vt:lpstr>
      <vt:lpstr>IMPORTANT CONTENTS OF ABDOMEN</vt:lpstr>
      <vt:lpstr>ARRANGEMENT OF ABDOMINAL CONTENTS</vt:lpstr>
      <vt:lpstr>ABDOMEN - LAYER 1</vt:lpstr>
      <vt:lpstr>ABDOMEN – LAYER 1</vt:lpstr>
      <vt:lpstr>ABDOMEN – LAYER 2</vt:lpstr>
      <vt:lpstr>ABDOMEN – LAYER 3 (IN BLACK) + PART OF LAYER 2 (IN BLUE)</vt:lpstr>
      <vt:lpstr>PowerPoint Presentation</vt:lpstr>
      <vt:lpstr>PowerPoint Presentation</vt:lpstr>
      <vt:lpstr>RELATION BETWEEN EMBRYOLOGICAL ORIGIN OF GUT &amp; ITS ARTERIAL SUPPLY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&amp; HISTOLOGY OF SMALL INTESTINE</dc:title>
  <dc:creator>user1</dc:creator>
  <cp:lastModifiedBy>Sony</cp:lastModifiedBy>
  <cp:revision>123</cp:revision>
  <dcterms:created xsi:type="dcterms:W3CDTF">2010-12-12T06:26:04Z</dcterms:created>
  <dcterms:modified xsi:type="dcterms:W3CDTF">2014-06-02T11:13:21Z</dcterms:modified>
</cp:coreProperties>
</file>