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80" r:id="rId3"/>
    <p:sldId id="313" r:id="rId4"/>
    <p:sldId id="268" r:id="rId5"/>
    <p:sldId id="269" r:id="rId6"/>
    <p:sldId id="270" r:id="rId7"/>
    <p:sldId id="271" r:id="rId8"/>
    <p:sldId id="273" r:id="rId9"/>
    <p:sldId id="304" r:id="rId10"/>
    <p:sldId id="305" r:id="rId11"/>
    <p:sldId id="306" r:id="rId12"/>
    <p:sldId id="309" r:id="rId13"/>
    <p:sldId id="308" r:id="rId14"/>
    <p:sldId id="263" r:id="rId15"/>
    <p:sldId id="264" r:id="rId16"/>
    <p:sldId id="265" r:id="rId17"/>
    <p:sldId id="295" r:id="rId18"/>
    <p:sldId id="274" r:id="rId19"/>
    <p:sldId id="275" r:id="rId20"/>
    <p:sldId id="310" r:id="rId21"/>
    <p:sldId id="314" r:id="rId22"/>
    <p:sldId id="315" r:id="rId23"/>
    <p:sldId id="277" r:id="rId24"/>
    <p:sldId id="311" r:id="rId25"/>
    <p:sldId id="316" r:id="rId26"/>
    <p:sldId id="282" r:id="rId27"/>
    <p:sldId id="283" r:id="rId28"/>
    <p:sldId id="284" r:id="rId29"/>
    <p:sldId id="285" r:id="rId30"/>
    <p:sldId id="317" r:id="rId31"/>
    <p:sldId id="286" r:id="rId32"/>
    <p:sldId id="287" r:id="rId33"/>
    <p:sldId id="288" r:id="rId34"/>
    <p:sldId id="289" r:id="rId35"/>
    <p:sldId id="290" r:id="rId36"/>
    <p:sldId id="318" r:id="rId37"/>
    <p:sldId id="319" r:id="rId38"/>
    <p:sldId id="320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C6D88-ABAE-4668-86D1-98FD93889219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7C9A6-1BC7-4256-B1D6-A81C0E4B9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63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8BFBF56-B2E7-4A87-A705-7ED9152F8F9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BD4086F-B2BF-450A-A2CD-82468AA67394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32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6591CAB-D90B-4C02-8229-B7CC2573E836}" type="datetimeFigureOut">
              <a:rPr lang="en-US" smtClean="0"/>
              <a:pPr/>
              <a:t>6/1/2014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DBB93AE-6025-41E0-96CB-40ECDBDD35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DR JAMILA EL MEDANY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Clinical  Anatomy of the Face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C:\Documents and Settings\Jamila\Desktop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962400"/>
            <a:ext cx="5638799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Jamila\Desktop\images (30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143000"/>
            <a:ext cx="3810000" cy="426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4" descr="C:\Documents and Settings\Jamila\Desktop\download (14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1"/>
            <a:ext cx="4038600" cy="3886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762000" y="4800600"/>
            <a:ext cx="3657600" cy="16312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Treatment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depends mostly on the use of &amp; antiepileptic (AED) &amp; antidepressant drugs  (ADD) to relieve pain. In some cases section of the sensory root is necessary.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381000"/>
            <a:ext cx="312420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Causes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Muscles of Facial Expression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19600" y="1447800"/>
            <a:ext cx="4263390" cy="4572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They are subcutaneous as they are  embedded in the </a:t>
            </a:r>
            <a:r>
              <a:rPr lang="en-US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Superficial Fascia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They move the skin and change facial expressions to convey mood.</a:t>
            </a:r>
          </a:p>
          <a:p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Origin: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Bones of the skull.</a:t>
            </a:r>
          </a:p>
          <a:p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Insertion: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Skin of the face or mucous membrane.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Content Placeholder 4" descr="C:\Documents and Settings\Jamila\Desktop\can-stock-photo_csp184006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6054" t="6667" r="21187" b="18333"/>
          <a:stretch>
            <a:fillRect/>
          </a:stretch>
        </p:blipFill>
        <p:spPr bwMode="auto">
          <a:xfrm>
            <a:off x="914400" y="1524000"/>
            <a:ext cx="3200400" cy="48006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Action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800" dirty="0" smtClean="0"/>
              <a:t>1.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Sphincters or dilators of the eyelids, nostrils and lips.</a:t>
            </a:r>
          </a:p>
          <a:p>
            <a:endParaRPr lang="en-US" dirty="0"/>
          </a:p>
        </p:txBody>
      </p:sp>
      <p:pic>
        <p:nvPicPr>
          <p:cNvPr id="5" name="Picture 9" descr="C:\Documents and Settings\Jamila\Desktop\images (6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4495799" cy="381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600200"/>
            <a:ext cx="3048000" cy="4495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2.Modify the different expressions of the face to convey mood.</a:t>
            </a:r>
          </a:p>
          <a:p>
            <a:endParaRPr lang="en-US" dirty="0"/>
          </a:p>
        </p:txBody>
      </p:sp>
      <p:pic>
        <p:nvPicPr>
          <p:cNvPr id="5" name="Picture 8" descr="C:\Documents and Settings\Jamila\Desktop\images (5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191000"/>
            <a:ext cx="5334000" cy="23622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6" name="Content Placeholder 4" descr="46DA0F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810000" y="1143000"/>
            <a:ext cx="4495800" cy="2971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MUSCLES </a:t>
            </a:r>
            <a:r>
              <a:rPr lang="en-US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THE EYE LIDS</a:t>
            </a:r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Sphincter</a:t>
            </a:r>
            <a:r>
              <a:rPr lang="en-US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muscle is the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Orbicularis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Oculi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has orbital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part &amp;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palpebral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part.</a:t>
            </a:r>
          </a:p>
          <a:p>
            <a:pPr>
              <a:lnSpc>
                <a:spcPct val="90000"/>
              </a:lnSpc>
            </a:pPr>
            <a:r>
              <a:rPr lang="en-US" sz="24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Palpebral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part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closes the eye lightly (as in plinking and sleeping).</a:t>
            </a:r>
          </a:p>
          <a:p>
            <a:pPr>
              <a:lnSpc>
                <a:spcPct val="90000"/>
              </a:lnSpc>
            </a:pP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Orbital part : 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Closes the eye firmly (as in exposure to strong light).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en-US" sz="2400" b="1" dirty="0"/>
          </a:p>
          <a:p>
            <a:pPr algn="l"/>
            <a:endParaRPr lang="en-US" sz="2800" dirty="0"/>
          </a:p>
        </p:txBody>
      </p:sp>
      <p:pic>
        <p:nvPicPr>
          <p:cNvPr id="45063" name="Picture 7" descr="A0AFF190"/>
          <p:cNvPicPr>
            <a:picLocks noChangeAspect="1" noChangeArrowheads="1"/>
          </p:cNvPicPr>
          <p:nvPr/>
        </p:nvPicPr>
        <p:blipFill>
          <a:blip r:embed="rId2" cstate="print"/>
          <a:srcRect t="6570" b="3961"/>
          <a:stretch>
            <a:fillRect/>
          </a:stretch>
        </p:blipFill>
        <p:spPr bwMode="auto">
          <a:xfrm>
            <a:off x="152400" y="4114800"/>
            <a:ext cx="4419600" cy="2590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2" descr="C:\Documents and Settings\Jamila\My Documents\Student Gray\8. Head and neck\F66122-008-f051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 b="7357"/>
          <a:stretch>
            <a:fillRect/>
          </a:stretch>
        </p:blipFill>
        <p:spPr bwMode="auto">
          <a:xfrm>
            <a:off x="228600" y="2057400"/>
            <a:ext cx="4038600" cy="1905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MUSCLES OF THE LIPS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029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Sphincter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muscle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b="1" u="sng" dirty="0" err="1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Orbicualris</a:t>
            </a:r>
            <a:r>
              <a:rPr lang="en-US" sz="2400" b="1" u="sng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u="sng" dirty="0" err="1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ris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Its fibers encircle the oral orifice within the lips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important during speech and compresses the lips against the teeth , working with the tongue to hold food between the teeth during mastication.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Dilator muscles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radiate out from the lips and separate them: 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zygomaticus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major, minor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Risorus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 algn="l"/>
            <a:endParaRPr lang="en-US" sz="2400" dirty="0"/>
          </a:p>
        </p:txBody>
      </p:sp>
      <p:pic>
        <p:nvPicPr>
          <p:cNvPr id="6" name="Picture 2" descr="C:\Documents and Settings\Jamila\My Documents\Student Gray\8. Head and neck\F66122-008-f053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 b="3413"/>
          <a:stretch>
            <a:fillRect/>
          </a:stretch>
        </p:blipFill>
        <p:spPr bwMode="auto">
          <a:xfrm>
            <a:off x="228600" y="2286000"/>
            <a:ext cx="4267200" cy="2819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Rounded Rectangle 6"/>
          <p:cNvSpPr/>
          <p:nvPr/>
        </p:nvSpPr>
        <p:spPr>
          <a:xfrm>
            <a:off x="3352800" y="4724400"/>
            <a:ext cx="68580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77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MUSCLE OF THE CHEEK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(BUCCINATOR</a:t>
            </a:r>
            <a:r>
              <a:rPr lang="en-US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1143000"/>
            <a:ext cx="4343400" cy="49831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>
              <a:lnSpc>
                <a:spcPct val="90000"/>
              </a:lnSpc>
            </a:pPr>
            <a:r>
              <a:rPr lang="en-US" sz="2400" b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Origin</a:t>
            </a:r>
            <a:r>
              <a:rPr lang="en-US" sz="2400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en-US" sz="2400" u="sng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Alveolar margins of  the maxilla &amp;mandible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raphe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between.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</a:pPr>
            <a:r>
              <a:rPr lang="en-US" sz="2400" b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Insertion:</a:t>
            </a:r>
            <a:endParaRPr lang="en-US" sz="2400" b="1" u="sng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Upper fibers to upper lip.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Lower fibers to lower lip.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Middle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fibers decussate: </a:t>
            </a:r>
          </a:p>
          <a:p>
            <a:pPr algn="l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upper part to the lower lip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lower part to the upper lip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b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Action: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Blowing.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Whistling.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3.Closes the vestibule of the mouth by compressing the lips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cheeks against the teeth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lnSpc>
                <a:spcPct val="9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</a:pPr>
            <a:endParaRPr lang="en-US" sz="2000" b="1" dirty="0"/>
          </a:p>
        </p:txBody>
      </p:sp>
      <p:pic>
        <p:nvPicPr>
          <p:cNvPr id="6" name="Picture 2" descr="C:\Documents and Settings\Jamila\My Documents\Student Gray\8. Head and neck\F66122-008-f054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 l="16521" r="18868" b="4875"/>
          <a:stretch>
            <a:fillRect/>
          </a:stretch>
        </p:blipFill>
        <p:spPr bwMode="auto">
          <a:xfrm>
            <a:off x="381000" y="1219200"/>
            <a:ext cx="3429000" cy="518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Occipito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rontalis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half" idx="2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>
              <a:lnSpc>
                <a:spcPct val="90000"/>
              </a:lnSpc>
            </a:pPr>
            <a:r>
              <a:rPr lang="en-US" sz="2800" dirty="0"/>
              <a:t>The frontal bellies arise from the anterior part of the </a:t>
            </a:r>
            <a:r>
              <a:rPr lang="en-US" sz="2800" dirty="0" smtClean="0"/>
              <a:t> </a:t>
            </a:r>
            <a:r>
              <a:rPr lang="en-US" sz="2800" dirty="0" err="1" smtClean="0"/>
              <a:t>epicranial</a:t>
            </a:r>
            <a:r>
              <a:rPr lang="en-US" sz="2800" dirty="0" smtClean="0"/>
              <a:t> </a:t>
            </a:r>
            <a:r>
              <a:rPr lang="en-US" sz="2800" dirty="0" err="1" smtClean="0"/>
              <a:t>aponeurosis</a:t>
            </a:r>
            <a:r>
              <a:rPr lang="en-US" sz="2800" dirty="0" smtClean="0"/>
              <a:t> </a:t>
            </a:r>
            <a:r>
              <a:rPr lang="en-US" sz="2800" dirty="0"/>
              <a:t>and is inserted into the skin of the eye brows</a:t>
            </a:r>
            <a:r>
              <a:rPr lang="en-US" sz="2800" dirty="0" smtClean="0"/>
              <a:t>.</a:t>
            </a:r>
          </a:p>
          <a:p>
            <a:pPr algn="l">
              <a:lnSpc>
                <a:spcPct val="90000"/>
              </a:lnSpc>
            </a:pPr>
            <a:r>
              <a:rPr lang="en-US" sz="2800" dirty="0" smtClean="0"/>
              <a:t>It </a:t>
            </a:r>
            <a:r>
              <a:rPr lang="en-US" sz="2800" dirty="0"/>
              <a:t>elevates the eyebrows giving the face a surprised looking and produce transverse wrinkles of the forehead.</a:t>
            </a:r>
          </a:p>
        </p:txBody>
      </p:sp>
      <p:pic>
        <p:nvPicPr>
          <p:cNvPr id="5" name="Picture 8" descr="C:\Documents and Settings\Jamila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3886200" cy="40386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4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Motor Supply</a:t>
            </a:r>
            <a:endParaRPr lang="en-US" sz="4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562600" y="1600200"/>
            <a:ext cx="3581400" cy="5257800"/>
          </a:xfrm>
          <a:gradFill flip="none" rotWithShape="1">
            <a:gsLst>
              <a:gs pos="0">
                <a:srgbClr val="FF9933">
                  <a:tint val="66000"/>
                  <a:satMod val="160000"/>
                </a:srgbClr>
              </a:gs>
              <a:gs pos="50000">
                <a:srgbClr val="FF9933">
                  <a:tint val="44500"/>
                  <a:satMod val="160000"/>
                </a:srgbClr>
              </a:gs>
              <a:gs pos="100000">
                <a:srgbClr val="FF9933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Facial Nerve</a:t>
            </a:r>
          </a:p>
          <a:p>
            <a:pPr algn="l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(7</a:t>
            </a:r>
            <a:r>
              <a:rPr lang="en-US" sz="2800" baseline="30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cranial nerve). </a:t>
            </a:r>
          </a:p>
          <a:p>
            <a:r>
              <a:rPr lang="en-US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g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ives motor 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supply </a:t>
            </a:r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all muscles 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of  facial expression.</a:t>
            </a:r>
          </a:p>
          <a:p>
            <a:pPr algn="l"/>
            <a:r>
              <a:rPr lang="en-US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It does not supply the </a:t>
            </a:r>
            <a:r>
              <a:rPr lang="en-US" sz="28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skin.</a:t>
            </a:r>
          </a:p>
        </p:txBody>
      </p:sp>
      <p:pic>
        <p:nvPicPr>
          <p:cNvPr id="3074" name="Picture 2" descr="C:\Users\Administrator\Documents\Student Gray\8. Head and neck\F66122-008-f060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5"/>
          <a:stretch/>
        </p:blipFill>
        <p:spPr bwMode="auto">
          <a:xfrm>
            <a:off x="228600" y="1752600"/>
            <a:ext cx="5105400" cy="4572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Course &amp; Distribution</a:t>
            </a:r>
            <a:endParaRPr lang="en-US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495800" cy="443484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facial nerve leaves the tympanic cavity by passing through the </a:t>
            </a:r>
            <a:r>
              <a:rPr lang="en-US" b="1" i="1" dirty="0" err="1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Stylomastoid</a:t>
            </a:r>
            <a:r>
              <a:rPr lang="en-US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foramen  and enters the </a:t>
            </a:r>
            <a:r>
              <a:rPr lang="en-US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Parotid gland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Within the parotid gland: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passes forward superficial to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retromandibular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vein and external carotid art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ery.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the anterior border of the gland,  it divides into its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five terminal branches.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Administrator\Documents\Student Gray\8. Head and neck\F66122-008-f056b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06"/>
          <a:stretch/>
        </p:blipFill>
        <p:spPr bwMode="auto">
          <a:xfrm>
            <a:off x="228600" y="4800600"/>
            <a:ext cx="4495800" cy="18288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C:\Documents and Settings\Jamila\Desktop\images (3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396240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1383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Skin of the Face</a:t>
            </a:r>
            <a:endParaRPr lang="en-US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33800" y="1219200"/>
            <a:ext cx="4953000" cy="5638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is characterized by having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numerous sweat and sebaceous glands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connected to the underlying bone by loose connective tissue.</a:t>
            </a:r>
          </a:p>
          <a:p>
            <a:pPr algn="l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deep fascia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in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face, because of this facial lacerations tend to gap.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skin must be sutured with great care to prevent scarring.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looseness of the subcutaneous tissue enables fluid and blood to accumulate in the loose connective tissue following bruising of the face.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Similarly , facial inflammation causes considerable swelling.</a:t>
            </a:r>
          </a:p>
          <a:p>
            <a:pPr algn="l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Jamila\Desktop\images.jpg"/>
          <p:cNvPicPr>
            <a:picLocks noChangeAspect="1" noChangeArrowheads="1"/>
          </p:cNvPicPr>
          <p:nvPr/>
        </p:nvPicPr>
        <p:blipFill>
          <a:blip r:embed="rId2" cstate="print"/>
          <a:srcRect l="9756" t="4878" r="9756"/>
          <a:stretch>
            <a:fillRect/>
          </a:stretch>
        </p:blipFill>
        <p:spPr bwMode="auto">
          <a:xfrm>
            <a:off x="304800" y="2057400"/>
            <a:ext cx="32004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Documents and Settings\Jamila\Desktop\images (2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533400"/>
            <a:ext cx="5638800" cy="5867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8307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Injury to the Branches of the Facial Nerve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4210050" cy="4572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Because the branches of the facial nerve are superficial, they are subject to injury by stab, gunshot wounds, cuts and injury at birth.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lesion of the </a:t>
            </a: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zygomatic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branch causes loss of tonus of 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orbicularis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oculi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to the lower eye lid, thus the lower eye lid drops and tears don not spread over the cornea, the dry cornea ulcerates, the resulting corneal scar impairs vision.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Paralysis of the </a:t>
            </a: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buccal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branch prevents emptying of food from the vestibule of the cheeks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Jamila\Desktop\download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4572000" cy="44196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4800" y="1600200"/>
            <a:ext cx="3048000" cy="4495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Injury to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marginal </a:t>
            </a: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mandibular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ranch may occur when an incision is made along the inferior border of the mandible as in surgical approach to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submandibular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gland, it results in dropping of the corner of the mouth.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Jamila\Desktop\download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447800"/>
            <a:ext cx="4267200" cy="4572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Facial nerve paralysis(Bell’ s Palsy)</a:t>
            </a:r>
            <a:endParaRPr lang="en-US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1524000"/>
            <a:ext cx="4495800" cy="5257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l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paralysis (palsy)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the facial muscles due to injury of the facial nerve.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most common cause is idiopathic but it can results from exposure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cold , tumor of parotid gland, lacerations of the face.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palsy  is due to weakens or paralysis of :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Buccinator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Orbicularis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Oris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Cheek and Lip muscles that aid chewing.</a:t>
            </a:r>
          </a:p>
          <a:p>
            <a:pPr algn="l">
              <a:lnSpc>
                <a:spcPct val="9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Orbicularis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oculi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11" descr="C:\Documents and Settings\Jamila\Desktop\images (25).jpg"/>
          <p:cNvPicPr>
            <a:picLocks noChangeAspect="1" noChangeArrowheads="1"/>
          </p:cNvPicPr>
          <p:nvPr/>
        </p:nvPicPr>
        <p:blipFill rotWithShape="1">
          <a:blip r:embed="rId2" cstate="print"/>
          <a:srcRect l="11394" r="12000"/>
          <a:stretch/>
        </p:blipFill>
        <p:spPr bwMode="auto">
          <a:xfrm>
            <a:off x="228600" y="2057400"/>
            <a:ext cx="37338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Manifestations</a:t>
            </a:r>
            <a:endParaRPr lang="en-US" dirty="0"/>
          </a:p>
        </p:txBody>
      </p:sp>
      <p:pic>
        <p:nvPicPr>
          <p:cNvPr id="4" name="Picture 5" descr="C:\Documents and Settings\Jamila\Desktop\download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828800"/>
            <a:ext cx="4700587" cy="43433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6" descr="C:\Documents and Settings\Jamila\Desktop\download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057400"/>
            <a:ext cx="3048000" cy="419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55961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Manifestations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1447800"/>
            <a:ext cx="4110990" cy="4572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400" dirty="0" smtClean="0"/>
              <a:t>Food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accumulates during chewing and often must be continually removed by a finger.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Patients frequently dab their eyes and mouth with a handkerchief to wipe the fluid (tears &amp; saliva)which runs from the dropping lid and mouth.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fluid and constant wiping result 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localised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skin irritation. </a:t>
            </a:r>
            <a:endParaRPr lang="en-US" sz="2400" dirty="0"/>
          </a:p>
        </p:txBody>
      </p:sp>
      <p:pic>
        <p:nvPicPr>
          <p:cNvPr id="5" name="Picture 3" descr="C:\Documents and Settings\Jamila\Desktop\images (14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35814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ARTERIAL SUPPLY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57338"/>
            <a:ext cx="4343400" cy="49958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face has a rich blood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supply so that it is rare for skin flaps in the face to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necrose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plastic surgery.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Facial wounds bleed freely but heal rapidly.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supplied mostly through two branches of 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external carotid artery:</a:t>
            </a:r>
          </a:p>
          <a:p>
            <a:pPr algn="l"/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Facial.</a:t>
            </a:r>
          </a:p>
          <a:p>
            <a:pPr algn="l"/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Superficial temporal.</a:t>
            </a:r>
          </a:p>
          <a:p>
            <a:pPr algn="l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 small part of the face is supplied through the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internal carotid artery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supra orbital &amp;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supratrochlear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branches)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C:\Documents and Settings\Jamila\Desktop\images (2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37338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Course &amp; Distribution of Facial Artery</a:t>
            </a:r>
            <a:endParaRPr lang="en-US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905000"/>
            <a:ext cx="3962400" cy="495299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arches upward deep to the submandibular salivary gland.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curves around the inferior margin of the body of the mandible at the anterior border of masseter muscle.</a:t>
            </a:r>
          </a:p>
          <a:p>
            <a:r>
              <a:rPr lang="en-US" sz="2400" dirty="0" smtClean="0"/>
              <a:t>It </a:t>
            </a:r>
            <a:r>
              <a:rPr lang="en-US" sz="2400" dirty="0"/>
              <a:t>runs upward in a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tortuous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course to the angle of the mouth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deep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muscles. It ascends along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side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the nose to the medial angle of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eye.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terminates by  anastomosing with the terminal branches of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opthalmic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artery.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C:\Documents and Settings\Jamila\Desktop\download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828800"/>
            <a:ext cx="3505200" cy="44195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281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60" name="Rectangle 4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Where to feel Facial Pulsation?</a:t>
            </a:r>
            <a:endParaRPr lang="en-US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66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0" y="1981200"/>
            <a:ext cx="3124200" cy="4114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As the artery crosses the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inferior margin of the body of the mandible at the anterior border of the masseter muscle.</a:t>
            </a:r>
          </a:p>
        </p:txBody>
      </p:sp>
      <p:pic>
        <p:nvPicPr>
          <p:cNvPr id="5" name="Picture 2" descr="C:\Users\Administrator\Documents\Student Gray\8. Head and neck\F66122-008-f061b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00"/>
          <a:stretch/>
        </p:blipFill>
        <p:spPr bwMode="auto">
          <a:xfrm>
            <a:off x="304800" y="2057400"/>
            <a:ext cx="4343400" cy="42672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3566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6" name="Rectangle 4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Branches</a:t>
            </a:r>
            <a:endParaRPr lang="en-US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Organization Chart 2"/>
          <p:cNvGrpSpPr>
            <a:grpSpLocks/>
          </p:cNvGrpSpPr>
          <p:nvPr/>
        </p:nvGrpSpPr>
        <p:grpSpPr bwMode="auto">
          <a:xfrm>
            <a:off x="682625" y="1941513"/>
            <a:ext cx="3744913" cy="4103687"/>
            <a:chOff x="430" y="1223"/>
            <a:chExt cx="2880" cy="720"/>
          </a:xfrm>
        </p:grpSpPr>
        <p:cxnSp>
          <p:nvCxnSpPr>
            <p:cNvPr id="2052" name="_s2052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5400000" flipH="1">
              <a:off x="2303" y="1079"/>
              <a:ext cx="144" cy="1007"/>
            </a:xfrm>
            <a:prstGeom prst="bentConnector3">
              <a:avLst>
                <a:gd name="adj1" fmla="val 1392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" name="_s2053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1800" y="1582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4" name="_s2054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295" y="1078"/>
              <a:ext cx="144" cy="1009"/>
            </a:xfrm>
            <a:prstGeom prst="bentConnector3">
              <a:avLst>
                <a:gd name="adj1" fmla="val 1392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2055"/>
            <p:cNvSpPr>
              <a:spLocks noChangeArrowheads="1"/>
            </p:cNvSpPr>
            <p:nvPr/>
          </p:nvSpPr>
          <p:spPr bwMode="auto">
            <a:xfrm>
              <a:off x="1438" y="122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SUBMENTAL</a:t>
              </a:r>
            </a:p>
          </p:txBody>
        </p:sp>
        <p:sp>
          <p:nvSpPr>
            <p:cNvPr id="4" name="_s2056"/>
            <p:cNvSpPr>
              <a:spLocks noChangeArrowheads="1"/>
            </p:cNvSpPr>
            <p:nvPr/>
          </p:nvSpPr>
          <p:spPr bwMode="auto">
            <a:xfrm>
              <a:off x="430" y="165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cs typeface="Arial" charset="0"/>
                </a:rPr>
                <a:t>INFERIOR</a:t>
              </a: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cs typeface="Arial" charset="0"/>
                </a:rPr>
                <a:t>LABIA</a:t>
              </a: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cs typeface="Arial" charset="0"/>
                </a:rPr>
                <a:t>L</a:t>
              </a:r>
            </a:p>
          </p:txBody>
        </p:sp>
        <p:sp>
          <p:nvSpPr>
            <p:cNvPr id="5" name="_s2057"/>
            <p:cNvSpPr>
              <a:spLocks noChangeArrowheads="1"/>
            </p:cNvSpPr>
            <p:nvPr/>
          </p:nvSpPr>
          <p:spPr bwMode="auto">
            <a:xfrm>
              <a:off x="1438" y="165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cs typeface="Arial" charset="0"/>
                </a:rPr>
                <a:t>SUPERIOR</a:t>
              </a: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cs typeface="Arial" charset="0"/>
                </a:rPr>
                <a:t>LABIAL</a:t>
              </a:r>
            </a:p>
          </p:txBody>
        </p:sp>
        <p:sp>
          <p:nvSpPr>
            <p:cNvPr id="6" name="_s2058"/>
            <p:cNvSpPr>
              <a:spLocks noChangeArrowheads="1"/>
            </p:cNvSpPr>
            <p:nvPr/>
          </p:nvSpPr>
          <p:spPr bwMode="auto">
            <a:xfrm>
              <a:off x="2446" y="165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cs typeface="Arial" charset="0"/>
                </a:rPr>
                <a:t>LATERAL</a:t>
              </a: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cs typeface="Arial" charset="0"/>
                </a:rPr>
                <a:t>NASAL</a:t>
              </a:r>
            </a:p>
          </p:txBody>
        </p:sp>
      </p:grpSp>
      <p:pic>
        <p:nvPicPr>
          <p:cNvPr id="13" name="Picture 4" descr="C:\Documents and Settings\Jamila\Desktop\arterial-supply-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52600"/>
            <a:ext cx="4038600" cy="472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As a person ages, the skin loses its resiliency, as a result wrinkle lines and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ridges occur in the skin perpendicular to the direction of the facial muscle fibers.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Incisions along these wrinkle lines heal with minimal scaring.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Jamila\Desktop\image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b="4348"/>
          <a:stretch>
            <a:fillRect/>
          </a:stretch>
        </p:blipFill>
        <p:spPr bwMode="auto">
          <a:xfrm>
            <a:off x="685800" y="1676400"/>
            <a:ext cx="37338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Compression of the Facial Artery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facial artery can be occluded by pressure against the mandible as the vessel crosses it. Because of the numerous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anastomoses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of the arteries of the face, compression of the facial artery on one side does not stop all bleeding from a lacerated facial artery or one of its branches.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lacerations of the lip, pressure must be applied on both sides of the cut to stop bleeding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Documents and Settings\Jamila\Desktop\download (3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b="7547"/>
          <a:stretch>
            <a:fillRect/>
          </a:stretch>
        </p:blipFill>
        <p:spPr bwMode="auto">
          <a:xfrm>
            <a:off x="914400" y="2057400"/>
            <a:ext cx="3733800" cy="37338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Superficial Temporal Artery</a:t>
            </a:r>
            <a:endParaRPr lang="en-US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410200" y="1628775"/>
            <a:ext cx="3276600" cy="52292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is the  smaller terminal branch of the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External Carotid Artery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It arises within the parotid gland and ascends in front of the auricle to supply the scalp.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gives the </a:t>
            </a:r>
            <a:r>
              <a:rPr lang="en-US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Transverse Facial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artery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that runs across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cheek just above the parotid duct.</a:t>
            </a:r>
            <a:endParaRPr lang="en-US" dirty="0"/>
          </a:p>
        </p:txBody>
      </p:sp>
      <p:pic>
        <p:nvPicPr>
          <p:cNvPr id="9" name="Picture 17" descr="91939E73"/>
          <p:cNvPicPr>
            <a:picLocks noChangeAspect="1" noChangeArrowheads="1"/>
          </p:cNvPicPr>
          <p:nvPr/>
        </p:nvPicPr>
        <p:blipFill>
          <a:blip r:embed="rId2" cstate="print"/>
          <a:srcRect l="40044" r="22137" b="64879"/>
          <a:stretch>
            <a:fillRect/>
          </a:stretch>
        </p:blipFill>
        <p:spPr bwMode="auto">
          <a:xfrm>
            <a:off x="914400" y="1828800"/>
            <a:ext cx="3886200" cy="45407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Where to feel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ulsation of Superficial Temporal artery? </a:t>
            </a:r>
            <a:endParaRPr lang="en-US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410200" y="1600200"/>
            <a:ext cx="3733800" cy="5257800"/>
          </a:xfr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sz="2800" b="1" i="1" dirty="0" smtClean="0">
                <a:solidFill>
                  <a:srgbClr val="0F6DC3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b="1" i="1" dirty="0">
                <a:solidFill>
                  <a:srgbClr val="0F6DC3"/>
                </a:solidFill>
                <a:latin typeface="Times New Roman" pitchFamily="18" charset="0"/>
                <a:cs typeface="Times New Roman" pitchFamily="18" charset="0"/>
              </a:rPr>
              <a:t>front of the auricle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as the artery crosses the root of the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zygomatic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arch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Anesthetists mostly depend upon the facial and superficial temporal arteries to take patient’s pulse. </a:t>
            </a:r>
          </a:p>
          <a:p>
            <a:pPr algn="l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Left Arrow 2"/>
          <p:cNvSpPr/>
          <p:nvPr/>
        </p:nvSpPr>
        <p:spPr>
          <a:xfrm>
            <a:off x="2109355" y="3581400"/>
            <a:ext cx="228600" cy="152400"/>
          </a:xfrm>
          <a:prstGeom prst="lef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4" descr="C:\Documents and Settings\Jamila\Desktop\images (19)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4191000" cy="480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4000" b="1" dirty="0" smtClean="0">
                <a:solidFill>
                  <a:srgbClr val="0F6DC3"/>
                </a:solidFill>
                <a:latin typeface="Times New Roman" pitchFamily="18" charset="0"/>
                <a:cs typeface="Times New Roman" pitchFamily="18" charset="0"/>
              </a:rPr>
              <a:t>Facial Vein</a:t>
            </a:r>
            <a:endParaRPr lang="en-US" sz="4000" b="1" dirty="0">
              <a:solidFill>
                <a:srgbClr val="0F6DC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484313"/>
            <a:ext cx="3719513" cy="537368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l"/>
            <a:r>
              <a:rPr lang="en-US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begins?</a:t>
            </a:r>
            <a:endParaRPr lang="en-US" sz="28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At the medial angle of the eye. </a:t>
            </a:r>
          </a:p>
          <a:p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 it is formed?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union of the </a:t>
            </a:r>
            <a:r>
              <a:rPr lang="en-US" sz="24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Supratrochlear</a:t>
            </a:r>
            <a:r>
              <a:rPr lang="en-US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&amp; Supra orbital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veins.</a:t>
            </a:r>
          </a:p>
          <a:p>
            <a:pPr algn="l"/>
            <a:r>
              <a:rPr lang="en-US" sz="2400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Course:</a:t>
            </a: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descends </a:t>
            </a:r>
            <a:r>
              <a:rPr lang="en-US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behind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facial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artery to the lower margin of the body of the mandible (superficial to submandibular gland).</a:t>
            </a:r>
          </a:p>
          <a:p>
            <a:pPr algn="l"/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How it terminates?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joined by the </a:t>
            </a:r>
            <a:r>
              <a:rPr lang="en-US" sz="2400" b="1" dirty="0" smtClean="0">
                <a:solidFill>
                  <a:srgbClr val="0F6DC3"/>
                </a:solidFill>
                <a:latin typeface="Times New Roman" pitchFamily="18" charset="0"/>
                <a:cs typeface="Times New Roman" pitchFamily="18" charset="0"/>
              </a:rPr>
              <a:t>anterior division of the </a:t>
            </a:r>
            <a:r>
              <a:rPr lang="en-US" sz="2400" b="1" dirty="0" err="1" smtClean="0">
                <a:solidFill>
                  <a:srgbClr val="0F6DC3"/>
                </a:solidFill>
                <a:latin typeface="Times New Roman" pitchFamily="18" charset="0"/>
                <a:cs typeface="Times New Roman" pitchFamily="18" charset="0"/>
              </a:rPr>
              <a:t>retromandibular</a:t>
            </a:r>
            <a:r>
              <a:rPr lang="en-US" sz="2400" b="1" dirty="0" smtClean="0">
                <a:solidFill>
                  <a:srgbClr val="0F6DC3"/>
                </a:solidFill>
                <a:latin typeface="Times New Roman" pitchFamily="18" charset="0"/>
                <a:cs typeface="Times New Roman" pitchFamily="18" charset="0"/>
              </a:rPr>
              <a:t> vein to form common facial vein which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drains into </a:t>
            </a:r>
            <a:endParaRPr lang="en-US" sz="2400" b="1" dirty="0" smtClean="0">
              <a:solidFill>
                <a:srgbClr val="0F6DC3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b="1" u="sng" dirty="0" smtClean="0">
                <a:solidFill>
                  <a:srgbClr val="0F6DC3"/>
                </a:solidFill>
                <a:latin typeface="Times New Roman" pitchFamily="18" charset="0"/>
                <a:cs typeface="Times New Roman" pitchFamily="18" charset="0"/>
              </a:rPr>
              <a:t>Internal Jugular Vein. </a:t>
            </a:r>
            <a:endParaRPr lang="en-US" b="1" u="sng" dirty="0">
              <a:solidFill>
                <a:srgbClr val="0F6DC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C:\Documents and Settings\Jamila\Desktop\download (7).jpg"/>
          <p:cNvPicPr>
            <a:picLocks noChangeAspect="1" noChangeArrowheads="1"/>
          </p:cNvPicPr>
          <p:nvPr/>
        </p:nvPicPr>
        <p:blipFill rotWithShape="1">
          <a:blip r:embed="rId2" cstate="print"/>
          <a:srcRect b="6990"/>
          <a:stretch/>
        </p:blipFill>
        <p:spPr bwMode="auto">
          <a:xfrm>
            <a:off x="533400" y="1752600"/>
            <a:ext cx="4114800" cy="472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04088"/>
            <a:ext cx="7924800" cy="8199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Tributaries &amp; Connections </a:t>
            </a:r>
            <a:endParaRPr lang="en-US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057400"/>
            <a:ext cx="2967990" cy="3962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facial vein receives tributaries that  correspond to the branches of the facial artery.</a:t>
            </a:r>
          </a:p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It is Connected to: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(1) </a:t>
            </a:r>
            <a:r>
              <a:rPr lang="en-US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Pterygoid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venous plexus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through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deep facial vein.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(2) 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Cavernous sinus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through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superior ophthalmic vein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Jamila\Desktop\download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5105400" cy="434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778550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038600" y="1600200"/>
            <a:ext cx="4800600" cy="5105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Blood from the nose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medial angle of the eye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lips usually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drains inferiorly through the facial vein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especially when the  person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erect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Because the facial vein has no valves, blood may pass through it in the opposite direction  so venous blood from the face may enter the cavernous sinus.</a:t>
            </a:r>
          </a:p>
        </p:txBody>
      </p:sp>
      <p:pic>
        <p:nvPicPr>
          <p:cNvPr id="9" name="Picture 9" descr="C:\Documents and Settings\Jamila\Desktop\images (21)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3352800" cy="411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888181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Thrombophlebitis</a:t>
            </a: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of the facial vein</a:t>
            </a:r>
            <a:endParaRPr lang="en-US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dirty="0" smtClean="0"/>
              <a:t> patients with inflammation of the facial vein with secondary thrombus, pieces of the infected clot may extend into the intracranial venous system and produce </a:t>
            </a:r>
            <a:r>
              <a:rPr lang="en-US" dirty="0" err="1" smtClean="0"/>
              <a:t>thrombophlebitis</a:t>
            </a:r>
            <a:r>
              <a:rPr lang="en-US" dirty="0" smtClean="0"/>
              <a:t> of the cavernous sinuses.</a:t>
            </a:r>
          </a:p>
          <a:p>
            <a:r>
              <a:rPr lang="en-US" dirty="0" smtClean="0"/>
              <a:t>This may result from lacerations of the nose or by squeezing pustules on the side of the nose and upper lip</a:t>
            </a:r>
            <a:endParaRPr lang="en-US" dirty="0"/>
          </a:p>
        </p:txBody>
      </p:sp>
      <p:pic>
        <p:nvPicPr>
          <p:cNvPr id="7170" name="Picture 2" descr="C:\Documents and Settings\Jamila\Desktop\download (4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41910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is the Dangerous Area of the Face?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600200"/>
            <a:ext cx="2362200" cy="44958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a triangular area bounded by: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side of nose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medial angle of the eye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and upper lip.</a:t>
            </a:r>
          </a:p>
          <a:p>
            <a:endParaRPr lang="en-US" sz="2400" dirty="0"/>
          </a:p>
        </p:txBody>
      </p:sp>
      <p:pic>
        <p:nvPicPr>
          <p:cNvPr id="5" name="Picture 2" descr="C:\Documents and Settings\Jamila\Desktop\download (5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b="13533"/>
          <a:stretch>
            <a:fillRect/>
          </a:stretch>
        </p:blipFill>
        <p:spPr bwMode="auto">
          <a:xfrm>
            <a:off x="3810000" y="1905000"/>
            <a:ext cx="4724400" cy="419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sphotos-a.xx.fbcdn.net/hphotos-ash3/c96.0.403.403/p403x403/482619_456237007793517_1320200471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8534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0723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40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Cutaneous</a:t>
            </a:r>
            <a:r>
              <a:rPr lang="en-US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Nerve Supply</a:t>
            </a:r>
            <a:endParaRPr lang="en-US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946564"/>
            <a:ext cx="3886200" cy="4495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skin of the face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supplied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mostly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through the </a:t>
            </a:r>
            <a:r>
              <a:rPr lang="en-U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Trigeminal nerve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(5</a:t>
            </a:r>
            <a:r>
              <a:rPr lang="en-US" sz="24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cranial),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front of the ear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partly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through the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ervical plexus,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behind the ear. 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:\Documents and Settings\Jamila\Desktop\download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4495800" cy="48006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40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OPHTHALMIC NERVE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484313"/>
            <a:ext cx="3886200" cy="468788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lnSpc>
                <a:spcPct val="90000"/>
              </a:lnSpc>
              <a:buFontTx/>
              <a:buNone/>
            </a:pPr>
            <a:r>
              <a:rPr lang="en-US" sz="2400" b="1" u="sng" dirty="0" smtClean="0">
                <a:solidFill>
                  <a:srgbClr val="0000FF"/>
                </a:solidFill>
              </a:rPr>
              <a:t>Supplies</a:t>
            </a:r>
            <a:r>
              <a:rPr lang="en-US" sz="2400" b="1" u="sng" dirty="0">
                <a:solidFill>
                  <a:srgbClr val="0000FF"/>
                </a:solidFill>
              </a:rPr>
              <a:t>: 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Skin of the forehead.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Upper eye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lid &amp;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Conjunctiva. 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Side of the nose down to and including the tip.</a:t>
            </a:r>
          </a:p>
          <a:p>
            <a:pPr algn="l">
              <a:lnSpc>
                <a:spcPct val="90000"/>
              </a:lnSpc>
            </a:pPr>
            <a:endParaRPr lang="en-US" sz="2400" dirty="0"/>
          </a:p>
          <a:p>
            <a:pPr algn="l">
              <a:lnSpc>
                <a:spcPct val="90000"/>
              </a:lnSpc>
            </a:pPr>
            <a:endParaRPr lang="en-US" sz="2400" dirty="0"/>
          </a:p>
        </p:txBody>
      </p:sp>
      <p:pic>
        <p:nvPicPr>
          <p:cNvPr id="2050" name="Picture 2" descr="C:\Users\Administrator\Documents\Student Gray\8. Head and neck\F66122-008-f05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0"/>
          <a:stretch/>
        </p:blipFill>
        <p:spPr bwMode="auto">
          <a:xfrm>
            <a:off x="152400" y="1676400"/>
            <a:ext cx="4572000" cy="47244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7200" y="1828800"/>
            <a:ext cx="838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28775"/>
            <a:ext cx="4038600" cy="4772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2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Supplies</a:t>
            </a:r>
            <a:r>
              <a:rPr lang="en-US" sz="2400" b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Skin of the posterior part of the side of the nose.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Lower eye lid.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Cheek &amp; Upper lip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Lateral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side of the orbital opening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MAXILLARY NERVE</a:t>
            </a:r>
          </a:p>
        </p:txBody>
      </p:sp>
      <p:pic>
        <p:nvPicPr>
          <p:cNvPr id="6" name="Picture 2" descr="C:\Users\Administrator\Documents\Student Gray\8. Head and neck\F66122-008-f059.jpg"/>
          <p:cNvPicPr>
            <a:picLocks noGrp="1" noChangeAspect="1" noChangeArrowheads="1"/>
          </p:cNvPicPr>
          <p:nvPr>
            <p:ph type="clipArt"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0"/>
          <a:stretch/>
        </p:blipFill>
        <p:spPr bwMode="auto">
          <a:xfrm>
            <a:off x="152400" y="2095617"/>
            <a:ext cx="4495800" cy="4457583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0" y="3962400"/>
            <a:ext cx="685800" cy="152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35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35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35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10128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/>
              <a:t> </a:t>
            </a: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Mandibular Nerve</a:t>
            </a:r>
            <a:endParaRPr lang="en-US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341438"/>
            <a:ext cx="4267200" cy="551656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Supplies</a:t>
            </a:r>
            <a:r>
              <a:rPr lang="en-US" sz="24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Lower lip&amp; chin. </a:t>
            </a: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Lower part of the face &amp;cheek. </a:t>
            </a: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Temporal region. </a:t>
            </a: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Part of the auricle, external auditory meatus and outer surface of tympanic membrane </a:t>
            </a:r>
          </a:p>
          <a:p>
            <a:pPr algn="l"/>
            <a:endParaRPr lang="en-US" sz="2400" dirty="0"/>
          </a:p>
        </p:txBody>
      </p:sp>
      <p:pic>
        <p:nvPicPr>
          <p:cNvPr id="6" name="Picture 2" descr="C:\Users\Administrator\Documents\Student Gray\8. Head and neck\F66122-008-f059.jpg"/>
          <p:cNvPicPr>
            <a:picLocks noGrp="1" noChangeAspect="1" noChangeArrowheads="1"/>
          </p:cNvPicPr>
          <p:nvPr>
            <p:ph type="clipArt"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0"/>
          <a:stretch/>
        </p:blipFill>
        <p:spPr bwMode="auto">
          <a:xfrm>
            <a:off x="12895" y="1981200"/>
            <a:ext cx="4635305" cy="43434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2000" y="5867400"/>
            <a:ext cx="9144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14352"/>
            <a:ext cx="4495800" cy="11620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Great  Auricular Nerve</a:t>
            </a:r>
            <a:endParaRPr lang="en-US" sz="4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152400" y="1828800"/>
            <a:ext cx="2057400" cy="4419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2400" dirty="0"/>
              <a:t>It </a:t>
            </a:r>
            <a:r>
              <a:rPr lang="en-US" sz="2400" dirty="0" smtClean="0"/>
              <a:t>is a branch of the cervical plexus </a:t>
            </a:r>
            <a:r>
              <a:rPr lang="en-US" sz="2400" b="1" dirty="0"/>
              <a:t>(C2&amp;3</a:t>
            </a:r>
            <a:r>
              <a:rPr lang="en-US" sz="2400" dirty="0"/>
              <a:t>).</a:t>
            </a:r>
          </a:p>
          <a:p>
            <a:pPr algn="l"/>
            <a:r>
              <a:rPr lang="en-US" sz="2400" dirty="0"/>
              <a:t>It supplies the parotid sheath and </a:t>
            </a:r>
            <a:r>
              <a:rPr lang="en-US" sz="2400" b="1" dirty="0"/>
              <a:t>the skin over 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angle of the mandible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" name="Picture 2" descr="C:\Users\Administrator\Documents\Student Gray\8. Head and neck\F66122-008-f06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66"/>
          <a:stretch/>
        </p:blipFill>
        <p:spPr bwMode="auto">
          <a:xfrm>
            <a:off x="2971800" y="2057400"/>
            <a:ext cx="5867400" cy="4572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7467600" y="5867400"/>
            <a:ext cx="1143000" cy="3810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3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3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Documents and Settings\Jamila\Desktop\download (15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b="23810"/>
          <a:stretch>
            <a:fillRect/>
          </a:stretch>
        </p:blipFill>
        <p:spPr bwMode="auto">
          <a:xfrm>
            <a:off x="4419600" y="2514600"/>
            <a:ext cx="3657600" cy="3505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7" name="Picture 10" descr="C:\Documents and Settings\Jamila\Desktop\images (29).jpg"/>
          <p:cNvPicPr>
            <a:picLocks noChangeAspect="1" noChangeArrowheads="1"/>
          </p:cNvPicPr>
          <p:nvPr/>
        </p:nvPicPr>
        <p:blipFill>
          <a:blip r:embed="rId3" cstate="print"/>
          <a:srcRect b="6250"/>
          <a:stretch>
            <a:fillRect/>
          </a:stretch>
        </p:blipFill>
        <p:spPr bwMode="auto">
          <a:xfrm>
            <a:off x="914400" y="3352800"/>
            <a:ext cx="2819400" cy="3124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419600" y="0"/>
            <a:ext cx="4724400" cy="29177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is a sensory disorder of the sensory root of the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maxillary nerve is most frequently involved then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mandibular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pain is initiated by touching a sensitive trigger zone of the skin.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paroxysms can last for 15 minutes or more.</a:t>
            </a:r>
          </a:p>
        </p:txBody>
      </p:sp>
      <p:pic>
        <p:nvPicPr>
          <p:cNvPr id="9" name="Picture 3" descr="C:\Documents and Settings\Jamila\Desktop\images (3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28600"/>
            <a:ext cx="3581400" cy="29718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408</TotalTime>
  <Words>1660</Words>
  <Application>Microsoft Office PowerPoint</Application>
  <PresentationFormat>On-screen Show (4:3)</PresentationFormat>
  <Paragraphs>168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Equity</vt:lpstr>
      <vt:lpstr>Clinical  Anatomy of the Face</vt:lpstr>
      <vt:lpstr>Skin of the Face</vt:lpstr>
      <vt:lpstr>PowerPoint Presentation</vt:lpstr>
      <vt:lpstr>Cutaneous Nerve Supply</vt:lpstr>
      <vt:lpstr>OPHTHALMIC NERVE</vt:lpstr>
      <vt:lpstr>MAXILLARY NERVE</vt:lpstr>
      <vt:lpstr> Mandibular Nerve</vt:lpstr>
      <vt:lpstr>Great  Auricular Nerve</vt:lpstr>
      <vt:lpstr>PowerPoint Presentation</vt:lpstr>
      <vt:lpstr>PowerPoint Presentation</vt:lpstr>
      <vt:lpstr>Muscles of Facial Expression</vt:lpstr>
      <vt:lpstr>Action</vt:lpstr>
      <vt:lpstr>PowerPoint Presentation</vt:lpstr>
      <vt:lpstr>MUSCLES OF THE EYE LIDS </vt:lpstr>
      <vt:lpstr>MUSCLES OF THE LIPS</vt:lpstr>
      <vt:lpstr>MUSCLE OF THE CHEEK (BUCCINATOR)</vt:lpstr>
      <vt:lpstr>Occipito Frontalis</vt:lpstr>
      <vt:lpstr>Motor Supply</vt:lpstr>
      <vt:lpstr>Course &amp; Distribution</vt:lpstr>
      <vt:lpstr>PowerPoint Presentation</vt:lpstr>
      <vt:lpstr>Injury to the Branches of the Facial Nerve</vt:lpstr>
      <vt:lpstr>PowerPoint Presentation</vt:lpstr>
      <vt:lpstr>Facial nerve paralysis(Bell’ s Palsy)</vt:lpstr>
      <vt:lpstr>Manifestations</vt:lpstr>
      <vt:lpstr>Manifestations</vt:lpstr>
      <vt:lpstr>ARTERIAL SUPPLY</vt:lpstr>
      <vt:lpstr>Course &amp; Distribution of Facial Artery</vt:lpstr>
      <vt:lpstr>Where to feel Facial Pulsation?</vt:lpstr>
      <vt:lpstr>Branches</vt:lpstr>
      <vt:lpstr>Compression of the Facial Artery</vt:lpstr>
      <vt:lpstr>Superficial Temporal Artery</vt:lpstr>
      <vt:lpstr>Where to feel Pulsation of Superficial Temporal artery? </vt:lpstr>
      <vt:lpstr>Facial Vein</vt:lpstr>
      <vt:lpstr>Tributaries &amp; Connections </vt:lpstr>
      <vt:lpstr>PowerPoint Presentation</vt:lpstr>
      <vt:lpstr>Thrombophlebitis of the facial vein</vt:lpstr>
      <vt:lpstr>What is the Dangerous Area of the Face?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FRACTURES OF BONES OF UL</dc:title>
  <dc:creator>Jamila hafizelmedany</dc:creator>
  <cp:lastModifiedBy>Sony</cp:lastModifiedBy>
  <cp:revision>53</cp:revision>
  <dcterms:created xsi:type="dcterms:W3CDTF">2014-03-31T07:08:22Z</dcterms:created>
  <dcterms:modified xsi:type="dcterms:W3CDTF">2014-06-01T11:32:21Z</dcterms:modified>
</cp:coreProperties>
</file>