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0" r:id="rId3"/>
    <p:sldId id="313" r:id="rId4"/>
    <p:sldId id="268" r:id="rId5"/>
    <p:sldId id="269" r:id="rId6"/>
    <p:sldId id="270" r:id="rId7"/>
    <p:sldId id="271" r:id="rId8"/>
    <p:sldId id="273" r:id="rId9"/>
    <p:sldId id="304" r:id="rId10"/>
    <p:sldId id="305" r:id="rId11"/>
    <p:sldId id="306" r:id="rId12"/>
    <p:sldId id="309" r:id="rId13"/>
    <p:sldId id="308" r:id="rId14"/>
    <p:sldId id="263" r:id="rId15"/>
    <p:sldId id="264" r:id="rId16"/>
    <p:sldId id="265" r:id="rId17"/>
    <p:sldId id="295" r:id="rId18"/>
    <p:sldId id="274" r:id="rId19"/>
    <p:sldId id="275" r:id="rId20"/>
    <p:sldId id="310" r:id="rId21"/>
    <p:sldId id="314" r:id="rId22"/>
    <p:sldId id="315" r:id="rId23"/>
    <p:sldId id="277" r:id="rId24"/>
    <p:sldId id="311" r:id="rId25"/>
    <p:sldId id="316" r:id="rId26"/>
    <p:sldId id="282" r:id="rId27"/>
    <p:sldId id="283" r:id="rId28"/>
    <p:sldId id="284" r:id="rId29"/>
    <p:sldId id="285" r:id="rId30"/>
    <p:sldId id="317" r:id="rId31"/>
    <p:sldId id="286" r:id="rId32"/>
    <p:sldId id="287" r:id="rId33"/>
    <p:sldId id="288" r:id="rId34"/>
    <p:sldId id="289" r:id="rId35"/>
    <p:sldId id="290" r:id="rId36"/>
    <p:sldId id="318" r:id="rId37"/>
    <p:sldId id="319" r:id="rId38"/>
    <p:sldId id="3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6D88-ABAE-4668-86D1-98FD93889219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C9A6-1BC7-4256-B1D6-A81C0E4B9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BFBF56-B2E7-4A87-A705-7ED9152F8F9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D4086F-B2BF-450A-A2CD-82468AA6739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591CAB-D90B-4C02-8229-B7CC2573E83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BB93AE-6025-41E0-96CB-40ECDBDD3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 JAMILA EL MEDANY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 Anatomy of the Face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Documents and Settings\Jamila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563879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Jamila\Desktop\images (3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81000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C:\Documents and Settings\Jamila\Desktop\download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1"/>
            <a:ext cx="403860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0" y="4800600"/>
            <a:ext cx="3657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depends mostly on the use of &amp; antiepileptic (AED) &amp; antidepressant drugs  (ADD) to relieve pain. In some cases section of the sensory root is necessary.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81000"/>
            <a:ext cx="3124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Causes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Muscles of Facial Expression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447800"/>
            <a:ext cx="4263390" cy="457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subcutaneous as they are  embedded in the 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Superficial Fascia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move the skin and change facial expressions to convey mood.</a:t>
            </a:r>
          </a:p>
          <a:p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Origin: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skull.</a:t>
            </a:r>
          </a:p>
          <a:p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Insertion: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of the face or mucous membrane.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 descr="C:\Documents and Settings\Jamila\Desktop\can-stock-photo_csp18400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054" t="6667" r="21187" b="18333"/>
          <a:stretch>
            <a:fillRect/>
          </a:stretch>
        </p:blipFill>
        <p:spPr bwMode="auto">
          <a:xfrm>
            <a:off x="914400" y="1524000"/>
            <a:ext cx="3200400" cy="4800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Sphincters or dilators of the eyelids, nostrils and lips.</a:t>
            </a:r>
          </a:p>
          <a:p>
            <a:endParaRPr lang="en-US" dirty="0"/>
          </a:p>
        </p:txBody>
      </p:sp>
      <p:pic>
        <p:nvPicPr>
          <p:cNvPr id="5" name="Picture 9" descr="C:\Documents and Settings\Jamila\Desktop\images (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495799" cy="3810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3048000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2.Modify the different expressions of the face to convey mood.</a:t>
            </a:r>
          </a:p>
          <a:p>
            <a:endParaRPr lang="en-US" dirty="0"/>
          </a:p>
        </p:txBody>
      </p:sp>
      <p:pic>
        <p:nvPicPr>
          <p:cNvPr id="5" name="Picture 8" descr="C:\Documents and Settings\Jamila\Desktop\images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91000"/>
            <a:ext cx="5334000" cy="2362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Content Placeholder 4" descr="46DA0F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143000"/>
            <a:ext cx="44958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EYE LIDS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Sphincter</a:t>
            </a:r>
            <a:r>
              <a:rPr lang="en-US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muscle is 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Oculi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has orbital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palpebral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part.</a:t>
            </a:r>
          </a:p>
          <a:p>
            <a:pPr>
              <a:lnSpc>
                <a:spcPct val="90000"/>
              </a:lnSpc>
            </a:pP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Palpebral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closes the eye lightly (as in plinking and sleeping).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Orbital part :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Closes the eye firmly (as in exposure to strong light).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400" b="1" dirty="0"/>
          </a:p>
          <a:p>
            <a:pPr algn="l"/>
            <a:endParaRPr lang="en-US" sz="2800" dirty="0"/>
          </a:p>
        </p:txBody>
      </p:sp>
      <p:pic>
        <p:nvPicPr>
          <p:cNvPr id="45063" name="Picture 7" descr="A0AFF190"/>
          <p:cNvPicPr>
            <a:picLocks noChangeAspect="1" noChangeArrowheads="1"/>
          </p:cNvPicPr>
          <p:nvPr/>
        </p:nvPicPr>
        <p:blipFill>
          <a:blip r:embed="rId2" cstate="print"/>
          <a:srcRect t="6570" b="3961"/>
          <a:stretch>
            <a:fillRect/>
          </a:stretch>
        </p:blipFill>
        <p:spPr bwMode="auto">
          <a:xfrm>
            <a:off x="152400" y="4114800"/>
            <a:ext cx="44196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2" descr="C:\Documents and Settings\Jamila\My Documents\Student Gray\8. Head and neck\F66122-008-f05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b="7357"/>
          <a:stretch>
            <a:fillRect/>
          </a:stretch>
        </p:blipFill>
        <p:spPr bwMode="auto">
          <a:xfrm>
            <a:off x="228600" y="2057400"/>
            <a:ext cx="40386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MUSCLES OF THE LIPS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Sphincter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Orbicualris</a:t>
            </a:r>
            <a:r>
              <a:rPr lang="en-US" sz="2400" b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u="sng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ris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fibers encircle the oral orifice within the lips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important during speech and compresses the lips against the teeth , working with the tongue to hold food between the teeth during mastication.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Dilator muscles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radiate out from the lips and separate them: 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zygomaticus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major, minor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Risorus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algn="l"/>
            <a:endParaRPr lang="en-US" sz="2400" dirty="0"/>
          </a:p>
        </p:txBody>
      </p:sp>
      <p:pic>
        <p:nvPicPr>
          <p:cNvPr id="6" name="Picture 2" descr="C:\Documents and Settings\Jamila\My Documents\Student Gray\8. Head and neck\F66122-008-f05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b="3413"/>
          <a:stretch>
            <a:fillRect/>
          </a:stretch>
        </p:blipFill>
        <p:spPr bwMode="auto">
          <a:xfrm>
            <a:off x="228600" y="2286000"/>
            <a:ext cx="42672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352800" y="4724400"/>
            <a:ext cx="685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MUSCLE OF THE CHEEK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(BUCCINATOR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143000"/>
            <a:ext cx="4343400" cy="4983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4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en-US" sz="2400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Alveolar margins of  the maxilla &amp;mandible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between.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Insertion:</a:t>
            </a:r>
            <a:endParaRPr lang="en-US" sz="2400" b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Upper fibers to upper lip.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fibers to lower lip.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fibers decussate: 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upper part to the lower lip 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lower part to the upper lip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Action: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Blowing.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Whistling.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3.Closes the vestibule of the mouth by compressing the lips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cheeks against the teeth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en-US" sz="2000" b="1" dirty="0"/>
          </a:p>
        </p:txBody>
      </p:sp>
      <p:pic>
        <p:nvPicPr>
          <p:cNvPr id="6" name="Picture 2" descr="C:\Documents and Settings\Jamila\My Documents\Student Gray\8. Head and neck\F66122-008-f05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6521" r="18868" b="4875"/>
          <a:stretch>
            <a:fillRect/>
          </a:stretch>
        </p:blipFill>
        <p:spPr bwMode="auto">
          <a:xfrm>
            <a:off x="381000" y="1219200"/>
            <a:ext cx="34290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Occipito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rontalis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dirty="0"/>
              <a:t>The frontal bellies arise from the anterior part of the </a:t>
            </a:r>
            <a:r>
              <a:rPr lang="en-US" sz="2800" dirty="0" smtClean="0"/>
              <a:t> </a:t>
            </a:r>
            <a:r>
              <a:rPr lang="en-US" sz="2800" dirty="0" err="1" smtClean="0"/>
              <a:t>epicranial</a:t>
            </a:r>
            <a:r>
              <a:rPr lang="en-US" sz="2800" dirty="0" smtClean="0"/>
              <a:t> </a:t>
            </a:r>
            <a:r>
              <a:rPr lang="en-US" sz="2800" dirty="0" err="1" smtClean="0"/>
              <a:t>aponeurosis</a:t>
            </a:r>
            <a:r>
              <a:rPr lang="en-US" sz="2800" dirty="0" smtClean="0"/>
              <a:t> </a:t>
            </a:r>
            <a:r>
              <a:rPr lang="en-US" sz="2800" dirty="0"/>
              <a:t>and is inserted into the skin of the eye brows</a:t>
            </a:r>
            <a:r>
              <a:rPr lang="en-US" sz="2800" dirty="0" smtClean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elevates the eyebrows giving the face a surprised looking and produce transverse wrinkles of the forehead.</a:t>
            </a:r>
          </a:p>
        </p:txBody>
      </p:sp>
      <p:pic>
        <p:nvPicPr>
          <p:cNvPr id="5" name="Picture 8" descr="C:\Documents and Settings\Jamil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886200" cy="4038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Motor Supply</a:t>
            </a:r>
            <a:endParaRPr lang="en-US" sz="4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600200"/>
            <a:ext cx="3581400" cy="5257800"/>
          </a:xfr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Facial Nerve</a:t>
            </a:r>
          </a:p>
          <a:p>
            <a:pPr algn="l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(7</a:t>
            </a:r>
            <a:r>
              <a:rPr lang="en-US" sz="2800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cranial nerve). 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ives motor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supply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all muscles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 facial expression.</a:t>
            </a:r>
          </a:p>
          <a:p>
            <a:pPr algn="l"/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does not supply the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skin.</a:t>
            </a:r>
          </a:p>
        </p:txBody>
      </p:sp>
      <p:pic>
        <p:nvPicPr>
          <p:cNvPr id="3074" name="Picture 2" descr="C:\Users\Administrator\Documents\Student Gray\8. Head and neck\F66122-008-f060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"/>
          <a:stretch/>
        </p:blipFill>
        <p:spPr bwMode="auto">
          <a:xfrm>
            <a:off x="228600" y="1752600"/>
            <a:ext cx="51054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Course &amp; Distribution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facial nerve leaves the tympanic cavity by passing through the </a:t>
            </a:r>
            <a:r>
              <a:rPr lang="en-US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Stylomastoid</a:t>
            </a:r>
            <a:r>
              <a:rPr lang="en-US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foramen  and enters the 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Parotid gland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Within the parotid gland: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passes forward superficial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retromandibular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vein and external carotid 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ery.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anterior border of the gland,  it divides into its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five terminal branches.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ocuments\Student Gray\8. Head and neck\F66122-008-f056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 bwMode="auto">
          <a:xfrm>
            <a:off x="228600" y="4800600"/>
            <a:ext cx="44958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Documents and Settings\Jamila\Desktop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962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Skin of the Face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19200"/>
            <a:ext cx="49530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characterized by having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numerous sweat and sebaceous glands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connected to the underlying bone by loose connective tissue.</a:t>
            </a:r>
          </a:p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deep fascia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in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face, because of this facial lacerations tend to gap.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skin must be sutured with great care to prevent scarring.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looseness of the subcutaneous tissue enables fluid and blood to accumulate in the loose connective tissue following bruising of the face.</a:t>
            </a:r>
          </a:p>
          <a:p>
            <a:pPr algn="l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Similarly , facial inflammation causes considerable swelling.</a:t>
            </a: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Jamila\Desktop\images.jpg"/>
          <p:cNvPicPr>
            <a:picLocks noChangeAspect="1" noChangeArrowheads="1"/>
          </p:cNvPicPr>
          <p:nvPr/>
        </p:nvPicPr>
        <p:blipFill>
          <a:blip r:embed="rId2" cstate="print"/>
          <a:srcRect l="9756" t="4878" r="9756"/>
          <a:stretch>
            <a:fillRect/>
          </a:stretch>
        </p:blipFill>
        <p:spPr bwMode="auto">
          <a:xfrm>
            <a:off x="304800" y="2057400"/>
            <a:ext cx="3200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Jamila\Desktop\images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6388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30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Injury to the Branches of the Facial Nerve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210050" cy="457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Because the branches of the facial nerve are superficial, they are subject to injury by stab, gunshot wounds, cuts and injury at birth.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lesion of the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branch causes loss of tonus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oculi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the lower eye lid, thus the lower eye lid drops and tears don not spread over the cornea, the dry cornea ulcerates, the resulting corneal scar impairs vision.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Paralysis of the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branch prevents emptying of food from the vestibule of the cheeks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Jamila\Desktop\download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572000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00200"/>
            <a:ext cx="3048000" cy="449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Injury to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marginal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ranch may occur when an incision is made along the inferior border of the mandible as in surgical approach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gland, it results in dropping of the corner of the mouth.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Jamila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47800"/>
            <a:ext cx="4267200" cy="4572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Facial nerve paralysis(Bell’ s Palsy)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524000"/>
            <a:ext cx="44958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paralysis (palsy)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facial muscles due to injury of the facial nerve.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common cause is idiopathic but it can results from exposure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cold , tumor of parotid gland, lacerations of the face.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palsy  is due to weakens or paralysis of :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Orbicularis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Cheek and Lip muscles that aid chewing.</a:t>
            </a:r>
          </a:p>
          <a:p>
            <a:pPr algn="l">
              <a:lnSpc>
                <a:spcPct val="9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Orbicularis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oculi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1" descr="C:\Documents and Settings\Jamila\Desktop\images (25).jpg"/>
          <p:cNvPicPr>
            <a:picLocks noChangeAspect="1" noChangeArrowheads="1"/>
          </p:cNvPicPr>
          <p:nvPr/>
        </p:nvPicPr>
        <p:blipFill rotWithShape="1">
          <a:blip r:embed="rId2" cstate="print"/>
          <a:srcRect l="11394" r="12000"/>
          <a:stretch/>
        </p:blipFill>
        <p:spPr bwMode="auto">
          <a:xfrm>
            <a:off x="228600" y="205740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Manifestations</a:t>
            </a:r>
            <a:endParaRPr lang="en-US" dirty="0"/>
          </a:p>
        </p:txBody>
      </p:sp>
      <p:pic>
        <p:nvPicPr>
          <p:cNvPr id="4" name="Picture 5" descr="C:\Documents and Settings\Jamila\Desktop\download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4700587" cy="4343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6" descr="C:\Documents and Settings\Jamila\Desktop\downloa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0480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596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Manifestations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411099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Food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accumulates during chewing and often must be continually removed by a finger.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Patients frequently dab their eyes and mouth with a handkerchief to wipe the fluid (tears &amp; saliva)which runs from the dropping lid and mouth.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fluid and constant wiping result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localised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skin irritation. </a:t>
            </a:r>
            <a:endParaRPr lang="en-US" sz="2400" dirty="0"/>
          </a:p>
        </p:txBody>
      </p:sp>
      <p:pic>
        <p:nvPicPr>
          <p:cNvPr id="5" name="Picture 3" descr="C:\Documents and Settings\Jamila\Desktop\images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581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ARTERIAL SUPPLY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7338"/>
            <a:ext cx="4343400" cy="49958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face has a rich blood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supply so that it is rare for skin flaps in the face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necrose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plastic surgery.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Facial wounds bleed freely but heal rapidly.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supplied mostly through two branches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external carotid artery:</a:t>
            </a: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Facial.</a:t>
            </a: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 temporal.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small part of the face is supplied through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internal carotid artery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supra orbital &amp;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supratrochlear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branches)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Documents and Settings\Jamila\Desktop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733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Course &amp; Distribution of Facial Artery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962400" cy="4952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arches upward deep to the submandibular salivary gland.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curves around the inferior margin of the body of the mandible at the anterior border of masseter muscle.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runs upward in a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tortuous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 to the angle of the mouth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muscles. It ascends along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nose to the medial angle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eye.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terminates by  anastomosing with the terminal branches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opthalmic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artery.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Documents and Settings\Jamila\Desktop\downloa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3505200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813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to feel Facial Pulsation?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1242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As the artery crosses the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inferior margin of the body of the mandible at the anterior border of the masseter muscle.</a:t>
            </a:r>
          </a:p>
        </p:txBody>
      </p:sp>
      <p:pic>
        <p:nvPicPr>
          <p:cNvPr id="5" name="Picture 2" descr="C:\Users\Administrator\Documents\Student Gray\8. Head and neck\F66122-008-f06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0"/>
          <a:stretch/>
        </p:blipFill>
        <p:spPr bwMode="auto">
          <a:xfrm>
            <a:off x="304800" y="2057400"/>
            <a:ext cx="4343400" cy="4267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56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682625" y="1941513"/>
            <a:ext cx="3744913" cy="4103687"/>
            <a:chOff x="430" y="1223"/>
            <a:chExt cx="2880" cy="720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303" y="1079"/>
              <a:ext cx="144" cy="1007"/>
            </a:xfrm>
            <a:prstGeom prst="bentConnector3">
              <a:avLst>
                <a:gd name="adj1" fmla="val 139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800" y="158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295" y="1078"/>
              <a:ext cx="144" cy="1009"/>
            </a:xfrm>
            <a:prstGeom prst="bentConnector3">
              <a:avLst>
                <a:gd name="adj1" fmla="val 139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438" y="122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SUBMENTAL</a:t>
              </a: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430" y="16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cs typeface="Arial" charset="0"/>
                </a:rPr>
                <a:t>INFERIOR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cs typeface="Arial" charset="0"/>
                </a:rPr>
                <a:t>LABIA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cs typeface="Arial" charset="0"/>
                </a:rPr>
                <a:t>L</a:t>
              </a: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1438" y="16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cs typeface="Arial" charset="0"/>
                </a:rPr>
                <a:t>SUPERIOR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cs typeface="Arial" charset="0"/>
                </a:rPr>
                <a:t>LABIAL</a:t>
              </a: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2446" y="16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cs typeface="Arial" charset="0"/>
                </a:rPr>
                <a:t>LATERAL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cs typeface="Arial" charset="0"/>
                </a:rPr>
                <a:t>NASAL</a:t>
              </a:r>
            </a:p>
          </p:txBody>
        </p:sp>
      </p:grpSp>
      <p:pic>
        <p:nvPicPr>
          <p:cNvPr id="13" name="Picture 4" descr="C:\Documents and Settings\Jamila\Desktop\arterial-supply-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 person ages, the skin loses its resiliency, as a result wrinkle lines and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ridges occur in the skin perpendicular to the direction of the facial muscle fibers.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Incisions along these wrinkle lines heal with minimal scaring.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Jamila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4348"/>
          <a:stretch>
            <a:fillRect/>
          </a:stretch>
        </p:blipFill>
        <p:spPr bwMode="auto">
          <a:xfrm>
            <a:off x="685800" y="1676400"/>
            <a:ext cx="3733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Compression of the Facial Artery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facial artery can be occluded by pressure against the mandible as the vessel crosses it. Because of the numerous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anastomoses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arteries of the face, compression of the facial artery on one side does not stop all bleeding from a lacerated facial artery or one of its branches.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lacerations of the lip, pressure must be applied on both sides of the cut to stop bleeding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Jamila\Desktop\download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7547"/>
          <a:stretch>
            <a:fillRect/>
          </a:stretch>
        </p:blipFill>
        <p:spPr bwMode="auto">
          <a:xfrm>
            <a:off x="914400" y="2057400"/>
            <a:ext cx="3733800" cy="3733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Superficial Temporal Artery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28775"/>
            <a:ext cx="3276600" cy="5229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the  smaller terminal branch of the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External Carotid Artery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arises within the parotid gland and ascends in front of the auricle to supply the scalp.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gives the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Transverse Facial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runs across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cheek just above the parotid duct.</a:t>
            </a:r>
            <a:endParaRPr lang="en-US" dirty="0"/>
          </a:p>
        </p:txBody>
      </p:sp>
      <p:pic>
        <p:nvPicPr>
          <p:cNvPr id="9" name="Picture 17" descr="91939E73"/>
          <p:cNvPicPr>
            <a:picLocks noChangeAspect="1" noChangeArrowheads="1"/>
          </p:cNvPicPr>
          <p:nvPr/>
        </p:nvPicPr>
        <p:blipFill>
          <a:blip r:embed="rId2" cstate="print"/>
          <a:srcRect l="40044" r="22137" b="64879"/>
          <a:stretch>
            <a:fillRect/>
          </a:stretch>
        </p:blipFill>
        <p:spPr bwMode="auto">
          <a:xfrm>
            <a:off x="914400" y="1828800"/>
            <a:ext cx="3886200" cy="4540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to feel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ulsation of Superficial Temporal artery?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733800" cy="5257800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800" b="1" i="1" dirty="0" smtClean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i="1" dirty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front of the auricle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as the artery crosses the root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Anesthetists mostly depend upon the facial and superficial temporal arteries to take patient’s pulse. 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2109355" y="3581400"/>
            <a:ext cx="228600" cy="152400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Documents and Settings\Jamila\Desktop\images (19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19100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Facial Vein</a:t>
            </a:r>
            <a:endParaRPr lang="en-US" sz="4000" b="1" dirty="0">
              <a:solidFill>
                <a:srgbClr val="0F6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84313"/>
            <a:ext cx="3719513" cy="5373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begins?</a:t>
            </a:r>
            <a:endParaRPr lang="en-US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the medial angle of the eye. </a:t>
            </a:r>
          </a:p>
          <a:p>
            <a:r>
              <a:rPr lang="en-US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it is formed?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union of the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Supratrochlear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Supra orbital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veins.</a:t>
            </a:r>
          </a:p>
          <a:p>
            <a:pPr algn="l"/>
            <a:r>
              <a:rPr lang="en-US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Course: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descends </a:t>
            </a:r>
            <a:r>
              <a:rPr lang="en-US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facial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artery to the lower margin of the body of the mandible (superficial to submandibular gland).</a:t>
            </a:r>
          </a:p>
          <a:p>
            <a:pPr algn="l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How it terminates?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joined by the </a:t>
            </a:r>
            <a:r>
              <a:rPr lang="en-US" sz="2400" b="1" dirty="0" smtClean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anterior division of the </a:t>
            </a:r>
            <a:r>
              <a:rPr lang="en-US" sz="2400" b="1" dirty="0" err="1" smtClean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retromandibular</a:t>
            </a:r>
            <a:r>
              <a:rPr lang="en-US" sz="2400" b="1" dirty="0" smtClean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 vein to form common facial vein which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drains into </a:t>
            </a:r>
            <a:endParaRPr lang="en-US" sz="2400" b="1" dirty="0" smtClean="0">
              <a:solidFill>
                <a:srgbClr val="0F6DC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u="sng" dirty="0" smtClean="0">
                <a:solidFill>
                  <a:srgbClr val="0F6DC3"/>
                </a:solidFill>
                <a:latin typeface="Times New Roman" pitchFamily="18" charset="0"/>
                <a:cs typeface="Times New Roman" pitchFamily="18" charset="0"/>
              </a:rPr>
              <a:t>Internal Jugular Vein. </a:t>
            </a:r>
            <a:endParaRPr lang="en-US" b="1" u="sng" dirty="0">
              <a:solidFill>
                <a:srgbClr val="0F6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Documents and Settings\Jamila\Desktop\download (7).jpg"/>
          <p:cNvPicPr>
            <a:picLocks noChangeAspect="1" noChangeArrowheads="1"/>
          </p:cNvPicPr>
          <p:nvPr/>
        </p:nvPicPr>
        <p:blipFill rotWithShape="1">
          <a:blip r:embed="rId2" cstate="print"/>
          <a:srcRect b="6990"/>
          <a:stretch/>
        </p:blipFill>
        <p:spPr bwMode="auto">
          <a:xfrm>
            <a:off x="533400" y="1752600"/>
            <a:ext cx="41148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8199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Tributaries &amp; Connections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057400"/>
            <a:ext cx="2967990" cy="3962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facial vein receives tributaries that  correspond to the branches of the facial artery.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It is Connected to: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Pterygoid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venous plexus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deep facial vein.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Cavernous sinus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through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superior ophthalmic vein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Jamila\Desktop\downloa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51054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855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00200"/>
            <a:ext cx="4800600" cy="510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from the nose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 angle of the eye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lips usually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drains inferiorly through the facial vein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especially when the  person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erect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the facial vein has no valves, blood may pass through it in the opposite direction  so venous blood from the face may enter the cavernous sinus.</a:t>
            </a:r>
          </a:p>
        </p:txBody>
      </p:sp>
      <p:pic>
        <p:nvPicPr>
          <p:cNvPr id="9" name="Picture 9" descr="C:\Documents and Settings\Jamila\Desktop\images (21)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3528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818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Thrombophlebitis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the facial vein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/>
              <a:t> patients with inflammation of the facial vein with secondary thrombus, pieces of the infected clot may extend into the intracranial venous system and produce </a:t>
            </a:r>
            <a:r>
              <a:rPr lang="en-US" dirty="0" err="1" smtClean="0"/>
              <a:t>thrombophlebitis</a:t>
            </a:r>
            <a:r>
              <a:rPr lang="en-US" dirty="0" smtClean="0"/>
              <a:t> of the cavernous sinuses.</a:t>
            </a:r>
          </a:p>
          <a:p>
            <a:r>
              <a:rPr lang="en-US" dirty="0" smtClean="0"/>
              <a:t>This may result from lacerations of the nose or by squeezing pustules on the side of the nose and upper lip</a:t>
            </a:r>
            <a:endParaRPr lang="en-US" dirty="0"/>
          </a:p>
        </p:txBody>
      </p:sp>
      <p:pic>
        <p:nvPicPr>
          <p:cNvPr id="7170" name="Picture 2" descr="C:\Documents and Settings\Jamila\Desktop\download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191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Dangerous Area of the Face?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2362200" cy="449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triangular area bounded by: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side of nose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 angle of the eye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upper lip.</a:t>
            </a:r>
          </a:p>
          <a:p>
            <a:endParaRPr lang="en-US" sz="2400" dirty="0"/>
          </a:p>
        </p:txBody>
      </p:sp>
      <p:pic>
        <p:nvPicPr>
          <p:cNvPr id="5" name="Picture 2" descr="C:\Documents and Settings\Jamila\Desktop\download (5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13533"/>
          <a:stretch>
            <a:fillRect/>
          </a:stretch>
        </p:blipFill>
        <p:spPr bwMode="auto">
          <a:xfrm>
            <a:off x="3810000" y="1905000"/>
            <a:ext cx="47244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photos-a.xx.fbcdn.net/hphotos-ash3/c96.0.403.403/p403x403/482619_456237007793517_132020047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2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Nerve Supply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46564"/>
            <a:ext cx="38862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skin of the face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supplied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through the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Trigeminal nerve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(5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cranial),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front of the ear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partly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 the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ervical plexus,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behind the ear.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Jamila\Desktop\download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495800" cy="4800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OPHTHALMIC NERVE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84313"/>
            <a:ext cx="3886200" cy="46878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solidFill>
                  <a:srgbClr val="0000FF"/>
                </a:solidFill>
              </a:rPr>
              <a:t>Supplies</a:t>
            </a:r>
            <a:r>
              <a:rPr lang="en-US" sz="2400" b="1" u="sng" dirty="0">
                <a:solidFill>
                  <a:srgbClr val="0000FF"/>
                </a:solidFill>
              </a:rPr>
              <a:t>: 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Skin of the forehead.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Upper eye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lid &amp;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Conjunctiva. 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Side of the nose down to and including the tip.</a:t>
            </a:r>
          </a:p>
          <a:p>
            <a:pPr algn="l">
              <a:lnSpc>
                <a:spcPct val="90000"/>
              </a:lnSpc>
            </a:pPr>
            <a:endParaRPr lang="en-US" sz="2400" dirty="0"/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050" name="Picture 2" descr="C:\Users\Administrator\Documents\Student Gray\8. Head and neck\F66122-008-f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/>
        </p:blipFill>
        <p:spPr bwMode="auto">
          <a:xfrm>
            <a:off x="152400" y="1676400"/>
            <a:ext cx="4572000" cy="4724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8288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772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Skin of the posterior part of the side of the nose. </a:t>
            </a:r>
          </a:p>
          <a:p>
            <a:pPr algn="l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eye lid.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Cheek &amp; Upper lip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side of the orbital opening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MAXILLARY NERVE</a:t>
            </a:r>
          </a:p>
        </p:txBody>
      </p:sp>
      <p:pic>
        <p:nvPicPr>
          <p:cNvPr id="6" name="Picture 2" descr="C:\Users\Administrator\Documents\Student Gray\8. Head and neck\F66122-008-f059.jpg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/>
        </p:blipFill>
        <p:spPr bwMode="auto">
          <a:xfrm>
            <a:off x="152400" y="2095617"/>
            <a:ext cx="4495800" cy="445758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3962400"/>
            <a:ext cx="685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0128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Mandibular Nerve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341438"/>
            <a:ext cx="4267200" cy="551656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lip&amp; chin.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part of the face &amp;cheek.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Temporal region. 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 of the auricle, external auditory meatus and outer surface of tympanic membrane </a:t>
            </a:r>
          </a:p>
          <a:p>
            <a:pPr algn="l"/>
            <a:endParaRPr lang="en-US" sz="2400" dirty="0"/>
          </a:p>
        </p:txBody>
      </p:sp>
      <p:pic>
        <p:nvPicPr>
          <p:cNvPr id="6" name="Picture 2" descr="C:\Users\Administrator\Documents\Student Gray\8. Head and neck\F66122-008-f059.jpg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/>
        </p:blipFill>
        <p:spPr bwMode="auto">
          <a:xfrm>
            <a:off x="12895" y="1981200"/>
            <a:ext cx="4635305" cy="434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5867400"/>
            <a:ext cx="914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2"/>
            <a:ext cx="4495800" cy="1162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Great  Auricular Nerve</a:t>
            </a:r>
            <a:endParaRPr lang="en-US" sz="4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152400" y="1828800"/>
            <a:ext cx="2057400" cy="441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/>
              <a:t>It </a:t>
            </a:r>
            <a:r>
              <a:rPr lang="en-US" sz="2400" dirty="0" smtClean="0"/>
              <a:t>is a branch of the cervical plexus </a:t>
            </a:r>
            <a:r>
              <a:rPr lang="en-US" sz="2400" b="1" dirty="0"/>
              <a:t>(C2&amp;3</a:t>
            </a:r>
            <a:r>
              <a:rPr lang="en-US" sz="2400" dirty="0"/>
              <a:t>).</a:t>
            </a:r>
          </a:p>
          <a:p>
            <a:pPr algn="l"/>
            <a:r>
              <a:rPr lang="en-US" sz="2400" dirty="0"/>
              <a:t>It supplies the parotid sheath and </a:t>
            </a:r>
            <a:r>
              <a:rPr lang="en-US" sz="2400" b="1" dirty="0"/>
              <a:t>the skin over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angle of the mandible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C:\Users\Administrator\Documents\Student Gray\8. Head and neck\F66122-008-f0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6"/>
          <a:stretch/>
        </p:blipFill>
        <p:spPr bwMode="auto">
          <a:xfrm>
            <a:off x="2971800" y="2057400"/>
            <a:ext cx="58674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467600" y="5867400"/>
            <a:ext cx="1143000" cy="381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Jamila\Desktop\download (15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b="23810"/>
          <a:stretch>
            <a:fillRect/>
          </a:stretch>
        </p:blipFill>
        <p:spPr bwMode="auto">
          <a:xfrm>
            <a:off x="4419600" y="2514600"/>
            <a:ext cx="3657600" cy="350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10" descr="C:\Documents and Settings\Jamila\Desktop\images (29)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914400" y="3352800"/>
            <a:ext cx="281940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19600" y="0"/>
            <a:ext cx="4724400" cy="2917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a sensory disorder of the sensory root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maxillary nerve is most frequently involved then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mandibular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pain is initiated by touching a sensitive trigger zone of the skin.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paroxysms can last for 15 minutes or more.</a:t>
            </a:r>
          </a:p>
        </p:txBody>
      </p:sp>
      <p:pic>
        <p:nvPicPr>
          <p:cNvPr id="9" name="Picture 3" descr="C:\Documents and Settings\Jamila\Desktop\images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3581400" cy="2971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408</TotalTime>
  <Words>1660</Words>
  <Application>Microsoft Office PowerPoint</Application>
  <PresentationFormat>On-screen Show (4:3)</PresentationFormat>
  <Paragraphs>168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Equity</vt:lpstr>
      <vt:lpstr>Clinical  Anatomy of the Face</vt:lpstr>
      <vt:lpstr>Skin of the Face</vt:lpstr>
      <vt:lpstr>PowerPoint Presentation</vt:lpstr>
      <vt:lpstr>Cutaneous Nerve Supply</vt:lpstr>
      <vt:lpstr>OPHTHALMIC NERVE</vt:lpstr>
      <vt:lpstr>MAXILLARY NERVE</vt:lpstr>
      <vt:lpstr> Mandibular Nerve</vt:lpstr>
      <vt:lpstr>Great  Auricular Nerve</vt:lpstr>
      <vt:lpstr>PowerPoint Presentation</vt:lpstr>
      <vt:lpstr>PowerPoint Presentation</vt:lpstr>
      <vt:lpstr>Muscles of Facial Expression</vt:lpstr>
      <vt:lpstr>Action</vt:lpstr>
      <vt:lpstr>PowerPoint Presentation</vt:lpstr>
      <vt:lpstr>MUSCLES OF THE EYE LIDS </vt:lpstr>
      <vt:lpstr>MUSCLES OF THE LIPS</vt:lpstr>
      <vt:lpstr>MUSCLE OF THE CHEEK (BUCCINATOR)</vt:lpstr>
      <vt:lpstr>Occipito Frontalis</vt:lpstr>
      <vt:lpstr>Motor Supply</vt:lpstr>
      <vt:lpstr>Course &amp; Distribution</vt:lpstr>
      <vt:lpstr>PowerPoint Presentation</vt:lpstr>
      <vt:lpstr>Injury to the Branches of the Facial Nerve</vt:lpstr>
      <vt:lpstr>PowerPoint Presentation</vt:lpstr>
      <vt:lpstr>Facial nerve paralysis(Bell’ s Palsy)</vt:lpstr>
      <vt:lpstr>Manifestations</vt:lpstr>
      <vt:lpstr>Manifestations</vt:lpstr>
      <vt:lpstr>ARTERIAL SUPPLY</vt:lpstr>
      <vt:lpstr>Course &amp; Distribution of Facial Artery</vt:lpstr>
      <vt:lpstr>Where to feel Facial Pulsation?</vt:lpstr>
      <vt:lpstr>Branches</vt:lpstr>
      <vt:lpstr>Compression of the Facial Artery</vt:lpstr>
      <vt:lpstr>Superficial Temporal Artery</vt:lpstr>
      <vt:lpstr>Where to feel Pulsation of Superficial Temporal artery? </vt:lpstr>
      <vt:lpstr>Facial Vein</vt:lpstr>
      <vt:lpstr>Tributaries &amp; Connections </vt:lpstr>
      <vt:lpstr>PowerPoint Presentation</vt:lpstr>
      <vt:lpstr>Thrombophlebitis of the facial vein</vt:lpstr>
      <vt:lpstr>What is the Dangerous Area of the Face?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 OF BONES OF UL</dc:title>
  <dc:creator>Jamila hafizelmedany</dc:creator>
  <cp:lastModifiedBy>Sony</cp:lastModifiedBy>
  <cp:revision>53</cp:revision>
  <dcterms:created xsi:type="dcterms:W3CDTF">2014-03-31T07:08:22Z</dcterms:created>
  <dcterms:modified xsi:type="dcterms:W3CDTF">2014-06-01T11:32:21Z</dcterms:modified>
</cp:coreProperties>
</file>