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90"/>
  </p:notesMasterIdLst>
  <p:sldIdLst>
    <p:sldId id="256" r:id="rId2"/>
    <p:sldId id="611" r:id="rId3"/>
    <p:sldId id="661" r:id="rId4"/>
    <p:sldId id="449" r:id="rId5"/>
    <p:sldId id="450" r:id="rId6"/>
    <p:sldId id="451" r:id="rId7"/>
    <p:sldId id="453" r:id="rId8"/>
    <p:sldId id="454" r:id="rId9"/>
    <p:sldId id="455" r:id="rId10"/>
    <p:sldId id="457" r:id="rId11"/>
    <p:sldId id="516" r:id="rId12"/>
    <p:sldId id="517" r:id="rId13"/>
    <p:sldId id="479" r:id="rId14"/>
    <p:sldId id="461" r:id="rId15"/>
    <p:sldId id="480" r:id="rId16"/>
    <p:sldId id="481" r:id="rId17"/>
    <p:sldId id="482" r:id="rId18"/>
    <p:sldId id="483" r:id="rId19"/>
    <p:sldId id="484" r:id="rId20"/>
    <p:sldId id="485" r:id="rId21"/>
    <p:sldId id="486" r:id="rId22"/>
    <p:sldId id="575" r:id="rId23"/>
    <p:sldId id="489" r:id="rId24"/>
    <p:sldId id="511" r:id="rId25"/>
    <p:sldId id="510" r:id="rId26"/>
    <p:sldId id="492" r:id="rId27"/>
    <p:sldId id="493" r:id="rId28"/>
    <p:sldId id="494" r:id="rId29"/>
    <p:sldId id="495" r:id="rId30"/>
    <p:sldId id="496" r:id="rId31"/>
    <p:sldId id="497" r:id="rId32"/>
    <p:sldId id="498" r:id="rId33"/>
    <p:sldId id="499" r:id="rId34"/>
    <p:sldId id="512" r:id="rId35"/>
    <p:sldId id="502" r:id="rId36"/>
    <p:sldId id="503" r:id="rId37"/>
    <p:sldId id="505" r:id="rId38"/>
    <p:sldId id="508" r:id="rId39"/>
    <p:sldId id="524" r:id="rId40"/>
    <p:sldId id="606" r:id="rId41"/>
    <p:sldId id="522" r:id="rId42"/>
    <p:sldId id="523" r:id="rId43"/>
    <p:sldId id="526" r:id="rId44"/>
    <p:sldId id="527" r:id="rId45"/>
    <p:sldId id="528" r:id="rId46"/>
    <p:sldId id="529" r:id="rId47"/>
    <p:sldId id="530" r:id="rId48"/>
    <p:sldId id="301" r:id="rId49"/>
    <p:sldId id="633" r:id="rId50"/>
    <p:sldId id="653" r:id="rId51"/>
    <p:sldId id="613" r:id="rId52"/>
    <p:sldId id="646" r:id="rId53"/>
    <p:sldId id="654" r:id="rId54"/>
    <p:sldId id="655" r:id="rId55"/>
    <p:sldId id="657" r:id="rId56"/>
    <p:sldId id="658" r:id="rId57"/>
    <p:sldId id="629" r:id="rId58"/>
    <p:sldId id="632" r:id="rId59"/>
    <p:sldId id="630" r:id="rId60"/>
    <p:sldId id="634" r:id="rId61"/>
    <p:sldId id="615" r:id="rId62"/>
    <p:sldId id="616" r:id="rId63"/>
    <p:sldId id="650" r:id="rId64"/>
    <p:sldId id="617" r:id="rId65"/>
    <p:sldId id="618" r:id="rId66"/>
    <p:sldId id="656" r:id="rId67"/>
    <p:sldId id="635" r:id="rId68"/>
    <p:sldId id="636" r:id="rId69"/>
    <p:sldId id="659" r:id="rId70"/>
    <p:sldId id="640" r:id="rId71"/>
    <p:sldId id="637" r:id="rId72"/>
    <p:sldId id="651" r:id="rId73"/>
    <p:sldId id="638" r:id="rId74"/>
    <p:sldId id="641" r:id="rId75"/>
    <p:sldId id="642" r:id="rId76"/>
    <p:sldId id="643" r:id="rId77"/>
    <p:sldId id="644" r:id="rId78"/>
    <p:sldId id="645" r:id="rId79"/>
    <p:sldId id="619" r:id="rId80"/>
    <p:sldId id="625" r:id="rId81"/>
    <p:sldId id="652" r:id="rId82"/>
    <p:sldId id="620" r:id="rId83"/>
    <p:sldId id="621" r:id="rId84"/>
    <p:sldId id="622" r:id="rId85"/>
    <p:sldId id="623" r:id="rId86"/>
    <p:sldId id="624" r:id="rId87"/>
    <p:sldId id="660" r:id="rId88"/>
    <p:sldId id="610" r:id="rId89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>
        <p:scale>
          <a:sx n="80" d="100"/>
          <a:sy n="80" d="100"/>
        </p:scale>
        <p:origin x="-10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5239D-5F94-42F0-B39B-148D3ABAD2B1}" type="datetimeFigureOut">
              <a:rPr lang="en-US" smtClean="0"/>
              <a:pPr/>
              <a:t>6/2/2014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AD536B-6A4D-44FE-87FC-76A8FCB5AA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0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D536B-6A4D-44FE-87FC-76A8FCB5AA3B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D536B-6A4D-44FE-87FC-76A8FCB5AA3B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04/08/1435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04/08/1435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04/08/1435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407482-3B73-C14C-A5E6-C39460B53BB7}" type="slidenum">
              <a:rPr lang="ar-SA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585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04/08/1435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04/08/1435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04/08/1435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04/08/1435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04/08/1435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04/08/1435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04/08/1435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04/08/1435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pPr/>
              <a:t>04/08/1435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92696"/>
            <a:ext cx="7772400" cy="4093625"/>
          </a:xfrm>
        </p:spPr>
        <p:txBody>
          <a:bodyPr>
            <a:normAutofit/>
          </a:bodyPr>
          <a:lstStyle/>
          <a:p>
            <a:r>
              <a:rPr lang="en-US" sz="7200" dirty="0" smtClean="0">
                <a:solidFill>
                  <a:srgbClr val="FF0000"/>
                </a:solidFill>
                <a:latin typeface="Brush Script MT" pitchFamily="66" charset="0"/>
              </a:rPr>
              <a:t>Vascular problems </a:t>
            </a:r>
            <a:br>
              <a:rPr lang="en-US" sz="7200" dirty="0" smtClean="0">
                <a:solidFill>
                  <a:srgbClr val="FF0000"/>
                </a:solidFill>
                <a:latin typeface="Brush Script MT" pitchFamily="66" charset="0"/>
              </a:rPr>
            </a:br>
            <a:r>
              <a:rPr lang="en-US" sz="7200" dirty="0" smtClean="0">
                <a:solidFill>
                  <a:srgbClr val="FF0000"/>
                </a:solidFill>
                <a:latin typeface="Brush Script MT" pitchFamily="66" charset="0"/>
              </a:rPr>
              <a:t>of </a:t>
            </a:r>
            <a:br>
              <a:rPr lang="en-US" sz="7200" dirty="0" smtClean="0">
                <a:solidFill>
                  <a:srgbClr val="FF0000"/>
                </a:solidFill>
                <a:latin typeface="Brush Script MT" pitchFamily="66" charset="0"/>
              </a:rPr>
            </a:br>
            <a:r>
              <a:rPr lang="en-US" sz="7200" dirty="0" smtClean="0">
                <a:solidFill>
                  <a:srgbClr val="FF0000"/>
                </a:solidFill>
                <a:latin typeface="Brush Script MT" pitchFamily="66" charset="0"/>
              </a:rPr>
              <a:t>the upper and lower limbs </a:t>
            </a:r>
            <a:endParaRPr lang="en-US" sz="7200" dirty="0">
              <a:solidFill>
                <a:srgbClr val="FF0000"/>
              </a:solidFill>
              <a:latin typeface="Brush Script MT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86322"/>
            <a:ext cx="6400800" cy="852478"/>
          </a:xfrm>
        </p:spPr>
        <p:txBody>
          <a:bodyPr>
            <a:no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Brush Script MT" pitchFamily="66" charset="0"/>
              </a:rPr>
              <a:t>Essam</a:t>
            </a:r>
            <a:r>
              <a:rPr lang="en-US" sz="5400" dirty="0" smtClean="0">
                <a:solidFill>
                  <a:srgbClr val="FF0000"/>
                </a:solidFill>
                <a:latin typeface="Brush Script MT" pitchFamily="66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Brush Script MT" pitchFamily="66" charset="0"/>
              </a:rPr>
              <a:t>Eldin</a:t>
            </a:r>
            <a:r>
              <a:rPr lang="en-US" sz="5400" dirty="0" smtClean="0">
                <a:solidFill>
                  <a:srgbClr val="FF0000"/>
                </a:solidFill>
                <a:latin typeface="Brush Script MT" pitchFamily="66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Brush Script MT" pitchFamily="66" charset="0"/>
              </a:rPr>
              <a:t>Abd</a:t>
            </a:r>
            <a:r>
              <a:rPr lang="en-US" sz="5400" dirty="0" smtClean="0">
                <a:solidFill>
                  <a:srgbClr val="FF0000"/>
                </a:solidFill>
                <a:latin typeface="Brush Script MT" pitchFamily="66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Brush Script MT" pitchFamily="66" charset="0"/>
              </a:rPr>
              <a:t>Elhady</a:t>
            </a:r>
            <a:endParaRPr lang="en-US" sz="5400" dirty="0">
              <a:solidFill>
                <a:srgbClr val="FF0000"/>
              </a:solidFill>
              <a:latin typeface="Brush Script MT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40" y="692696"/>
            <a:ext cx="3008313" cy="635670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Deep Palmar Arch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80"/>
            <a:ext cx="3754760" cy="5577483"/>
          </a:xfrm>
        </p:spPr>
        <p:txBody>
          <a:bodyPr>
            <a:normAutofit/>
          </a:bodyPr>
          <a:lstStyle/>
          <a:p>
            <a:pPr marL="457200" indent="-457200" algn="l" rtl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Arial"/>
                <a:cs typeface="Arial"/>
              </a:rPr>
              <a:t>Direct continuation of 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Radial artery.</a:t>
            </a:r>
          </a:p>
          <a:p>
            <a:pPr marL="457200" indent="-457200" algn="l" rtl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Arial"/>
                <a:cs typeface="Arial"/>
              </a:rPr>
              <a:t>On the medial side it is completed by deep branch of the ulnar artery.</a:t>
            </a:r>
          </a:p>
          <a:p>
            <a:pPr marL="457200" indent="-457200" algn="l" rtl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Arial"/>
                <a:cs typeface="Arial"/>
              </a:rPr>
              <a:t>It is deeply placed in palm in front of the metacarpal bones &amp; Interosseous muscles.</a:t>
            </a:r>
          </a:p>
          <a:p>
            <a:pPr marL="457200" indent="-457200" algn="l" rtl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Arial"/>
                <a:cs typeface="Arial"/>
              </a:rPr>
              <a:t>Branches: Palmar, Metacarpal, Perforating &amp; Recurrent   </a:t>
            </a:r>
          </a:p>
          <a:p>
            <a:pPr marL="457200" indent="-457200" algn="l" rtl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Arial"/>
                <a:cs typeface="Arial"/>
              </a:rPr>
              <a:t>superiorly sharing in anastomosis around the wrist joint  </a:t>
            </a:r>
          </a:p>
          <a:p>
            <a:pPr marL="457200" indent="-457200" algn="l" rtl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Arial"/>
                <a:cs typeface="Arial"/>
              </a:rPr>
              <a:t>inferiorly joining digital branches of the superficial palmar arch</a:t>
            </a:r>
          </a:p>
          <a:p>
            <a:endParaRPr lang="en-US" sz="1600" dirty="0"/>
          </a:p>
        </p:txBody>
      </p:sp>
      <p:pic>
        <p:nvPicPr>
          <p:cNvPr id="5" name="Picture 2" descr="C:\Users\ssarain\Desktop\KFMC data\Anatomy books\Grey's Anatomy pictures\C9780443069529-007-f1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7640" y="1916832"/>
            <a:ext cx="4756848" cy="453650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0072" y="476672"/>
            <a:ext cx="3008313" cy="635670"/>
          </a:xfrm>
        </p:spPr>
        <p:txBody>
          <a:bodyPr>
            <a:norm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Anastomosis around shoulder joint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520" y="476672"/>
            <a:ext cx="3888432" cy="5649491"/>
          </a:xfrm>
        </p:spPr>
        <p:txBody>
          <a:bodyPr>
            <a:normAutofit fontScale="70000" lnSpcReduction="20000"/>
          </a:bodyPr>
          <a:lstStyle/>
          <a:p>
            <a:pPr marL="457200" indent="-457200" algn="l" rtl="0">
              <a:lnSpc>
                <a:spcPct val="150000"/>
              </a:lnSpc>
              <a:buFont typeface="Wingdings" pitchFamily="2" charset="2"/>
              <a:buChar char="q"/>
              <a:defRPr/>
            </a:pPr>
            <a:r>
              <a:rPr lang="en-US" sz="2500" dirty="0" smtClean="0">
                <a:latin typeface="Arial"/>
                <a:cs typeface="Arial"/>
              </a:rPr>
              <a:t>Anastomosis occurs between branches of </a:t>
            </a:r>
            <a:r>
              <a:rPr lang="en-US" sz="2500" b="1" dirty="0" smtClean="0">
                <a:solidFill>
                  <a:srgbClr val="FF0000"/>
                </a:solidFill>
                <a:latin typeface="Arial"/>
                <a:cs typeface="Arial"/>
              </a:rPr>
              <a:t>Subclavian and Axillary arteries:</a:t>
            </a:r>
          </a:p>
          <a:p>
            <a:pPr marL="914400" lvl="1" indent="-457200" algn="l" rtl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2500" dirty="0" smtClean="0">
                <a:latin typeface="Arial"/>
                <a:cs typeface="Arial"/>
              </a:rPr>
              <a:t>Branches from Subclavian Artery:</a:t>
            </a:r>
          </a:p>
          <a:p>
            <a:pPr lvl="1" algn="l" rtl="0">
              <a:lnSpc>
                <a:spcPct val="150000"/>
              </a:lnSpc>
              <a:buFont typeface="Courier New" pitchFamily="49" charset="0"/>
              <a:buChar char="o"/>
              <a:defRPr/>
            </a:pPr>
            <a:r>
              <a:rPr lang="en-US" sz="2500" dirty="0" smtClean="0">
                <a:latin typeface="Arial"/>
                <a:cs typeface="Arial"/>
              </a:rPr>
              <a:t> 	</a:t>
            </a:r>
            <a:r>
              <a:rPr lang="en-US" sz="2500" dirty="0" err="1" smtClean="0">
                <a:latin typeface="Arial"/>
                <a:cs typeface="Arial"/>
              </a:rPr>
              <a:t>Suprascapular</a:t>
            </a:r>
            <a:r>
              <a:rPr lang="en-US" sz="2500" dirty="0" smtClean="0">
                <a:latin typeface="Arial"/>
                <a:cs typeface="Arial"/>
              </a:rPr>
              <a:t> artery</a:t>
            </a:r>
          </a:p>
          <a:p>
            <a:pPr lvl="1" algn="l" rtl="0">
              <a:lnSpc>
                <a:spcPct val="150000"/>
              </a:lnSpc>
              <a:buFont typeface="Courier New" pitchFamily="49" charset="0"/>
              <a:buChar char="o"/>
              <a:defRPr/>
            </a:pPr>
            <a:r>
              <a:rPr lang="en-US" sz="2500" dirty="0" smtClean="0">
                <a:latin typeface="Arial"/>
                <a:cs typeface="Arial"/>
              </a:rPr>
              <a:t>     Superficial cervical artery</a:t>
            </a:r>
          </a:p>
          <a:p>
            <a:pPr marL="914400" lvl="1" indent="-457200" algn="l" rtl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2500" dirty="0" smtClean="0">
                <a:latin typeface="Arial"/>
                <a:cs typeface="Arial"/>
              </a:rPr>
              <a:t>Branches from Axillary Artery:</a:t>
            </a:r>
          </a:p>
          <a:p>
            <a:pPr lvl="1" algn="l" rtl="0">
              <a:lnSpc>
                <a:spcPct val="150000"/>
              </a:lnSpc>
              <a:buFont typeface="Courier New" pitchFamily="49" charset="0"/>
              <a:buChar char="o"/>
              <a:defRPr/>
            </a:pPr>
            <a:r>
              <a:rPr lang="en-US" sz="2500" dirty="0" smtClean="0">
                <a:latin typeface="Arial"/>
                <a:cs typeface="Arial"/>
              </a:rPr>
              <a:t>	</a:t>
            </a:r>
            <a:r>
              <a:rPr lang="en-US" sz="2500" dirty="0" err="1" smtClean="0">
                <a:latin typeface="Arial"/>
                <a:cs typeface="Arial"/>
              </a:rPr>
              <a:t>Subscapular</a:t>
            </a:r>
            <a:r>
              <a:rPr lang="en-US" sz="2500" dirty="0" smtClean="0">
                <a:latin typeface="Arial"/>
                <a:cs typeface="Arial"/>
              </a:rPr>
              <a:t> artery</a:t>
            </a:r>
          </a:p>
          <a:p>
            <a:pPr lvl="1" algn="l" rtl="0">
              <a:lnSpc>
                <a:spcPct val="150000"/>
              </a:lnSpc>
              <a:buFont typeface="Courier New" pitchFamily="49" charset="0"/>
              <a:buChar char="o"/>
              <a:defRPr/>
            </a:pPr>
            <a:r>
              <a:rPr lang="en-US" sz="2500" dirty="0" smtClean="0">
                <a:latin typeface="Arial"/>
                <a:cs typeface="Arial"/>
              </a:rPr>
              <a:t>	Anterior circumflex humeral artery</a:t>
            </a:r>
          </a:p>
          <a:p>
            <a:pPr lvl="1" algn="l" rtl="0">
              <a:lnSpc>
                <a:spcPct val="150000"/>
              </a:lnSpc>
              <a:buFont typeface="Courier New" pitchFamily="49" charset="0"/>
              <a:buChar char="o"/>
              <a:defRPr/>
            </a:pPr>
            <a:r>
              <a:rPr lang="en-US" sz="2500" dirty="0" smtClean="0">
                <a:latin typeface="Arial"/>
                <a:cs typeface="Arial"/>
              </a:rPr>
              <a:t>	Posterior circumflex humeral artery</a:t>
            </a:r>
          </a:p>
          <a:p>
            <a:endParaRPr lang="en-US" dirty="0"/>
          </a:p>
        </p:txBody>
      </p:sp>
      <p:pic>
        <p:nvPicPr>
          <p:cNvPr id="5" name="Content Placeholder 4" descr="C:\Users\ssarain\Desktop\KFMC data\Anatomy books\Grey's Anatomy pictures\C9780443069529-007-f0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4412"/>
          <a:stretch>
            <a:fillRect/>
          </a:stretch>
        </p:blipFill>
        <p:spPr>
          <a:xfrm>
            <a:off x="4244060" y="1628800"/>
            <a:ext cx="4791618" cy="4680520"/>
          </a:xfrm>
          <a:noFill/>
          <a:ln>
            <a:solidFill>
              <a:schemeClr val="accent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4716016" y="2708920"/>
            <a:ext cx="57606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27984" y="2204864"/>
            <a:ext cx="93610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104" y="548680"/>
            <a:ext cx="3008313" cy="63567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Anastomosis around elbow joint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80"/>
            <a:ext cx="3682752" cy="6048672"/>
          </a:xfrm>
        </p:spPr>
        <p:txBody>
          <a:bodyPr>
            <a:noAutofit/>
          </a:bodyPr>
          <a:lstStyle/>
          <a:p>
            <a:pPr marL="457200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q"/>
              <a:defRPr/>
            </a:pPr>
            <a:r>
              <a:rPr lang="en-US" b="1" dirty="0" smtClean="0">
                <a:latin typeface="Arial"/>
                <a:cs typeface="Arial"/>
              </a:rPr>
              <a:t>Anastomosis occurs between branches of </a:t>
            </a:r>
          </a:p>
          <a:p>
            <a:pPr marL="457200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q"/>
              <a:defRPr/>
            </a:pP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Brachial, Radial  and Ulnar arteries:</a:t>
            </a:r>
          </a:p>
          <a:p>
            <a:pPr lvl="1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sz="1400" b="1" dirty="0" smtClean="0">
                <a:latin typeface="Arial"/>
                <a:cs typeface="Arial"/>
              </a:rPr>
              <a:t>Branches from Brachial Artery:</a:t>
            </a:r>
          </a:p>
          <a:p>
            <a:pPr marL="457200" lvl="3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1400" b="1" dirty="0" err="1" smtClean="0">
                <a:latin typeface="Arial"/>
                <a:cs typeface="Arial"/>
              </a:rPr>
              <a:t>Profunda</a:t>
            </a:r>
            <a:r>
              <a:rPr lang="en-US" sz="1400" b="1" dirty="0" smtClean="0">
                <a:latin typeface="Arial"/>
                <a:cs typeface="Arial"/>
              </a:rPr>
              <a:t> </a:t>
            </a:r>
            <a:r>
              <a:rPr lang="en-US" sz="1400" b="1" dirty="0" err="1" smtClean="0">
                <a:latin typeface="Arial"/>
                <a:cs typeface="Arial"/>
              </a:rPr>
              <a:t>Brachii</a:t>
            </a:r>
            <a:r>
              <a:rPr lang="en-US" sz="1400" b="1" dirty="0" smtClean="0">
                <a:latin typeface="Arial"/>
                <a:cs typeface="Arial"/>
              </a:rPr>
              <a:t> artery</a:t>
            </a:r>
          </a:p>
          <a:p>
            <a:pPr marL="457200" lvl="3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1400" b="1" dirty="0" smtClean="0">
                <a:latin typeface="Arial"/>
                <a:cs typeface="Arial"/>
              </a:rPr>
              <a:t>Superior ulnar collateral artery</a:t>
            </a:r>
          </a:p>
          <a:p>
            <a:pPr marL="457200" lvl="3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1400" b="1" dirty="0" smtClean="0">
                <a:latin typeface="Arial"/>
                <a:cs typeface="Arial"/>
              </a:rPr>
              <a:t>Inferior ulnar collateral artery</a:t>
            </a:r>
          </a:p>
          <a:p>
            <a:pPr lvl="1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sz="1400" b="1" dirty="0" smtClean="0">
                <a:latin typeface="Arial"/>
                <a:cs typeface="Arial"/>
              </a:rPr>
              <a:t>Branches from Ulnar and Radial Arteries:</a:t>
            </a:r>
          </a:p>
          <a:p>
            <a:pPr marL="457200" lvl="3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1400" b="1" dirty="0" smtClean="0">
                <a:latin typeface="Arial"/>
                <a:cs typeface="Arial"/>
              </a:rPr>
              <a:t>Radial &amp; ulnar recurrent arteries</a:t>
            </a:r>
          </a:p>
          <a:p>
            <a:pPr marL="457200" lvl="3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1400" b="1" dirty="0" smtClean="0">
                <a:latin typeface="Arial"/>
                <a:cs typeface="Arial"/>
              </a:rPr>
              <a:t>Posterior interosseous recurrent artery</a:t>
            </a:r>
          </a:p>
          <a:p>
            <a:pPr marL="1828800" lvl="3" indent="-457200" algn="l" rtl="0">
              <a:lnSpc>
                <a:spcPct val="150000"/>
              </a:lnSpc>
              <a:buFont typeface="Wingdings" pitchFamily="2" charset="2"/>
              <a:buChar char="§"/>
              <a:defRPr/>
            </a:pP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600" b="1" dirty="0"/>
          </a:p>
        </p:txBody>
      </p:sp>
      <p:pic>
        <p:nvPicPr>
          <p:cNvPr id="1026" name="Picture 2" descr="C:\Documents and Settings\Dr.Essam\My Documents\summer courseNew Folder\fig\image526 (1)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1988" y="1543769"/>
            <a:ext cx="4762500" cy="4981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116632"/>
            <a:ext cx="3456384" cy="635670"/>
          </a:xfrm>
        </p:spPr>
        <p:txBody>
          <a:bodyPr>
            <a:noAutofit/>
          </a:bodyPr>
          <a:lstStyle/>
          <a:p>
            <a:pPr marL="457200" indent="-457200" algn="ctr" rtl="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dirty="0" smtClean="0">
                <a:solidFill>
                  <a:schemeClr val="accent1"/>
                </a:solidFill>
                <a:latin typeface="Arial"/>
                <a:ea typeface="+mn-ea"/>
                <a:cs typeface="Arial"/>
              </a:rPr>
              <a:t>Veins of the Upper Limb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15816" y="836712"/>
            <a:ext cx="3096344" cy="936104"/>
          </a:xfrm>
        </p:spPr>
        <p:txBody>
          <a:bodyPr>
            <a:normAutofit fontScale="92500" lnSpcReduction="20000"/>
          </a:bodyPr>
          <a:lstStyle/>
          <a:p>
            <a:pPr marL="457200" indent="-457200" algn="l" rtl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2000" b="1" dirty="0" smtClean="0">
                <a:latin typeface="Arial"/>
                <a:cs typeface="Arial"/>
              </a:rPr>
              <a:t>Superficial veins</a:t>
            </a:r>
          </a:p>
          <a:p>
            <a:pPr marL="457200" indent="-457200" algn="l" rtl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2000" b="1" dirty="0" smtClean="0">
                <a:latin typeface="Arial"/>
                <a:cs typeface="Arial"/>
              </a:rPr>
              <a:t>Deep veins</a:t>
            </a:r>
          </a:p>
          <a:p>
            <a:endParaRPr lang="en-US" sz="2800" dirty="0"/>
          </a:p>
        </p:txBody>
      </p:sp>
      <p:pic>
        <p:nvPicPr>
          <p:cNvPr id="7" name="Content Placeholder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36000" contrast="48000"/>
          </a:blip>
          <a:srcRect t="33636" b="2452"/>
          <a:stretch>
            <a:fillRect/>
          </a:stretch>
        </p:blipFill>
        <p:spPr>
          <a:xfrm>
            <a:off x="1475657" y="1731106"/>
            <a:ext cx="6264696" cy="495828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859216" cy="635670"/>
          </a:xfrm>
        </p:spPr>
        <p:txBody>
          <a:bodyPr>
            <a:noAutofit/>
          </a:bodyPr>
          <a:lstStyle/>
          <a:p>
            <a:pPr marL="457200" indent="-457200" algn="ctr" rtl="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2400" dirty="0" smtClean="0">
                <a:solidFill>
                  <a:schemeClr val="accent1"/>
                </a:solidFill>
                <a:latin typeface="Arial"/>
                <a:ea typeface="+mn-ea"/>
                <a:cs typeface="Arial"/>
              </a:rPr>
              <a:t>Superficial Veins of the Upper Limb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754760" cy="4691063"/>
          </a:xfrm>
        </p:spPr>
        <p:txBody>
          <a:bodyPr>
            <a:noAutofit/>
          </a:bodyPr>
          <a:lstStyle/>
          <a:p>
            <a:pPr marL="457200" indent="-457200" algn="l" rtl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2400" b="1" dirty="0" smtClean="0">
                <a:latin typeface="Arial"/>
                <a:cs typeface="Arial"/>
              </a:rPr>
              <a:t>Dorsal venous arch</a:t>
            </a:r>
          </a:p>
          <a:p>
            <a:pPr marL="457200" indent="-457200" algn="l" rtl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2400" b="1" dirty="0" smtClean="0">
                <a:latin typeface="Arial"/>
                <a:cs typeface="Arial"/>
              </a:rPr>
              <a:t>Veins of the Palm</a:t>
            </a:r>
          </a:p>
          <a:p>
            <a:pPr marL="457200" indent="-457200" algn="l" rtl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2400" b="1" dirty="0" smtClean="0">
                <a:latin typeface="Arial"/>
                <a:cs typeface="Arial"/>
              </a:rPr>
              <a:t>Cephalic vein</a:t>
            </a:r>
          </a:p>
          <a:p>
            <a:pPr marL="457200" indent="-457200" algn="l" rtl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2400" b="1" dirty="0" smtClean="0">
                <a:latin typeface="Arial"/>
                <a:cs typeface="Arial"/>
              </a:rPr>
              <a:t>Basilic vein</a:t>
            </a:r>
          </a:p>
          <a:p>
            <a:pPr marL="457200" indent="-457200" algn="l" rtl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2400" b="1" dirty="0" smtClean="0">
                <a:latin typeface="Arial"/>
                <a:cs typeface="Arial"/>
              </a:rPr>
              <a:t>Median vein of the forearm</a:t>
            </a:r>
          </a:p>
          <a:p>
            <a:pPr marL="457200" indent="-457200" algn="l" rtl="0">
              <a:lnSpc>
                <a:spcPct val="150000"/>
              </a:lnSpc>
              <a:buFont typeface="Wingdings" pitchFamily="2" charset="2"/>
              <a:buChar char="§"/>
              <a:defRPr/>
            </a:pPr>
            <a:endParaRPr lang="en-US" sz="2400" b="1" dirty="0" smtClean="0">
              <a:latin typeface="Arial"/>
              <a:cs typeface="Arial"/>
            </a:endParaRPr>
          </a:p>
        </p:txBody>
      </p:sp>
      <p:pic>
        <p:nvPicPr>
          <p:cNvPr id="2051" name="Picture 3" descr="C:\Documents and Settings\Dr.Essam\My Documents\summer courseNew Folder\fig\Basilic_vein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5361" y="1377623"/>
            <a:ext cx="3097039" cy="52197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2080" y="116632"/>
            <a:ext cx="3008313" cy="70767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Arial"/>
                <a:ea typeface="+mn-ea"/>
                <a:cs typeface="Arial"/>
              </a:rPr>
              <a:t>Dorsal venous arch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908720"/>
            <a:ext cx="4330824" cy="5217443"/>
          </a:xfrm>
        </p:spPr>
        <p:txBody>
          <a:bodyPr>
            <a:noAutofit/>
          </a:bodyPr>
          <a:lstStyle/>
          <a:p>
            <a:pPr marL="457200" indent="-457200" algn="l" rtl="0">
              <a:lnSpc>
                <a:spcPct val="170000"/>
              </a:lnSpc>
              <a:buFont typeface="Wingdings" pitchFamily="2" charset="2"/>
              <a:buChar char="§"/>
              <a:defRPr/>
            </a:pPr>
            <a:r>
              <a:rPr lang="en-US" sz="1800" dirty="0" smtClean="0">
                <a:latin typeface="Arial"/>
                <a:cs typeface="Arial"/>
              </a:rPr>
              <a:t>Lies in the subcutaneous tissue proximal to Metacarpophalangeal joints.</a:t>
            </a:r>
          </a:p>
          <a:p>
            <a:pPr marL="457200" indent="-457200" algn="l" rtl="0">
              <a:lnSpc>
                <a:spcPct val="170000"/>
              </a:lnSpc>
              <a:buFont typeface="Wingdings" pitchFamily="2" charset="2"/>
              <a:buChar char="§"/>
              <a:defRPr/>
            </a:pPr>
            <a:r>
              <a:rPr lang="en-US" sz="1800" dirty="0" smtClean="0">
                <a:latin typeface="Arial"/>
                <a:cs typeface="Arial"/>
              </a:rPr>
              <a:t>Drains on the lateral side into the </a:t>
            </a:r>
            <a:r>
              <a:rPr lang="en-US" sz="1800" dirty="0" smtClean="0">
                <a:solidFill>
                  <a:schemeClr val="accent1"/>
                </a:solidFill>
                <a:latin typeface="Arial"/>
                <a:cs typeface="Arial"/>
              </a:rPr>
              <a:t>Cephalic</a:t>
            </a:r>
            <a:r>
              <a:rPr lang="en-US" sz="1800" dirty="0" smtClean="0">
                <a:latin typeface="Arial"/>
                <a:cs typeface="Arial"/>
              </a:rPr>
              <a:t> vein, and  on the medial side into the </a:t>
            </a:r>
            <a:r>
              <a:rPr lang="en-US" sz="1800" dirty="0" smtClean="0">
                <a:solidFill>
                  <a:schemeClr val="accent1"/>
                </a:solidFill>
                <a:latin typeface="Arial"/>
                <a:cs typeface="Arial"/>
              </a:rPr>
              <a:t>Basilic</a:t>
            </a:r>
            <a:r>
              <a:rPr lang="en-US" sz="1800" dirty="0" smtClean="0">
                <a:latin typeface="Arial"/>
                <a:cs typeface="Arial"/>
              </a:rPr>
              <a:t> vein.</a:t>
            </a:r>
          </a:p>
          <a:p>
            <a:pPr marL="457200" indent="-457200" algn="l" rtl="0">
              <a:lnSpc>
                <a:spcPct val="170000"/>
              </a:lnSpc>
              <a:buFont typeface="Wingdings" pitchFamily="2" charset="2"/>
              <a:buChar char="§"/>
              <a:defRPr/>
            </a:pPr>
            <a:r>
              <a:rPr lang="en-US" sz="1800" dirty="0" smtClean="0">
                <a:latin typeface="Arial"/>
                <a:cs typeface="Arial"/>
              </a:rPr>
              <a:t>Communicates with the deep veins of the palm freely.</a:t>
            </a:r>
          </a:p>
        </p:txBody>
      </p:sp>
      <p:pic>
        <p:nvPicPr>
          <p:cNvPr id="7" name="Picture 2" descr="C:\Users\ssarain\Desktop\KFMC data\Anatomy books\Grey's Anatomy pictures\C9780443069529-007-f1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4063" y="888255"/>
            <a:ext cx="4172433" cy="58531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8024" y="116632"/>
            <a:ext cx="3008313" cy="635670"/>
          </a:xfrm>
        </p:spPr>
        <p:txBody>
          <a:bodyPr/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Arial"/>
                <a:ea typeface="+mn-ea"/>
                <a:cs typeface="Arial"/>
              </a:rPr>
              <a:t>Cephalic Vein</a:t>
            </a:r>
            <a:endParaRPr lang="en-US" sz="1200" dirty="0">
              <a:solidFill>
                <a:srgbClr val="0070C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620688"/>
            <a:ext cx="3826768" cy="5505475"/>
          </a:xfrm>
        </p:spPr>
        <p:txBody>
          <a:bodyPr>
            <a:normAutofit fontScale="85000" lnSpcReduction="10000"/>
          </a:bodyPr>
          <a:lstStyle/>
          <a:p>
            <a:pPr marL="457200" indent="-457200" algn="l" rtl="0">
              <a:lnSpc>
                <a:spcPct val="170000"/>
              </a:lnSpc>
              <a:buFont typeface="Wingdings" pitchFamily="2" charset="2"/>
              <a:buChar char="§"/>
              <a:defRPr/>
            </a:pPr>
            <a:r>
              <a:rPr lang="en-US" sz="1500" b="1" dirty="0" smtClean="0">
                <a:latin typeface="Arial"/>
                <a:cs typeface="Arial"/>
              </a:rPr>
              <a:t>Arises from the lateral side of the dorsal venous arch on the back of hand.</a:t>
            </a:r>
          </a:p>
          <a:p>
            <a:pPr marL="457200" indent="-457200" algn="l" rtl="0">
              <a:lnSpc>
                <a:spcPct val="170000"/>
              </a:lnSpc>
              <a:buFont typeface="Wingdings" pitchFamily="2" charset="2"/>
              <a:buChar char="§"/>
              <a:defRPr/>
            </a:pPr>
            <a:r>
              <a:rPr lang="en-US" sz="1500" b="1" dirty="0" smtClean="0">
                <a:latin typeface="Arial"/>
                <a:cs typeface="Arial"/>
              </a:rPr>
              <a:t>Winds round the lateral border of forearm</a:t>
            </a:r>
          </a:p>
          <a:p>
            <a:pPr marL="457200" indent="-457200" algn="l" rtl="0">
              <a:lnSpc>
                <a:spcPct val="170000"/>
              </a:lnSpc>
              <a:buFont typeface="Wingdings" pitchFamily="2" charset="2"/>
              <a:buChar char="§"/>
              <a:defRPr/>
            </a:pPr>
            <a:r>
              <a:rPr lang="en-US" sz="1500" b="1" dirty="0" smtClean="0">
                <a:latin typeface="Arial"/>
                <a:cs typeface="Arial"/>
              </a:rPr>
              <a:t>Ascends in the superficial fascia into the cubital fossa and up the front of the arm on the lateral side of Biceps.</a:t>
            </a:r>
          </a:p>
          <a:p>
            <a:pPr marL="457200" indent="-457200" algn="l" rtl="0">
              <a:lnSpc>
                <a:spcPct val="170000"/>
              </a:lnSpc>
              <a:buFont typeface="Wingdings" pitchFamily="2" charset="2"/>
              <a:buChar char="§"/>
              <a:defRPr/>
            </a:pPr>
            <a:r>
              <a:rPr lang="en-US" sz="1500" b="1" dirty="0" smtClean="0">
                <a:latin typeface="Arial"/>
                <a:cs typeface="Arial"/>
              </a:rPr>
              <a:t>On reaching the interval between deltoid  &amp; </a:t>
            </a:r>
            <a:r>
              <a:rPr lang="en-US" sz="1500" b="1" dirty="0" err="1" smtClean="0">
                <a:latin typeface="Arial"/>
                <a:cs typeface="Arial"/>
              </a:rPr>
              <a:t>Pectoralis</a:t>
            </a:r>
            <a:r>
              <a:rPr lang="en-US" sz="1500" b="1" dirty="0" smtClean="0">
                <a:latin typeface="Arial"/>
                <a:cs typeface="Arial"/>
              </a:rPr>
              <a:t> major muscles, it pierces deep fascia &amp; </a:t>
            </a:r>
            <a:r>
              <a:rPr lang="en-US" sz="1500" b="1" u="sng" dirty="0" smtClean="0">
                <a:latin typeface="Arial"/>
                <a:cs typeface="Arial"/>
              </a:rPr>
              <a:t>joins the Axillary vein.  </a:t>
            </a:r>
          </a:p>
          <a:p>
            <a:pPr marL="457200" indent="-457200" algn="l" rtl="0">
              <a:lnSpc>
                <a:spcPct val="170000"/>
              </a:lnSpc>
              <a:buFont typeface="Wingdings" pitchFamily="2" charset="2"/>
              <a:buChar char="§"/>
              <a:defRPr/>
            </a:pPr>
            <a:r>
              <a:rPr lang="en-US" sz="1500" b="1" dirty="0" smtClean="0">
                <a:latin typeface="Arial"/>
                <a:cs typeface="Arial"/>
              </a:rPr>
              <a:t>Drains the lateral and posterior surfaces of the limb.</a:t>
            </a:r>
          </a:p>
          <a:p>
            <a:pPr marL="457200" indent="-457200" algn="l" rtl="0">
              <a:lnSpc>
                <a:spcPct val="170000"/>
              </a:lnSpc>
              <a:buFont typeface="Wingdings" pitchFamily="2" charset="2"/>
              <a:buChar char="§"/>
              <a:defRPr/>
            </a:pPr>
            <a:r>
              <a:rPr lang="en-US" sz="1500" b="1" dirty="0" smtClean="0">
                <a:latin typeface="Arial"/>
                <a:cs typeface="Arial"/>
              </a:rPr>
              <a:t>Median Cubital Vein, a branch of cephalic vein, joins the Basilic vein in the cubital fossa. </a:t>
            </a:r>
          </a:p>
          <a:p>
            <a:pPr marL="457200" indent="-457200" algn="l" rtl="0">
              <a:lnSpc>
                <a:spcPct val="150000"/>
              </a:lnSpc>
              <a:buFont typeface="Wingdings" pitchFamily="2" charset="2"/>
              <a:buChar char="§"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 rtl="0">
              <a:lnSpc>
                <a:spcPct val="150000"/>
              </a:lnSpc>
              <a:buFont typeface="Wingdings" pitchFamily="2" charset="2"/>
              <a:buChar char="§"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/>
          </a:p>
        </p:txBody>
      </p:sp>
      <p:pic>
        <p:nvPicPr>
          <p:cNvPr id="5" name="Content Placeholder 4" descr="44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2000" contrast="12000"/>
          </a:blip>
          <a:srcRect/>
          <a:stretch>
            <a:fillRect/>
          </a:stretch>
        </p:blipFill>
        <p:spPr bwMode="auto">
          <a:xfrm>
            <a:off x="4817372" y="836712"/>
            <a:ext cx="4326627" cy="31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508104" y="2060848"/>
            <a:ext cx="648072" cy="216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004048" y="3717032"/>
            <a:ext cx="648072" cy="1440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C:\Documents and Settings\Dr.Essam\My Documents\summer courseNew Folder\fig\Basilic_vei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4031764"/>
            <a:ext cx="1522249" cy="2565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4088" y="188640"/>
            <a:ext cx="3008313" cy="63567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accent1"/>
                </a:solidFill>
                <a:latin typeface="Arial"/>
                <a:ea typeface="+mn-ea"/>
                <a:cs typeface="Arial"/>
              </a:rPr>
              <a:t>Basilic Vein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4664"/>
            <a:ext cx="4258816" cy="6192688"/>
          </a:xfrm>
        </p:spPr>
        <p:txBody>
          <a:bodyPr>
            <a:noAutofit/>
          </a:bodyPr>
          <a:lstStyle/>
          <a:p>
            <a:pPr marL="457200" indent="-457200" algn="l" rtl="0">
              <a:lnSpc>
                <a:spcPct val="170000"/>
              </a:lnSpc>
              <a:buFont typeface="Wingdings" pitchFamily="2" charset="2"/>
              <a:buChar char="§"/>
              <a:defRPr/>
            </a:pPr>
            <a:r>
              <a:rPr lang="en-US" b="1" dirty="0" smtClean="0">
                <a:latin typeface="Arial"/>
                <a:cs typeface="Arial"/>
              </a:rPr>
              <a:t>Arises from the medial side of the dorsal venous arch on the back of hand.</a:t>
            </a:r>
          </a:p>
          <a:p>
            <a:pPr marL="457200" indent="-457200" algn="l" rtl="0">
              <a:lnSpc>
                <a:spcPct val="170000"/>
              </a:lnSpc>
              <a:buFont typeface="Wingdings" pitchFamily="2" charset="2"/>
              <a:buChar char="§"/>
              <a:defRPr/>
            </a:pPr>
            <a:r>
              <a:rPr lang="en-US" b="1" dirty="0" smtClean="0">
                <a:latin typeface="Arial"/>
                <a:cs typeface="Arial"/>
              </a:rPr>
              <a:t>Winds round the medial border of forearm.</a:t>
            </a:r>
          </a:p>
          <a:p>
            <a:pPr marL="457200" indent="-457200" algn="l" rtl="0">
              <a:lnSpc>
                <a:spcPct val="170000"/>
              </a:lnSpc>
              <a:buFont typeface="Wingdings" pitchFamily="2" charset="2"/>
              <a:buChar char="§"/>
              <a:defRPr/>
            </a:pPr>
            <a:r>
              <a:rPr lang="en-US" b="1" dirty="0" smtClean="0">
                <a:latin typeface="Arial"/>
                <a:cs typeface="Arial"/>
              </a:rPr>
              <a:t>Ascends in the superficial fascia on the posterior surface of the forearm.</a:t>
            </a:r>
          </a:p>
          <a:p>
            <a:pPr marL="457200" indent="-457200" algn="l" rtl="0">
              <a:lnSpc>
                <a:spcPct val="170000"/>
              </a:lnSpc>
              <a:buFont typeface="Wingdings" pitchFamily="2" charset="2"/>
              <a:buChar char="§"/>
              <a:defRPr/>
            </a:pPr>
            <a:r>
              <a:rPr lang="en-US" b="1" dirty="0" smtClean="0">
                <a:latin typeface="Arial"/>
                <a:cs typeface="Arial"/>
              </a:rPr>
              <a:t>Below elbow it inclines to reach the cubital fossa.</a:t>
            </a:r>
          </a:p>
          <a:p>
            <a:pPr marL="457200" indent="-457200" algn="l" rtl="0">
              <a:lnSpc>
                <a:spcPct val="170000"/>
              </a:lnSpc>
              <a:buFont typeface="Wingdings" pitchFamily="2" charset="2"/>
              <a:buChar char="§"/>
              <a:defRPr/>
            </a:pPr>
            <a:r>
              <a:rPr lang="en-US" b="1" dirty="0" smtClean="0">
                <a:latin typeface="Arial"/>
                <a:cs typeface="Arial"/>
              </a:rPr>
              <a:t>Ascends on the medial side of Biceps</a:t>
            </a:r>
          </a:p>
          <a:p>
            <a:pPr marL="457200" indent="-457200" algn="l" rtl="0">
              <a:lnSpc>
                <a:spcPct val="170000"/>
              </a:lnSpc>
              <a:buFont typeface="Wingdings" pitchFamily="2" charset="2"/>
              <a:buChar char="§"/>
              <a:defRPr/>
            </a:pPr>
            <a:r>
              <a:rPr lang="en-US" b="1" dirty="0" smtClean="0">
                <a:latin typeface="Arial"/>
                <a:cs typeface="Arial"/>
              </a:rPr>
              <a:t>It pierces deep fascia at the middle of the arm</a:t>
            </a:r>
          </a:p>
          <a:p>
            <a:pPr marL="457200" indent="-457200" algn="l" rtl="0">
              <a:lnSpc>
                <a:spcPct val="170000"/>
              </a:lnSpc>
              <a:buFont typeface="Wingdings" pitchFamily="2" charset="2"/>
              <a:buChar char="§"/>
              <a:defRPr/>
            </a:pPr>
            <a:r>
              <a:rPr lang="en-US" b="1" dirty="0" smtClean="0">
                <a:latin typeface="Arial"/>
                <a:cs typeface="Arial"/>
              </a:rPr>
              <a:t>It joins the vena comitantes of the brachial artery to </a:t>
            </a:r>
            <a:r>
              <a:rPr lang="en-US" b="1" u="sng" dirty="0" smtClean="0">
                <a:latin typeface="Arial"/>
                <a:cs typeface="Arial"/>
              </a:rPr>
              <a:t>form the Axillary vein.  </a:t>
            </a:r>
          </a:p>
          <a:p>
            <a:pPr marL="457200" indent="-457200" algn="l" rtl="0">
              <a:lnSpc>
                <a:spcPct val="170000"/>
              </a:lnSpc>
              <a:buFont typeface="Wingdings" pitchFamily="2" charset="2"/>
              <a:buChar char="§"/>
              <a:defRPr/>
            </a:pPr>
            <a:r>
              <a:rPr lang="en-US" b="1" dirty="0" smtClean="0">
                <a:latin typeface="Arial"/>
                <a:cs typeface="Arial"/>
              </a:rPr>
              <a:t>Drains the medial and posterior surfaces of the limb.</a:t>
            </a:r>
          </a:p>
          <a:p>
            <a:pPr marL="457200" indent="-457200" algn="l" rtl="0">
              <a:lnSpc>
                <a:spcPct val="170000"/>
              </a:lnSpc>
              <a:buFont typeface="Wingdings" pitchFamily="2" charset="2"/>
              <a:buChar char="§"/>
              <a:defRPr/>
            </a:pPr>
            <a:r>
              <a:rPr lang="en-US" b="1" dirty="0" smtClean="0">
                <a:latin typeface="Arial"/>
                <a:cs typeface="Arial"/>
              </a:rPr>
              <a:t>Receives Median Cubital Vein at cubital fossa. </a:t>
            </a:r>
          </a:p>
          <a:p>
            <a:pPr marL="1371600" lvl="2" indent="-457200" algn="l" rtl="0">
              <a:lnSpc>
                <a:spcPct val="150000"/>
              </a:lnSpc>
              <a:buFont typeface="Wingdings" pitchFamily="2" charset="2"/>
              <a:buChar char="§"/>
              <a:defRPr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 rtl="0">
              <a:lnSpc>
                <a:spcPct val="150000"/>
              </a:lnSpc>
              <a:buFont typeface="Wingdings" pitchFamily="2" charset="2"/>
              <a:buChar char="§"/>
            </a:pPr>
            <a:endParaRPr lang="en-US" sz="9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900" b="1" dirty="0"/>
          </a:p>
        </p:txBody>
      </p:sp>
      <p:pic>
        <p:nvPicPr>
          <p:cNvPr id="5" name="Picture 2" descr="C:\Users\ssarain\Desktop\KFMC data\Anatomy books\Grey's Anatomy pictures\C9780443069529-007-f0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4560" b="6452"/>
          <a:stretch>
            <a:fillRect/>
          </a:stretch>
        </p:blipFill>
        <p:spPr bwMode="auto">
          <a:xfrm>
            <a:off x="4716016" y="836712"/>
            <a:ext cx="3384376" cy="4176464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6" name="Picture 3" descr="C:\Documents and Settings\Dr.Essam\My Documents\summer courseNew Folder\fig\Basilic_vei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1268760"/>
            <a:ext cx="1800200" cy="303404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5868144" y="4293096"/>
            <a:ext cx="1440160" cy="216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84168" y="3861048"/>
            <a:ext cx="432048" cy="1440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4042792" cy="635670"/>
          </a:xfrm>
        </p:spPr>
        <p:txBody>
          <a:bodyPr>
            <a:noAutofit/>
          </a:bodyPr>
          <a:lstStyle/>
          <a:p>
            <a:pPr marL="457200" indent="-457200" algn="ctr" rtl="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1800" dirty="0" smtClean="0">
                <a:solidFill>
                  <a:srgbClr val="0070C0"/>
                </a:solidFill>
                <a:latin typeface="Arial"/>
                <a:ea typeface="+mn-ea"/>
                <a:cs typeface="Arial"/>
              </a:rPr>
              <a:t>Median Vein of the Forearm</a:t>
            </a:r>
            <a:endParaRPr lang="en-US" sz="1800" dirty="0">
              <a:solidFill>
                <a:srgbClr val="0070C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394720" cy="4691063"/>
          </a:xfrm>
        </p:spPr>
        <p:txBody>
          <a:bodyPr>
            <a:normAutofit fontScale="92500" lnSpcReduction="20000"/>
          </a:bodyPr>
          <a:lstStyle/>
          <a:p>
            <a:pPr marL="457200" indent="-457200" algn="l" rtl="0">
              <a:lnSpc>
                <a:spcPct val="170000"/>
              </a:lnSpc>
              <a:buFont typeface="Wingdings" pitchFamily="2" charset="2"/>
              <a:buChar char="§"/>
              <a:defRPr/>
            </a:pPr>
            <a:r>
              <a:rPr lang="en-US" sz="1900" dirty="0" smtClean="0">
                <a:latin typeface="Arial"/>
                <a:cs typeface="Arial"/>
              </a:rPr>
              <a:t>Arises in the palm</a:t>
            </a:r>
          </a:p>
          <a:p>
            <a:pPr marL="457200" indent="-457200" algn="l" rtl="0">
              <a:lnSpc>
                <a:spcPct val="170000"/>
              </a:lnSpc>
              <a:buFont typeface="Wingdings" pitchFamily="2" charset="2"/>
              <a:buChar char="§"/>
              <a:defRPr/>
            </a:pPr>
            <a:r>
              <a:rPr lang="en-US" sz="1900" dirty="0" smtClean="0">
                <a:latin typeface="Arial"/>
                <a:cs typeface="Arial"/>
              </a:rPr>
              <a:t>Ascends on the front of forearm</a:t>
            </a:r>
          </a:p>
          <a:p>
            <a:pPr marL="457200" indent="-457200" algn="l" rtl="0">
              <a:lnSpc>
                <a:spcPct val="170000"/>
              </a:lnSpc>
              <a:buFont typeface="Wingdings" pitchFamily="2" charset="2"/>
              <a:buChar char="§"/>
              <a:defRPr/>
            </a:pPr>
            <a:r>
              <a:rPr lang="en-US" sz="1900" dirty="0" smtClean="0">
                <a:latin typeface="Arial"/>
                <a:cs typeface="Arial"/>
              </a:rPr>
              <a:t>Drains into Basilic vein or Median cubital vein or divides into two branches:</a:t>
            </a:r>
          </a:p>
          <a:p>
            <a:pPr marL="457200" lvl="2" indent="-457200" algn="l" rtl="0">
              <a:lnSpc>
                <a:spcPct val="170000"/>
              </a:lnSpc>
              <a:buFont typeface="Wingdings" pitchFamily="2" charset="2"/>
              <a:buChar char="§"/>
              <a:defRPr/>
            </a:pPr>
            <a:r>
              <a:rPr lang="en-US" sz="1900" dirty="0" smtClean="0">
                <a:latin typeface="Arial"/>
                <a:cs typeface="Arial"/>
              </a:rPr>
              <a:t>Median Basilic vein: (Drain into basilic vein)</a:t>
            </a:r>
          </a:p>
          <a:p>
            <a:pPr marL="457200" lvl="2" indent="-457200" algn="l" rtl="0">
              <a:lnSpc>
                <a:spcPct val="170000"/>
              </a:lnSpc>
              <a:buFont typeface="Wingdings" pitchFamily="2" charset="2"/>
              <a:buChar char="§"/>
              <a:defRPr/>
            </a:pPr>
            <a:r>
              <a:rPr lang="en-US" sz="1900" dirty="0" smtClean="0">
                <a:latin typeface="Arial"/>
                <a:cs typeface="Arial"/>
              </a:rPr>
              <a:t>Median cephalic vein: (Drain into cephalic vein)</a:t>
            </a:r>
          </a:p>
          <a:p>
            <a:endParaRPr lang="en-US" dirty="0"/>
          </a:p>
        </p:txBody>
      </p:sp>
      <p:pic>
        <p:nvPicPr>
          <p:cNvPr id="1026" name="Picture 2" descr="C:\Documents and Settings\Dr.Essam\My Documents\summer courseNew Folder\fig\cubital-fossa2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260649"/>
            <a:ext cx="2945904" cy="3336236"/>
          </a:xfrm>
          <a:prstGeom prst="rect">
            <a:avLst/>
          </a:prstGeom>
          <a:noFill/>
        </p:spPr>
      </p:pic>
      <p:pic>
        <p:nvPicPr>
          <p:cNvPr id="1027" name="Picture 3" descr="C:\Documents and Settings\Dr.Essam\My Documents\summer courseNew Folder\fig\superficial-veins-upper-limb-cephalic-basilic-anatomy-diagram-en_medical512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3796314"/>
            <a:ext cx="3168352" cy="27289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970784" cy="635670"/>
          </a:xfrm>
        </p:spPr>
        <p:txBody>
          <a:bodyPr>
            <a:normAutofit/>
          </a:bodyPr>
          <a:lstStyle/>
          <a:p>
            <a:pPr marL="457200" indent="-457200" algn="ctr" rtl="0">
              <a:lnSpc>
                <a:spcPct val="150000"/>
              </a:lnSpc>
              <a:spcBef>
                <a:spcPct val="20000"/>
              </a:spcBef>
            </a:pPr>
            <a:r>
              <a:rPr lang="en-US" sz="1800" dirty="0" smtClean="0">
                <a:solidFill>
                  <a:srgbClr val="0070C0"/>
                </a:solidFill>
                <a:latin typeface="Arial"/>
                <a:ea typeface="+mn-ea"/>
                <a:cs typeface="Arial"/>
              </a:rPr>
              <a:t>Deep Veins of the Upper Limb</a:t>
            </a:r>
            <a:endParaRPr lang="en-US" sz="1800" dirty="0">
              <a:solidFill>
                <a:srgbClr val="0070C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457200" indent="-457200" algn="l" rtl="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800" dirty="0" smtClean="0">
                <a:latin typeface="Arial"/>
                <a:cs typeface="Arial"/>
              </a:rPr>
              <a:t>Venae Comitantes</a:t>
            </a:r>
          </a:p>
          <a:p>
            <a:pPr marL="457200" indent="-457200" algn="l" rtl="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800" dirty="0" smtClean="0">
                <a:latin typeface="Arial"/>
                <a:cs typeface="Arial"/>
              </a:rPr>
              <a:t>Axillary vein</a:t>
            </a:r>
          </a:p>
          <a:p>
            <a:endParaRPr lang="en-US" sz="2400" dirty="0"/>
          </a:p>
        </p:txBody>
      </p:sp>
      <p:pic>
        <p:nvPicPr>
          <p:cNvPr id="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36000" contrast="48000"/>
          </a:blip>
          <a:srcRect l="50000" t="33636" b="2452"/>
          <a:stretch>
            <a:fillRect/>
          </a:stretch>
        </p:blipFill>
        <p:spPr>
          <a:xfrm>
            <a:off x="4572000" y="620688"/>
            <a:ext cx="3751265" cy="593798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latin typeface="Arial"/>
                <a:ea typeface="+mn-ea"/>
                <a:cs typeface="Arial"/>
              </a:rPr>
              <a:t>Objectives</a:t>
            </a:r>
            <a:r>
              <a:rPr lang="en-US" sz="7200" dirty="0" smtClean="0"/>
              <a:t> 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3600" dirty="0" smtClean="0">
                <a:latin typeface="Arial"/>
                <a:cs typeface="Arial"/>
              </a:rPr>
              <a:t>We try to remember some anatomic points  regarding the vascular tree of the upper and lower limbs.</a:t>
            </a:r>
          </a:p>
          <a:p>
            <a:pPr algn="l" rtl="0"/>
            <a:r>
              <a:rPr lang="en-US" sz="3600" dirty="0" smtClean="0">
                <a:latin typeface="Arial"/>
                <a:cs typeface="Arial"/>
              </a:rPr>
              <a:t>Knowledge of some important problems and clinical applications related to the vascular tree of the upper and lower limbs.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635670"/>
          </a:xfrm>
        </p:spPr>
        <p:txBody>
          <a:bodyPr>
            <a:noAutofit/>
          </a:bodyPr>
          <a:lstStyle/>
          <a:p>
            <a:pPr marL="457200" indent="-457200" algn="ctr" rtl="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2400" dirty="0" smtClean="0">
                <a:latin typeface="Arial"/>
                <a:ea typeface="+mn-ea"/>
                <a:cs typeface="Arial"/>
              </a:rPr>
              <a:t>Vena Comitantes</a:t>
            </a:r>
            <a:endParaRPr lang="en-US" sz="2400" dirty="0">
              <a:latin typeface="Arial"/>
              <a:ea typeface="+mn-ea"/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042792" cy="4691063"/>
          </a:xfrm>
        </p:spPr>
        <p:txBody>
          <a:bodyPr>
            <a:normAutofit/>
          </a:bodyPr>
          <a:lstStyle/>
          <a:p>
            <a:pPr marL="457200" indent="-457200" algn="l" rtl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2000" b="1" dirty="0" smtClean="0">
                <a:latin typeface="Arial"/>
                <a:cs typeface="Arial"/>
              </a:rPr>
              <a:t>Deep veins accompany the respective arteries radial and ulnar.</a:t>
            </a:r>
          </a:p>
          <a:p>
            <a:pPr marL="457200" indent="-457200" algn="l" rtl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2000" b="1" dirty="0" smtClean="0">
                <a:latin typeface="Arial"/>
                <a:cs typeface="Arial"/>
              </a:rPr>
              <a:t>Two vena comitantes of brachial artery join the basilic vein </a:t>
            </a:r>
          </a:p>
          <a:p>
            <a:pPr marL="457200" indent="-457200" algn="l" rtl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2000" b="1" dirty="0" smtClean="0">
                <a:latin typeface="Arial"/>
                <a:cs typeface="Arial"/>
              </a:rPr>
              <a:t>at the lower border of teres major to form Axillary vein</a:t>
            </a:r>
          </a:p>
          <a:p>
            <a:endParaRPr lang="en-US" sz="3600" b="1" dirty="0"/>
          </a:p>
        </p:txBody>
      </p:sp>
      <p:pic>
        <p:nvPicPr>
          <p:cNvPr id="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36000" contrast="48000"/>
          </a:blip>
          <a:srcRect l="50000" t="33636" b="2452"/>
          <a:stretch>
            <a:fillRect/>
          </a:stretch>
        </p:blipFill>
        <p:spPr>
          <a:xfrm>
            <a:off x="4526152" y="659365"/>
            <a:ext cx="3646247" cy="577175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7904" y="188640"/>
            <a:ext cx="3008313" cy="635670"/>
          </a:xfrm>
        </p:spPr>
        <p:txBody>
          <a:bodyPr>
            <a:noAutofit/>
          </a:bodyPr>
          <a:lstStyle/>
          <a:p>
            <a:pPr marL="457200" indent="-457200" algn="ctr" rtl="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2800" dirty="0" smtClean="0">
                <a:solidFill>
                  <a:schemeClr val="accent1"/>
                </a:solidFill>
                <a:latin typeface="Arial"/>
                <a:ea typeface="+mn-ea"/>
                <a:cs typeface="Arial"/>
              </a:rPr>
              <a:t>Axillary Vein</a:t>
            </a:r>
            <a:endParaRPr lang="en-US" sz="2800" dirty="0">
              <a:solidFill>
                <a:schemeClr val="accent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536" y="908720"/>
            <a:ext cx="3466728" cy="5361459"/>
          </a:xfrm>
        </p:spPr>
        <p:txBody>
          <a:bodyPr>
            <a:normAutofit/>
          </a:bodyPr>
          <a:lstStyle/>
          <a:p>
            <a:pPr marL="457200" indent="-457200" algn="l" rtl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Arial"/>
                <a:cs typeface="Arial"/>
              </a:rPr>
              <a:t>Formed by the union of the vena comitantes of brachial artery with basilic vein</a:t>
            </a:r>
          </a:p>
          <a:p>
            <a:pPr marL="457200" indent="-457200" algn="l" rtl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Arial"/>
                <a:cs typeface="Arial"/>
              </a:rPr>
              <a:t>It becomes Subclavian Vein at the outer border of 1st rib</a:t>
            </a:r>
          </a:p>
          <a:p>
            <a:pPr marL="457200" indent="-457200" algn="l" rtl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Arial"/>
                <a:cs typeface="Arial"/>
              </a:rPr>
              <a:t>Tributaries correspond to the branches of the axillary artery and also receive Cephalic Vein </a:t>
            </a:r>
          </a:p>
          <a:p>
            <a:endParaRPr lang="en-US" sz="3200" dirty="0"/>
          </a:p>
        </p:txBody>
      </p:sp>
      <p:pic>
        <p:nvPicPr>
          <p:cNvPr id="5" name="Picture 2" descr="C:\Users\ssarain\Desktop\KFMC data\Anatomy books\Grey's Anatomy pictures\C9780443069529-007-f0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3691"/>
          <a:stretch>
            <a:fillRect/>
          </a:stretch>
        </p:blipFill>
        <p:spPr>
          <a:xfrm>
            <a:off x="3995936" y="908720"/>
            <a:ext cx="4924977" cy="5637089"/>
          </a:xfrm>
          <a:noFill/>
          <a:ln>
            <a:solidFill>
              <a:srgbClr val="FF00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5508104" y="1268760"/>
            <a:ext cx="792088" cy="1440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00192" y="1052736"/>
            <a:ext cx="792088" cy="216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292893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Arterial supply of the lower limbs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19256" cy="635670"/>
          </a:xfrm>
        </p:spPr>
        <p:txBody>
          <a:bodyPr>
            <a:noAutofit/>
          </a:bodyPr>
          <a:lstStyle/>
          <a:p>
            <a:pPr marL="457200" indent="-457200" algn="ctr" rtl="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Arterial supply of the lower limbs </a:t>
            </a:r>
            <a:endParaRPr lang="en-US" sz="2800" b="1" dirty="0">
              <a:solidFill>
                <a:srgbClr val="FF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980728"/>
            <a:ext cx="4546848" cy="5145435"/>
          </a:xfrm>
        </p:spPr>
        <p:txBody>
          <a:bodyPr>
            <a:noAutofit/>
          </a:bodyPr>
          <a:lstStyle/>
          <a:p>
            <a:pPr marL="457200" indent="-457200" algn="l" rtl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2400" dirty="0" smtClean="0">
                <a:latin typeface="Arial"/>
                <a:cs typeface="Arial"/>
              </a:rPr>
              <a:t>Right and left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Common iliac arteries</a:t>
            </a:r>
            <a:r>
              <a:rPr lang="en-US" sz="2400" dirty="0" smtClean="0">
                <a:latin typeface="Arial"/>
                <a:cs typeface="Arial"/>
              </a:rPr>
              <a:t> arise as terminal branches of the abdominal aorta at the level of L4</a:t>
            </a:r>
          </a:p>
          <a:p>
            <a:pPr marL="457200" indent="-457200" algn="l" rtl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2400" dirty="0" smtClean="0">
                <a:latin typeface="Arial"/>
                <a:cs typeface="Arial"/>
              </a:rPr>
              <a:t>Each artery ends anterior to the </a:t>
            </a:r>
            <a:r>
              <a:rPr lang="en-US" sz="2400" dirty="0" err="1" smtClean="0">
                <a:latin typeface="Arial"/>
                <a:cs typeface="Arial"/>
              </a:rPr>
              <a:t>Sacroilliac</a:t>
            </a:r>
            <a:r>
              <a:rPr lang="en-US" sz="2400" dirty="0" smtClean="0">
                <a:latin typeface="Arial"/>
                <a:cs typeface="Arial"/>
              </a:rPr>
              <a:t> joint by dividing into</a:t>
            </a:r>
          </a:p>
          <a:p>
            <a:pPr marL="457200" indent="-457200" algn="l" rtl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Internal Iliac artery. </a:t>
            </a:r>
          </a:p>
          <a:p>
            <a:pPr marL="457200" indent="-457200" algn="l" rtl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External Iliac artery.</a:t>
            </a:r>
          </a:p>
          <a:p>
            <a:endParaRPr lang="en-US" sz="2400" dirty="0"/>
          </a:p>
        </p:txBody>
      </p:sp>
      <p:pic>
        <p:nvPicPr>
          <p:cNvPr id="7" name="Picture 3" descr="1914a_ArteriesPelvis-Limb_1.JPG                                0002ADF6HA-ArtPresLibrary              B3FD695F: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4" t="-1" r="16395" b="5306"/>
          <a:stretch/>
        </p:blipFill>
        <p:spPr bwMode="auto">
          <a:xfrm>
            <a:off x="5148064" y="1161779"/>
            <a:ext cx="3567283" cy="529155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65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40" y="260648"/>
            <a:ext cx="3456384" cy="648072"/>
          </a:xfrm>
        </p:spPr>
        <p:txBody>
          <a:bodyPr>
            <a:normAutofit fontScale="90000"/>
          </a:bodyPr>
          <a:lstStyle/>
          <a:p>
            <a:pPr marL="457200" indent="-457200" algn="ctr" rtl="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Internal Illiac Artery</a:t>
            </a:r>
            <a:endParaRPr lang="en-US" sz="2800" b="1" dirty="0">
              <a:solidFill>
                <a:srgbClr val="FF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79512" y="620688"/>
            <a:ext cx="4104456" cy="5505475"/>
          </a:xfrm>
        </p:spPr>
        <p:txBody>
          <a:bodyPr>
            <a:normAutofit/>
          </a:bodyPr>
          <a:lstStyle/>
          <a:p>
            <a:pPr marL="457200" indent="-457200" algn="l" rtl="0">
              <a:lnSpc>
                <a:spcPct val="160000"/>
              </a:lnSpc>
              <a:buFont typeface="Wingdings" pitchFamily="2" charset="2"/>
              <a:buChar char="§"/>
              <a:defRPr/>
            </a:pPr>
            <a:r>
              <a:rPr lang="en-US" sz="1800" b="1" dirty="0" smtClean="0">
                <a:latin typeface="Arial"/>
                <a:cs typeface="Arial"/>
              </a:rPr>
              <a:t>The following branches are our concern</a:t>
            </a:r>
          </a:p>
          <a:p>
            <a:pPr marL="457200" indent="-457200" algn="l" rtl="0">
              <a:lnSpc>
                <a:spcPct val="160000"/>
              </a:lnSpc>
              <a:buFont typeface="Wingdings" pitchFamily="2" charset="2"/>
              <a:buChar char="§"/>
              <a:defRPr/>
            </a:pPr>
            <a:r>
              <a:rPr lang="en-US" sz="1800" b="1" dirty="0" smtClean="0">
                <a:solidFill>
                  <a:srgbClr val="FF0000"/>
                </a:solidFill>
                <a:latin typeface="Arial"/>
                <a:cs typeface="Arial"/>
              </a:rPr>
              <a:t>Obturator artery </a:t>
            </a:r>
            <a:r>
              <a:rPr lang="en-US" sz="1800" b="1" dirty="0" smtClean="0">
                <a:latin typeface="Arial"/>
                <a:cs typeface="Arial"/>
              </a:rPr>
              <a:t>“ leaves the pelvis through the obturator canal”</a:t>
            </a:r>
          </a:p>
          <a:p>
            <a:pPr marL="457200" indent="-457200" algn="l" rtl="0">
              <a:lnSpc>
                <a:spcPct val="160000"/>
              </a:lnSpc>
              <a:buFont typeface="Wingdings" pitchFamily="2" charset="2"/>
              <a:buChar char="§"/>
              <a:defRPr/>
            </a:pPr>
            <a:r>
              <a:rPr lang="en-US" sz="1800" b="1" dirty="0" smtClean="0">
                <a:latin typeface="Arial"/>
                <a:cs typeface="Arial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Arial"/>
                <a:cs typeface="Arial"/>
              </a:rPr>
              <a:t>Inferior Gluteal artery</a:t>
            </a:r>
            <a:r>
              <a:rPr lang="en-US" sz="1800" b="1" dirty="0" smtClean="0">
                <a:latin typeface="Arial"/>
                <a:cs typeface="Arial"/>
              </a:rPr>
              <a:t>” leaves through the greater sciatic foramen inferior to </a:t>
            </a:r>
            <a:r>
              <a:rPr lang="en-US" sz="1800" b="1" dirty="0" err="1" smtClean="0">
                <a:latin typeface="Arial"/>
                <a:cs typeface="Arial"/>
              </a:rPr>
              <a:t>pyriformis</a:t>
            </a:r>
            <a:r>
              <a:rPr lang="en-US" sz="1800" b="1" dirty="0" smtClean="0">
                <a:latin typeface="Arial"/>
                <a:cs typeface="Arial"/>
              </a:rPr>
              <a:t>”</a:t>
            </a:r>
          </a:p>
          <a:p>
            <a:pPr marL="457200" indent="-457200" algn="l" rtl="0">
              <a:lnSpc>
                <a:spcPct val="160000"/>
              </a:lnSpc>
              <a:buFont typeface="Wingdings" pitchFamily="2" charset="2"/>
              <a:buChar char="§"/>
              <a:defRPr/>
            </a:pPr>
            <a:r>
              <a:rPr lang="en-US" sz="1800" b="1" dirty="0" smtClean="0">
                <a:solidFill>
                  <a:srgbClr val="FF0000"/>
                </a:solidFill>
                <a:latin typeface="Arial"/>
                <a:cs typeface="Arial"/>
              </a:rPr>
              <a:t>Superior Gluteal artery</a:t>
            </a:r>
            <a:r>
              <a:rPr lang="en-US" sz="1800" b="1" dirty="0" smtClean="0">
                <a:latin typeface="Arial"/>
                <a:cs typeface="Arial"/>
              </a:rPr>
              <a:t>” leaves through the greater sciatic foramen superior to </a:t>
            </a:r>
            <a:r>
              <a:rPr lang="en-US" sz="1800" b="1" dirty="0" err="1" smtClean="0">
                <a:latin typeface="Arial"/>
                <a:cs typeface="Arial"/>
              </a:rPr>
              <a:t>pyriformis</a:t>
            </a:r>
            <a:r>
              <a:rPr lang="en-US" sz="1800" b="1" dirty="0" smtClean="0">
                <a:latin typeface="Arial"/>
                <a:cs typeface="Arial"/>
              </a:rPr>
              <a:t>”</a:t>
            </a:r>
          </a:p>
          <a:p>
            <a:endParaRPr lang="en-US" sz="1800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8006" y="1700808"/>
            <a:ext cx="4748490" cy="35283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737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1"/>
            <a:ext cx="4392488" cy="504056"/>
          </a:xfrm>
        </p:spPr>
        <p:txBody>
          <a:bodyPr>
            <a:noAutofit/>
          </a:bodyPr>
          <a:lstStyle/>
          <a:p>
            <a:pPr marL="457200" indent="-457200" rtl="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External Iliac artery</a:t>
            </a:r>
            <a:endParaRPr lang="en-US" sz="2800" b="1" dirty="0">
              <a:solidFill>
                <a:srgbClr val="FF0000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28675" name="Picture 3" descr="1914a_ArteriesPelvis-Limb_1.JPG                                0002ADF6HA-ArtPresLibrary              B3FD695F: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4" t="-1" r="16395" b="5306"/>
          <a:stretch/>
        </p:blipFill>
        <p:spPr bwMode="auto">
          <a:xfrm>
            <a:off x="4860032" y="332656"/>
            <a:ext cx="4204272" cy="6237312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4596" y="980728"/>
            <a:ext cx="4572000" cy="4351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 rtl="0">
              <a:lnSpc>
                <a:spcPct val="150000"/>
              </a:lnSpc>
              <a:spcBef>
                <a:spcPct val="20000"/>
              </a:spcBef>
              <a:buSzPct val="75000"/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Femoral artery; </a:t>
            </a:r>
            <a:r>
              <a:rPr lang="en-US" sz="1600" dirty="0" smtClean="0">
                <a:latin typeface="Arial"/>
                <a:cs typeface="Arial"/>
              </a:rPr>
              <a:t>continuation of the external iliac artery, at mid point of the inguinal ligament ,  It gives; </a:t>
            </a:r>
          </a:p>
          <a:p>
            <a:pPr marL="457200" indent="-457200" algn="l" rtl="0">
              <a:lnSpc>
                <a:spcPct val="150000"/>
              </a:lnSpc>
              <a:spcBef>
                <a:spcPct val="20000"/>
              </a:spcBef>
              <a:buSzPct val="75000"/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Profunda </a:t>
            </a:r>
            <a:r>
              <a:rPr lang="en-US" sz="1600" dirty="0" err="1" smtClean="0">
                <a:solidFill>
                  <a:srgbClr val="FF0000"/>
                </a:solidFill>
                <a:latin typeface="Arial"/>
                <a:cs typeface="Arial"/>
              </a:rPr>
              <a:t>femoris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; </a:t>
            </a:r>
            <a:r>
              <a:rPr lang="en-US" sz="1600" dirty="0" smtClean="0">
                <a:latin typeface="Arial"/>
                <a:cs typeface="Arial"/>
              </a:rPr>
              <a:t>adductors, hamstrings, and quadriceps</a:t>
            </a:r>
          </a:p>
          <a:p>
            <a:pPr marL="457200" indent="-457200" algn="l" rtl="0">
              <a:lnSpc>
                <a:spcPct val="150000"/>
              </a:lnSpc>
              <a:spcBef>
                <a:spcPct val="20000"/>
              </a:spcBef>
              <a:buSzPct val="75000"/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Popliteal artery </a:t>
            </a:r>
            <a:r>
              <a:rPr lang="en-US" sz="1600" dirty="0" smtClean="0">
                <a:latin typeface="Arial"/>
                <a:cs typeface="Arial"/>
              </a:rPr>
              <a:t>(continuation </a:t>
            </a:r>
            <a:r>
              <a:rPr lang="en-US" sz="1600" dirty="0">
                <a:latin typeface="Arial"/>
                <a:cs typeface="Arial"/>
              </a:rPr>
              <a:t>of femoral) </a:t>
            </a:r>
            <a:endParaRPr lang="en-US" sz="1600" dirty="0" smtClean="0">
              <a:latin typeface="Arial"/>
              <a:cs typeface="Arial"/>
            </a:endParaRPr>
          </a:p>
          <a:p>
            <a:pPr marL="457200" indent="-457200" algn="l" rtl="0">
              <a:lnSpc>
                <a:spcPct val="150000"/>
              </a:lnSpc>
              <a:spcBef>
                <a:spcPct val="20000"/>
              </a:spcBef>
              <a:buSzPct val="75000"/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Anterior Tibial artery; </a:t>
            </a:r>
            <a:r>
              <a:rPr lang="en-US" sz="1600" dirty="0" smtClean="0">
                <a:latin typeface="Arial"/>
                <a:cs typeface="Arial"/>
              </a:rPr>
              <a:t>anterior compartment of the leg, further branches to feet.</a:t>
            </a:r>
          </a:p>
          <a:p>
            <a:pPr marL="457200" indent="-457200" algn="l" rtl="0">
              <a:lnSpc>
                <a:spcPct val="150000"/>
              </a:lnSpc>
              <a:spcBef>
                <a:spcPct val="20000"/>
              </a:spcBef>
              <a:buSzPct val="75000"/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Posterior Tibial artery; </a:t>
            </a:r>
            <a:r>
              <a:rPr lang="en-US" sz="1600" dirty="0" smtClean="0">
                <a:latin typeface="Arial"/>
                <a:cs typeface="Arial"/>
              </a:rPr>
              <a:t>posterior compartment of the leg flexor muscles, plantar arch, branches to toes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76056" y="1268760"/>
            <a:ext cx="151216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48064" y="2996952"/>
            <a:ext cx="108012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6016" y="273050"/>
            <a:ext cx="3888432" cy="116205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charset="0"/>
                <a:cs typeface="Arial" charset="0"/>
              </a:rPr>
              <a:t>Obturator Artery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548680"/>
            <a:ext cx="3394720" cy="5577483"/>
          </a:xfrm>
        </p:spPr>
        <p:txBody>
          <a:bodyPr>
            <a:normAutofit/>
          </a:bodyPr>
          <a:lstStyle/>
          <a:p>
            <a:pPr marL="457200" indent="-457200" algn="l" rtl="0">
              <a:lnSpc>
                <a:spcPct val="160000"/>
              </a:lnSpc>
              <a:buFont typeface="Wingdings" pitchFamily="2" charset="2"/>
              <a:buChar char="§"/>
              <a:defRPr/>
            </a:pPr>
            <a:r>
              <a:rPr lang="en-US" sz="1800" dirty="0" smtClean="0">
                <a:latin typeface="Arial"/>
                <a:cs typeface="Arial"/>
              </a:rPr>
              <a:t>Arises from internal iliac in pelvis.</a:t>
            </a:r>
          </a:p>
          <a:p>
            <a:pPr marL="457200" indent="-457200" algn="l" rtl="0">
              <a:lnSpc>
                <a:spcPct val="160000"/>
              </a:lnSpc>
              <a:buFont typeface="Wingdings" pitchFamily="2" charset="2"/>
              <a:buChar char="§"/>
              <a:defRPr/>
            </a:pPr>
            <a:r>
              <a:rPr lang="en-US" sz="1800" dirty="0" smtClean="0">
                <a:latin typeface="Arial"/>
                <a:cs typeface="Arial"/>
              </a:rPr>
              <a:t>Gives rise to:</a:t>
            </a:r>
          </a:p>
          <a:p>
            <a:pPr marL="457200" indent="-457200" algn="l" rtl="0">
              <a:lnSpc>
                <a:spcPct val="160000"/>
              </a:lnSpc>
              <a:buFont typeface="Wingdings" pitchFamily="2" charset="2"/>
              <a:buChar char="§"/>
              <a:defRPr/>
            </a:pPr>
            <a:r>
              <a:rPr lang="en-US" sz="1800" dirty="0" smtClean="0">
                <a:latin typeface="Arial"/>
                <a:cs typeface="Arial"/>
              </a:rPr>
              <a:t>Anterior and posterior branches.</a:t>
            </a:r>
          </a:p>
          <a:p>
            <a:pPr marL="457200" indent="-457200" algn="l" rtl="0">
              <a:lnSpc>
                <a:spcPct val="160000"/>
              </a:lnSpc>
              <a:buFont typeface="Wingdings" pitchFamily="2" charset="2"/>
              <a:buChar char="§"/>
              <a:defRPr/>
            </a:pPr>
            <a:r>
              <a:rPr lang="en-US" sz="1800" dirty="0" smtClean="0">
                <a:latin typeface="Arial"/>
                <a:cs typeface="Arial"/>
              </a:rPr>
              <a:t>Acetabular artery; to head of femur via ligamentum teres.</a:t>
            </a:r>
          </a:p>
          <a:p>
            <a:endParaRPr lang="en-US" sz="1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24746" y="2078958"/>
            <a:ext cx="5111750" cy="37983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028384" y="3573016"/>
            <a:ext cx="72008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95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b="1" dirty="0">
                <a:solidFill>
                  <a:srgbClr val="FF0000"/>
                </a:solidFill>
                <a:latin typeface="Arial" charset="0"/>
                <a:cs typeface="Arial" charset="0"/>
              </a:rPr>
              <a:t>Superior gluteal artery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447800"/>
            <a:ext cx="3867472" cy="4419600"/>
          </a:xfrm>
        </p:spPr>
        <p:txBody>
          <a:bodyPr>
            <a:noAutofit/>
          </a:bodyPr>
          <a:lstStyle/>
          <a:p>
            <a:pPr marL="457200" indent="-457200" algn="l" rtl="0">
              <a:lnSpc>
                <a:spcPct val="170000"/>
              </a:lnSpc>
              <a:buFont typeface="Wingdings" pitchFamily="2" charset="2"/>
              <a:buChar char="§"/>
              <a:defRPr/>
            </a:pPr>
            <a:r>
              <a:rPr lang="en-US" sz="1800" dirty="0" smtClean="0">
                <a:latin typeface="Arial"/>
                <a:cs typeface="Arial"/>
              </a:rPr>
              <a:t>Continuation </a:t>
            </a:r>
            <a:r>
              <a:rPr lang="en-US" sz="1800" dirty="0">
                <a:latin typeface="Arial"/>
                <a:cs typeface="Arial"/>
              </a:rPr>
              <a:t>of post division of </a:t>
            </a:r>
            <a:r>
              <a:rPr lang="en-US" sz="1800" dirty="0" smtClean="0">
                <a:latin typeface="Arial"/>
                <a:cs typeface="Arial"/>
              </a:rPr>
              <a:t>internal </a:t>
            </a:r>
            <a:r>
              <a:rPr lang="en-US" sz="1800" dirty="0">
                <a:latin typeface="Arial"/>
                <a:cs typeface="Arial"/>
              </a:rPr>
              <a:t>iliac artery.</a:t>
            </a:r>
          </a:p>
          <a:p>
            <a:pPr marL="457200" indent="-457200" algn="l" rtl="0">
              <a:lnSpc>
                <a:spcPct val="170000"/>
              </a:lnSpc>
              <a:buFont typeface="Wingdings" pitchFamily="2" charset="2"/>
              <a:buChar char="§"/>
              <a:defRPr/>
            </a:pPr>
            <a:r>
              <a:rPr lang="en-US" sz="1800" dirty="0" smtClean="0">
                <a:latin typeface="Arial"/>
                <a:cs typeface="Arial"/>
              </a:rPr>
              <a:t>Passes </a:t>
            </a:r>
            <a:r>
              <a:rPr lang="en-US" sz="1800" dirty="0">
                <a:latin typeface="Arial"/>
                <a:cs typeface="Arial"/>
              </a:rPr>
              <a:t>out through greater sciatic foramen above </a:t>
            </a:r>
            <a:r>
              <a:rPr lang="en-US" sz="1800" dirty="0" err="1" smtClean="0">
                <a:latin typeface="Arial"/>
                <a:cs typeface="Arial"/>
              </a:rPr>
              <a:t>piriformis</a:t>
            </a:r>
            <a:r>
              <a:rPr lang="en-US" sz="1800" dirty="0" smtClean="0">
                <a:latin typeface="Arial"/>
                <a:cs typeface="Arial"/>
              </a:rPr>
              <a:t>.</a:t>
            </a:r>
          </a:p>
          <a:p>
            <a:pPr marL="457200" indent="-457200" algn="l" rtl="0">
              <a:lnSpc>
                <a:spcPct val="170000"/>
              </a:lnSpc>
              <a:buFont typeface="Wingdings" pitchFamily="2" charset="2"/>
              <a:buChar char="§"/>
              <a:defRPr/>
            </a:pPr>
            <a:r>
              <a:rPr lang="en-US" sz="1800" dirty="0" smtClean="0">
                <a:latin typeface="Arial"/>
                <a:cs typeface="Arial"/>
              </a:rPr>
              <a:t>Divides </a:t>
            </a:r>
            <a:r>
              <a:rPr lang="en-US" sz="1800" dirty="0">
                <a:latin typeface="Arial"/>
                <a:cs typeface="Arial"/>
              </a:rPr>
              <a:t>into sup and deep branches to supply </a:t>
            </a:r>
            <a:r>
              <a:rPr lang="en-US" sz="1800" dirty="0" smtClean="0">
                <a:latin typeface="Arial"/>
                <a:cs typeface="Arial"/>
              </a:rPr>
              <a:t>glutei muscles.</a:t>
            </a:r>
            <a:endParaRPr lang="en-US" sz="1800" dirty="0">
              <a:latin typeface="Arial"/>
              <a:cs typeface="Arial"/>
            </a:endParaRPr>
          </a:p>
          <a:p>
            <a:pPr algn="l" rtl="0" eaLnBrk="1" hangingPunct="1">
              <a:buFont typeface="Wingdings" charset="0"/>
              <a:buNone/>
            </a:pPr>
            <a:r>
              <a:rPr lang="en-US" sz="3600" dirty="0">
                <a:latin typeface="Arial" charset="0"/>
                <a:cs typeface="Arial" charset="0"/>
              </a:rPr>
              <a:t>  </a:t>
            </a:r>
          </a:p>
        </p:txBody>
      </p:sp>
      <p:pic>
        <p:nvPicPr>
          <p:cNvPr id="27652" name="Picture 5" descr="sup glut 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5" b="7505"/>
          <a:stretch>
            <a:fillRect/>
          </a:stretch>
        </p:blipFill>
        <p:spPr>
          <a:xfrm>
            <a:off x="4644008" y="1628800"/>
            <a:ext cx="4038600" cy="453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87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b="1" dirty="0">
                <a:solidFill>
                  <a:srgbClr val="FF0000"/>
                </a:solidFill>
                <a:latin typeface="Arial" charset="0"/>
                <a:cs typeface="Arial" charset="0"/>
              </a:rPr>
              <a:t>Superior gluteal artery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447800"/>
            <a:ext cx="3867472" cy="4419600"/>
          </a:xfrm>
        </p:spPr>
        <p:txBody>
          <a:bodyPr>
            <a:normAutofit/>
          </a:bodyPr>
          <a:lstStyle/>
          <a:p>
            <a:pPr marL="457200" indent="-457200" algn="l" rtl="0">
              <a:lnSpc>
                <a:spcPct val="170000"/>
              </a:lnSpc>
              <a:buFont typeface="Wingdings" pitchFamily="2" charset="2"/>
              <a:buChar char="§"/>
              <a:defRPr/>
            </a:pPr>
            <a:r>
              <a:rPr lang="en-US" sz="1800" b="1" dirty="0" smtClean="0">
                <a:latin typeface="Arial"/>
                <a:cs typeface="Arial"/>
              </a:rPr>
              <a:t>The superficial division supplies the deep surface of the gluteus </a:t>
            </a:r>
            <a:r>
              <a:rPr lang="en-US" sz="1800" b="1" dirty="0" err="1" smtClean="0">
                <a:latin typeface="Arial"/>
                <a:cs typeface="Arial"/>
              </a:rPr>
              <a:t>maximus</a:t>
            </a:r>
            <a:r>
              <a:rPr lang="en-US" sz="1800" b="1" dirty="0" smtClean="0">
                <a:latin typeface="Arial"/>
                <a:cs typeface="Arial"/>
              </a:rPr>
              <a:t>,</a:t>
            </a:r>
          </a:p>
          <a:p>
            <a:pPr marL="457200" indent="-457200" algn="l" rtl="0">
              <a:lnSpc>
                <a:spcPct val="170000"/>
              </a:lnSpc>
              <a:buFont typeface="Wingdings" pitchFamily="2" charset="2"/>
              <a:buChar char="§"/>
              <a:defRPr/>
            </a:pPr>
            <a:r>
              <a:rPr lang="en-US" sz="1800" b="1" dirty="0" smtClean="0">
                <a:latin typeface="Arial"/>
                <a:cs typeface="Arial"/>
              </a:rPr>
              <a:t>the deep division divides into superior and inferior branches and are distributed to the gluteus </a:t>
            </a:r>
            <a:r>
              <a:rPr lang="en-US" sz="1800" b="1" dirty="0" err="1" smtClean="0">
                <a:latin typeface="Arial"/>
                <a:cs typeface="Arial"/>
              </a:rPr>
              <a:t>medius</a:t>
            </a:r>
            <a:r>
              <a:rPr lang="en-US" sz="1800" b="1" dirty="0" smtClean="0">
                <a:latin typeface="Arial"/>
                <a:cs typeface="Arial"/>
              </a:rPr>
              <a:t> and </a:t>
            </a:r>
            <a:r>
              <a:rPr lang="en-US" sz="1800" b="1" dirty="0" err="1" smtClean="0">
                <a:latin typeface="Arial"/>
                <a:cs typeface="Arial"/>
              </a:rPr>
              <a:t>minimus</a:t>
            </a:r>
            <a:r>
              <a:rPr lang="en-US" sz="1800" b="1" dirty="0" smtClean="0">
                <a:latin typeface="Arial"/>
                <a:cs typeface="Arial"/>
              </a:rPr>
              <a:t> muscles.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endParaRPr lang="en-US" sz="3600" b="1" dirty="0" smtClean="0">
              <a:ea typeface="+mn-ea"/>
            </a:endParaRPr>
          </a:p>
        </p:txBody>
      </p:sp>
      <p:pic>
        <p:nvPicPr>
          <p:cNvPr id="28676" name="Picture 2" descr="http://home.comcast.net/~wnor/gluteal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1844824"/>
            <a:ext cx="47720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391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dirty="0">
                <a:solidFill>
                  <a:srgbClr val="FF0000"/>
                </a:solidFill>
                <a:latin typeface="Arial" charset="0"/>
                <a:cs typeface="Arial" charset="0"/>
              </a:rPr>
              <a:t>Inferior gluteal artery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1676400"/>
            <a:ext cx="4244280" cy="4530725"/>
          </a:xfrm>
        </p:spPr>
        <p:txBody>
          <a:bodyPr>
            <a:normAutofit/>
          </a:bodyPr>
          <a:lstStyle/>
          <a:p>
            <a:pPr marL="457200" indent="-457200" algn="l" rtl="0">
              <a:lnSpc>
                <a:spcPct val="170000"/>
              </a:lnSpc>
              <a:buFont typeface="Wingdings" pitchFamily="2" charset="2"/>
              <a:buChar char="§"/>
              <a:defRPr/>
            </a:pPr>
            <a:r>
              <a:rPr lang="en-US" sz="2000" b="1" dirty="0" smtClean="0">
                <a:latin typeface="Arial"/>
                <a:cs typeface="Arial"/>
              </a:rPr>
              <a:t>One </a:t>
            </a:r>
            <a:r>
              <a:rPr lang="en-US" sz="2000" b="1" dirty="0">
                <a:latin typeface="Arial"/>
                <a:cs typeface="Arial"/>
              </a:rPr>
              <a:t>of </a:t>
            </a:r>
            <a:r>
              <a:rPr lang="en-US" sz="2000" b="1" dirty="0" smtClean="0">
                <a:latin typeface="Arial"/>
                <a:cs typeface="Arial"/>
              </a:rPr>
              <a:t>the two terminal </a:t>
            </a:r>
            <a:r>
              <a:rPr lang="en-US" sz="2000" b="1" dirty="0">
                <a:latin typeface="Arial"/>
                <a:cs typeface="Arial"/>
              </a:rPr>
              <a:t>branches of </a:t>
            </a:r>
            <a:r>
              <a:rPr lang="en-US" sz="2000" b="1" dirty="0" smtClean="0">
                <a:latin typeface="Arial"/>
                <a:cs typeface="Arial"/>
              </a:rPr>
              <a:t>anterior  </a:t>
            </a:r>
            <a:r>
              <a:rPr lang="en-US" sz="2000" b="1" dirty="0">
                <a:latin typeface="Arial"/>
                <a:cs typeface="Arial"/>
              </a:rPr>
              <a:t>division of </a:t>
            </a:r>
            <a:r>
              <a:rPr lang="en-US" sz="2000" b="1" dirty="0" smtClean="0">
                <a:latin typeface="Arial"/>
                <a:cs typeface="Arial"/>
              </a:rPr>
              <a:t>internal </a:t>
            </a:r>
            <a:r>
              <a:rPr lang="en-US" sz="2000" b="1" dirty="0">
                <a:latin typeface="Arial"/>
                <a:cs typeface="Arial"/>
              </a:rPr>
              <a:t>iliac artery.</a:t>
            </a:r>
          </a:p>
          <a:p>
            <a:pPr marL="457200" indent="-457200" algn="l" rtl="0">
              <a:lnSpc>
                <a:spcPct val="170000"/>
              </a:lnSpc>
              <a:buFont typeface="Wingdings" pitchFamily="2" charset="2"/>
              <a:buChar char="§"/>
              <a:defRPr/>
            </a:pPr>
            <a:r>
              <a:rPr lang="en-US" sz="2000" b="1" dirty="0" smtClean="0">
                <a:latin typeface="Arial"/>
                <a:cs typeface="Arial"/>
              </a:rPr>
              <a:t>Passes </a:t>
            </a:r>
            <a:r>
              <a:rPr lang="en-US" sz="2000" b="1" dirty="0">
                <a:latin typeface="Arial"/>
                <a:cs typeface="Arial"/>
              </a:rPr>
              <a:t>out through greater sciatic foramen below </a:t>
            </a:r>
            <a:r>
              <a:rPr lang="en-US" sz="2000" b="1" dirty="0" err="1">
                <a:latin typeface="Arial"/>
                <a:cs typeface="Arial"/>
              </a:rPr>
              <a:t>piriformis</a:t>
            </a:r>
            <a:r>
              <a:rPr lang="en-US" sz="2000" b="1" dirty="0">
                <a:latin typeface="Arial"/>
                <a:cs typeface="Arial"/>
              </a:rPr>
              <a:t>.</a:t>
            </a:r>
          </a:p>
          <a:p>
            <a:pPr marL="457200" indent="-457200" algn="l" rtl="0">
              <a:lnSpc>
                <a:spcPct val="170000"/>
              </a:lnSpc>
              <a:buFont typeface="Wingdings" pitchFamily="2" charset="2"/>
              <a:buChar char="§"/>
              <a:defRPr/>
            </a:pPr>
            <a:r>
              <a:rPr lang="en-US" sz="2000" b="1" dirty="0" smtClean="0">
                <a:latin typeface="Arial"/>
                <a:cs typeface="Arial"/>
              </a:rPr>
              <a:t>Distribution to </a:t>
            </a:r>
            <a:r>
              <a:rPr lang="en-US" sz="2000" b="1" dirty="0">
                <a:latin typeface="Arial"/>
                <a:cs typeface="Arial"/>
              </a:rPr>
              <a:t>Muscular branches.</a:t>
            </a:r>
          </a:p>
        </p:txBody>
      </p:sp>
      <p:pic>
        <p:nvPicPr>
          <p:cNvPr id="29700" name="Picture 5" descr="inferior gluteal 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54" b="24154"/>
          <a:stretch>
            <a:fillRect/>
          </a:stretch>
        </p:blipFill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51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369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Arterial supply of the upper  limbs 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40" y="274638"/>
            <a:ext cx="3754760" cy="63408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Femoral Artery</a:t>
            </a:r>
            <a:endParaRPr lang="en-US" sz="3200" b="1" dirty="0">
              <a:solidFill>
                <a:srgbClr val="FF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310" y="332656"/>
            <a:ext cx="4794729" cy="6120680"/>
          </a:xfrm>
        </p:spPr>
        <p:txBody>
          <a:bodyPr>
            <a:noAutofit/>
          </a:bodyPr>
          <a:lstStyle/>
          <a:p>
            <a:pPr marL="457200" indent="-457200" algn="l" rtl="0">
              <a:lnSpc>
                <a:spcPct val="190000"/>
              </a:lnSpc>
              <a:buFont typeface="Wingdings" pitchFamily="2" charset="2"/>
              <a:buChar char="§"/>
              <a:defRPr/>
            </a:pPr>
            <a:r>
              <a:rPr lang="en-US" sz="1600" b="1" dirty="0" smtClean="0">
                <a:latin typeface="Arial"/>
                <a:cs typeface="Arial"/>
              </a:rPr>
              <a:t>Is </a:t>
            </a:r>
            <a:r>
              <a:rPr lang="en-US" sz="1600" b="1" dirty="0">
                <a:latin typeface="Arial"/>
                <a:cs typeface="Arial"/>
              </a:rPr>
              <a:t>the continuation of the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 external iliac </a:t>
            </a:r>
            <a:r>
              <a:rPr lang="en-US" sz="1600" b="1" dirty="0" smtClean="0">
                <a:latin typeface="Arial"/>
                <a:cs typeface="Arial"/>
              </a:rPr>
              <a:t>artery at mid point of the inguinal ligament.</a:t>
            </a:r>
            <a:endParaRPr lang="en-US" sz="1600" b="1" dirty="0">
              <a:latin typeface="Arial"/>
              <a:cs typeface="Arial"/>
            </a:endParaRPr>
          </a:p>
          <a:p>
            <a:pPr marL="457200" indent="-457200" algn="l" rtl="0">
              <a:lnSpc>
                <a:spcPct val="190000"/>
              </a:lnSpc>
              <a:buFont typeface="Wingdings" pitchFamily="2" charset="2"/>
              <a:buChar char="§"/>
              <a:defRPr/>
            </a:pPr>
            <a:r>
              <a:rPr lang="en-US" sz="1600" b="1" dirty="0" smtClean="0">
                <a:latin typeface="Arial"/>
                <a:cs typeface="Arial"/>
              </a:rPr>
              <a:t>Begins </a:t>
            </a:r>
            <a:r>
              <a:rPr lang="en-US" sz="1600" b="1" dirty="0">
                <a:latin typeface="Arial"/>
                <a:cs typeface="Arial"/>
              </a:rPr>
              <a:t>deep to the inguinal ligament.</a:t>
            </a:r>
          </a:p>
          <a:p>
            <a:pPr marL="457200" indent="-457200" algn="l" rtl="0">
              <a:lnSpc>
                <a:spcPct val="190000"/>
              </a:lnSpc>
              <a:buFont typeface="Wingdings" pitchFamily="2" charset="2"/>
              <a:buChar char="§"/>
              <a:defRPr/>
            </a:pPr>
            <a:r>
              <a:rPr lang="en-US" sz="1600" b="1" dirty="0" smtClean="0">
                <a:latin typeface="Arial"/>
                <a:cs typeface="Arial"/>
              </a:rPr>
              <a:t>Enclosed </a:t>
            </a:r>
            <a:r>
              <a:rPr lang="en-US" sz="1600" b="1" dirty="0">
                <a:latin typeface="Arial"/>
                <a:cs typeface="Arial"/>
              </a:rPr>
              <a:t>within the femoral sheath.</a:t>
            </a:r>
          </a:p>
          <a:p>
            <a:pPr marL="457200" indent="-457200" algn="l" rtl="0">
              <a:lnSpc>
                <a:spcPct val="190000"/>
              </a:lnSpc>
              <a:buFont typeface="Wingdings" pitchFamily="2" charset="2"/>
              <a:buChar char="§"/>
              <a:defRPr/>
            </a:pPr>
            <a:r>
              <a:rPr lang="en-US" sz="1600" b="1" dirty="0" smtClean="0">
                <a:latin typeface="Arial"/>
                <a:cs typeface="Arial"/>
              </a:rPr>
              <a:t>Becomes </a:t>
            </a:r>
            <a:r>
              <a:rPr lang="en-US" sz="1600" b="1" dirty="0">
                <a:latin typeface="Arial"/>
                <a:cs typeface="Arial"/>
              </a:rPr>
              <a:t>the 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popliteal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artery </a:t>
            </a:r>
            <a:r>
              <a:rPr lang="en-US" sz="1600" b="1" dirty="0" smtClean="0">
                <a:latin typeface="Arial"/>
                <a:cs typeface="Arial"/>
              </a:rPr>
              <a:t>at </a:t>
            </a:r>
            <a:r>
              <a:rPr lang="en-US" sz="1600" b="1" dirty="0">
                <a:latin typeface="Arial"/>
                <a:cs typeface="Arial"/>
              </a:rPr>
              <a:t>the adductor hiatus</a:t>
            </a:r>
            <a:r>
              <a:rPr lang="en-US" sz="1600" b="1" dirty="0" smtClean="0">
                <a:latin typeface="Arial"/>
                <a:cs typeface="Arial"/>
              </a:rPr>
              <a:t>.</a:t>
            </a:r>
          </a:p>
          <a:p>
            <a:pPr marL="457200" indent="-457200" algn="l" rtl="0">
              <a:lnSpc>
                <a:spcPct val="190000"/>
              </a:lnSpc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Proximal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branches;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457200" indent="-457200" algn="l" rtl="0">
              <a:lnSpc>
                <a:spcPct val="190000"/>
              </a:lnSpc>
              <a:buFont typeface="Wingdings" pitchFamily="2" charset="2"/>
              <a:buChar char="§"/>
              <a:defRPr/>
            </a:pPr>
            <a:r>
              <a:rPr lang="en-US" sz="1600" b="1" dirty="0" smtClean="0">
                <a:latin typeface="Arial"/>
                <a:cs typeface="Arial"/>
              </a:rPr>
              <a:t>Superficial epigastric artery. </a:t>
            </a:r>
            <a:endParaRPr lang="en-US" sz="1600" b="1" strike="sngStrike" dirty="0">
              <a:latin typeface="Arial"/>
              <a:cs typeface="Arial"/>
            </a:endParaRPr>
          </a:p>
          <a:p>
            <a:pPr marL="457200" indent="-457200" algn="l" rtl="0">
              <a:lnSpc>
                <a:spcPct val="190000"/>
              </a:lnSpc>
              <a:buFont typeface="Wingdings" pitchFamily="2" charset="2"/>
              <a:buChar char="§"/>
              <a:defRPr/>
            </a:pPr>
            <a:r>
              <a:rPr lang="en-US" sz="1600" b="1" dirty="0" smtClean="0">
                <a:latin typeface="Arial"/>
                <a:cs typeface="Arial"/>
              </a:rPr>
              <a:t>Superficial </a:t>
            </a:r>
            <a:r>
              <a:rPr lang="en-US" sz="1600" b="1" dirty="0">
                <a:latin typeface="Arial"/>
                <a:cs typeface="Arial"/>
              </a:rPr>
              <a:t>circumflex iliac artery</a:t>
            </a:r>
            <a:r>
              <a:rPr lang="en-US" sz="1600" b="1" dirty="0" smtClean="0">
                <a:latin typeface="Arial"/>
                <a:cs typeface="Arial"/>
              </a:rPr>
              <a:t>. </a:t>
            </a:r>
            <a:endParaRPr lang="en-US" sz="1600" b="1" strike="sngStrike" dirty="0" smtClean="0">
              <a:latin typeface="Arial"/>
              <a:cs typeface="Arial"/>
            </a:endParaRPr>
          </a:p>
          <a:p>
            <a:pPr marL="457200" indent="-457200" algn="l" rtl="0">
              <a:lnSpc>
                <a:spcPct val="190000"/>
              </a:lnSpc>
              <a:buFont typeface="Wingdings" pitchFamily="2" charset="2"/>
              <a:buChar char="§"/>
              <a:defRPr/>
            </a:pPr>
            <a:r>
              <a:rPr lang="en-US" sz="1600" b="1" dirty="0" smtClean="0">
                <a:latin typeface="Arial"/>
                <a:cs typeface="Arial"/>
              </a:rPr>
              <a:t>Superficial </a:t>
            </a:r>
            <a:r>
              <a:rPr lang="en-US" sz="1600" b="1" dirty="0">
                <a:latin typeface="Arial"/>
                <a:cs typeface="Arial"/>
              </a:rPr>
              <a:t>external </a:t>
            </a:r>
            <a:r>
              <a:rPr lang="en-US" sz="1600" b="1" dirty="0" err="1">
                <a:latin typeface="Arial"/>
                <a:cs typeface="Arial"/>
              </a:rPr>
              <a:t>pudendal</a:t>
            </a:r>
            <a:r>
              <a:rPr lang="en-US" sz="1600" b="1" dirty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artery.</a:t>
            </a:r>
            <a:endParaRPr lang="en-US" sz="1600" b="1" dirty="0">
              <a:latin typeface="Arial"/>
              <a:cs typeface="Arial"/>
            </a:endParaRPr>
          </a:p>
          <a:p>
            <a:pPr algn="l" rtl="0">
              <a:buFont typeface="Wingdings" pitchFamily="2" charset="2"/>
              <a:buChar char="v"/>
              <a:defRPr/>
            </a:pPr>
            <a:endParaRPr lang="en-US" sz="2400" b="1" dirty="0" smtClean="0">
              <a:ea typeface="+mn-ea"/>
            </a:endParaRPr>
          </a:p>
        </p:txBody>
      </p:sp>
      <p:pic>
        <p:nvPicPr>
          <p:cNvPr id="2355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0" b="14920"/>
          <a:stretch>
            <a:fillRect/>
          </a:stretch>
        </p:blipFill>
        <p:spPr>
          <a:xfrm>
            <a:off x="4997896" y="1600200"/>
            <a:ext cx="4038600" cy="4525963"/>
          </a:xfrm>
          <a:noFill/>
          <a:ln w="31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71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0032" y="692696"/>
            <a:ext cx="3855372" cy="707678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Femoral Artery</a:t>
            </a:r>
            <a:br>
              <a:rPr lang="en-US" sz="2400" dirty="0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</a:br>
            <a:r>
              <a:rPr lang="en-US" sz="2400" dirty="0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 “deep branches”</a:t>
            </a:r>
            <a:endParaRPr lang="en-US" sz="2400" dirty="0">
              <a:solidFill>
                <a:srgbClr val="FF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476672"/>
            <a:ext cx="4402832" cy="5649491"/>
          </a:xfrm>
        </p:spPr>
        <p:txBody>
          <a:bodyPr>
            <a:normAutofit fontScale="70000" lnSpcReduction="20000"/>
          </a:bodyPr>
          <a:lstStyle/>
          <a:p>
            <a:pPr marL="457200" indent="-457200" algn="l" rtl="0">
              <a:lnSpc>
                <a:spcPct val="190000"/>
              </a:lnSpc>
              <a:buFont typeface="Wingdings" pitchFamily="2" charset="2"/>
              <a:buChar char="§"/>
              <a:defRPr/>
            </a:pPr>
            <a:r>
              <a:rPr lang="en-US" sz="2000" b="1" dirty="0" smtClean="0">
                <a:latin typeface="Arial"/>
                <a:cs typeface="Arial"/>
              </a:rPr>
              <a:t>Deep external pudendal. </a:t>
            </a:r>
          </a:p>
          <a:p>
            <a:pPr marL="457200" indent="-457200" algn="l" rtl="0">
              <a:lnSpc>
                <a:spcPct val="190000"/>
              </a:lnSpc>
              <a:buFont typeface="Wingdings" pitchFamily="2" charset="2"/>
              <a:buChar char="§"/>
              <a:defRPr/>
            </a:pPr>
            <a:r>
              <a:rPr lang="en-US" sz="2000" b="1" dirty="0" smtClean="0">
                <a:latin typeface="Arial"/>
                <a:cs typeface="Arial"/>
              </a:rPr>
              <a:t>Descending </a:t>
            </a:r>
            <a:r>
              <a:rPr lang="en-US" sz="2000" b="1" dirty="0" err="1" smtClean="0">
                <a:latin typeface="Arial"/>
                <a:cs typeface="Arial"/>
              </a:rPr>
              <a:t>genicular</a:t>
            </a:r>
            <a:r>
              <a:rPr lang="en-US" sz="2000" b="1" dirty="0" smtClean="0">
                <a:latin typeface="Arial"/>
                <a:cs typeface="Arial"/>
              </a:rPr>
              <a:t>.” runs with saphenous nerve </a:t>
            </a:r>
          </a:p>
          <a:p>
            <a:pPr marL="457200" indent="-457200" algn="l" rtl="0">
              <a:lnSpc>
                <a:spcPct val="190000"/>
              </a:lnSpc>
              <a:buFont typeface="Wingdings" pitchFamily="2" charset="2"/>
              <a:buChar char="§"/>
              <a:defRPr/>
            </a:pPr>
            <a:r>
              <a:rPr lang="en-US" sz="2000" b="1" dirty="0" err="1" smtClean="0">
                <a:latin typeface="Arial"/>
                <a:cs typeface="Arial"/>
              </a:rPr>
              <a:t>Profunda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femoris</a:t>
            </a:r>
            <a:r>
              <a:rPr lang="en-US" sz="2000" b="1" dirty="0" smtClean="0">
                <a:latin typeface="Arial"/>
                <a:cs typeface="Arial"/>
              </a:rPr>
              <a:t> (deep femoral):Arises from deep of femoral artery within femoral triangle, Largest branch of femoral artery, Passes posterior to adductor longus muscle.</a:t>
            </a:r>
          </a:p>
          <a:p>
            <a:pPr marL="457200" indent="-457200" algn="l" rtl="0">
              <a:lnSpc>
                <a:spcPct val="190000"/>
              </a:lnSpc>
              <a:buFont typeface="Wingdings" pitchFamily="2" charset="2"/>
              <a:buChar char="§"/>
              <a:defRPr/>
            </a:pPr>
            <a:r>
              <a:rPr lang="en-US" sz="2000" b="1" dirty="0" smtClean="0">
                <a:latin typeface="Arial"/>
                <a:cs typeface="Arial"/>
              </a:rPr>
              <a:t>Branches:” of </a:t>
            </a:r>
            <a:r>
              <a:rPr lang="en-US" sz="2000" b="1" dirty="0" err="1" smtClean="0">
                <a:latin typeface="Arial"/>
                <a:cs typeface="Arial"/>
              </a:rPr>
              <a:t>profunda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femoris</a:t>
            </a:r>
            <a:r>
              <a:rPr lang="en-US" sz="2000" b="1" dirty="0" smtClean="0">
                <a:latin typeface="Arial"/>
                <a:cs typeface="Arial"/>
              </a:rPr>
              <a:t>”</a:t>
            </a:r>
          </a:p>
          <a:p>
            <a:pPr marL="457200" indent="-457200" algn="l" rtl="0">
              <a:lnSpc>
                <a:spcPct val="190000"/>
              </a:lnSpc>
              <a:buFont typeface="Wingdings" pitchFamily="2" charset="2"/>
              <a:buChar char="§"/>
              <a:defRPr/>
            </a:pPr>
            <a:r>
              <a:rPr lang="en-US" sz="2000" b="1" dirty="0" smtClean="0">
                <a:latin typeface="Arial"/>
                <a:cs typeface="Arial"/>
              </a:rPr>
              <a:t>Medial femoral circumflex.</a:t>
            </a:r>
          </a:p>
          <a:p>
            <a:pPr marL="457200" indent="-457200" algn="l" rtl="0">
              <a:lnSpc>
                <a:spcPct val="190000"/>
              </a:lnSpc>
              <a:buFont typeface="Wingdings" pitchFamily="2" charset="2"/>
              <a:buChar char="§"/>
              <a:defRPr/>
            </a:pPr>
            <a:r>
              <a:rPr lang="en-US" sz="2000" b="1" dirty="0" smtClean="0">
                <a:latin typeface="Arial"/>
                <a:cs typeface="Arial"/>
              </a:rPr>
              <a:t>Lateral femoral circumflex.</a:t>
            </a:r>
          </a:p>
          <a:p>
            <a:pPr marL="457200" indent="-457200" algn="l" rtl="0">
              <a:lnSpc>
                <a:spcPct val="190000"/>
              </a:lnSpc>
              <a:buFont typeface="Wingdings" pitchFamily="2" charset="2"/>
              <a:buChar char="§"/>
              <a:defRPr/>
            </a:pPr>
            <a:r>
              <a:rPr lang="en-US" sz="2000" b="1" dirty="0" smtClean="0">
                <a:latin typeface="Arial"/>
                <a:cs typeface="Arial"/>
              </a:rPr>
              <a:t>Perforating arteries (3).</a:t>
            </a:r>
          </a:p>
          <a:p>
            <a:pPr marL="457200" indent="-457200" algn="l" rtl="0">
              <a:lnSpc>
                <a:spcPct val="190000"/>
              </a:lnSpc>
              <a:buFont typeface="Wingdings" pitchFamily="2" charset="2"/>
              <a:buChar char="§"/>
              <a:defRPr/>
            </a:pPr>
            <a:r>
              <a:rPr lang="en-US" sz="2000" b="1" dirty="0" smtClean="0">
                <a:latin typeface="Arial"/>
                <a:cs typeface="Arial"/>
              </a:rPr>
              <a:t>Descending </a:t>
            </a:r>
            <a:r>
              <a:rPr lang="en-US" sz="2000" b="1" dirty="0" err="1" smtClean="0">
                <a:latin typeface="Arial"/>
                <a:cs typeface="Arial"/>
              </a:rPr>
              <a:t>genicular</a:t>
            </a:r>
            <a:r>
              <a:rPr lang="en-US" sz="2000" b="1" dirty="0" smtClean="0">
                <a:latin typeface="Arial"/>
                <a:cs typeface="Arial"/>
              </a:rPr>
              <a:t>.</a:t>
            </a:r>
          </a:p>
          <a:p>
            <a:pPr algn="l" rtl="0"/>
            <a:endParaRPr lang="en-US" b="1" dirty="0" smtClean="0"/>
          </a:p>
          <a:p>
            <a:endParaRPr lang="en-US" b="1" dirty="0"/>
          </a:p>
        </p:txBody>
      </p:sp>
      <p:pic>
        <p:nvPicPr>
          <p:cNvPr id="7" name="Picture 5" descr="inferior gluteal 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54" b="24154"/>
          <a:stretch>
            <a:fillRect/>
          </a:stretch>
        </p:blipFill>
        <p:spPr>
          <a:xfrm>
            <a:off x="4816475" y="1724968"/>
            <a:ext cx="3893804" cy="43683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9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2080" y="188640"/>
            <a:ext cx="3008313" cy="635670"/>
          </a:xfrm>
        </p:spPr>
        <p:txBody>
          <a:bodyPr>
            <a:norm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Femoral artery Cont.</a:t>
            </a:r>
            <a:endParaRPr lang="en-US" sz="1800" dirty="0">
              <a:solidFill>
                <a:srgbClr val="FF0000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6" name="Content Placeholder 5" descr="screen_shot_2011-07-23_at_9.32.27_pm131142077682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52121" y="1124744"/>
            <a:ext cx="2704484" cy="5544616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1052736"/>
            <a:ext cx="4690864" cy="5073427"/>
          </a:xfrm>
        </p:spPr>
        <p:txBody>
          <a:bodyPr>
            <a:noAutofit/>
          </a:bodyPr>
          <a:lstStyle/>
          <a:p>
            <a:pPr marL="457200" indent="-457200" algn="l" rtl="0">
              <a:lnSpc>
                <a:spcPct val="180000"/>
              </a:lnSpc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Arial"/>
                <a:cs typeface="Arial"/>
              </a:rPr>
              <a:t>The femoral artery enters the </a:t>
            </a:r>
            <a:r>
              <a:rPr lang="en-US" sz="2000" dirty="0" err="1" smtClean="0">
                <a:latin typeface="Arial"/>
                <a:cs typeface="Arial"/>
              </a:rPr>
              <a:t>subsartorial</a:t>
            </a:r>
            <a:r>
              <a:rPr lang="en-US" sz="2000" dirty="0" smtClean="0">
                <a:latin typeface="Arial"/>
                <a:cs typeface="Arial"/>
              </a:rPr>
              <a:t> canal “ adductor canal” to pass to the posterior compartment of the knee “popliteal fossa” and changes it’s name to popliteal artery</a:t>
            </a:r>
          </a:p>
          <a:p>
            <a:pPr marL="457200" indent="-457200" algn="l" rtl="0">
              <a:lnSpc>
                <a:spcPct val="180000"/>
              </a:lnSpc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Arial"/>
                <a:cs typeface="Arial"/>
              </a:rPr>
              <a:t>It is accompanied by popliteal vein which runs in the lateral side of the artery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2312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188640"/>
            <a:ext cx="4114800" cy="576064"/>
          </a:xfrm>
        </p:spPr>
        <p:txBody>
          <a:bodyPr>
            <a:noAutofit/>
          </a:bodyPr>
          <a:lstStyle/>
          <a:p>
            <a:pPr marL="457200" indent="-457200" rtl="0" fontAlgn="auto">
              <a:lnSpc>
                <a:spcPct val="1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Popliteal artery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692696"/>
            <a:ext cx="4260850" cy="5860504"/>
          </a:xfrm>
        </p:spPr>
        <p:txBody>
          <a:bodyPr>
            <a:noAutofit/>
          </a:bodyPr>
          <a:lstStyle/>
          <a:p>
            <a:pPr marL="457200" indent="-457200" algn="l" rtl="0">
              <a:lnSpc>
                <a:spcPct val="190000"/>
              </a:lnSpc>
              <a:buFont typeface="Wingdings" pitchFamily="2" charset="2"/>
              <a:buChar char="§"/>
              <a:defRPr/>
            </a:pPr>
            <a:r>
              <a:rPr lang="en-GB" sz="1800" dirty="0" smtClean="0">
                <a:latin typeface="Arial"/>
                <a:cs typeface="Arial"/>
              </a:rPr>
              <a:t>Continuation </a:t>
            </a:r>
            <a:r>
              <a:rPr lang="en-GB" sz="1800" dirty="0">
                <a:latin typeface="Arial"/>
                <a:cs typeface="Arial"/>
              </a:rPr>
              <a:t>of femoral </a:t>
            </a:r>
            <a:r>
              <a:rPr lang="en-GB" sz="1800" dirty="0" smtClean="0">
                <a:latin typeface="Arial"/>
                <a:cs typeface="Arial"/>
              </a:rPr>
              <a:t>artery </a:t>
            </a:r>
            <a:r>
              <a:rPr lang="en-GB" sz="1800" dirty="0">
                <a:latin typeface="Arial"/>
                <a:cs typeface="Arial"/>
              </a:rPr>
              <a:t>as it passes through </a:t>
            </a:r>
            <a:r>
              <a:rPr lang="en-GB" sz="1800" u="sng" dirty="0">
                <a:latin typeface="Arial"/>
                <a:cs typeface="Arial"/>
              </a:rPr>
              <a:t>opening in adductor magnus </a:t>
            </a:r>
            <a:r>
              <a:rPr lang="en-GB" sz="1800" u="sng" dirty="0" smtClean="0">
                <a:latin typeface="Arial"/>
                <a:cs typeface="Arial"/>
              </a:rPr>
              <a:t>muscle.</a:t>
            </a:r>
          </a:p>
          <a:p>
            <a:pPr marL="457200" indent="-457200" algn="l" rtl="0">
              <a:lnSpc>
                <a:spcPct val="190000"/>
              </a:lnSpc>
              <a:buFont typeface="Wingdings" pitchFamily="2" charset="2"/>
              <a:buChar char="§"/>
              <a:defRPr/>
            </a:pPr>
            <a:r>
              <a:rPr lang="en-GB" sz="1800" dirty="0" smtClean="0">
                <a:latin typeface="Arial"/>
                <a:cs typeface="Arial"/>
              </a:rPr>
              <a:t>From its origin it runs downwards &amp; slightly laterally in popliteal fossa.</a:t>
            </a:r>
          </a:p>
          <a:p>
            <a:pPr marL="457200" indent="-457200" algn="l" rtl="0">
              <a:lnSpc>
                <a:spcPct val="190000"/>
              </a:lnSpc>
              <a:buFont typeface="Wingdings" pitchFamily="2" charset="2"/>
              <a:buChar char="§"/>
              <a:defRPr/>
            </a:pPr>
            <a:r>
              <a:rPr lang="en-GB" sz="1800" dirty="0" smtClean="0">
                <a:latin typeface="Arial"/>
                <a:cs typeface="Arial"/>
              </a:rPr>
              <a:t>Reaches </a:t>
            </a:r>
            <a:r>
              <a:rPr lang="en-GB" sz="1800" u="sng" dirty="0" smtClean="0">
                <a:latin typeface="Arial"/>
                <a:cs typeface="Arial"/>
              </a:rPr>
              <a:t>lower border of </a:t>
            </a:r>
            <a:r>
              <a:rPr lang="en-GB" sz="1800" u="sng" dirty="0" err="1" smtClean="0">
                <a:latin typeface="Arial"/>
                <a:cs typeface="Arial"/>
              </a:rPr>
              <a:t>popliteus</a:t>
            </a:r>
            <a:endParaRPr lang="en-GB" sz="1800" u="sng" dirty="0" smtClean="0">
              <a:latin typeface="Arial"/>
              <a:cs typeface="Arial"/>
            </a:endParaRPr>
          </a:p>
          <a:p>
            <a:pPr marL="457200" indent="-457200" algn="l" rtl="0">
              <a:lnSpc>
                <a:spcPct val="190000"/>
              </a:lnSpc>
              <a:buFont typeface="Wingdings" pitchFamily="2" charset="2"/>
              <a:buChar char="§"/>
              <a:defRPr/>
            </a:pPr>
            <a:r>
              <a:rPr lang="en-GB" sz="1800" dirty="0" smtClean="0">
                <a:latin typeface="Arial"/>
                <a:cs typeface="Arial"/>
              </a:rPr>
              <a:t>Terminates by dividing into anterior &amp; posterior </a:t>
            </a:r>
            <a:r>
              <a:rPr lang="en-GB" sz="1800" dirty="0" err="1" smtClean="0">
                <a:latin typeface="Arial"/>
                <a:cs typeface="Arial"/>
              </a:rPr>
              <a:t>tibial</a:t>
            </a:r>
            <a:r>
              <a:rPr lang="en-GB" sz="1800" dirty="0" smtClean="0">
                <a:latin typeface="Arial"/>
                <a:cs typeface="Arial"/>
              </a:rPr>
              <a:t> arteries</a:t>
            </a:r>
            <a:endParaRPr lang="en-US" sz="1800" dirty="0" smtClean="0">
              <a:latin typeface="Arial"/>
              <a:cs typeface="Arial"/>
            </a:endParaRPr>
          </a:p>
          <a:p>
            <a:pPr marL="457200" indent="-457200" algn="l" rtl="0">
              <a:lnSpc>
                <a:spcPct val="190000"/>
              </a:lnSpc>
              <a:buFont typeface="Wingdings" pitchFamily="2" charset="2"/>
              <a:buChar char="§"/>
              <a:defRPr/>
            </a:pPr>
            <a:endParaRPr lang="en-GB" sz="1800" dirty="0">
              <a:latin typeface="Arial"/>
              <a:cs typeface="Arial"/>
            </a:endParaRPr>
          </a:p>
        </p:txBody>
      </p:sp>
      <p:pic>
        <p:nvPicPr>
          <p:cNvPr id="7" name="Picture 11" descr="pop artery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0" b="8550"/>
          <a:stretch>
            <a:fillRect/>
          </a:stretch>
        </p:blipFill>
        <p:spPr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3976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2080" y="116632"/>
            <a:ext cx="3008313" cy="63567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Popliteal artery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042792" cy="4691063"/>
          </a:xfrm>
        </p:spPr>
        <p:txBody>
          <a:bodyPr>
            <a:normAutofit/>
          </a:bodyPr>
          <a:lstStyle/>
          <a:p>
            <a:pPr marL="457200" indent="-457200" algn="l" rtl="0">
              <a:lnSpc>
                <a:spcPct val="190000"/>
              </a:lnSpc>
              <a:buFont typeface="Wingdings" pitchFamily="2" charset="2"/>
              <a:buChar char="§"/>
              <a:defRPr/>
            </a:pPr>
            <a:r>
              <a:rPr lang="en-GB" sz="1800" b="1" dirty="0" smtClean="0">
                <a:latin typeface="Arial"/>
                <a:cs typeface="Arial"/>
              </a:rPr>
              <a:t>Branches</a:t>
            </a:r>
          </a:p>
          <a:p>
            <a:pPr marL="457200" indent="-457200" algn="l" rtl="0">
              <a:lnSpc>
                <a:spcPct val="190000"/>
              </a:lnSpc>
              <a:buFont typeface="Wingdings" pitchFamily="2" charset="2"/>
              <a:buChar char="§"/>
              <a:defRPr/>
            </a:pPr>
            <a:r>
              <a:rPr lang="en-GB" sz="1800" dirty="0" smtClean="0">
                <a:latin typeface="Arial"/>
                <a:cs typeface="Arial"/>
              </a:rPr>
              <a:t>Muscular: supplies surrounding      muscles		</a:t>
            </a:r>
          </a:p>
          <a:p>
            <a:pPr marL="457200" indent="-457200" algn="l" rtl="0">
              <a:lnSpc>
                <a:spcPct val="190000"/>
              </a:lnSpc>
              <a:buFont typeface="Wingdings" pitchFamily="2" charset="2"/>
              <a:buChar char="§"/>
              <a:defRPr/>
            </a:pPr>
            <a:r>
              <a:rPr lang="en-GB" sz="1800" dirty="0" smtClean="0">
                <a:latin typeface="Arial"/>
                <a:cs typeface="Arial"/>
              </a:rPr>
              <a:t>Articular (</a:t>
            </a:r>
            <a:r>
              <a:rPr lang="en-GB" sz="1800" dirty="0" err="1" smtClean="0">
                <a:latin typeface="Arial"/>
                <a:cs typeface="Arial"/>
              </a:rPr>
              <a:t>genicular</a:t>
            </a:r>
            <a:r>
              <a:rPr lang="en-GB" sz="1800" dirty="0" smtClean="0">
                <a:latin typeface="Arial"/>
                <a:cs typeface="Arial"/>
              </a:rPr>
              <a:t>) :</a:t>
            </a:r>
          </a:p>
          <a:p>
            <a:pPr marL="457200" indent="-457200" algn="l" rtl="0">
              <a:lnSpc>
                <a:spcPct val="190000"/>
              </a:lnSpc>
              <a:buFont typeface="Wingdings" pitchFamily="2" charset="2"/>
              <a:buChar char="§"/>
              <a:defRPr/>
            </a:pPr>
            <a:r>
              <a:rPr lang="en-GB" sz="1800" dirty="0" smtClean="0">
                <a:latin typeface="Arial"/>
                <a:cs typeface="Arial"/>
              </a:rPr>
              <a:t>lateral &amp; medial superior </a:t>
            </a:r>
            <a:r>
              <a:rPr lang="en-GB" sz="1800" dirty="0" err="1" smtClean="0">
                <a:latin typeface="Arial"/>
                <a:cs typeface="Arial"/>
              </a:rPr>
              <a:t>genicular</a:t>
            </a:r>
            <a:endParaRPr lang="en-GB" sz="1800" dirty="0" smtClean="0">
              <a:latin typeface="Arial"/>
              <a:cs typeface="Arial"/>
            </a:endParaRPr>
          </a:p>
          <a:p>
            <a:pPr marL="457200" indent="-457200" algn="l" rtl="0">
              <a:lnSpc>
                <a:spcPct val="190000"/>
              </a:lnSpc>
              <a:buFont typeface="Wingdings" pitchFamily="2" charset="2"/>
              <a:buChar char="§"/>
              <a:defRPr/>
            </a:pPr>
            <a:r>
              <a:rPr lang="en-GB" sz="1800" dirty="0" smtClean="0">
                <a:latin typeface="Arial"/>
                <a:cs typeface="Arial"/>
              </a:rPr>
              <a:t>middle </a:t>
            </a:r>
            <a:r>
              <a:rPr lang="en-GB" sz="1800" dirty="0" err="1" smtClean="0">
                <a:latin typeface="Arial"/>
                <a:cs typeface="Arial"/>
              </a:rPr>
              <a:t>genicular</a:t>
            </a:r>
            <a:r>
              <a:rPr lang="en-GB" sz="1800" dirty="0" smtClean="0">
                <a:latin typeface="Arial"/>
                <a:cs typeface="Arial"/>
              </a:rPr>
              <a:t>	</a:t>
            </a:r>
          </a:p>
          <a:p>
            <a:pPr marL="457200" indent="-457200" algn="l" rtl="0">
              <a:lnSpc>
                <a:spcPct val="190000"/>
              </a:lnSpc>
              <a:buFont typeface="Wingdings" pitchFamily="2" charset="2"/>
              <a:buChar char="§"/>
              <a:defRPr/>
            </a:pPr>
            <a:r>
              <a:rPr lang="en-GB" sz="1800" dirty="0" smtClean="0">
                <a:latin typeface="Arial"/>
                <a:cs typeface="Arial"/>
              </a:rPr>
              <a:t> lateral &amp; medial inferior </a:t>
            </a:r>
            <a:r>
              <a:rPr lang="en-GB" sz="1800" dirty="0" err="1" smtClean="0">
                <a:latin typeface="Arial"/>
                <a:cs typeface="Arial"/>
              </a:rPr>
              <a:t>genicular</a:t>
            </a:r>
            <a:endParaRPr lang="en-GB" sz="1800" dirty="0" smtClean="0">
              <a:latin typeface="Arial"/>
              <a:cs typeface="Arial"/>
            </a:endParaRPr>
          </a:p>
          <a:p>
            <a:endParaRPr lang="en-US" sz="1800" dirty="0"/>
          </a:p>
        </p:txBody>
      </p:sp>
      <p:pic>
        <p:nvPicPr>
          <p:cNvPr id="5" name="Picture 8" descr="genicular 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66512" y="744239"/>
            <a:ext cx="3965928" cy="58531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922114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Blood Supply of the anterior Compartment of the Leg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620688"/>
            <a:ext cx="4038600" cy="5505475"/>
          </a:xfrm>
        </p:spPr>
        <p:txBody>
          <a:bodyPr>
            <a:noAutofit/>
          </a:bodyPr>
          <a:lstStyle/>
          <a:p>
            <a:pPr marL="457200" indent="-457200" algn="l" rtl="0">
              <a:lnSpc>
                <a:spcPct val="200000"/>
              </a:lnSpc>
              <a:buFont typeface="Wingdings" pitchFamily="2" charset="2"/>
              <a:buChar char="q"/>
              <a:defRPr/>
            </a:pPr>
            <a:r>
              <a:rPr lang="en-US" sz="1800" b="1" dirty="0" smtClean="0">
                <a:solidFill>
                  <a:srgbClr val="FF0000"/>
                </a:solidFill>
                <a:latin typeface="Arial"/>
                <a:cs typeface="Arial"/>
              </a:rPr>
              <a:t>Anterior Tibial Artery</a:t>
            </a:r>
          </a:p>
          <a:p>
            <a:pPr marL="457200" indent="-457200" algn="l" rtl="0">
              <a:lnSpc>
                <a:spcPct val="200000"/>
              </a:lnSpc>
              <a:buFont typeface="Wingdings" pitchFamily="2" charset="2"/>
              <a:buChar char="§"/>
              <a:defRPr/>
            </a:pPr>
            <a:r>
              <a:rPr lang="en-US" sz="1200" b="1" dirty="0" smtClean="0">
                <a:latin typeface="Arial"/>
                <a:cs typeface="Arial"/>
              </a:rPr>
              <a:t>Is the smaller of the terminal branches of the popliteal artery. </a:t>
            </a:r>
          </a:p>
          <a:p>
            <a:pPr marL="457200" indent="-457200" algn="l" rtl="0">
              <a:lnSpc>
                <a:spcPct val="200000"/>
              </a:lnSpc>
              <a:buFont typeface="Wingdings" pitchFamily="2" charset="2"/>
              <a:buChar char="§"/>
              <a:defRPr/>
            </a:pPr>
            <a:r>
              <a:rPr lang="en-US" sz="1200" b="1" dirty="0" smtClean="0">
                <a:latin typeface="Arial"/>
                <a:cs typeface="Arial"/>
              </a:rPr>
              <a:t>It arises at the level of the lower border of the popliteus muscle and </a:t>
            </a:r>
          </a:p>
          <a:p>
            <a:pPr marL="457200" indent="-457200" algn="l" rtl="0">
              <a:lnSpc>
                <a:spcPct val="200000"/>
              </a:lnSpc>
              <a:buFont typeface="Wingdings" pitchFamily="2" charset="2"/>
              <a:buChar char="§"/>
              <a:defRPr/>
            </a:pPr>
            <a:r>
              <a:rPr lang="en-US" sz="1200" b="1" dirty="0" smtClean="0">
                <a:latin typeface="Arial"/>
                <a:cs typeface="Arial"/>
              </a:rPr>
              <a:t>Passes forward into the anterior compartment of the leg through an opening in the upper part of the interosseous membrane. </a:t>
            </a:r>
          </a:p>
          <a:p>
            <a:pPr marL="457200" indent="-457200" algn="l" rtl="0">
              <a:lnSpc>
                <a:spcPct val="200000"/>
              </a:lnSpc>
              <a:buFont typeface="Wingdings" pitchFamily="2" charset="2"/>
              <a:buChar char="§"/>
              <a:defRPr/>
            </a:pPr>
            <a:r>
              <a:rPr lang="en-US" sz="1200" b="1" dirty="0" smtClean="0">
                <a:latin typeface="Arial"/>
                <a:cs typeface="Arial"/>
              </a:rPr>
              <a:t>Descends on the anterior surface of the interosseous membrane, accompanied by the deep peroneal nerve.</a:t>
            </a:r>
          </a:p>
          <a:p>
            <a:pPr marL="457200" indent="-457200" algn="l" rtl="0">
              <a:lnSpc>
                <a:spcPct val="200000"/>
              </a:lnSpc>
              <a:buFont typeface="Wingdings" pitchFamily="2" charset="2"/>
              <a:buChar char="§"/>
              <a:defRPr/>
            </a:pPr>
            <a:r>
              <a:rPr lang="en-US" sz="1400" b="1" dirty="0" smtClean="0">
                <a:latin typeface="Arial"/>
                <a:cs typeface="Arial"/>
              </a:rPr>
              <a:t>In front of the ankle joint, the artery becomes the </a:t>
            </a:r>
            <a:r>
              <a:rPr lang="en-US" sz="1400" b="1" dirty="0" err="1" smtClean="0">
                <a:latin typeface="Arial"/>
                <a:cs typeface="Arial"/>
              </a:rPr>
              <a:t>dorsalis</a:t>
            </a:r>
            <a:r>
              <a:rPr lang="en-US" sz="1400" b="1" dirty="0" smtClean="0">
                <a:latin typeface="Arial"/>
                <a:cs typeface="Arial"/>
              </a:rPr>
              <a:t> pedis artery.</a:t>
            </a:r>
            <a:endParaRPr lang="en-US" sz="1200" b="1" dirty="0" smtClean="0">
              <a:latin typeface="Arial"/>
              <a:cs typeface="Arial"/>
            </a:endParaRPr>
          </a:p>
        </p:txBody>
      </p:sp>
      <p:pic>
        <p:nvPicPr>
          <p:cNvPr id="2970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3" b="11863"/>
          <a:stretch>
            <a:fillRect/>
          </a:stretch>
        </p:blipFill>
        <p:spPr>
          <a:noFill/>
          <a:ln w="31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05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63567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Anterior Tibial Artery</a:t>
            </a:r>
            <a:endParaRPr lang="en-US" dirty="0">
              <a:solidFill>
                <a:srgbClr val="FF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538736" cy="4691063"/>
          </a:xfrm>
        </p:spPr>
        <p:txBody>
          <a:bodyPr>
            <a:normAutofit/>
          </a:bodyPr>
          <a:lstStyle/>
          <a:p>
            <a:pPr marL="457200" indent="-457200" algn="l" rtl="0">
              <a:lnSpc>
                <a:spcPct val="200000"/>
              </a:lnSpc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Arial"/>
                <a:cs typeface="Arial"/>
              </a:rPr>
              <a:t>Branches</a:t>
            </a:r>
          </a:p>
          <a:p>
            <a:pPr marL="457200" indent="-457200" algn="l" rtl="0">
              <a:lnSpc>
                <a:spcPct val="200000"/>
              </a:lnSpc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Arial"/>
                <a:cs typeface="Arial"/>
              </a:rPr>
              <a:t>Muscular branches to neighboring muscles.</a:t>
            </a:r>
          </a:p>
          <a:p>
            <a:pPr marL="457200" indent="-457200" algn="l" rtl="0">
              <a:lnSpc>
                <a:spcPct val="200000"/>
              </a:lnSpc>
              <a:buFont typeface="Wingdings" pitchFamily="2" charset="2"/>
              <a:buChar char="§"/>
              <a:defRPr/>
            </a:pPr>
            <a:r>
              <a:rPr lang="en-US" sz="1600" dirty="0" err="1" smtClean="0">
                <a:latin typeface="Arial"/>
                <a:cs typeface="Arial"/>
              </a:rPr>
              <a:t>Anastomotic</a:t>
            </a:r>
            <a:r>
              <a:rPr lang="en-US" sz="1600" dirty="0" smtClean="0">
                <a:latin typeface="Arial"/>
                <a:cs typeface="Arial"/>
              </a:rPr>
              <a:t> branches that around the knee and ankle joints.</a:t>
            </a:r>
          </a:p>
        </p:txBody>
      </p:sp>
      <p:pic>
        <p:nvPicPr>
          <p:cNvPr id="3074" name="Picture 2" descr="C:\Documents and Settings\Dr.Essam\My Documents\summer courseNew Folder\fig\Blondeel06_0569_72lab_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1924" y="850106"/>
            <a:ext cx="4685727" cy="50991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327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9992" y="332656"/>
            <a:ext cx="4176464" cy="72008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ea typeface="+mj-ea"/>
              </a:rPr>
              <a:t/>
            </a:r>
            <a:br>
              <a:rPr lang="en-US" sz="2400" dirty="0" smtClean="0">
                <a:ea typeface="+mj-ea"/>
              </a:rPr>
            </a:br>
            <a:r>
              <a:rPr lang="en-US" sz="1800" b="1" dirty="0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Artery of the Posterior Fascial Compartment of the Leg</a:t>
            </a:r>
            <a:r>
              <a:rPr lang="en-US" sz="3200" dirty="0" smtClean="0">
                <a:ea typeface="+mj-ea"/>
              </a:rPr>
              <a:t/>
            </a:r>
            <a:br>
              <a:rPr lang="en-US" sz="3200" dirty="0" smtClean="0">
                <a:ea typeface="+mj-ea"/>
              </a:rPr>
            </a:br>
            <a:endParaRPr lang="en-US" sz="3200" dirty="0">
              <a:ea typeface="+mj-ea"/>
            </a:endParaRPr>
          </a:p>
        </p:txBody>
      </p:sp>
      <p:sp>
        <p:nvSpPr>
          <p:cNvPr id="3686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52736"/>
            <a:ext cx="4402832" cy="5073427"/>
          </a:xfrm>
        </p:spPr>
        <p:txBody>
          <a:bodyPr>
            <a:normAutofit/>
          </a:bodyPr>
          <a:lstStyle/>
          <a:p>
            <a:pPr marL="457200" indent="-457200" algn="l" rtl="0">
              <a:lnSpc>
                <a:spcPct val="200000"/>
              </a:lnSpc>
              <a:buFont typeface="Wingdings" pitchFamily="2" charset="2"/>
              <a:buChar char="q"/>
              <a:defRPr/>
            </a:pPr>
            <a:r>
              <a:rPr lang="en-US" sz="1800" b="1" dirty="0">
                <a:solidFill>
                  <a:srgbClr val="FF0000"/>
                </a:solidFill>
                <a:latin typeface="Arial"/>
                <a:cs typeface="Arial"/>
              </a:rPr>
              <a:t>Posterior Tibial Artery</a:t>
            </a:r>
          </a:p>
          <a:p>
            <a:pPr marL="457200" indent="-457200" algn="l" rtl="0">
              <a:lnSpc>
                <a:spcPct val="200000"/>
              </a:lnSpc>
              <a:buFont typeface="Wingdings" pitchFamily="2" charset="2"/>
              <a:buChar char="§"/>
              <a:defRPr/>
            </a:pPr>
            <a:r>
              <a:rPr lang="en-US" sz="1400" dirty="0" smtClean="0">
                <a:latin typeface="Arial"/>
                <a:cs typeface="Arial"/>
              </a:rPr>
              <a:t>Is </a:t>
            </a:r>
            <a:r>
              <a:rPr lang="en-US" sz="1400" dirty="0">
                <a:latin typeface="Arial"/>
                <a:cs typeface="Arial"/>
              </a:rPr>
              <a:t>one of the terminal branches of the popliteal </a:t>
            </a:r>
            <a:r>
              <a:rPr lang="en-US" sz="1400" dirty="0" smtClean="0">
                <a:latin typeface="Arial"/>
                <a:cs typeface="Arial"/>
              </a:rPr>
              <a:t>artery.</a:t>
            </a:r>
          </a:p>
          <a:p>
            <a:pPr marL="457200" indent="-457200" algn="l" rtl="0">
              <a:lnSpc>
                <a:spcPct val="200000"/>
              </a:lnSpc>
              <a:buFont typeface="Wingdings" pitchFamily="2" charset="2"/>
              <a:buChar char="§"/>
              <a:defRPr/>
            </a:pPr>
            <a:r>
              <a:rPr lang="en-US" sz="1400" dirty="0" smtClean="0">
                <a:latin typeface="Arial"/>
                <a:cs typeface="Arial"/>
              </a:rPr>
              <a:t>Begins </a:t>
            </a:r>
            <a:r>
              <a:rPr lang="en-US" sz="1400" dirty="0">
                <a:latin typeface="Arial"/>
                <a:cs typeface="Arial"/>
              </a:rPr>
              <a:t>at the level of the lower border of the </a:t>
            </a:r>
            <a:r>
              <a:rPr lang="en-US" sz="1400" dirty="0" err="1">
                <a:latin typeface="Arial"/>
                <a:cs typeface="Arial"/>
              </a:rPr>
              <a:t>popliteus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muscle.</a:t>
            </a:r>
          </a:p>
          <a:p>
            <a:pPr marL="457200" indent="-457200" algn="l" rtl="0">
              <a:lnSpc>
                <a:spcPct val="200000"/>
              </a:lnSpc>
              <a:buFont typeface="Wingdings" pitchFamily="2" charset="2"/>
              <a:buChar char="§"/>
              <a:defRPr/>
            </a:pPr>
            <a:r>
              <a:rPr lang="en-US" sz="1400" dirty="0" smtClean="0">
                <a:latin typeface="Arial"/>
                <a:cs typeface="Arial"/>
              </a:rPr>
              <a:t>It lies on the posterior surface of the tibia below. </a:t>
            </a:r>
          </a:p>
          <a:p>
            <a:pPr marL="457200" indent="-457200" algn="l" rtl="0">
              <a:lnSpc>
                <a:spcPct val="200000"/>
              </a:lnSpc>
              <a:buFont typeface="Wingdings" pitchFamily="2" charset="2"/>
              <a:buChar char="§"/>
              <a:defRPr/>
            </a:pPr>
            <a:r>
              <a:rPr lang="en-US" sz="1400" dirty="0" smtClean="0">
                <a:latin typeface="Arial"/>
                <a:cs typeface="Arial"/>
              </a:rPr>
              <a:t>The artery passes behind the medial malleolus deep to the flexor retinaculum and terminates by dividing into </a:t>
            </a:r>
          </a:p>
          <a:p>
            <a:pPr marL="457200" indent="-457200" algn="l" rtl="0">
              <a:lnSpc>
                <a:spcPct val="200000"/>
              </a:lnSpc>
              <a:buFont typeface="Wingdings" pitchFamily="2" charset="2"/>
              <a:buChar char="§"/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medial and lateral plantar arteries. </a:t>
            </a:r>
          </a:p>
          <a:p>
            <a:pPr marL="457200" indent="-457200" algn="l" rtl="0">
              <a:lnSpc>
                <a:spcPct val="200000"/>
              </a:lnSpc>
              <a:buFont typeface="Wingdings" pitchFamily="2" charset="2"/>
              <a:buChar char="§"/>
              <a:defRPr/>
            </a:pPr>
            <a:endParaRPr lang="en-US" sz="1200" b="1" dirty="0">
              <a:latin typeface="Arial"/>
              <a:cs typeface="Arial"/>
            </a:endParaRPr>
          </a:p>
        </p:txBody>
      </p:sp>
      <p:pic>
        <p:nvPicPr>
          <p:cNvPr id="7" name="Picture 2" descr="C:\Documents and Settings\Dr.Essam\My Documents\summer courseNew Folder\fig\Fibular_artery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7646" y="1276595"/>
            <a:ext cx="2096721" cy="53927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275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0032" y="116632"/>
            <a:ext cx="3240360" cy="115212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dirty="0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Artery of the Posterior Fascial Compartment of the Leg</a:t>
            </a:r>
            <a:endParaRPr lang="en-US" sz="1800" dirty="0">
              <a:solidFill>
                <a:srgbClr val="FF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188640"/>
            <a:ext cx="4860032" cy="6336704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457200" indent="-457200" algn="l" rtl="0" fontAlgn="auto">
              <a:lnSpc>
                <a:spcPct val="20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q"/>
              <a:defRPr/>
            </a:pPr>
            <a:r>
              <a:rPr lang="en-US" b="1" dirty="0" smtClean="0">
                <a:latin typeface="Arial"/>
                <a:cs typeface="Arial"/>
              </a:rPr>
              <a:t>Branches</a:t>
            </a:r>
          </a:p>
          <a:p>
            <a:pPr marL="457200" indent="-457200" algn="l" rtl="0" fontAlgn="auto">
              <a:lnSpc>
                <a:spcPct val="20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Peroneal artery</a:t>
            </a:r>
            <a:r>
              <a:rPr lang="en-US" b="1" dirty="0" smtClean="0">
                <a:latin typeface="Arial"/>
                <a:cs typeface="Arial"/>
              </a:rPr>
              <a:t>: gives off muscular branches and a nutrient artery to the fibula and ends by taking part in the anastomosis around the ankle joint. </a:t>
            </a:r>
          </a:p>
          <a:p>
            <a:pPr marL="457200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Lateral Plantar </a:t>
            </a:r>
            <a:r>
              <a:rPr lang="en-US" b="1" dirty="0" smtClean="0">
                <a:latin typeface="Arial"/>
                <a:cs typeface="Arial"/>
              </a:rPr>
              <a:t>Artery the larger of the terminal branches of the posterior tibial artery. </a:t>
            </a:r>
          </a:p>
          <a:p>
            <a:pPr marL="457200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b="1" dirty="0" smtClean="0">
                <a:latin typeface="Arial"/>
                <a:cs typeface="Arial"/>
              </a:rPr>
              <a:t>On reaching the base of the fifth metatarsal bone, the artery curves medially to form the plantar arch and at the proximal end of the first </a:t>
            </a:r>
            <a:r>
              <a:rPr lang="en-US" b="1" dirty="0" err="1" smtClean="0">
                <a:latin typeface="Arial"/>
                <a:cs typeface="Arial"/>
              </a:rPr>
              <a:t>intermetatarsal</a:t>
            </a:r>
            <a:r>
              <a:rPr lang="en-US" b="1" dirty="0" smtClean="0">
                <a:latin typeface="Arial"/>
                <a:cs typeface="Arial"/>
              </a:rPr>
              <a:t> space joins the </a:t>
            </a:r>
            <a:r>
              <a:rPr lang="en-US" b="1" dirty="0" err="1" smtClean="0">
                <a:latin typeface="Arial"/>
                <a:cs typeface="Arial"/>
              </a:rPr>
              <a:t>dorsalis</a:t>
            </a:r>
            <a:r>
              <a:rPr lang="en-US" b="1" dirty="0" smtClean="0">
                <a:latin typeface="Arial"/>
                <a:cs typeface="Arial"/>
              </a:rPr>
              <a:t> pedis artery. </a:t>
            </a:r>
          </a:p>
          <a:p>
            <a:pPr marL="457200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b="1" dirty="0" smtClean="0">
                <a:latin typeface="Arial"/>
                <a:cs typeface="Arial"/>
              </a:rPr>
              <a:t>During its course, it gives off muscular, </a:t>
            </a:r>
            <a:r>
              <a:rPr lang="en-US" b="1" dirty="0" err="1" smtClean="0">
                <a:latin typeface="Arial"/>
                <a:cs typeface="Arial"/>
              </a:rPr>
              <a:t>cutaneous</a:t>
            </a:r>
            <a:r>
              <a:rPr lang="en-US" b="1" dirty="0" smtClean="0">
                <a:latin typeface="Arial"/>
                <a:cs typeface="Arial"/>
              </a:rPr>
              <a:t>, and articular branches. The plantar arch gives off plantar digital arteries to the toes.</a:t>
            </a:r>
          </a:p>
          <a:p>
            <a:pPr marL="457200" indent="-457200" algn="l" rtl="0" fontAlgn="auto">
              <a:lnSpc>
                <a:spcPct val="20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endParaRPr lang="en-US" b="1" dirty="0" smtClean="0">
              <a:latin typeface="Arial"/>
              <a:cs typeface="Arial"/>
            </a:endParaRPr>
          </a:p>
          <a:p>
            <a:pPr marL="548640" indent="-411480" algn="l" rtl="0">
              <a:buClr>
                <a:schemeClr val="tx1">
                  <a:shade val="95000"/>
                </a:schemeClr>
              </a:buClr>
              <a:defRPr/>
            </a:pPr>
            <a:endParaRPr lang="en-US" b="1" dirty="0" smtClean="0">
              <a:solidFill>
                <a:srgbClr val="C0654C"/>
              </a:solidFill>
            </a:endParaRPr>
          </a:p>
          <a:p>
            <a:pPr marL="548640" indent="-411480" algn="l" rtl="0">
              <a:buClr>
                <a:schemeClr val="tx1">
                  <a:shade val="95000"/>
                </a:schemeClr>
              </a:buClr>
              <a:defRPr/>
            </a:pPr>
            <a:endParaRPr lang="en-US" b="1" dirty="0" smtClean="0"/>
          </a:p>
          <a:p>
            <a:endParaRPr lang="en-US" b="1" dirty="0"/>
          </a:p>
        </p:txBody>
      </p:sp>
      <p:pic>
        <p:nvPicPr>
          <p:cNvPr id="2050" name="Picture 2" descr="C:\Documents and Settings\Dr.Essam\My Documents\summer courseNew Folder\fig\13425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212" r="40000"/>
          <a:stretch>
            <a:fillRect/>
          </a:stretch>
        </p:blipFill>
        <p:spPr bwMode="auto">
          <a:xfrm>
            <a:off x="4932040" y="4221088"/>
            <a:ext cx="1944216" cy="21410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7" name="Picture 2" descr="C:\Documents and Settings\Dr.Essam\My Documents\summer courseNew Folder\fig\Fibular_arter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1484784"/>
            <a:ext cx="1847795" cy="4752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779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Anastomosis in the Lower Limb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715000" cy="4525963"/>
          </a:xfrm>
        </p:spPr>
        <p:txBody>
          <a:bodyPr/>
          <a:lstStyle/>
          <a:p>
            <a:pPr algn="l" rtl="0"/>
            <a:r>
              <a:rPr lang="en-US" sz="2400" b="1" dirty="0" smtClean="0"/>
              <a:t>Anastomosis between different arterial branches </a:t>
            </a:r>
          </a:p>
          <a:p>
            <a:pPr algn="l" rtl="0"/>
            <a:r>
              <a:rPr lang="en-US" sz="2400" b="1" dirty="0" smtClean="0"/>
              <a:t>To ensure blood circulation in the case of occlusion in any artery</a:t>
            </a:r>
          </a:p>
          <a:p>
            <a:pPr algn="l" rtl="0"/>
            <a:r>
              <a:rPr lang="en-US" sz="2400" b="1" dirty="0" smtClean="0"/>
              <a:t>Cruciate anastomosis</a:t>
            </a:r>
          </a:p>
          <a:p>
            <a:pPr algn="l" rtl="0"/>
            <a:r>
              <a:rPr lang="en-US" sz="2400" b="1" dirty="0" err="1" smtClean="0"/>
              <a:t>Geniculate</a:t>
            </a:r>
            <a:r>
              <a:rPr lang="en-US" sz="2400" b="1" dirty="0" smtClean="0"/>
              <a:t> anastomosis</a:t>
            </a:r>
          </a:p>
          <a:p>
            <a:pPr algn="l" rtl="0"/>
            <a:r>
              <a:rPr lang="en-US" sz="2400" b="1" dirty="0" smtClean="0"/>
              <a:t>Plantar anastomosis</a:t>
            </a:r>
          </a:p>
        </p:txBody>
      </p:sp>
      <p:sp>
        <p:nvSpPr>
          <p:cNvPr id="28676" name="Content Placeholder 8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2514600" cy="4525963"/>
          </a:xfrm>
        </p:spPr>
        <p:txBody>
          <a:bodyPr/>
          <a:lstStyle/>
          <a:p>
            <a:endParaRPr lang="ar-SA" smtClean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3800" y="1295400"/>
            <a:ext cx="728663" cy="501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0163" y="1447800"/>
            <a:ext cx="782637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Oval 1"/>
          <p:cNvSpPr/>
          <p:nvPr/>
        </p:nvSpPr>
        <p:spPr>
          <a:xfrm>
            <a:off x="7480300" y="3352800"/>
            <a:ext cx="762000" cy="838200"/>
          </a:xfrm>
          <a:prstGeom prst="ellipse">
            <a:avLst/>
          </a:prstGeom>
          <a:solidFill>
            <a:schemeClr val="accent1">
              <a:alpha val="54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513638" y="5105400"/>
            <a:ext cx="762000" cy="838200"/>
          </a:xfrm>
          <a:prstGeom prst="ellipse">
            <a:avLst/>
          </a:prstGeom>
          <a:solidFill>
            <a:schemeClr val="accent1">
              <a:alpha val="54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623175" y="1663700"/>
            <a:ext cx="762000" cy="838200"/>
          </a:xfrm>
          <a:prstGeom prst="ellipse">
            <a:avLst/>
          </a:prstGeom>
          <a:solidFill>
            <a:schemeClr val="accent1">
              <a:alpha val="54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9992" y="277813"/>
            <a:ext cx="4186808" cy="630907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Subclavian artery </a:t>
            </a:r>
            <a:endParaRPr lang="en-US" sz="3600" dirty="0">
              <a:solidFill>
                <a:srgbClr val="FF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620688"/>
            <a:ext cx="4038600" cy="5510237"/>
          </a:xfrm>
        </p:spPr>
        <p:txBody>
          <a:bodyPr/>
          <a:lstStyle/>
          <a:p>
            <a:pPr marL="800100" lvl="1" indent="-342900" algn="l" rtl="0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000" dirty="0" smtClean="0">
                <a:latin typeface="Arial"/>
                <a:cs typeface="Arial"/>
              </a:rPr>
              <a:t>Left side arises from 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arch of aorta, </a:t>
            </a:r>
          </a:p>
          <a:p>
            <a:pPr marL="800100" lvl="1" indent="-342900" algn="l" rtl="0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000" dirty="0" smtClean="0">
                <a:latin typeface="Arial"/>
                <a:cs typeface="Arial"/>
              </a:rPr>
              <a:t>right side is branch of 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brachiocephalic artery.</a:t>
            </a:r>
          </a:p>
          <a:p>
            <a:pPr marL="800100" lvl="1" indent="-342900" algn="l" rtl="0">
              <a:lnSpc>
                <a:spcPct val="90000"/>
              </a:lnSpc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From origin to the outer  margin of the 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1st rib</a:t>
            </a:r>
            <a:r>
              <a:rPr lang="en-US" sz="2000" dirty="0" smtClean="0">
                <a:latin typeface="Arial"/>
                <a:cs typeface="Arial"/>
              </a:rPr>
              <a:t>, then it continues as axillary artery </a:t>
            </a:r>
          </a:p>
          <a:p>
            <a:pPr marL="800100" lvl="1" indent="-342900" algn="l" rtl="0">
              <a:lnSpc>
                <a:spcPct val="90000"/>
              </a:lnSpc>
              <a:buFont typeface="Arial"/>
              <a:buChar char="•"/>
            </a:pPr>
            <a:endParaRPr lang="en-US" sz="2000" u="sng" dirty="0" smtClean="0">
              <a:latin typeface="Arial"/>
              <a:cs typeface="Arial"/>
            </a:endParaRPr>
          </a:p>
          <a:p>
            <a:pPr marL="800100" lvl="1" indent="-342900" algn="l" rtl="0">
              <a:lnSpc>
                <a:spcPct val="90000"/>
              </a:lnSpc>
              <a:buFont typeface="Arial"/>
              <a:buChar char="•"/>
            </a:pPr>
            <a:endParaRPr lang="en-US" sz="2000" u="sng" dirty="0" smtClean="0">
              <a:latin typeface="Arial"/>
              <a:cs typeface="Arial"/>
            </a:endParaRPr>
          </a:p>
          <a:p>
            <a:pPr marL="800100" lvl="1" indent="-342900" algn="l" rtl="0">
              <a:lnSpc>
                <a:spcPct val="90000"/>
              </a:lnSpc>
              <a:buFont typeface="Arial"/>
              <a:buChar char="•"/>
            </a:pPr>
            <a:endParaRPr lang="en-US" sz="2000" u="sng" dirty="0" smtClean="0">
              <a:latin typeface="Arial"/>
              <a:cs typeface="Arial"/>
            </a:endParaRPr>
          </a:p>
          <a:p>
            <a:pPr marL="800100" lvl="1" indent="-342900" algn="l" rtl="0">
              <a:lnSpc>
                <a:spcPct val="90000"/>
              </a:lnSpc>
              <a:buFont typeface="Arial"/>
              <a:buChar char="•"/>
            </a:pPr>
            <a:endParaRPr lang="en-US" sz="2000" u="sng" dirty="0" smtClean="0">
              <a:latin typeface="Arial"/>
              <a:cs typeface="Arial"/>
            </a:endParaRPr>
          </a:p>
          <a:p>
            <a:pPr marL="800100" lvl="1" indent="-342900" algn="l" rtl="0">
              <a:lnSpc>
                <a:spcPct val="90000"/>
              </a:lnSpc>
              <a:buFont typeface="Arial"/>
              <a:buChar char="•"/>
            </a:pPr>
            <a:r>
              <a:rPr lang="en-US" sz="2000" u="sng" dirty="0" smtClean="0">
                <a:latin typeface="Arial"/>
                <a:cs typeface="Arial"/>
              </a:rPr>
              <a:t>Major branches</a:t>
            </a:r>
          </a:p>
          <a:p>
            <a:pPr lvl="2" algn="l" rtl="0">
              <a:lnSpc>
                <a:spcPct val="90000"/>
              </a:lnSpc>
            </a:pPr>
            <a:r>
              <a:rPr lang="en-US" sz="2000" dirty="0" smtClean="0">
                <a:latin typeface="Arial"/>
                <a:cs typeface="Arial"/>
              </a:rPr>
              <a:t>Vertebral, </a:t>
            </a:r>
          </a:p>
          <a:p>
            <a:pPr lvl="2" algn="l" rtl="0">
              <a:lnSpc>
                <a:spcPct val="90000"/>
              </a:lnSpc>
            </a:pPr>
            <a:r>
              <a:rPr lang="en-US" sz="2000" dirty="0" smtClean="0">
                <a:latin typeface="Arial"/>
                <a:cs typeface="Arial"/>
              </a:rPr>
              <a:t>Thyrocervical Trunk,</a:t>
            </a:r>
          </a:p>
          <a:p>
            <a:pPr lvl="2" algn="l" rtl="0">
              <a:lnSpc>
                <a:spcPct val="90000"/>
              </a:lnSpc>
            </a:pPr>
            <a:r>
              <a:rPr lang="en-US" sz="2000" dirty="0" smtClean="0">
                <a:latin typeface="Arial"/>
                <a:cs typeface="Arial"/>
              </a:rPr>
              <a:t>Internal Mammary, </a:t>
            </a:r>
          </a:p>
          <a:p>
            <a:pPr lvl="2" algn="l" rtl="0">
              <a:lnSpc>
                <a:spcPct val="90000"/>
              </a:lnSpc>
            </a:pPr>
            <a:r>
              <a:rPr lang="en-US" sz="2000" dirty="0" smtClean="0">
                <a:latin typeface="Arial"/>
                <a:cs typeface="Arial"/>
              </a:rPr>
              <a:t>Costocervical Trunk.</a:t>
            </a:r>
          </a:p>
          <a:p>
            <a:endParaRPr lang="en-US" dirty="0"/>
          </a:p>
        </p:txBody>
      </p:sp>
      <p:pic>
        <p:nvPicPr>
          <p:cNvPr id="5" name="Content Placeholder 4" descr="axillary_artery31310941258900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99992" y="836712"/>
            <a:ext cx="4471151" cy="3159731"/>
          </a:xfrm>
        </p:spPr>
      </p:pic>
      <p:pic>
        <p:nvPicPr>
          <p:cNvPr id="1026" name="Picture 2" descr="C:\Documents and Settings\Dr.Essam\My Documents\summer courseNew Folder\fig\subclavian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077072"/>
            <a:ext cx="2765497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7984" y="404664"/>
            <a:ext cx="4402832" cy="1427758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</a:rPr>
              <a:t>Anastomosis</a:t>
            </a:r>
            <a:r>
              <a:rPr lang="en-US" sz="4000" dirty="0" smtClean="0">
                <a:solidFill>
                  <a:srgbClr val="FF0000"/>
                </a:solidFill>
              </a:rPr>
              <a:t> in the Lower Limb</a:t>
            </a:r>
            <a:endParaRPr lang="ar-SA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520" y="1435100"/>
            <a:ext cx="4752528" cy="4691063"/>
          </a:xfrm>
        </p:spPr>
        <p:txBody>
          <a:bodyPr>
            <a:noAutofit/>
          </a:bodyPr>
          <a:lstStyle/>
          <a:p>
            <a:pPr algn="l" rtl="0">
              <a:buFont typeface="Wingdings" pitchFamily="2" charset="2"/>
              <a:buChar char="§"/>
            </a:pPr>
            <a:r>
              <a:rPr lang="en-US" sz="3200" b="1" dirty="0" smtClean="0">
                <a:solidFill>
                  <a:srgbClr val="FF0000"/>
                </a:solidFill>
              </a:rPr>
              <a:t>Cruciate anastomosis</a:t>
            </a:r>
          </a:p>
          <a:p>
            <a:pPr lvl="1" algn="l" rtl="0">
              <a:buFont typeface="Arial" pitchFamily="34" charset="0"/>
              <a:buChar char="•"/>
            </a:pPr>
            <a:r>
              <a:rPr lang="en-US" sz="2000" dirty="0" smtClean="0"/>
              <a:t>The first perforating artery.</a:t>
            </a:r>
          </a:p>
          <a:p>
            <a:pPr lvl="1" algn="l" rtl="0">
              <a:buFont typeface="Arial" pitchFamily="34" charset="0"/>
              <a:buChar char="•"/>
            </a:pPr>
            <a:r>
              <a:rPr lang="en-US" sz="2000" dirty="0" smtClean="0"/>
              <a:t>Branches of inferior </a:t>
            </a:r>
            <a:r>
              <a:rPr lang="en-US" sz="2000" dirty="0" err="1" smtClean="0"/>
              <a:t>gluteal</a:t>
            </a:r>
            <a:r>
              <a:rPr lang="en-US" sz="2000" dirty="0" smtClean="0"/>
              <a:t> artery.</a:t>
            </a:r>
          </a:p>
          <a:p>
            <a:pPr lvl="1" algn="l" rtl="0">
              <a:buFont typeface="Arial" pitchFamily="34" charset="0"/>
              <a:buChar char="•"/>
            </a:pPr>
            <a:r>
              <a:rPr lang="en-US" sz="2000" dirty="0" smtClean="0"/>
              <a:t>Medial femoral circumflex arteries  </a:t>
            </a:r>
          </a:p>
          <a:p>
            <a:pPr lvl="1" algn="l" rtl="0">
              <a:buFont typeface="Arial" pitchFamily="34" charset="0"/>
              <a:buChar char="•"/>
            </a:pPr>
            <a:r>
              <a:rPr lang="en-US" sz="2000" dirty="0" smtClean="0"/>
              <a:t>Lateral femoral circumflex arteries.</a:t>
            </a:r>
          </a:p>
          <a:p>
            <a:pPr marL="0" lvl="1" algn="l" rtl="0">
              <a:buFont typeface="Wingdings" pitchFamily="2" charset="2"/>
              <a:buChar char="§"/>
            </a:pPr>
            <a:r>
              <a:rPr lang="en-US" sz="3200" b="1" dirty="0" err="1" smtClean="0">
                <a:solidFill>
                  <a:srgbClr val="FF0000"/>
                </a:solidFill>
              </a:rPr>
              <a:t>Trochantericanastomosis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pPr lvl="1" algn="l" rtl="0">
              <a:buFont typeface="Arial" pitchFamily="34" charset="0"/>
              <a:buChar char="•"/>
            </a:pPr>
            <a:r>
              <a:rPr lang="en-US" sz="2000" dirty="0" smtClean="0"/>
              <a:t>Superior </a:t>
            </a:r>
            <a:r>
              <a:rPr lang="en-US" sz="2000" dirty="0" err="1" smtClean="0"/>
              <a:t>Gluteal</a:t>
            </a:r>
            <a:r>
              <a:rPr lang="en-US" sz="2000" dirty="0" smtClean="0"/>
              <a:t> arteries  </a:t>
            </a:r>
          </a:p>
          <a:p>
            <a:pPr lvl="1" algn="l" rtl="0">
              <a:buFont typeface="Arial" pitchFamily="34" charset="0"/>
              <a:buChar char="•"/>
            </a:pPr>
            <a:r>
              <a:rPr lang="en-US" sz="2000" dirty="0" smtClean="0"/>
              <a:t>Inferior </a:t>
            </a:r>
            <a:r>
              <a:rPr lang="en-US" sz="2000" dirty="0" err="1" smtClean="0"/>
              <a:t>Gluteal</a:t>
            </a:r>
            <a:r>
              <a:rPr lang="en-US" sz="2000" dirty="0" smtClean="0"/>
              <a:t> arteries.</a:t>
            </a:r>
          </a:p>
          <a:p>
            <a:pPr lvl="1" algn="l" rtl="0">
              <a:buFont typeface="Arial" pitchFamily="34" charset="0"/>
              <a:buChar char="•"/>
            </a:pPr>
            <a:r>
              <a:rPr lang="en-US" sz="2000" dirty="0" smtClean="0"/>
              <a:t>Medial femoral circumflex arteries.  </a:t>
            </a:r>
          </a:p>
          <a:p>
            <a:pPr lvl="1" algn="l" rtl="0">
              <a:buFont typeface="Arial" pitchFamily="34" charset="0"/>
              <a:buChar char="•"/>
            </a:pPr>
            <a:r>
              <a:rPr lang="en-US" sz="2000" dirty="0" smtClean="0"/>
              <a:t>Lateral femoral circumflex arteries.</a:t>
            </a:r>
          </a:p>
          <a:p>
            <a:endParaRPr lang="ar-SA" sz="1600" dirty="0"/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948" y="2852936"/>
            <a:ext cx="4098556" cy="3443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0" indent="-457200" rtl="0">
              <a:lnSpc>
                <a:spcPct val="200000"/>
              </a:lnSpc>
              <a:spcBef>
                <a:spcPct val="20000"/>
              </a:spcBef>
              <a:buClr>
                <a:schemeClr val="tx1">
                  <a:shade val="95000"/>
                </a:schemeClr>
              </a:buClr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Anastomosis around the Knee Joint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81100"/>
            <a:ext cx="4343400" cy="5181600"/>
          </a:xfrm>
        </p:spPr>
        <p:txBody>
          <a:bodyPr>
            <a:normAutofit/>
          </a:bodyPr>
          <a:lstStyle/>
          <a:p>
            <a:pPr marL="457200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q"/>
              <a:defRPr/>
            </a:pPr>
            <a:r>
              <a:rPr lang="en-US" sz="1800" dirty="0" smtClean="0">
                <a:latin typeface="Arial"/>
                <a:cs typeface="Arial"/>
              </a:rPr>
              <a:t>    Is made by the following branches:</a:t>
            </a:r>
          </a:p>
          <a:p>
            <a:pPr marL="457200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sz="1800" dirty="0" smtClean="0">
                <a:latin typeface="Arial"/>
                <a:cs typeface="Arial"/>
              </a:rPr>
              <a:t>Descending branch of lateral circumflex femoral.</a:t>
            </a:r>
          </a:p>
          <a:p>
            <a:pPr marL="457200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sz="1800" dirty="0" smtClean="0">
                <a:latin typeface="Arial"/>
                <a:cs typeface="Arial"/>
              </a:rPr>
              <a:t>Descending </a:t>
            </a:r>
            <a:r>
              <a:rPr lang="en-US" sz="1800" dirty="0" err="1" smtClean="0">
                <a:latin typeface="Arial"/>
                <a:cs typeface="Arial"/>
              </a:rPr>
              <a:t>genicular</a:t>
            </a:r>
            <a:r>
              <a:rPr lang="en-US" sz="1800" dirty="0" smtClean="0">
                <a:latin typeface="Arial"/>
                <a:cs typeface="Arial"/>
              </a:rPr>
              <a:t> of femoral</a:t>
            </a:r>
          </a:p>
          <a:p>
            <a:pPr marL="457200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sz="1800" dirty="0" smtClean="0">
                <a:latin typeface="Arial"/>
                <a:cs typeface="Arial"/>
              </a:rPr>
              <a:t>Anterior tibial recurrent.</a:t>
            </a:r>
          </a:p>
          <a:p>
            <a:pPr marL="457200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sz="1800" dirty="0" smtClean="0">
                <a:latin typeface="Arial"/>
                <a:cs typeface="Arial"/>
              </a:rPr>
              <a:t>Five branches of popliteal artery.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12292" name="Content Placeholder 3"/>
          <p:cNvSpPr>
            <a:spLocks noGrp="1"/>
          </p:cNvSpPr>
          <p:nvPr>
            <p:ph sz="half" idx="2"/>
          </p:nvPr>
        </p:nvSpPr>
        <p:spPr>
          <a:xfrm>
            <a:off x="5086350" y="1600200"/>
            <a:ext cx="3600450" cy="4525963"/>
          </a:xfrm>
        </p:spPr>
        <p:txBody>
          <a:bodyPr/>
          <a:lstStyle/>
          <a:p>
            <a:endParaRPr lang="ar-SA" smtClean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 b="17990"/>
          <a:stretch>
            <a:fillRect/>
          </a:stretch>
        </p:blipFill>
        <p:spPr bwMode="auto">
          <a:xfrm>
            <a:off x="4678363" y="1524000"/>
            <a:ext cx="4084637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450138" y="1843088"/>
            <a:ext cx="1136650" cy="381000"/>
          </a:xfrm>
          <a:prstGeom prst="rect">
            <a:avLst/>
          </a:prstGeom>
          <a:solidFill>
            <a:srgbClr val="00FF00">
              <a:alpha val="4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926013" y="1570038"/>
            <a:ext cx="1066800" cy="1006475"/>
          </a:xfrm>
          <a:prstGeom prst="rect">
            <a:avLst/>
          </a:prstGeom>
          <a:solidFill>
            <a:srgbClr val="00FF00">
              <a:alpha val="4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14888" y="4572000"/>
            <a:ext cx="1143000" cy="457200"/>
          </a:xfrm>
          <a:prstGeom prst="rect">
            <a:avLst/>
          </a:prstGeom>
          <a:solidFill>
            <a:srgbClr val="00FF00">
              <a:alpha val="4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692650" y="3871913"/>
            <a:ext cx="1189038" cy="409575"/>
          </a:xfrm>
          <a:prstGeom prst="rect">
            <a:avLst/>
          </a:prstGeom>
          <a:solidFill>
            <a:srgbClr val="FFFF00">
              <a:alpha val="4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41863" y="3168650"/>
            <a:ext cx="1157287" cy="457200"/>
          </a:xfrm>
          <a:prstGeom prst="rect">
            <a:avLst/>
          </a:prstGeom>
          <a:solidFill>
            <a:srgbClr val="FFFF00">
              <a:alpha val="4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605713" y="3398838"/>
            <a:ext cx="1143000" cy="457200"/>
          </a:xfrm>
          <a:prstGeom prst="rect">
            <a:avLst/>
          </a:prstGeom>
          <a:solidFill>
            <a:srgbClr val="FFFF00">
              <a:alpha val="4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58088" y="4038600"/>
            <a:ext cx="1143000" cy="381000"/>
          </a:xfrm>
          <a:prstGeom prst="rect">
            <a:avLst/>
          </a:prstGeom>
          <a:solidFill>
            <a:srgbClr val="FFFF00">
              <a:alpha val="4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450138" y="4648200"/>
            <a:ext cx="1219200" cy="381000"/>
          </a:xfrm>
          <a:prstGeom prst="rect">
            <a:avLst/>
          </a:prstGeom>
          <a:solidFill>
            <a:srgbClr val="FFFF00">
              <a:alpha val="4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مستطيل 13"/>
          <p:cNvSpPr/>
          <p:nvPr/>
        </p:nvSpPr>
        <p:spPr>
          <a:xfrm>
            <a:off x="7358082" y="1571612"/>
            <a:ext cx="1143008" cy="21431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مستطيل 14"/>
          <p:cNvSpPr/>
          <p:nvPr/>
        </p:nvSpPr>
        <p:spPr>
          <a:xfrm>
            <a:off x="4857752" y="2786058"/>
            <a:ext cx="1143008" cy="21431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مستطيل 15"/>
          <p:cNvSpPr/>
          <p:nvPr/>
        </p:nvSpPr>
        <p:spPr>
          <a:xfrm>
            <a:off x="5000628" y="5214950"/>
            <a:ext cx="1143008" cy="4286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0" indent="-457200" rtl="0">
              <a:lnSpc>
                <a:spcPct val="210000"/>
              </a:lnSpc>
              <a:spcBef>
                <a:spcPct val="20000"/>
              </a:spcBef>
              <a:buClr>
                <a:schemeClr val="tx1">
                  <a:shade val="95000"/>
                </a:schemeClr>
              </a:buClr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Anastomosis around the Ankle Joint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447800"/>
            <a:ext cx="4343400" cy="4876800"/>
          </a:xfrm>
        </p:spPr>
        <p:txBody>
          <a:bodyPr>
            <a:noAutofit/>
          </a:bodyPr>
          <a:lstStyle/>
          <a:p>
            <a:pPr marL="457200" indent="-457200" algn="l" rtl="0">
              <a:lnSpc>
                <a:spcPct val="21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sz="3600" dirty="0" smtClean="0">
                <a:solidFill>
                  <a:srgbClr val="0000FF"/>
                </a:solidFill>
              </a:rPr>
              <a:t>   </a:t>
            </a:r>
            <a:r>
              <a:rPr lang="en-US" sz="1600" dirty="0" smtClean="0">
                <a:latin typeface="Arial"/>
                <a:cs typeface="Arial"/>
              </a:rPr>
              <a:t>Is formed by the following branches:  </a:t>
            </a:r>
          </a:p>
          <a:p>
            <a:pPr marL="457200" indent="-457200" algn="l" rtl="0">
              <a:lnSpc>
                <a:spcPct val="21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sz="1600" dirty="0" err="1" smtClean="0">
                <a:latin typeface="Arial"/>
                <a:cs typeface="Arial"/>
              </a:rPr>
              <a:t>Calcanean</a:t>
            </a:r>
            <a:r>
              <a:rPr lang="en-US" sz="1600" dirty="0" smtClean="0">
                <a:latin typeface="Arial"/>
                <a:cs typeface="Arial"/>
              </a:rPr>
              <a:t> branches of posterior tibial and peroneal arteries.</a:t>
            </a:r>
          </a:p>
          <a:p>
            <a:pPr marL="457200" indent="-457200" algn="l" rtl="0">
              <a:lnSpc>
                <a:spcPct val="21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sz="1600" dirty="0" err="1" smtClean="0">
                <a:latin typeface="Arial"/>
                <a:cs typeface="Arial"/>
              </a:rPr>
              <a:t>Malleolar</a:t>
            </a:r>
            <a:r>
              <a:rPr lang="en-US" sz="1600" dirty="0" smtClean="0">
                <a:latin typeface="Arial"/>
                <a:cs typeface="Arial"/>
              </a:rPr>
              <a:t> branches of posterior tibial and peroneal arteries.</a:t>
            </a:r>
          </a:p>
          <a:p>
            <a:pPr marL="457200" indent="-457200" algn="l" rtl="0">
              <a:lnSpc>
                <a:spcPct val="21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Arial"/>
                <a:cs typeface="Arial"/>
              </a:rPr>
              <a:t>Medial and lateral </a:t>
            </a:r>
            <a:r>
              <a:rPr lang="en-US" sz="1600" dirty="0" err="1" smtClean="0">
                <a:latin typeface="Arial"/>
                <a:cs typeface="Arial"/>
              </a:rPr>
              <a:t>malleolar</a:t>
            </a:r>
            <a:r>
              <a:rPr lang="en-US" sz="1600" dirty="0" smtClean="0">
                <a:latin typeface="Arial"/>
                <a:cs typeface="Arial"/>
              </a:rPr>
              <a:t> branches of anterior tibial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artery.</a:t>
            </a:r>
          </a:p>
          <a:p>
            <a:pPr marL="442913" indent="-442913" algn="l" rtl="0">
              <a:buFontTx/>
              <a:buNone/>
              <a:defRPr/>
            </a:pPr>
            <a:r>
              <a:rPr lang="en-US" sz="3200" dirty="0" smtClean="0">
                <a:latin typeface="Calibri" pitchFamily="34" charset="0"/>
                <a:cs typeface="Calibri" pitchFamily="34" charset="0"/>
              </a:rPr>
              <a:t>      </a:t>
            </a:r>
          </a:p>
        </p:txBody>
      </p:sp>
      <p:sp>
        <p:nvSpPr>
          <p:cNvPr id="17412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800600"/>
          </a:xfrm>
        </p:spPr>
        <p:txBody>
          <a:bodyPr>
            <a:normAutofit/>
          </a:bodyPr>
          <a:lstStyle/>
          <a:p>
            <a:endParaRPr lang="ar-SA" dirty="0" smtClean="0"/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2" cstate="print"/>
          <a:srcRect b="4205"/>
          <a:stretch>
            <a:fillRect/>
          </a:stretch>
        </p:blipFill>
        <p:spPr bwMode="auto">
          <a:xfrm>
            <a:off x="4724400" y="2438400"/>
            <a:ext cx="4106863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6477000" y="5257800"/>
            <a:ext cx="762000" cy="304800"/>
          </a:xfrm>
          <a:prstGeom prst="rect">
            <a:avLst/>
          </a:prstGeom>
          <a:solidFill>
            <a:srgbClr val="FFFF0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118475" y="3810000"/>
            <a:ext cx="762000" cy="304800"/>
          </a:xfrm>
          <a:prstGeom prst="rect">
            <a:avLst/>
          </a:prstGeom>
          <a:solidFill>
            <a:srgbClr val="FFFF0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153400" y="4692650"/>
            <a:ext cx="762000" cy="304800"/>
          </a:xfrm>
          <a:prstGeom prst="rect">
            <a:avLst/>
          </a:prstGeom>
          <a:solidFill>
            <a:srgbClr val="FFFF0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575300" y="3062288"/>
            <a:ext cx="992188" cy="152400"/>
          </a:xfrm>
          <a:prstGeom prst="rect">
            <a:avLst/>
          </a:prstGeom>
          <a:solidFill>
            <a:srgbClr val="FFFF0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594350" y="3352800"/>
            <a:ext cx="993775" cy="152400"/>
          </a:xfrm>
          <a:prstGeom prst="rect">
            <a:avLst/>
          </a:prstGeom>
          <a:solidFill>
            <a:srgbClr val="FFFF0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5929322" y="2357430"/>
            <a:ext cx="714380" cy="28575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مستطيل 13"/>
          <p:cNvSpPr/>
          <p:nvPr/>
        </p:nvSpPr>
        <p:spPr>
          <a:xfrm>
            <a:off x="8072462" y="2500306"/>
            <a:ext cx="714380" cy="28575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مستطيل 14"/>
          <p:cNvSpPr/>
          <p:nvPr/>
        </p:nvSpPr>
        <p:spPr>
          <a:xfrm>
            <a:off x="5857884" y="2714620"/>
            <a:ext cx="714380" cy="28575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428604"/>
            <a:ext cx="7680853" cy="584182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00B0F0"/>
                </a:solidFill>
              </a:rPr>
              <a:t>Venous drainage of the lower limb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1546"/>
            <a:ext cx="4972056" cy="5054617"/>
          </a:xfrm>
        </p:spPr>
        <p:txBody>
          <a:bodyPr>
            <a:normAutofit/>
          </a:bodyPr>
          <a:lstStyle/>
          <a:p>
            <a:pPr marL="457200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sz="1800" dirty="0" smtClean="0">
                <a:latin typeface="Arial"/>
                <a:cs typeface="Arial"/>
              </a:rPr>
              <a:t>They are subdivided into superficial and deep veins. </a:t>
            </a:r>
          </a:p>
          <a:p>
            <a:pPr marL="457200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sz="1800" dirty="0" smtClean="0">
                <a:latin typeface="Arial"/>
                <a:cs typeface="Arial"/>
              </a:rPr>
              <a:t>the superficial veins are between the two layers of superficial fascia while </a:t>
            </a:r>
          </a:p>
          <a:p>
            <a:pPr marL="457200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sz="1800" dirty="0" smtClean="0">
                <a:latin typeface="Arial"/>
                <a:cs typeface="Arial"/>
              </a:rPr>
              <a:t>the deep veins accompany the arteries. </a:t>
            </a:r>
          </a:p>
          <a:p>
            <a:pPr marL="457200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sz="1800" dirty="0" smtClean="0">
                <a:latin typeface="Arial"/>
                <a:cs typeface="Arial"/>
              </a:rPr>
              <a:t>Both sets of veins are provided with valves more numerous in the deep than in the superficial set. </a:t>
            </a:r>
          </a:p>
          <a:p>
            <a:endParaRPr lang="en-US" sz="1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6211" t="4005" r="9680" b="2162"/>
          <a:stretch/>
        </p:blipFill>
        <p:spPr>
          <a:xfrm>
            <a:off x="5833406" y="1310303"/>
            <a:ext cx="2667684" cy="5333407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115328" cy="65562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The great saphenous vein (long saphenous vein)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2" y="1071546"/>
            <a:ext cx="4143404" cy="5572164"/>
          </a:xfrm>
        </p:spPr>
        <p:txBody>
          <a:bodyPr>
            <a:noAutofit/>
          </a:bodyPr>
          <a:lstStyle/>
          <a:p>
            <a:pPr marL="457200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sz="1200" b="1" dirty="0" smtClean="0">
                <a:latin typeface="Arial"/>
                <a:cs typeface="Arial"/>
              </a:rPr>
              <a:t>Is the longest vein in the body. </a:t>
            </a:r>
          </a:p>
          <a:p>
            <a:pPr marL="457200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sz="1200" b="1" dirty="0" smtClean="0">
                <a:latin typeface="Arial"/>
                <a:cs typeface="Arial"/>
              </a:rPr>
              <a:t>Begins in the medial marginal vein of the dorsum of the foot.</a:t>
            </a:r>
          </a:p>
          <a:p>
            <a:pPr marL="457200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sz="1200" b="1" dirty="0" smtClean="0">
                <a:solidFill>
                  <a:srgbClr val="0070C0"/>
                </a:solidFill>
                <a:latin typeface="Arial"/>
                <a:cs typeface="Arial"/>
              </a:rPr>
              <a:t>It passes in front of the medial malleolus and along the medial side of the leg.</a:t>
            </a:r>
          </a:p>
          <a:p>
            <a:pPr marL="457200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sz="1200" b="1" dirty="0" smtClean="0">
                <a:latin typeface="Arial"/>
                <a:cs typeface="Arial"/>
              </a:rPr>
              <a:t>along the medial side of the thigh to end in the femoral vein about 3 cm below the inguinal ligament.  </a:t>
            </a:r>
          </a:p>
          <a:p>
            <a:pPr marL="457200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q"/>
              <a:defRPr/>
            </a:pPr>
            <a:r>
              <a:rPr lang="en-US" sz="1200" b="1" dirty="0" smtClean="0">
                <a:latin typeface="Arial"/>
                <a:cs typeface="Arial"/>
              </a:rPr>
              <a:t>Main Tributaries:</a:t>
            </a:r>
          </a:p>
          <a:p>
            <a:pPr marL="457200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sz="1200" b="1" dirty="0" smtClean="0">
                <a:latin typeface="Arial"/>
                <a:cs typeface="Arial"/>
              </a:rPr>
              <a:t>superficial circumflex iliac</a:t>
            </a:r>
          </a:p>
          <a:p>
            <a:pPr marL="457200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sz="1200" b="1" dirty="0" smtClean="0">
                <a:latin typeface="Arial"/>
                <a:cs typeface="Arial"/>
              </a:rPr>
              <a:t>superficial external </a:t>
            </a:r>
            <a:r>
              <a:rPr lang="en-US" sz="1200" b="1" dirty="0" err="1" smtClean="0">
                <a:latin typeface="Arial"/>
                <a:cs typeface="Arial"/>
              </a:rPr>
              <a:t>pudendal</a:t>
            </a:r>
            <a:endParaRPr lang="en-US" sz="1200" b="1" dirty="0" smtClean="0">
              <a:latin typeface="Arial"/>
              <a:cs typeface="Arial"/>
            </a:endParaRPr>
          </a:p>
          <a:p>
            <a:endParaRPr lang="en-US" sz="1200" b="1" dirty="0"/>
          </a:p>
        </p:txBody>
      </p:sp>
      <p:pic>
        <p:nvPicPr>
          <p:cNvPr id="5122" name="Picture 2" descr="C:\Documents and Settings\Dr.Essam\My Documents\summer courseNew Folder\fig\veins_lower_lim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004887"/>
            <a:ext cx="4544342" cy="585311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516216" y="3429000"/>
            <a:ext cx="864096" cy="43204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76" y="357166"/>
            <a:ext cx="3008313" cy="63567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latin typeface="Arial"/>
                <a:cs typeface="Arial"/>
              </a:rPr>
              <a:t>Small saphenous vein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( short </a:t>
            </a:r>
            <a:r>
              <a:rPr lang="en-US" dirty="0" err="1" smtClean="0">
                <a:latin typeface="Arial"/>
                <a:cs typeface="Arial"/>
              </a:rPr>
              <a:t>saphenousvein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512" y="642918"/>
            <a:ext cx="3820984" cy="6000792"/>
          </a:xfrm>
        </p:spPr>
        <p:txBody>
          <a:bodyPr>
            <a:noAutofit/>
          </a:bodyPr>
          <a:lstStyle/>
          <a:p>
            <a:pPr marL="457200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b="1" dirty="0" smtClean="0">
                <a:latin typeface="+mj-lt"/>
                <a:cs typeface="Arial"/>
              </a:rPr>
              <a:t>begins behind the lateral malleolus as a continuation of the lateral marginal vein, </a:t>
            </a:r>
          </a:p>
          <a:p>
            <a:pPr marL="457200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b="1" dirty="0" smtClean="0">
                <a:latin typeface="+mj-lt"/>
                <a:cs typeface="Arial"/>
              </a:rPr>
              <a:t>ascends to reach the middle of the back of the leg. </a:t>
            </a:r>
          </a:p>
          <a:p>
            <a:pPr marL="457200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b="1" dirty="0" smtClean="0">
                <a:latin typeface="+mj-lt"/>
                <a:cs typeface="Arial"/>
              </a:rPr>
              <a:t>It perforates the deep fascia at the  popliteal fossa and </a:t>
            </a:r>
          </a:p>
          <a:p>
            <a:pPr marL="457200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b="1" dirty="0" smtClean="0">
                <a:latin typeface="+mj-lt"/>
                <a:cs typeface="Arial"/>
              </a:rPr>
              <a:t>ends in the popliteal vein</a:t>
            </a:r>
          </a:p>
          <a:p>
            <a:pPr marL="457200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b="1" dirty="0" smtClean="0">
                <a:latin typeface="+mj-lt"/>
                <a:cs typeface="Arial"/>
              </a:rPr>
              <a:t>Tributaries</a:t>
            </a:r>
          </a:p>
          <a:p>
            <a:pPr marL="457200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b="1" dirty="0" smtClean="0">
                <a:latin typeface="+mj-lt"/>
                <a:cs typeface="Arial"/>
              </a:rPr>
              <a:t>Branch from great saphenous vein</a:t>
            </a:r>
          </a:p>
          <a:p>
            <a:pPr marL="457200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b="1" dirty="0" smtClean="0">
                <a:latin typeface="+mj-lt"/>
                <a:cs typeface="Arial"/>
              </a:rPr>
              <a:t>Lateral marginal vein</a:t>
            </a:r>
          </a:p>
          <a:p>
            <a:pPr marL="457200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b="1" dirty="0" smtClean="0">
                <a:latin typeface="+mj-lt"/>
                <a:cs typeface="Arial"/>
              </a:rPr>
              <a:t>Numerous tributaries from the back of the leg.</a:t>
            </a:r>
            <a:endParaRPr lang="en-US" sz="2800" b="1" dirty="0" smtClean="0">
              <a:latin typeface="+mj-lt"/>
            </a:endParaRPr>
          </a:p>
          <a:p>
            <a:endParaRPr lang="en-US" dirty="0"/>
          </a:p>
        </p:txBody>
      </p:sp>
      <p:pic>
        <p:nvPicPr>
          <p:cNvPr id="6146" name="Picture 2" descr="C:\Documents and Settings\Dr.Essam\My Documents\summer courseNew Folder\fig\image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1717"/>
          <a:stretch>
            <a:fillRect/>
          </a:stretch>
        </p:blipFill>
        <p:spPr bwMode="auto">
          <a:xfrm>
            <a:off x="4032282" y="1296863"/>
            <a:ext cx="5111750" cy="501245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2132" y="500042"/>
            <a:ext cx="3008313" cy="635670"/>
          </a:xfrm>
        </p:spPr>
        <p:txBody>
          <a:bodyPr/>
          <a:lstStyle/>
          <a:p>
            <a:pPr algn="ctr"/>
            <a:r>
              <a:rPr lang="en-US" dirty="0" smtClean="0">
                <a:latin typeface="Arial"/>
                <a:cs typeface="Arial"/>
              </a:rPr>
              <a:t>Deep veins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512" y="571480"/>
            <a:ext cx="5328592" cy="5532359"/>
          </a:xfrm>
        </p:spPr>
        <p:txBody>
          <a:bodyPr>
            <a:normAutofit fontScale="92500"/>
          </a:bodyPr>
          <a:lstStyle/>
          <a:p>
            <a:pPr marL="457200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b="1" dirty="0" smtClean="0">
                <a:latin typeface="Arial"/>
                <a:cs typeface="Arial"/>
              </a:rPr>
              <a:t>They accompany the arteries and their branches. </a:t>
            </a:r>
          </a:p>
          <a:p>
            <a:pPr marL="457200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b="1" dirty="0" smtClean="0">
                <a:latin typeface="Arial"/>
                <a:cs typeface="Arial"/>
              </a:rPr>
              <a:t>They possess numerous valves. </a:t>
            </a:r>
          </a:p>
          <a:p>
            <a:pPr marL="457200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b="1" dirty="0" smtClean="0">
                <a:latin typeface="Arial"/>
                <a:cs typeface="Arial"/>
              </a:rPr>
              <a:t>The deep plantar venous arch lies alongside the plantar arterial arch drains into the </a:t>
            </a:r>
            <a:r>
              <a:rPr lang="en-US" b="1" dirty="0" smtClean="0">
                <a:solidFill>
                  <a:srgbClr val="00B0F0"/>
                </a:solidFill>
                <a:latin typeface="Arial"/>
                <a:cs typeface="Arial"/>
              </a:rPr>
              <a:t>medial and lateral plantar veins. </a:t>
            </a:r>
          </a:p>
          <a:p>
            <a:pPr marL="457200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b="1" dirty="0" smtClean="0">
                <a:latin typeface="Arial"/>
                <a:cs typeface="Arial"/>
              </a:rPr>
              <a:t>The </a:t>
            </a:r>
            <a:r>
              <a:rPr lang="en-US" b="1" dirty="0" smtClean="0">
                <a:solidFill>
                  <a:srgbClr val="00B0F0"/>
                </a:solidFill>
                <a:latin typeface="Arial"/>
                <a:cs typeface="Arial"/>
              </a:rPr>
              <a:t>posterior tibial vein  </a:t>
            </a:r>
            <a:r>
              <a:rPr lang="en-US" b="1" dirty="0" smtClean="0">
                <a:latin typeface="Arial"/>
                <a:cs typeface="Arial"/>
              </a:rPr>
              <a:t>accompanies the posterior tibial artery and joined by the </a:t>
            </a:r>
            <a:r>
              <a:rPr lang="en-US" b="1" dirty="0" smtClean="0">
                <a:solidFill>
                  <a:srgbClr val="00B0F0"/>
                </a:solidFill>
                <a:latin typeface="Arial"/>
                <a:cs typeface="Arial"/>
              </a:rPr>
              <a:t>peroneal vein </a:t>
            </a:r>
            <a:r>
              <a:rPr lang="en-US" b="1" dirty="0" smtClean="0">
                <a:latin typeface="Arial"/>
                <a:cs typeface="Arial"/>
              </a:rPr>
              <a:t>to form the </a:t>
            </a:r>
            <a:r>
              <a:rPr lang="en-US" b="1" dirty="0" err="1" smtClean="0">
                <a:solidFill>
                  <a:srgbClr val="00B0F0"/>
                </a:solidFill>
                <a:latin typeface="Arial"/>
                <a:cs typeface="Arial"/>
              </a:rPr>
              <a:t>popletial</a:t>
            </a:r>
            <a:r>
              <a:rPr lang="en-US" b="1" dirty="0" smtClean="0">
                <a:solidFill>
                  <a:srgbClr val="00B0F0"/>
                </a:solidFill>
                <a:latin typeface="Arial"/>
                <a:cs typeface="Arial"/>
              </a:rPr>
              <a:t> vein. </a:t>
            </a:r>
          </a:p>
          <a:p>
            <a:pPr marL="457200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b="1" dirty="0" smtClean="0">
                <a:latin typeface="Arial"/>
                <a:cs typeface="Arial"/>
              </a:rPr>
              <a:t>The </a:t>
            </a:r>
            <a:r>
              <a:rPr lang="en-US" b="1" dirty="0" smtClean="0">
                <a:solidFill>
                  <a:srgbClr val="00B0F0"/>
                </a:solidFill>
                <a:latin typeface="Arial"/>
                <a:cs typeface="Arial"/>
              </a:rPr>
              <a:t>anterior tibial vein </a:t>
            </a:r>
            <a:r>
              <a:rPr lang="en-US" b="1" dirty="0" smtClean="0">
                <a:latin typeface="Arial"/>
                <a:cs typeface="Arial"/>
              </a:rPr>
              <a:t>is the upward continuation of the </a:t>
            </a:r>
            <a:r>
              <a:rPr lang="en-US" b="1" dirty="0" err="1" smtClean="0">
                <a:solidFill>
                  <a:srgbClr val="00B0F0"/>
                </a:solidFill>
                <a:latin typeface="Arial"/>
                <a:cs typeface="Arial"/>
              </a:rPr>
              <a:t>venæ</a:t>
            </a:r>
            <a:r>
              <a:rPr lang="en-US" b="1" dirty="0" smtClean="0">
                <a:solidFill>
                  <a:srgbClr val="00B0F0"/>
                </a:solidFill>
                <a:latin typeface="Arial"/>
                <a:cs typeface="Arial"/>
              </a:rPr>
              <a:t> comitantes of the </a:t>
            </a:r>
            <a:r>
              <a:rPr lang="en-US" b="1" dirty="0" err="1" smtClean="0">
                <a:solidFill>
                  <a:srgbClr val="00B0F0"/>
                </a:solidFill>
                <a:latin typeface="Arial"/>
                <a:cs typeface="Arial"/>
              </a:rPr>
              <a:t>dorsalis</a:t>
            </a:r>
            <a:r>
              <a:rPr lang="en-US" b="1" dirty="0" smtClean="0">
                <a:solidFill>
                  <a:srgbClr val="00B0F0"/>
                </a:solidFill>
                <a:latin typeface="Arial"/>
                <a:cs typeface="Arial"/>
              </a:rPr>
              <a:t> pedis artery.</a:t>
            </a:r>
          </a:p>
          <a:p>
            <a:pPr marL="457200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b="1" dirty="0" smtClean="0">
                <a:latin typeface="Arial"/>
                <a:cs typeface="Arial"/>
              </a:rPr>
              <a:t>They leave the front of the leg by passing between the tibia and fibula, over the interosseous membrane, and unite with the posterior tibial vein</a:t>
            </a:r>
            <a:endParaRPr lang="en-US" sz="2800" b="1" i="1" dirty="0" smtClean="0">
              <a:solidFill>
                <a:srgbClr val="3366FF"/>
              </a:solidFill>
            </a:endParaRPr>
          </a:p>
          <a:p>
            <a:endParaRPr lang="en-US" b="1" dirty="0"/>
          </a:p>
        </p:txBody>
      </p:sp>
      <p:pic>
        <p:nvPicPr>
          <p:cNvPr id="7170" name="Picture 2" descr="C:\Documents and Settings\Dr.Essam\My Documents\summer courseNew Folder\fig\normal-ll-vein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4522" y="1412875"/>
            <a:ext cx="3366634" cy="4713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7818" y="500042"/>
            <a:ext cx="3008313" cy="6556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528" y="500042"/>
            <a:ext cx="4677100" cy="6072230"/>
          </a:xfrm>
        </p:spPr>
        <p:txBody>
          <a:bodyPr>
            <a:noAutofit/>
          </a:bodyPr>
          <a:lstStyle/>
          <a:p>
            <a:pPr marL="457200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sz="1200" b="1" dirty="0" smtClean="0">
                <a:latin typeface="Arial"/>
                <a:cs typeface="Arial"/>
              </a:rPr>
              <a:t>The </a:t>
            </a:r>
            <a:r>
              <a:rPr lang="en-US" sz="1200" b="1" dirty="0" smtClean="0">
                <a:solidFill>
                  <a:srgbClr val="00B0F0"/>
                </a:solidFill>
                <a:latin typeface="Arial"/>
                <a:cs typeface="Arial"/>
              </a:rPr>
              <a:t>Popliteal Vein </a:t>
            </a:r>
            <a:r>
              <a:rPr lang="en-US" sz="1200" b="1" dirty="0" smtClean="0">
                <a:latin typeface="Arial"/>
                <a:cs typeface="Arial"/>
              </a:rPr>
              <a:t>ascends through the popliteal fossa to the opening in the Adductor </a:t>
            </a:r>
            <a:r>
              <a:rPr lang="en-US" sz="1200" b="1" dirty="0" err="1" smtClean="0">
                <a:latin typeface="Arial"/>
                <a:cs typeface="Arial"/>
              </a:rPr>
              <a:t>magnus</a:t>
            </a:r>
            <a:r>
              <a:rPr lang="en-US" sz="1200" b="1" dirty="0" smtClean="0">
                <a:latin typeface="Arial"/>
                <a:cs typeface="Arial"/>
              </a:rPr>
              <a:t>, where it becomes the femoral vein. </a:t>
            </a:r>
          </a:p>
          <a:p>
            <a:pPr marL="457200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sz="1200" b="1" dirty="0" smtClean="0">
                <a:latin typeface="Arial"/>
                <a:cs typeface="Arial"/>
              </a:rPr>
              <a:t>It receives tributaries corresponding to the branches of the popliteal artery, and the small saphenous vein. </a:t>
            </a:r>
          </a:p>
          <a:p>
            <a:pPr marL="457200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sz="1200" b="1" dirty="0" smtClean="0">
                <a:latin typeface="Arial"/>
                <a:cs typeface="Arial"/>
              </a:rPr>
              <a:t>The </a:t>
            </a:r>
            <a:r>
              <a:rPr lang="en-US" sz="1200" b="1" dirty="0" smtClean="0">
                <a:solidFill>
                  <a:srgbClr val="00B0F0"/>
                </a:solidFill>
                <a:latin typeface="Arial"/>
                <a:cs typeface="Arial"/>
              </a:rPr>
              <a:t>femoral vein  </a:t>
            </a:r>
            <a:r>
              <a:rPr lang="en-US" sz="1200" b="1" dirty="0" smtClean="0">
                <a:latin typeface="Arial"/>
                <a:cs typeface="Arial"/>
              </a:rPr>
              <a:t>accompanies the femoral artery through the upper two-thirds of the thigh. </a:t>
            </a:r>
          </a:p>
          <a:p>
            <a:pPr marL="457200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sz="1200" b="1" dirty="0" smtClean="0">
                <a:latin typeface="Arial"/>
                <a:cs typeface="Arial"/>
              </a:rPr>
              <a:t>It receives many muscular tributaries, and about 4 cm below the inguinal ligament is joined by the  deep femoral vein and is joined by the great saphenous vein before it terminates.  </a:t>
            </a:r>
          </a:p>
          <a:p>
            <a:pPr marL="457200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sz="1200" b="1" dirty="0" smtClean="0">
                <a:latin typeface="Arial"/>
                <a:cs typeface="Arial"/>
              </a:rPr>
              <a:t>The deep femoral vein receives tributaries corresponding to the perforating branches of the </a:t>
            </a:r>
            <a:r>
              <a:rPr lang="en-US" sz="1200" b="1" dirty="0" err="1" smtClean="0">
                <a:latin typeface="Arial"/>
                <a:cs typeface="Arial"/>
              </a:rPr>
              <a:t>profunda</a:t>
            </a:r>
            <a:r>
              <a:rPr lang="en-US" sz="1200" b="1" dirty="0" smtClean="0">
                <a:latin typeface="Arial"/>
                <a:cs typeface="Arial"/>
              </a:rPr>
              <a:t> artery, and through these establishes communications with the popliteal vein below and the inferior gluteal vein above. </a:t>
            </a:r>
          </a:p>
          <a:p>
            <a:pPr marL="457200" indent="-457200" algn="l" rtl="0">
              <a:lnSpc>
                <a:spcPct val="200000"/>
              </a:lnSpc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 smtClean="0">
                <a:latin typeface="Arial"/>
                <a:cs typeface="Arial"/>
              </a:rPr>
              <a:t>.</a:t>
            </a:r>
            <a:r>
              <a:rPr lang="en-US" sz="2400" b="1" i="1" dirty="0" smtClean="0"/>
              <a:t>   </a:t>
            </a:r>
            <a:endParaRPr lang="en-US" sz="2400" b="1" dirty="0" smtClean="0"/>
          </a:p>
          <a:p>
            <a:endParaRPr lang="en-US" sz="1100" b="1" dirty="0"/>
          </a:p>
        </p:txBody>
      </p:sp>
      <p:pic>
        <p:nvPicPr>
          <p:cNvPr id="8194" name="Picture 2" descr="C:\Documents and Settings\Dr.Essam\My Documents\summer courseNew Folder\fig\normal-ll-vein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780" y="1433534"/>
            <a:ext cx="3619500" cy="5067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96752"/>
            <a:ext cx="8229600" cy="3816423"/>
          </a:xfrm>
        </p:spPr>
        <p:txBody>
          <a:bodyPr>
            <a:noAutofit/>
          </a:bodyPr>
          <a:lstStyle/>
          <a:p>
            <a:pPr marL="457200" indent="-457200" algn="ctr" rtl="0">
              <a:lnSpc>
                <a:spcPct val="180000"/>
              </a:lnSpc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n-US" sz="6600" dirty="0" smtClean="0">
                <a:latin typeface="Arial"/>
                <a:cs typeface="Arial"/>
              </a:rPr>
              <a:t>CLINICAL APPLICATION	</a:t>
            </a:r>
            <a:endParaRPr lang="en-US" sz="6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282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Thoracic outlet syndrome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90864" cy="4525963"/>
          </a:xfrm>
        </p:spPr>
        <p:txBody>
          <a:bodyPr>
            <a:normAutofit fontScale="92500" lnSpcReduction="20000"/>
          </a:bodyPr>
          <a:lstStyle/>
          <a:p>
            <a:pPr algn="l" rtl="0"/>
            <a:r>
              <a:rPr lang="en-US" dirty="0" smtClean="0"/>
              <a:t>The brachial plexus of nerves and the subclavian artery and vein are closely related to the upper surface of the first rib and the cavicle.</a:t>
            </a:r>
          </a:p>
          <a:p>
            <a:pPr algn="l" rtl="0"/>
            <a:r>
              <a:rPr lang="en-US" dirty="0" smtClean="0"/>
              <a:t>It is caused by pressure on the lower trunk of the plexus and circulatory impairment of the upper limb. 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148064" y="1628800"/>
            <a:ext cx="3759740" cy="39221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277813"/>
            <a:ext cx="4114800" cy="63090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Axillary Artery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548680"/>
            <a:ext cx="4038600" cy="5582245"/>
          </a:xfrm>
        </p:spPr>
        <p:txBody>
          <a:bodyPr>
            <a:normAutofit fontScale="92500" lnSpcReduction="20000"/>
          </a:bodyPr>
          <a:lstStyle/>
          <a:p>
            <a:pPr marL="342900" lvl="1" indent="-342900" algn="l" rtl="0">
              <a:buFont typeface="Wingdings" pitchFamily="2" charset="2"/>
              <a:buChar char="q"/>
            </a:pPr>
            <a:r>
              <a:rPr lang="en-US" dirty="0" smtClean="0">
                <a:latin typeface="Arial"/>
                <a:cs typeface="Arial"/>
              </a:rPr>
              <a:t>Begins at lateral margin of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1st rib</a:t>
            </a:r>
            <a:r>
              <a:rPr lang="en-US" dirty="0" smtClean="0">
                <a:latin typeface="Arial"/>
                <a:cs typeface="Arial"/>
              </a:rPr>
              <a:t>.</a:t>
            </a:r>
          </a:p>
          <a:p>
            <a:pPr marL="342900" lvl="1" indent="-342900" algn="l" rtl="0">
              <a:buFont typeface="Arial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To the lower border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Teres major</a:t>
            </a:r>
            <a:r>
              <a:rPr lang="en-US" dirty="0" smtClean="0">
                <a:latin typeface="Arial"/>
                <a:cs typeface="Arial"/>
              </a:rPr>
              <a:t>. </a:t>
            </a:r>
          </a:p>
          <a:p>
            <a:pPr lvl="1" algn="l" rtl="0"/>
            <a:r>
              <a:rPr lang="en-US" dirty="0" smtClean="0">
                <a:latin typeface="Arial"/>
                <a:cs typeface="Arial"/>
              </a:rPr>
              <a:t>Major Branches</a:t>
            </a:r>
          </a:p>
          <a:p>
            <a:pPr lvl="2" algn="l" rtl="0"/>
            <a:r>
              <a:rPr lang="en-US" dirty="0" smtClean="0">
                <a:latin typeface="Arial"/>
                <a:cs typeface="Arial"/>
              </a:rPr>
              <a:t>Superior Thoracic Artery.  </a:t>
            </a:r>
          </a:p>
          <a:p>
            <a:pPr lvl="2" algn="l" rtl="0"/>
            <a:r>
              <a:rPr lang="en-US" dirty="0" err="1" smtClean="0">
                <a:latin typeface="Arial"/>
                <a:cs typeface="Arial"/>
              </a:rPr>
              <a:t>Thoracoacromial</a:t>
            </a:r>
            <a:r>
              <a:rPr lang="en-US" dirty="0" smtClean="0">
                <a:latin typeface="Arial"/>
                <a:cs typeface="Arial"/>
              </a:rPr>
              <a:t> Artery. </a:t>
            </a:r>
          </a:p>
          <a:p>
            <a:pPr lvl="2" algn="l" rtl="0"/>
            <a:r>
              <a:rPr lang="en-US" dirty="0" smtClean="0">
                <a:latin typeface="Arial"/>
                <a:cs typeface="Arial"/>
              </a:rPr>
              <a:t>Lateral Thoracic Artery. </a:t>
            </a:r>
          </a:p>
          <a:p>
            <a:pPr lvl="2" algn="l" rtl="0"/>
            <a:r>
              <a:rPr lang="en-US" dirty="0" err="1" smtClean="0">
                <a:latin typeface="Arial"/>
                <a:cs typeface="Arial"/>
              </a:rPr>
              <a:t>Subscapular</a:t>
            </a:r>
            <a:r>
              <a:rPr lang="en-US" dirty="0" smtClean="0">
                <a:latin typeface="Arial"/>
                <a:cs typeface="Arial"/>
              </a:rPr>
              <a:t> Artery. </a:t>
            </a:r>
          </a:p>
          <a:p>
            <a:pPr lvl="2" algn="l" rtl="0"/>
            <a:r>
              <a:rPr lang="en-US" dirty="0" smtClean="0">
                <a:latin typeface="Arial"/>
                <a:cs typeface="Arial"/>
              </a:rPr>
              <a:t>Anterior Circumflex Humeral and </a:t>
            </a:r>
          </a:p>
          <a:p>
            <a:pPr lvl="2" algn="l" rtl="0"/>
            <a:r>
              <a:rPr lang="en-US" dirty="0" smtClean="0">
                <a:latin typeface="Arial"/>
                <a:cs typeface="Arial"/>
              </a:rPr>
              <a:t>Posterior Circumflex Humeral.</a:t>
            </a:r>
          </a:p>
          <a:p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27984" y="1268760"/>
            <a:ext cx="4513072" cy="4707989"/>
          </a:xfrm>
          <a:noFill/>
        </p:spPr>
      </p:pic>
      <p:sp>
        <p:nvSpPr>
          <p:cNvPr id="5" name="Rectangle 4"/>
          <p:cNvSpPr/>
          <p:nvPr/>
        </p:nvSpPr>
        <p:spPr>
          <a:xfrm>
            <a:off x="4572000" y="3284984"/>
            <a:ext cx="50405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715200" cy="707678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The </a:t>
            </a:r>
            <a:r>
              <a:rPr lang="en-US" sz="2800" dirty="0" err="1" smtClean="0"/>
              <a:t>axillary</a:t>
            </a:r>
            <a:r>
              <a:rPr lang="en-US" sz="2800" dirty="0" smtClean="0"/>
              <a:t> sheath and brachial plexus nerve block 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5122912" cy="5090244"/>
          </a:xfrm>
        </p:spPr>
        <p:txBody>
          <a:bodyPr>
            <a:noAutofit/>
          </a:bodyPr>
          <a:lstStyle/>
          <a:p>
            <a:pPr algn="l" rtl="0"/>
            <a:r>
              <a:rPr lang="en-US" sz="2800" dirty="0" smtClean="0"/>
              <a:t>As the </a:t>
            </a:r>
            <a:r>
              <a:rPr lang="en-US" sz="2800" dirty="0" err="1" smtClean="0"/>
              <a:t>axillary</a:t>
            </a:r>
            <a:r>
              <a:rPr lang="en-US" sz="2800" dirty="0" smtClean="0"/>
              <a:t> sheath encloses the </a:t>
            </a:r>
            <a:r>
              <a:rPr lang="en-US" sz="2800" dirty="0" err="1" smtClean="0"/>
              <a:t>axillary</a:t>
            </a:r>
            <a:r>
              <a:rPr lang="en-US" sz="2800" dirty="0" smtClean="0"/>
              <a:t> vessels and the brachial plexus. </a:t>
            </a:r>
          </a:p>
          <a:p>
            <a:pPr algn="l" rtl="0"/>
            <a:r>
              <a:rPr lang="en-US" sz="2800" dirty="0" smtClean="0"/>
              <a:t>The brachial plexus nerve block is obtained by injection of the anesthetic solution into the sheath.</a:t>
            </a:r>
          </a:p>
          <a:p>
            <a:pPr algn="l" rtl="0"/>
            <a:r>
              <a:rPr lang="en-US" sz="2800" dirty="0" smtClean="0"/>
              <a:t>Position of the sheath is verified; confirmed by feeling the pulsation of the 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 part of the </a:t>
            </a:r>
            <a:r>
              <a:rPr lang="en-US" sz="2800" dirty="0" err="1" smtClean="0"/>
              <a:t>axillary</a:t>
            </a:r>
            <a:r>
              <a:rPr lang="en-US" sz="2800" dirty="0" smtClean="0"/>
              <a:t> artery.</a:t>
            </a:r>
          </a:p>
          <a:p>
            <a:endParaRPr lang="en-US" sz="2800" dirty="0"/>
          </a:p>
        </p:txBody>
      </p:sp>
      <p:pic>
        <p:nvPicPr>
          <p:cNvPr id="1026" name="Picture 2" descr="C:\Documents and Settings\Dr.Essam\My Documents\summer courseNew Folder\2014\preview_html_1f32a17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2060848"/>
            <a:ext cx="3048000" cy="3067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Venipuncture and blood transfusion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 rtl="0"/>
            <a:r>
              <a:rPr lang="en-US" dirty="0" smtClean="0"/>
              <a:t>The superficial veins are important for venipuncture, transfusion, and cardiac catheterization. </a:t>
            </a:r>
          </a:p>
          <a:p>
            <a:pPr algn="l" rtl="0"/>
            <a:r>
              <a:rPr lang="en-US" dirty="0" smtClean="0"/>
              <a:t>When a patient is in a state of shock the superficial veins are not always visible.</a:t>
            </a:r>
          </a:p>
          <a:p>
            <a:pPr algn="l" rtl="0"/>
            <a:r>
              <a:rPr lang="en-US" dirty="0" smtClean="0"/>
              <a:t>In extreme </a:t>
            </a:r>
            <a:r>
              <a:rPr lang="en-US" dirty="0" err="1" smtClean="0"/>
              <a:t>hypovolimic</a:t>
            </a:r>
            <a:r>
              <a:rPr lang="en-US" dirty="0" smtClean="0"/>
              <a:t> shock excessive venous tone may inhibit venous blood flow and so delay introduction of intravenous blood into the vascular system </a:t>
            </a:r>
          </a:p>
          <a:p>
            <a:pPr algn="l" rtl="0"/>
            <a:r>
              <a:rPr lang="en-US" dirty="0" smtClean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Venipuncture and blood transfusion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2800" dirty="0" smtClean="0"/>
              <a:t>The </a:t>
            </a:r>
            <a:r>
              <a:rPr lang="en-US" sz="2800" b="1" dirty="0" smtClean="0"/>
              <a:t>cephalic vein </a:t>
            </a:r>
            <a:r>
              <a:rPr lang="en-US" sz="2800" dirty="0" smtClean="0"/>
              <a:t>lies fairly constantly immediately posterior to the styloid process of the radius. </a:t>
            </a:r>
          </a:p>
          <a:p>
            <a:pPr algn="l" rtl="0"/>
            <a:r>
              <a:rPr lang="en-US" sz="2800" dirty="0" smtClean="0"/>
              <a:t>In the cubital fossa the </a:t>
            </a:r>
            <a:r>
              <a:rPr lang="en-US" sz="2800" b="1" dirty="0" smtClean="0"/>
              <a:t>median cubital vein </a:t>
            </a:r>
            <a:r>
              <a:rPr lang="en-US" sz="2800" dirty="0" smtClean="0"/>
              <a:t>is separated from the brachial artery by the bicipital aponeurosis, which protects the artery from mistaken introduction of irritating drugs.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19256" cy="116205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Anatomy of </a:t>
            </a:r>
            <a:br>
              <a:rPr lang="en-US" sz="3200" dirty="0" smtClean="0"/>
            </a:br>
            <a:r>
              <a:rPr lang="en-US" sz="3200" dirty="0" err="1" smtClean="0"/>
              <a:t>basilic</a:t>
            </a:r>
            <a:r>
              <a:rPr lang="en-US" sz="3200" dirty="0" smtClean="0"/>
              <a:t> and cephalic vein catheterization 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330824" cy="5234260"/>
          </a:xfrm>
        </p:spPr>
        <p:txBody>
          <a:bodyPr>
            <a:noAutofit/>
          </a:bodyPr>
          <a:lstStyle/>
          <a:p>
            <a:pPr algn="l" rtl="0"/>
            <a:r>
              <a:rPr lang="en-US" sz="2400" dirty="0" smtClean="0"/>
              <a:t>The </a:t>
            </a:r>
            <a:r>
              <a:rPr lang="en-US" sz="2400" dirty="0" err="1" smtClean="0"/>
              <a:t>basilic</a:t>
            </a:r>
            <a:r>
              <a:rPr lang="en-US" sz="2400" dirty="0" smtClean="0"/>
              <a:t> vein is the vein of choice for central venous catheterization </a:t>
            </a:r>
          </a:p>
          <a:p>
            <a:pPr algn="l" rtl="0"/>
            <a:r>
              <a:rPr lang="en-US" sz="2400" dirty="0" smtClean="0"/>
              <a:t>From the </a:t>
            </a:r>
            <a:r>
              <a:rPr lang="en-US" sz="2400" dirty="0" err="1" smtClean="0"/>
              <a:t>cubital</a:t>
            </a:r>
            <a:r>
              <a:rPr lang="en-US" sz="2400" dirty="0" smtClean="0"/>
              <a:t> </a:t>
            </a:r>
            <a:r>
              <a:rPr lang="en-US" sz="2400" dirty="0" err="1" smtClean="0"/>
              <a:t>fossa</a:t>
            </a:r>
            <a:r>
              <a:rPr lang="en-US" sz="2400" dirty="0" smtClean="0"/>
              <a:t> until reaching the </a:t>
            </a:r>
            <a:r>
              <a:rPr lang="en-US" sz="2400" dirty="0" err="1" smtClean="0"/>
              <a:t>axillary</a:t>
            </a:r>
            <a:r>
              <a:rPr lang="en-US" sz="2400" dirty="0" smtClean="0"/>
              <a:t> vein it increases in diameter and lies in direct line with the </a:t>
            </a:r>
            <a:r>
              <a:rPr lang="en-US" sz="2400" dirty="0" err="1" smtClean="0"/>
              <a:t>axillary</a:t>
            </a:r>
            <a:r>
              <a:rPr lang="en-US" sz="2400" dirty="0" smtClean="0"/>
              <a:t> vein </a:t>
            </a:r>
          </a:p>
          <a:p>
            <a:pPr algn="l" rtl="0"/>
            <a:r>
              <a:rPr lang="en-US" sz="2400" dirty="0" smtClean="0"/>
              <a:t>Abduction of the arm will overcome the troublesome caused by the  valves in the </a:t>
            </a:r>
            <a:r>
              <a:rPr lang="en-US" sz="2400" dirty="0" err="1" smtClean="0"/>
              <a:t>axillary</a:t>
            </a:r>
            <a:r>
              <a:rPr lang="en-US" sz="2400" dirty="0" smtClean="0"/>
              <a:t> vein, and permits the catheter to move past the obstruction.</a:t>
            </a:r>
          </a:p>
          <a:p>
            <a:endParaRPr lang="en-US" sz="2400" dirty="0"/>
          </a:p>
        </p:txBody>
      </p:sp>
      <p:pic>
        <p:nvPicPr>
          <p:cNvPr id="3074" name="Picture 2" descr="C:\Documents and Settings\Dr.Essam\My Documents\summer courseNew Folder\2014\Gray576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686588"/>
            <a:ext cx="4258444" cy="34323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19256" cy="116205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Anatomy of </a:t>
            </a:r>
            <a:br>
              <a:rPr lang="en-US" sz="3200" dirty="0" smtClean="0"/>
            </a:br>
            <a:r>
              <a:rPr lang="en-US" sz="3200" dirty="0" err="1" smtClean="0"/>
              <a:t>basilic</a:t>
            </a:r>
            <a:r>
              <a:rPr lang="en-US" sz="3200" dirty="0" smtClean="0"/>
              <a:t> and cephalic vein catheterization 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7544" y="1988840"/>
            <a:ext cx="3538736" cy="3938116"/>
          </a:xfrm>
        </p:spPr>
        <p:txBody>
          <a:bodyPr>
            <a:noAutofit/>
          </a:bodyPr>
          <a:lstStyle/>
          <a:p>
            <a:pPr algn="l" rtl="0"/>
            <a:r>
              <a:rPr lang="en-US" sz="2400" dirty="0" smtClean="0"/>
              <a:t>The </a:t>
            </a:r>
            <a:r>
              <a:rPr lang="en-US" sz="2400" b="1" dirty="0" smtClean="0"/>
              <a:t>cephalic vein </a:t>
            </a:r>
            <a:r>
              <a:rPr lang="en-US" sz="2400" dirty="0" smtClean="0"/>
              <a:t>dose not increase in size as it ascends in the arm, and frequently divides into small branches </a:t>
            </a:r>
          </a:p>
          <a:p>
            <a:pPr algn="l" rtl="0"/>
            <a:r>
              <a:rPr lang="en-US" sz="2400" dirty="0" smtClean="0"/>
              <a:t>At it's termination it joins the </a:t>
            </a:r>
            <a:r>
              <a:rPr lang="en-US" sz="2400" dirty="0" err="1" smtClean="0"/>
              <a:t>axillary</a:t>
            </a:r>
            <a:r>
              <a:rPr lang="en-US" sz="2400" dirty="0" smtClean="0"/>
              <a:t> vein at right angle ,so it is difficult to maneuver the catheter around this angle.  </a:t>
            </a:r>
          </a:p>
          <a:p>
            <a:endParaRPr lang="en-US" sz="2400" dirty="0"/>
          </a:p>
        </p:txBody>
      </p:sp>
      <p:pic>
        <p:nvPicPr>
          <p:cNvPr id="4098" name="Picture 2" descr="C:\Documents and Settings\Dr.Essam\My Documents\summer courseNew Folder\2014\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6754" y="2026645"/>
            <a:ext cx="5111750" cy="38506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8024" y="404664"/>
            <a:ext cx="4114800" cy="635670"/>
          </a:xfrm>
        </p:spPr>
        <p:txBody>
          <a:bodyPr>
            <a:normAutofit/>
          </a:bodyPr>
          <a:lstStyle/>
          <a:p>
            <a:pPr algn="ctr" rtl="0"/>
            <a:r>
              <a:rPr lang="en-US" sz="2400" dirty="0" smtClean="0">
                <a:latin typeface="Arial"/>
                <a:ea typeface="+mn-ea"/>
                <a:cs typeface="Arial"/>
              </a:rPr>
              <a:t>Catheterization</a:t>
            </a:r>
            <a:endParaRPr lang="en-US" sz="2400" dirty="0">
              <a:latin typeface="Arial"/>
              <a:ea typeface="+mn-ea"/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00042"/>
            <a:ext cx="4114800" cy="6143668"/>
          </a:xfrm>
        </p:spPr>
        <p:txBody>
          <a:bodyPr>
            <a:no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US" sz="2400" dirty="0" smtClean="0">
                <a:solidFill>
                  <a:srgbClr val="0070C0"/>
                </a:solidFill>
                <a:latin typeface="Arial"/>
                <a:cs typeface="Arial"/>
              </a:rPr>
              <a:t>Subclavian vein</a:t>
            </a:r>
          </a:p>
          <a:p>
            <a:pPr algn="l" rtl="0">
              <a:buFont typeface="Wingdings" pitchFamily="2" charset="2"/>
              <a:buChar char="§"/>
            </a:pPr>
            <a:r>
              <a:rPr lang="en-US" sz="2400" dirty="0" smtClean="0">
                <a:latin typeface="Arial"/>
                <a:cs typeface="Arial"/>
              </a:rPr>
              <a:t>It lies immediately posterior to the medial third of the clavicle.</a:t>
            </a:r>
          </a:p>
          <a:p>
            <a:pPr algn="l" rtl="0">
              <a:buFont typeface="Wingdings" pitchFamily="2" charset="2"/>
              <a:buChar char="§"/>
            </a:pPr>
            <a:r>
              <a:rPr lang="en-US" sz="2400" dirty="0" smtClean="0">
                <a:latin typeface="Arial"/>
                <a:cs typeface="Arial"/>
              </a:rPr>
              <a:t>It is more medially placed on the left than the right side </a:t>
            </a:r>
          </a:p>
          <a:p>
            <a:pPr algn="l" rtl="0">
              <a:buFont typeface="Wingdings" pitchFamily="2" charset="2"/>
              <a:buChar char="§"/>
            </a:pPr>
            <a:r>
              <a:rPr lang="en-US" sz="2400" dirty="0" smtClean="0">
                <a:latin typeface="Arial"/>
                <a:cs typeface="Arial"/>
              </a:rPr>
              <a:t>The needle is inserted just below the lower border of the clavicle </a:t>
            </a:r>
          </a:p>
          <a:p>
            <a:pPr algn="l" rtl="0">
              <a:buFont typeface="Wingdings" pitchFamily="2" charset="2"/>
              <a:buChar char="§"/>
            </a:pPr>
            <a:r>
              <a:rPr lang="en-US" sz="2400" dirty="0" smtClean="0">
                <a:latin typeface="Arial"/>
                <a:cs typeface="Arial"/>
              </a:rPr>
              <a:t>at junction of medial third and outer two thirds.</a:t>
            </a:r>
          </a:p>
          <a:p>
            <a:pPr algn="l" rtl="0">
              <a:buFont typeface="Wingdings" pitchFamily="2" charset="2"/>
              <a:buChar char="§"/>
            </a:pPr>
            <a:r>
              <a:rPr lang="en-US" sz="2400" dirty="0" smtClean="0">
                <a:latin typeface="Arial"/>
                <a:cs typeface="Arial"/>
              </a:rPr>
              <a:t>It is pointed upward and posteriorly towards the middle of the suprasternal notch.</a:t>
            </a:r>
          </a:p>
        </p:txBody>
      </p:sp>
      <p:pic>
        <p:nvPicPr>
          <p:cNvPr id="5" name="Content Placeholder 4" descr="C:\Documents and Settings\Dr.Essam\My Documents\Downloads\figure2sec6ch63_eps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0246" y="1124744"/>
            <a:ext cx="4286250" cy="311467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509120"/>
            <a:ext cx="3026544" cy="2090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Femoral Vein </a:t>
            </a:r>
            <a:r>
              <a:rPr lang="en-US" dirty="0" smtClean="0">
                <a:latin typeface="Arial"/>
                <a:cs typeface="Arial"/>
              </a:rPr>
              <a:t>Catheterization</a:t>
            </a:r>
            <a:endParaRPr lang="ar-S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543428" cy="4691063"/>
          </a:xfrm>
        </p:spPr>
        <p:txBody>
          <a:bodyPr>
            <a:normAutofit/>
          </a:bodyPr>
          <a:lstStyle/>
          <a:p>
            <a:pPr algn="l" rtl="0"/>
            <a:r>
              <a:rPr lang="en-US" sz="2000" dirty="0" smtClean="0">
                <a:latin typeface="Arial"/>
                <a:cs typeface="Arial"/>
              </a:rPr>
              <a:t>Positioning</a:t>
            </a:r>
          </a:p>
          <a:p>
            <a:pPr lvl="1" algn="l" rtl="0"/>
            <a:r>
              <a:rPr lang="en-US" sz="2000" dirty="0" smtClean="0">
                <a:latin typeface="Arial"/>
                <a:cs typeface="Arial"/>
              </a:rPr>
              <a:t>Supine</a:t>
            </a:r>
          </a:p>
          <a:p>
            <a:pPr algn="l" rtl="0"/>
            <a:r>
              <a:rPr lang="en-US" sz="2000" dirty="0" smtClean="0">
                <a:latin typeface="Arial"/>
                <a:cs typeface="Arial"/>
              </a:rPr>
              <a:t>Femoral Vein</a:t>
            </a:r>
          </a:p>
          <a:p>
            <a:pPr algn="l" rtl="0"/>
            <a:r>
              <a:rPr lang="en-US" sz="2000" dirty="0" smtClean="0">
                <a:latin typeface="Arial"/>
                <a:cs typeface="Arial"/>
              </a:rPr>
              <a:t>• Femoral arterial pulse just below inguinal ligament</a:t>
            </a:r>
          </a:p>
          <a:p>
            <a:pPr algn="l" rtl="0"/>
            <a:r>
              <a:rPr lang="en-US" sz="2000" dirty="0" smtClean="0">
                <a:latin typeface="Arial"/>
                <a:cs typeface="Arial"/>
              </a:rPr>
              <a:t>Needle placement</a:t>
            </a:r>
          </a:p>
          <a:p>
            <a:pPr lvl="1" algn="l" rtl="0"/>
            <a:r>
              <a:rPr lang="en-US" sz="2000" dirty="0" smtClean="0">
                <a:latin typeface="Arial"/>
                <a:cs typeface="Arial"/>
              </a:rPr>
              <a:t>Medial to femoral artery </a:t>
            </a:r>
          </a:p>
          <a:p>
            <a:pPr lvl="1" algn="l" rtl="0"/>
            <a:r>
              <a:rPr lang="en-US" sz="2000" dirty="0" smtClean="0">
                <a:latin typeface="Arial"/>
                <a:cs typeface="Arial"/>
              </a:rPr>
              <a:t>Needle held at 45 degree angle </a:t>
            </a:r>
          </a:p>
          <a:p>
            <a:pPr lvl="1" algn="l" rtl="0"/>
            <a:r>
              <a:rPr lang="en-US" sz="2000" dirty="0" smtClean="0">
                <a:latin typeface="Arial"/>
                <a:cs typeface="Arial"/>
              </a:rPr>
              <a:t>2 cm below inguinal ligament</a:t>
            </a:r>
          </a:p>
          <a:p>
            <a:pPr lvl="1" algn="l" rtl="0"/>
            <a:r>
              <a:rPr lang="en-US" sz="2000" dirty="0" smtClean="0">
                <a:latin typeface="Arial"/>
                <a:cs typeface="Arial"/>
              </a:rPr>
              <a:t> toward umbilicus.</a:t>
            </a:r>
          </a:p>
          <a:p>
            <a:pPr algn="l" rtl="0"/>
            <a:endParaRPr lang="en-US" sz="2000" dirty="0" smtClean="0">
              <a:latin typeface="Arial"/>
              <a:cs typeface="Arial"/>
            </a:endParaRPr>
          </a:p>
          <a:p>
            <a:pPr lvl="1" algn="l" rtl="0"/>
            <a:endParaRPr lang="en-US" sz="2000" dirty="0" smtClean="0">
              <a:latin typeface="Arial"/>
              <a:cs typeface="Arial"/>
            </a:endParaRPr>
          </a:p>
          <a:p>
            <a:endParaRPr lang="en-US" dirty="0" smtClean="0"/>
          </a:p>
          <a:p>
            <a:pPr algn="l" rtl="0"/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332656"/>
            <a:ext cx="2648750" cy="319315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6" name="Picture 4" descr="femoralve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3717032"/>
            <a:ext cx="2569109" cy="2651572"/>
          </a:xfrm>
          <a:prstGeom prst="rect">
            <a:avLst/>
          </a:prstGeom>
          <a:noFill/>
          <a:ln w="9525" algn="ctr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147248" cy="63567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Compartment syndrome of the forearm 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124744"/>
            <a:ext cx="4474840" cy="5001419"/>
          </a:xfrm>
        </p:spPr>
        <p:txBody>
          <a:bodyPr>
            <a:normAutofit/>
          </a:bodyPr>
          <a:lstStyle/>
          <a:p>
            <a:pPr algn="l" rtl="0"/>
            <a:r>
              <a:rPr lang="en-US" sz="2000" dirty="0" smtClean="0"/>
              <a:t>The forearm is enclosed in a sheath of deep fascia that is attached to the </a:t>
            </a:r>
            <a:r>
              <a:rPr lang="en-US" sz="2000" dirty="0" err="1" smtClean="0"/>
              <a:t>periosteum</a:t>
            </a:r>
            <a:r>
              <a:rPr lang="en-US" sz="2000" dirty="0" smtClean="0"/>
              <a:t> of the posterior border of ulna </a:t>
            </a:r>
          </a:p>
          <a:p>
            <a:pPr algn="l" rtl="0"/>
            <a:r>
              <a:rPr lang="en-US" sz="2000" dirty="0" smtClean="0"/>
              <a:t>This sheath with the </a:t>
            </a:r>
            <a:r>
              <a:rPr lang="en-US" sz="2000" dirty="0" err="1" smtClean="0"/>
              <a:t>intermuscular</a:t>
            </a:r>
            <a:r>
              <a:rPr lang="en-US" sz="2000" dirty="0" smtClean="0"/>
              <a:t> septum and interosseous membrane divide the forearm into several compartments each has its own muscle , nerve and blood supply </a:t>
            </a:r>
          </a:p>
          <a:p>
            <a:pPr algn="l" rtl="0"/>
            <a:r>
              <a:rPr lang="en-US" sz="2000" dirty="0" smtClean="0"/>
              <a:t> there is  very little room within each compartment, any edema can cause secondary vascular compression of the blood vessels; the veins first affected and later the arteries   </a:t>
            </a:r>
          </a:p>
          <a:p>
            <a:endParaRPr lang="en-US" sz="2000" dirty="0"/>
          </a:p>
        </p:txBody>
      </p:sp>
      <p:pic>
        <p:nvPicPr>
          <p:cNvPr id="5123" name="Picture 3" descr="C:\Documents and Settings\Dr.Essam\My Documents\summer courseNew Folder\2014\12-appr-safeZ-1a_540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492896"/>
            <a:ext cx="4114800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8003232" cy="707678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Compartment syndrome of the forearm 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114800" cy="4691063"/>
          </a:xfrm>
        </p:spPr>
        <p:txBody>
          <a:bodyPr>
            <a:normAutofit/>
          </a:bodyPr>
          <a:lstStyle/>
          <a:p>
            <a:pPr algn="l" rtl="0"/>
            <a:r>
              <a:rPr lang="en-US" sz="2000" dirty="0" smtClean="0"/>
              <a:t>Early signs include altered skin sensation. </a:t>
            </a:r>
          </a:p>
          <a:p>
            <a:pPr algn="l" rtl="0"/>
            <a:r>
              <a:rPr lang="en-US" sz="2000" dirty="0" smtClean="0"/>
              <a:t>Pain disproportionate to the injury , pain on passive stretch of muscles ( muscle ischemia) </a:t>
            </a:r>
          </a:p>
          <a:p>
            <a:pPr algn="l" rtl="0"/>
            <a:r>
              <a:rPr lang="en-US" sz="2000" dirty="0" smtClean="0"/>
              <a:t>Tenderness (late sign) is caused by edema.</a:t>
            </a:r>
          </a:p>
          <a:p>
            <a:pPr algn="l" rtl="0"/>
            <a:r>
              <a:rPr lang="en-US" sz="2000" dirty="0" smtClean="0"/>
              <a:t>Absence of capillary refill in the nail bed </a:t>
            </a:r>
          </a:p>
          <a:p>
            <a:pPr algn="l" rtl="0"/>
            <a:r>
              <a:rPr lang="en-US" sz="2000" dirty="0" smtClean="0"/>
              <a:t>Deep fascia must incised surgically to decompress the affected compartment.</a:t>
            </a:r>
          </a:p>
          <a:p>
            <a:pPr algn="l" rtl="0"/>
            <a:r>
              <a:rPr lang="en-US" sz="2000" dirty="0" smtClean="0"/>
              <a:t>A delay up to 4 h can cause irreversible damage to the muscles  </a:t>
            </a:r>
          </a:p>
          <a:p>
            <a:endParaRPr lang="en-US" sz="2000" dirty="0"/>
          </a:p>
        </p:txBody>
      </p:sp>
      <p:pic>
        <p:nvPicPr>
          <p:cNvPr id="6" name="Picture 7" descr="Forearm volar approach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908340"/>
            <a:ext cx="4223776" cy="28592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931224" cy="635670"/>
          </a:xfrm>
        </p:spPr>
        <p:txBody>
          <a:bodyPr>
            <a:normAutofit/>
          </a:bodyPr>
          <a:lstStyle/>
          <a:p>
            <a:pPr algn="ctr"/>
            <a:r>
              <a:rPr lang="en-IN" sz="3200" dirty="0" smtClean="0">
                <a:latin typeface="Arial"/>
                <a:cs typeface="Arial"/>
              </a:rPr>
              <a:t>Volkmann’s ischemic contracture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330824" cy="4691063"/>
          </a:xfrm>
        </p:spPr>
        <p:txBody>
          <a:bodyPr>
            <a:noAutofit/>
          </a:bodyPr>
          <a:lstStyle/>
          <a:p>
            <a:pPr algn="l" rtl="0"/>
            <a:r>
              <a:rPr lang="en-US" sz="2400" dirty="0" smtClean="0"/>
              <a:t>A contracture of muscles of the forearm follows fracture distal end </a:t>
            </a:r>
            <a:r>
              <a:rPr lang="en-US" sz="2400" dirty="0" err="1" smtClean="0"/>
              <a:t>humerus</a:t>
            </a:r>
            <a:r>
              <a:rPr lang="en-US" sz="2400" dirty="0" smtClean="0"/>
              <a:t> or both bones ; radius and ulna. </a:t>
            </a:r>
          </a:p>
          <a:p>
            <a:pPr algn="l" rtl="0"/>
            <a:r>
              <a:rPr lang="en-US" sz="2400" b="1" dirty="0" smtClean="0"/>
              <a:t>A localized segment of the brachial artery goes into spasm. </a:t>
            </a:r>
          </a:p>
          <a:p>
            <a:pPr algn="l" rtl="0"/>
            <a:r>
              <a:rPr lang="en-US" sz="2400" dirty="0" smtClean="0"/>
              <a:t>Reduction of the blood flow  to flexor and extensor muscles that undergo ischemic necrosis.</a:t>
            </a:r>
          </a:p>
          <a:p>
            <a:pPr algn="l" rtl="0"/>
            <a:r>
              <a:rPr lang="en-US" sz="2400" dirty="0" smtClean="0"/>
              <a:t>The muscles are replaced by fibrous tissue, which contracts producing the deformity    </a:t>
            </a:r>
          </a:p>
          <a:p>
            <a:endParaRPr lang="en-US" sz="2400" dirty="0"/>
          </a:p>
        </p:txBody>
      </p:sp>
      <p:pic>
        <p:nvPicPr>
          <p:cNvPr id="6" name="Content Placeholder 3" descr="E:\anatomy\New Folder\1a10f02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2370" y="2277963"/>
            <a:ext cx="3854086" cy="28792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7984" y="277813"/>
            <a:ext cx="4258816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Brachial Artery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95536" y="404664"/>
            <a:ext cx="4038600" cy="5682853"/>
          </a:xfrm>
        </p:spPr>
        <p:txBody>
          <a:bodyPr>
            <a:normAutofit fontScale="77500" lnSpcReduction="20000"/>
          </a:bodyPr>
          <a:lstStyle/>
          <a:p>
            <a:pPr marL="342900" lvl="1" indent="-342900" algn="l" rtl="0">
              <a:buFont typeface="Wingdings" pitchFamily="2" charset="2"/>
              <a:buChar char="q"/>
            </a:pPr>
            <a:r>
              <a:rPr lang="en-US" sz="3400" dirty="0" smtClean="0">
                <a:latin typeface="Arial"/>
                <a:cs typeface="Arial"/>
              </a:rPr>
              <a:t>Arises at the lower  margin of </a:t>
            </a:r>
            <a:r>
              <a:rPr lang="en-US" sz="3400" dirty="0" smtClean="0">
                <a:solidFill>
                  <a:srgbClr val="FF0000"/>
                </a:solidFill>
                <a:latin typeface="Arial"/>
                <a:cs typeface="Arial"/>
              </a:rPr>
              <a:t>Teres major, </a:t>
            </a:r>
            <a:r>
              <a:rPr lang="en-US" sz="3400" dirty="0" smtClean="0">
                <a:latin typeface="Arial"/>
                <a:cs typeface="Arial"/>
              </a:rPr>
              <a:t>at the anatomic neck of the humerus.</a:t>
            </a:r>
          </a:p>
          <a:p>
            <a:pPr marL="342900" lvl="1" indent="-342900" algn="l" rtl="0">
              <a:buFont typeface="Wingdings" pitchFamily="2" charset="2"/>
              <a:buChar char="q"/>
            </a:pPr>
            <a:r>
              <a:rPr lang="en-US" sz="3400" dirty="0" smtClean="0">
                <a:latin typeface="Arial"/>
                <a:cs typeface="Arial"/>
              </a:rPr>
              <a:t>Major Branches</a:t>
            </a:r>
          </a:p>
          <a:p>
            <a:pPr marL="342900" lvl="1" indent="-342900" algn="l" rtl="0">
              <a:buFont typeface="Arial"/>
              <a:buChar char="•"/>
            </a:pPr>
            <a:r>
              <a:rPr lang="en-US" sz="3400" dirty="0" smtClean="0">
                <a:latin typeface="Arial"/>
                <a:cs typeface="Arial"/>
              </a:rPr>
              <a:t>Profunda Brachial, </a:t>
            </a:r>
          </a:p>
          <a:p>
            <a:pPr marL="342900" lvl="1" indent="-342900" algn="l" rtl="0">
              <a:buFont typeface="Arial"/>
              <a:buChar char="•"/>
            </a:pPr>
            <a:r>
              <a:rPr lang="en-US" sz="3400" dirty="0" smtClean="0">
                <a:latin typeface="Arial"/>
                <a:cs typeface="Arial"/>
              </a:rPr>
              <a:t>Superior and Inferior Ulnar collateral arteries.</a:t>
            </a:r>
          </a:p>
          <a:p>
            <a:pPr marL="342900" lvl="1" indent="-342900" algn="l" rtl="0">
              <a:buFont typeface="Arial"/>
              <a:buChar char="•"/>
            </a:pPr>
            <a:r>
              <a:rPr lang="en-US" sz="3400" dirty="0" smtClean="0">
                <a:latin typeface="Arial"/>
                <a:cs typeface="Arial"/>
              </a:rPr>
              <a:t>Muscular. </a:t>
            </a:r>
          </a:p>
          <a:p>
            <a:pPr marL="342900" lvl="1" indent="-342900" algn="l" rtl="0">
              <a:buFont typeface="Arial"/>
              <a:buChar char="•"/>
            </a:pPr>
            <a:r>
              <a:rPr lang="en-US" sz="3400" dirty="0" smtClean="0">
                <a:latin typeface="Arial"/>
                <a:cs typeface="Arial"/>
              </a:rPr>
              <a:t>Nutrient to the humerus. </a:t>
            </a:r>
          </a:p>
          <a:p>
            <a:pPr marL="342900" lvl="1" indent="-342900" algn="l" rtl="0">
              <a:buFont typeface="Arial"/>
              <a:buChar char="•"/>
            </a:pPr>
            <a:r>
              <a:rPr lang="en-US" sz="3400" dirty="0" smtClean="0">
                <a:latin typeface="Arial"/>
                <a:cs typeface="Arial"/>
              </a:rPr>
              <a:t>Terminates opposite the </a:t>
            </a:r>
            <a:r>
              <a:rPr lang="en-US" sz="3400" dirty="0" smtClean="0">
                <a:solidFill>
                  <a:srgbClr val="FF0000"/>
                </a:solidFill>
                <a:latin typeface="Arial"/>
                <a:cs typeface="Arial"/>
              </a:rPr>
              <a:t>neck  of radius </a:t>
            </a:r>
            <a:r>
              <a:rPr lang="en-US" sz="3400" dirty="0" smtClean="0">
                <a:latin typeface="Arial"/>
                <a:cs typeface="Arial"/>
              </a:rPr>
              <a:t>by dividing unto the Radial and Ulnar Arteries, 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63346" y="1556792"/>
            <a:ext cx="4429134" cy="4639355"/>
          </a:xfrm>
          <a:noFill/>
        </p:spPr>
      </p:pic>
      <p:sp>
        <p:nvSpPr>
          <p:cNvPr id="6" name="Rectangle 5"/>
          <p:cNvSpPr/>
          <p:nvPr/>
        </p:nvSpPr>
        <p:spPr>
          <a:xfrm>
            <a:off x="7452320" y="3356992"/>
            <a:ext cx="72008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860032" y="5445224"/>
            <a:ext cx="50405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516216" y="6021288"/>
            <a:ext cx="50405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7859216" cy="707678"/>
          </a:xfrm>
        </p:spPr>
        <p:txBody>
          <a:bodyPr>
            <a:normAutofit/>
          </a:bodyPr>
          <a:lstStyle/>
          <a:p>
            <a:pPr algn="ctr"/>
            <a:r>
              <a:rPr lang="en-IN" sz="3200" dirty="0" smtClean="0">
                <a:latin typeface="Arial"/>
                <a:cs typeface="Arial"/>
              </a:rPr>
              <a:t>Volkmann’s ischemic contracture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1428736"/>
            <a:ext cx="4402832" cy="5137172"/>
          </a:xfrm>
        </p:spPr>
        <p:txBody>
          <a:bodyPr>
            <a:noAutofit/>
          </a:bodyPr>
          <a:lstStyle/>
          <a:p>
            <a:pPr algn="l" rtl="0"/>
            <a:r>
              <a:rPr lang="en-US" sz="2400" dirty="0" smtClean="0"/>
              <a:t>With long flexor muscles; the wrist is flexed, the fingers are extended</a:t>
            </a:r>
            <a:r>
              <a:rPr lang="en-US" sz="2400" b="1" dirty="0" smtClean="0"/>
              <a:t>. </a:t>
            </a:r>
          </a:p>
          <a:p>
            <a:pPr algn="l" rtl="0"/>
            <a:r>
              <a:rPr lang="en-US" sz="2400" dirty="0" smtClean="0"/>
              <a:t>With extensor muscles (extensor expansion) the </a:t>
            </a:r>
            <a:r>
              <a:rPr lang="en-US" sz="2400" dirty="0" err="1" smtClean="0"/>
              <a:t>metacarpophalangeal</a:t>
            </a:r>
            <a:r>
              <a:rPr lang="en-US" sz="2400" dirty="0" smtClean="0"/>
              <a:t> joints and the wrist joint are extended , the </a:t>
            </a:r>
            <a:r>
              <a:rPr lang="en-US" sz="2400" dirty="0" err="1" smtClean="0"/>
              <a:t>interphalangeal</a:t>
            </a:r>
            <a:r>
              <a:rPr lang="en-US" sz="2400" dirty="0" smtClean="0"/>
              <a:t> joints are flexed. </a:t>
            </a:r>
          </a:p>
          <a:p>
            <a:pPr algn="l" rtl="0"/>
            <a:r>
              <a:rPr lang="en-US" sz="2400" dirty="0" smtClean="0"/>
              <a:t>Both extensor and flexor , the </a:t>
            </a:r>
            <a:r>
              <a:rPr lang="en-US" sz="2400" b="1" dirty="0" smtClean="0"/>
              <a:t>wrist joint is flexed </a:t>
            </a:r>
            <a:r>
              <a:rPr lang="en-US" sz="2400" dirty="0" smtClean="0"/>
              <a:t>and </a:t>
            </a:r>
            <a:r>
              <a:rPr lang="en-US" sz="2400" b="1" dirty="0" err="1" smtClean="0"/>
              <a:t>metacarpophalangeal</a:t>
            </a:r>
            <a:r>
              <a:rPr lang="en-US" sz="2400" b="1" dirty="0" smtClean="0"/>
              <a:t> joints are extended </a:t>
            </a:r>
            <a:r>
              <a:rPr lang="en-US" sz="2400" dirty="0" smtClean="0"/>
              <a:t>and the  </a:t>
            </a:r>
            <a:r>
              <a:rPr lang="en-US" sz="2400" b="1" dirty="0" err="1" smtClean="0"/>
              <a:t>interphalangeal</a:t>
            </a:r>
            <a:r>
              <a:rPr lang="en-US" sz="2400" b="1" dirty="0" smtClean="0"/>
              <a:t> joints are flexed </a:t>
            </a:r>
          </a:p>
          <a:p>
            <a:endParaRPr lang="en-US" sz="2400" dirty="0"/>
          </a:p>
        </p:txBody>
      </p:sp>
      <p:pic>
        <p:nvPicPr>
          <p:cNvPr id="8194" name="Picture 2" descr="C:\Documents and Settings\Dr.Essam\My Documents\summer courseNew Folder\2014\volkmanns-ischemic-contractur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484784"/>
            <a:ext cx="3888433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Arterial injury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 rtl="0"/>
            <a:r>
              <a:rPr lang="en-US" dirty="0" smtClean="0"/>
              <a:t>Arteries of the upper limbs damaged by penetrating wounds may require ligation. </a:t>
            </a:r>
          </a:p>
          <a:p>
            <a:pPr algn="l" rtl="0"/>
            <a:r>
              <a:rPr lang="en-US" dirty="0" smtClean="0"/>
              <a:t>Adequate collateral circulation around shoulder, elbow and wrist prevent subsequent tissue necrosis or gangrene providing that the patient's general circulation is satisfactory. </a:t>
            </a:r>
          </a:p>
          <a:p>
            <a:pPr algn="l" rtl="0"/>
            <a:r>
              <a:rPr lang="en-US" dirty="0" smtClean="0"/>
              <a:t>It may tack days or weeks to open sufficiently to provide the distal part of the limb with the same volume of blood.   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Palpation and compression of arteries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 smtClean="0"/>
              <a:t>Arteries of the upper limb can be palpated or compressed in an emergency. </a:t>
            </a:r>
          </a:p>
          <a:p>
            <a:pPr algn="l" rtl="0"/>
            <a:r>
              <a:rPr lang="en-US" b="1" dirty="0" smtClean="0">
                <a:solidFill>
                  <a:srgbClr val="FF0000"/>
                </a:solidFill>
              </a:rPr>
              <a:t>Subclavian artery </a:t>
            </a:r>
            <a:r>
              <a:rPr lang="en-US" dirty="0" smtClean="0"/>
              <a:t>;can be traced in the root of posterior triangle of the neck as it crosses the 1</a:t>
            </a:r>
            <a:r>
              <a:rPr lang="en-US" baseline="30000" dirty="0" smtClean="0"/>
              <a:t>st</a:t>
            </a:r>
            <a:r>
              <a:rPr lang="en-US" dirty="0" smtClean="0"/>
              <a:t> rib to become the axillary artery . </a:t>
            </a:r>
          </a:p>
          <a:p>
            <a:pPr algn="l" rtl="0"/>
            <a:r>
              <a:rPr lang="en-US" b="1" dirty="0" smtClean="0">
                <a:solidFill>
                  <a:srgbClr val="FF0000"/>
                </a:solidFill>
              </a:rPr>
              <a:t>Axillary artery (3</a:t>
            </a:r>
            <a:r>
              <a:rPr lang="en-US" b="1" baseline="30000" dirty="0" smtClean="0">
                <a:solidFill>
                  <a:srgbClr val="FF0000"/>
                </a:solidFill>
              </a:rPr>
              <a:t>rd</a:t>
            </a:r>
            <a:r>
              <a:rPr lang="en-US" b="1" dirty="0" smtClean="0">
                <a:solidFill>
                  <a:srgbClr val="FF0000"/>
                </a:solidFill>
              </a:rPr>
              <a:t> part); </a:t>
            </a:r>
            <a:r>
              <a:rPr lang="en-US" sz="3100" dirty="0" smtClean="0"/>
              <a:t>can be felt in </a:t>
            </a:r>
            <a:r>
              <a:rPr lang="en-US" dirty="0" smtClean="0"/>
              <a:t>the axilla as it lies anterior to </a:t>
            </a:r>
            <a:r>
              <a:rPr lang="en-US" dirty="0" err="1" smtClean="0"/>
              <a:t>teres</a:t>
            </a:r>
            <a:r>
              <a:rPr lang="en-US" dirty="0" smtClean="0"/>
              <a:t> major muscle 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Palpation and compression of arteries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 rtl="0"/>
            <a:r>
              <a:rPr lang="en-US" b="1" dirty="0" smtClean="0">
                <a:solidFill>
                  <a:srgbClr val="FF0000"/>
                </a:solidFill>
              </a:rPr>
              <a:t>Brachial artery; </a:t>
            </a:r>
            <a:r>
              <a:rPr lang="en-US" sz="3100" dirty="0" smtClean="0"/>
              <a:t>can be palpated in </a:t>
            </a:r>
            <a:r>
              <a:rPr lang="en-US" dirty="0" smtClean="0"/>
              <a:t>the arm as it lies on </a:t>
            </a:r>
            <a:r>
              <a:rPr lang="en-US" dirty="0" err="1" smtClean="0"/>
              <a:t>brachalis</a:t>
            </a:r>
            <a:r>
              <a:rPr lang="en-US" dirty="0" smtClean="0"/>
              <a:t> and is overlapped from the lateral side by the biceps </a:t>
            </a:r>
            <a:r>
              <a:rPr lang="en-US" dirty="0" err="1" smtClean="0"/>
              <a:t>brachii</a:t>
            </a:r>
            <a:r>
              <a:rPr lang="en-US" dirty="0" smtClean="0"/>
              <a:t>. </a:t>
            </a:r>
          </a:p>
          <a:p>
            <a:pPr algn="l" rtl="0"/>
            <a:r>
              <a:rPr lang="en-US" b="1" dirty="0" smtClean="0">
                <a:solidFill>
                  <a:srgbClr val="FF0000"/>
                </a:solidFill>
              </a:rPr>
              <a:t>Radial artery; </a:t>
            </a:r>
            <a:r>
              <a:rPr lang="en-US" sz="3100" dirty="0" smtClean="0"/>
              <a:t>it lies superficial </a:t>
            </a:r>
            <a:r>
              <a:rPr lang="en-US" dirty="0" smtClean="0"/>
              <a:t>anterior to distal end of radius between tendons of </a:t>
            </a:r>
            <a:r>
              <a:rPr lang="en-US" dirty="0" err="1" smtClean="0"/>
              <a:t>brachioradialis</a:t>
            </a:r>
            <a:r>
              <a:rPr lang="en-US" dirty="0" smtClean="0"/>
              <a:t> and flexor </a:t>
            </a:r>
            <a:r>
              <a:rPr lang="en-US" dirty="0" err="1" smtClean="0"/>
              <a:t>carbi</a:t>
            </a:r>
            <a:r>
              <a:rPr lang="en-US" dirty="0" smtClean="0"/>
              <a:t> </a:t>
            </a:r>
            <a:r>
              <a:rPr lang="en-US" dirty="0" err="1" smtClean="0"/>
              <a:t>radialis</a:t>
            </a:r>
            <a:r>
              <a:rPr lang="en-US" dirty="0" smtClean="0"/>
              <a:t> (radial pulse) or as it crosses the anatomical snuffbox.   </a:t>
            </a:r>
          </a:p>
          <a:p>
            <a:pPr algn="l" rtl="0"/>
            <a:r>
              <a:rPr lang="en-US" b="1" dirty="0" err="1" smtClean="0">
                <a:solidFill>
                  <a:srgbClr val="FF0000"/>
                </a:solidFill>
              </a:rPr>
              <a:t>Ulnar</a:t>
            </a:r>
            <a:r>
              <a:rPr lang="en-US" b="1" dirty="0" smtClean="0">
                <a:solidFill>
                  <a:srgbClr val="FF0000"/>
                </a:solidFill>
              </a:rPr>
              <a:t> artery; </a:t>
            </a:r>
            <a:r>
              <a:rPr lang="en-US" dirty="0" smtClean="0"/>
              <a:t>can be palpated as it crosses anterior to the flexor retinaculum lateral to pisiform bone.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Allen test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l" rtl="0"/>
            <a:r>
              <a:rPr lang="en-US" dirty="0" smtClean="0"/>
              <a:t>It is used to </a:t>
            </a:r>
            <a:r>
              <a:rPr lang="en-US" b="1" dirty="0" smtClean="0"/>
              <a:t>determine the patency of radial and ulnar arteries</a:t>
            </a:r>
          </a:p>
          <a:p>
            <a:pPr algn="l" rtl="0"/>
            <a:r>
              <a:rPr lang="en-US" dirty="0" smtClean="0"/>
              <a:t>The hands are resting on a lap</a:t>
            </a:r>
          </a:p>
          <a:p>
            <a:pPr algn="l" rtl="0"/>
            <a:r>
              <a:rPr lang="en-US" dirty="0" smtClean="0"/>
              <a:t>To examine the ulner artery</a:t>
            </a:r>
          </a:p>
          <a:p>
            <a:pPr algn="l" rtl="0"/>
            <a:r>
              <a:rPr lang="en-US" dirty="0" smtClean="0"/>
              <a:t>Ask the patient to tightly clench the fists</a:t>
            </a:r>
          </a:p>
          <a:p>
            <a:pPr algn="l" rtl="0"/>
            <a:r>
              <a:rPr lang="en-US" dirty="0" smtClean="0"/>
              <a:t>Compress the radial arteries</a:t>
            </a:r>
          </a:p>
          <a:p>
            <a:pPr algn="l" rtl="0"/>
            <a:r>
              <a:rPr lang="en-US" dirty="0" smtClean="0"/>
              <a:t>Ask the patient to open the hands; </a:t>
            </a:r>
          </a:p>
          <a:p>
            <a:pPr algn="l" rtl="0"/>
            <a:r>
              <a:rPr lang="en-US" dirty="0" smtClean="0"/>
              <a:t>the skin of the palm is at first white then the palms are promptly turn pink.</a:t>
            </a:r>
          </a:p>
          <a:p>
            <a:pPr algn="l" rtl="0"/>
            <a:r>
              <a:rPr lang="en-US" dirty="0" smtClean="0"/>
              <a:t>This establishes that the ulner arteries are patent. </a:t>
            </a:r>
          </a:p>
          <a:p>
            <a:pPr algn="l" rtl="0"/>
            <a:r>
              <a:rPr lang="en-US" dirty="0" smtClean="0"/>
              <a:t>Do the same with ulner arteries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ARTERIAL INNERVATION AND RAYNAUD’S DISEASE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 rtl="0"/>
            <a:r>
              <a:rPr lang="en-US" dirty="0" smtClean="0"/>
              <a:t>Sympathetic innervation of the upper limb arteries is carried on by; preganglionic fibers from cell bodies from </a:t>
            </a:r>
            <a:r>
              <a:rPr lang="en-US" dirty="0" smtClean="0">
                <a:solidFill>
                  <a:srgbClr val="FF0000"/>
                </a:solidFill>
              </a:rPr>
              <a:t>2</a:t>
            </a:r>
            <a:r>
              <a:rPr lang="en-US" baseline="30000" dirty="0" smtClean="0">
                <a:solidFill>
                  <a:srgbClr val="FF0000"/>
                </a:solidFill>
              </a:rPr>
              <a:t>nd</a:t>
            </a:r>
            <a:r>
              <a:rPr lang="en-US" dirty="0" smtClean="0">
                <a:solidFill>
                  <a:srgbClr val="FF0000"/>
                </a:solidFill>
              </a:rPr>
              <a:t> to 8</a:t>
            </a:r>
            <a:r>
              <a:rPr lang="en-US" baseline="30000" dirty="0" smtClean="0">
                <a:solidFill>
                  <a:srgbClr val="FF0000"/>
                </a:solidFill>
              </a:rPr>
              <a:t>th</a:t>
            </a:r>
            <a:r>
              <a:rPr lang="en-US" dirty="0" smtClean="0">
                <a:solidFill>
                  <a:srgbClr val="FF0000"/>
                </a:solidFill>
              </a:rPr>
              <a:t> thoracic </a:t>
            </a:r>
            <a:r>
              <a:rPr lang="en-US" dirty="0" smtClean="0"/>
              <a:t>segments. </a:t>
            </a:r>
          </a:p>
          <a:p>
            <a:pPr algn="l" rtl="0"/>
            <a:r>
              <a:rPr lang="en-US" dirty="0" smtClean="0"/>
              <a:t>They ascend in the sympathetic trunk to synapse in middle and inferior cervical and 1</a:t>
            </a:r>
            <a:r>
              <a:rPr lang="en-US" baseline="30000" dirty="0" smtClean="0"/>
              <a:t>st</a:t>
            </a:r>
            <a:r>
              <a:rPr lang="en-US" dirty="0" smtClean="0"/>
              <a:t> thoracic. </a:t>
            </a:r>
          </a:p>
          <a:p>
            <a:pPr algn="l" rtl="0"/>
            <a:r>
              <a:rPr lang="en-US" dirty="0" smtClean="0"/>
              <a:t>Postganglionic fibers are distributed along branches of the </a:t>
            </a:r>
            <a:r>
              <a:rPr lang="en-US" dirty="0" smtClean="0">
                <a:solidFill>
                  <a:srgbClr val="FF0000"/>
                </a:solidFill>
              </a:rPr>
              <a:t>brachial plexus.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859216" cy="707678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ARTERIAL INNERVATION AND RAYNAUD’S DISEASE 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322712" cy="4691063"/>
          </a:xfrm>
        </p:spPr>
        <p:txBody>
          <a:bodyPr>
            <a:normAutofit/>
          </a:bodyPr>
          <a:lstStyle/>
          <a:p>
            <a:pPr algn="l" rtl="0"/>
            <a:r>
              <a:rPr lang="en-US" sz="2800" b="1" dirty="0" err="1" smtClean="0">
                <a:solidFill>
                  <a:srgbClr val="FF0000"/>
                </a:solidFill>
              </a:rPr>
              <a:t>Raynaud’s</a:t>
            </a:r>
            <a:r>
              <a:rPr lang="en-US" sz="2800" b="1" dirty="0" smtClean="0">
                <a:solidFill>
                  <a:srgbClr val="FF0000"/>
                </a:solidFill>
              </a:rPr>
              <a:t> disease </a:t>
            </a:r>
            <a:r>
              <a:rPr lang="en-US" sz="2800" b="1" dirty="0" smtClean="0"/>
              <a:t>is a </a:t>
            </a:r>
            <a:r>
              <a:rPr lang="en-US" sz="2800" b="1" dirty="0" err="1" smtClean="0"/>
              <a:t>vasospastic</a:t>
            </a:r>
            <a:r>
              <a:rPr lang="en-US" sz="2800" b="1" dirty="0" smtClean="0"/>
              <a:t> diseases involves digital arteries.</a:t>
            </a:r>
          </a:p>
          <a:p>
            <a:pPr algn="l" rtl="0"/>
            <a:r>
              <a:rPr lang="en-US" sz="2800" dirty="0" smtClean="0"/>
              <a:t>It may require </a:t>
            </a:r>
            <a:r>
              <a:rPr lang="en-US" sz="2800" dirty="0" err="1" smtClean="0"/>
              <a:t>cervicodorsal</a:t>
            </a:r>
            <a:r>
              <a:rPr lang="en-US" sz="2800" dirty="0" smtClean="0"/>
              <a:t> </a:t>
            </a:r>
            <a:r>
              <a:rPr lang="en-US" sz="2800" dirty="0" err="1" smtClean="0"/>
              <a:t>perganglionic</a:t>
            </a:r>
            <a:r>
              <a:rPr lang="en-US" sz="2800" dirty="0" smtClean="0"/>
              <a:t> </a:t>
            </a:r>
            <a:r>
              <a:rPr lang="en-US" sz="2800" dirty="0" err="1" smtClean="0"/>
              <a:t>sympathectomy</a:t>
            </a:r>
            <a:r>
              <a:rPr lang="en-US" sz="2800" dirty="0" smtClean="0"/>
              <a:t> to prevent necrosis of the fingers</a:t>
            </a:r>
            <a:endParaRPr lang="en-US" sz="2800" dirty="0"/>
          </a:p>
        </p:txBody>
      </p:sp>
      <p:pic>
        <p:nvPicPr>
          <p:cNvPr id="6146" name="Picture 2" descr="C:\Documents and Settings\Dr.Essam\My Documents\summer courseNew Folder\2014\raynauds3.bm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5619" b="14849"/>
          <a:stretch>
            <a:fillRect/>
          </a:stretch>
        </p:blipFill>
        <p:spPr bwMode="auto">
          <a:xfrm>
            <a:off x="3779912" y="980728"/>
            <a:ext cx="4824536" cy="35283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6147" name="Picture 3" descr="C:\Documents and Settings\Dr.Essam\My Documents\summer courseNew Folder\2014\images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581128"/>
            <a:ext cx="3248361" cy="20882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Arthritis of the femoral head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The extra-</a:t>
            </a:r>
            <a:r>
              <a:rPr lang="en-US" dirty="0" err="1" smtClean="0"/>
              <a:t>acetabular</a:t>
            </a:r>
            <a:r>
              <a:rPr lang="en-US" dirty="0" smtClean="0"/>
              <a:t> part of the hip joint can be palpated on the anterior aspect of the thigh </a:t>
            </a:r>
            <a:r>
              <a:rPr lang="en-US" u="sng" dirty="0" smtClean="0"/>
              <a:t>just inferior to the inguinal ligament lateral to pulsating femoral artery </a:t>
            </a:r>
          </a:p>
          <a:p>
            <a:pPr algn="l" rtl="0"/>
            <a:r>
              <a:rPr lang="en-US" dirty="0" smtClean="0"/>
              <a:t>Tenderness usually indicates arthritis of the femoral head.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008" y="188640"/>
            <a:ext cx="3960440" cy="1800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/>
              <a:t>Blood supply of the femoral head </a:t>
            </a:r>
            <a:br>
              <a:rPr lang="en-US" sz="3200" dirty="0" smtClean="0"/>
            </a:br>
            <a:r>
              <a:rPr lang="en-US" sz="3200" dirty="0" smtClean="0"/>
              <a:t>and </a:t>
            </a:r>
            <a:br>
              <a:rPr lang="en-US" sz="3200" dirty="0" smtClean="0"/>
            </a:br>
            <a:r>
              <a:rPr lang="en-US" sz="3200" dirty="0" smtClean="0"/>
              <a:t>avascular necrosis 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836712"/>
            <a:ext cx="4258816" cy="5616624"/>
          </a:xfrm>
        </p:spPr>
        <p:txBody>
          <a:bodyPr>
            <a:noAutofit/>
          </a:bodyPr>
          <a:lstStyle/>
          <a:p>
            <a:pPr algn="l" rtl="0"/>
            <a:r>
              <a:rPr lang="en-US" sz="2800" dirty="0" err="1" smtClean="0"/>
              <a:t>Anastmosis</a:t>
            </a:r>
            <a:r>
              <a:rPr lang="en-US" sz="2800" dirty="0" smtClean="0"/>
              <a:t> between a small branch from </a:t>
            </a:r>
            <a:r>
              <a:rPr lang="en-US" sz="2800" dirty="0" err="1" smtClean="0">
                <a:solidFill>
                  <a:srgbClr val="FF0000"/>
                </a:solidFill>
              </a:rPr>
              <a:t>obturator</a:t>
            </a:r>
            <a:r>
              <a:rPr lang="en-US" sz="2800" dirty="0" smtClean="0">
                <a:solidFill>
                  <a:srgbClr val="FF0000"/>
                </a:solidFill>
              </a:rPr>
              <a:t> artery </a:t>
            </a:r>
            <a:r>
              <a:rPr lang="en-US" sz="2800" dirty="0" smtClean="0"/>
              <a:t>(run through the ligament of the head) and </a:t>
            </a:r>
            <a:r>
              <a:rPr lang="en-US" sz="2800" dirty="0" smtClean="0">
                <a:solidFill>
                  <a:srgbClr val="FF0000"/>
                </a:solidFill>
              </a:rPr>
              <a:t>medial femoral circumflex artery </a:t>
            </a:r>
            <a:r>
              <a:rPr lang="en-US" sz="2800" dirty="0" smtClean="0"/>
              <a:t>(pierce the capsule and ascend the neck deep to the synovial membrane)</a:t>
            </a:r>
          </a:p>
          <a:p>
            <a:endParaRPr lang="en-US" sz="2800" dirty="0"/>
          </a:p>
        </p:txBody>
      </p:sp>
      <p:pic>
        <p:nvPicPr>
          <p:cNvPr id="7170" name="Picture 2" descr="C:\Documents and Settings\Dr.Essam\My Documents\summer courseNew Folder\2014\images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5461" y="2564904"/>
            <a:ext cx="3851400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008" y="188640"/>
            <a:ext cx="3960440" cy="1800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/>
              <a:t>Blood supply of the femoral head </a:t>
            </a:r>
            <a:br>
              <a:rPr lang="en-US" sz="3200" dirty="0" smtClean="0"/>
            </a:br>
            <a:r>
              <a:rPr lang="en-US" sz="3200" dirty="0" smtClean="0"/>
              <a:t>and </a:t>
            </a:r>
            <a:br>
              <a:rPr lang="en-US" sz="3200" dirty="0" smtClean="0"/>
            </a:br>
            <a:r>
              <a:rPr lang="en-US" sz="3200" dirty="0" smtClean="0"/>
              <a:t>avascular necrosis 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836712"/>
            <a:ext cx="4258816" cy="5616624"/>
          </a:xfrm>
        </p:spPr>
        <p:txBody>
          <a:bodyPr>
            <a:noAutofit/>
          </a:bodyPr>
          <a:lstStyle/>
          <a:p>
            <a:pPr algn="l" rtl="0"/>
            <a:r>
              <a:rPr lang="en-US" sz="2400" b="1" dirty="0" smtClean="0">
                <a:solidFill>
                  <a:srgbClr val="FF0000"/>
                </a:solidFill>
              </a:rPr>
              <a:t>A vascular necrosis </a:t>
            </a:r>
            <a:r>
              <a:rPr lang="en-US" sz="2400" dirty="0" smtClean="0"/>
              <a:t>of the femoral head  can occur after fracture of the neck of the femur </a:t>
            </a:r>
          </a:p>
          <a:p>
            <a:pPr algn="l" rtl="0"/>
            <a:r>
              <a:rPr lang="en-US" sz="2400" dirty="0" smtClean="0"/>
              <a:t>in adult fracture neck of the femur results in interfere with the and interrupt the blood supply from the root of the femoral neck to the head </a:t>
            </a:r>
          </a:p>
          <a:p>
            <a:pPr algn="l" rtl="0"/>
            <a:r>
              <a:rPr lang="en-US" sz="2400" dirty="0" smtClean="0"/>
              <a:t>Blood supply along the ligament of the head my be insufficient to sustain viability of the head  and necrosis gradually takes place. </a:t>
            </a:r>
          </a:p>
          <a:p>
            <a:endParaRPr lang="en-US" sz="2400" dirty="0"/>
          </a:p>
        </p:txBody>
      </p:sp>
      <p:pic>
        <p:nvPicPr>
          <p:cNvPr id="7170" name="Picture 2" descr="C:\Documents and Settings\Dr.Essam\My Documents\summer courseNew Folder\2014\images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5461" y="2564904"/>
            <a:ext cx="3851400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104" y="188640"/>
            <a:ext cx="3008313" cy="635670"/>
          </a:xfrm>
        </p:spPr>
        <p:txBody>
          <a:bodyPr>
            <a:normAutofit/>
          </a:bodyPr>
          <a:lstStyle/>
          <a:p>
            <a:pPr marL="342900" lvl="1" indent="-342900" algn="ctr" rtl="0">
              <a:lnSpc>
                <a:spcPct val="80000"/>
              </a:lnSpc>
              <a:spcBef>
                <a:spcPct val="20000"/>
              </a:spcBef>
            </a:pPr>
            <a:r>
              <a:rPr lang="en-US" sz="2800" kern="120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Radial artery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80"/>
            <a:ext cx="4042792" cy="5577483"/>
          </a:xfrm>
        </p:spPr>
        <p:txBody>
          <a:bodyPr>
            <a:noAutofit/>
          </a:bodyPr>
          <a:lstStyle/>
          <a:p>
            <a:pPr marL="342900" lvl="1" indent="-342900" algn="l" rtl="0">
              <a:lnSpc>
                <a:spcPct val="80000"/>
              </a:lnSpc>
              <a:buFont typeface="Wingdings" pitchFamily="2" charset="2"/>
              <a:buChar char="q"/>
            </a:pPr>
            <a:r>
              <a:rPr lang="en-US" sz="1800" dirty="0" smtClean="0">
                <a:latin typeface="Arial"/>
                <a:cs typeface="Arial"/>
              </a:rPr>
              <a:t>Begins from the brachial artery at the level of  the 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neck of the radius </a:t>
            </a:r>
            <a:r>
              <a:rPr lang="en-US" sz="1800" dirty="0" smtClean="0">
                <a:latin typeface="Arial"/>
                <a:cs typeface="Arial"/>
              </a:rPr>
              <a:t>in the cubital fossa </a:t>
            </a:r>
          </a:p>
          <a:p>
            <a:pPr marL="342900" lvl="1" indent="-342900" algn="l" rtl="0">
              <a:lnSpc>
                <a:spcPct val="80000"/>
              </a:lnSpc>
              <a:buFont typeface="Wingdings" pitchFamily="2" charset="2"/>
              <a:buChar char="q"/>
            </a:pPr>
            <a:r>
              <a:rPr lang="en-US" sz="1800" dirty="0" smtClean="0">
                <a:latin typeface="Arial"/>
                <a:cs typeface="Arial"/>
              </a:rPr>
              <a:t>Descends downward and laterally, rests on deep muscles of the forearm. </a:t>
            </a:r>
          </a:p>
          <a:p>
            <a:pPr marL="342900" lvl="1" indent="-342900" algn="l" rtl="0">
              <a:lnSpc>
                <a:spcPct val="80000"/>
              </a:lnSpc>
              <a:buFont typeface="Wingdings" pitchFamily="2" charset="2"/>
              <a:buChar char="q"/>
            </a:pPr>
            <a:r>
              <a:rPr lang="en-US" sz="1800" dirty="0" smtClean="0">
                <a:latin typeface="Arial"/>
                <a:cs typeface="Arial"/>
              </a:rPr>
              <a:t>At the wrist it passes in the 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anatomical snuff box</a:t>
            </a:r>
            <a:r>
              <a:rPr lang="en-US" sz="1800" dirty="0" smtClean="0">
                <a:latin typeface="Arial"/>
                <a:cs typeface="Arial"/>
              </a:rPr>
              <a:t>.</a:t>
            </a:r>
          </a:p>
          <a:p>
            <a:pPr marL="342900" lvl="1" indent="-342900" algn="l" rtl="0">
              <a:lnSpc>
                <a:spcPct val="80000"/>
              </a:lnSpc>
              <a:buFont typeface="Wingdings" pitchFamily="2" charset="2"/>
              <a:buChar char="q"/>
            </a:pPr>
            <a:r>
              <a:rPr lang="en-US" sz="1800" dirty="0" smtClean="0">
                <a:latin typeface="Arial"/>
                <a:cs typeface="Arial"/>
              </a:rPr>
              <a:t>Ends in the hand by anastomosis with the deep branch of the ulnar artery,</a:t>
            </a:r>
          </a:p>
          <a:p>
            <a:pPr marL="342900" lvl="1" indent="-342900" algn="l" rtl="0">
              <a:lnSpc>
                <a:spcPct val="80000"/>
              </a:lnSpc>
              <a:buFont typeface="Wingdings" pitchFamily="2" charset="2"/>
              <a:buChar char="q"/>
            </a:pPr>
            <a:r>
              <a:rPr lang="en-US" sz="1800" dirty="0" smtClean="0">
                <a:latin typeface="Arial"/>
                <a:cs typeface="Arial"/>
              </a:rPr>
              <a:t>completing the 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deep palmar arch</a:t>
            </a:r>
          </a:p>
          <a:p>
            <a:pPr marL="342900" lvl="1" indent="-342900" algn="l" rtl="0">
              <a:lnSpc>
                <a:spcPct val="80000"/>
              </a:lnSpc>
              <a:buFont typeface="Wingdings" pitchFamily="2" charset="2"/>
              <a:buChar char="q"/>
            </a:pPr>
            <a:r>
              <a:rPr lang="en-US" sz="1800" dirty="0" smtClean="0">
                <a:latin typeface="Arial"/>
                <a:cs typeface="Arial"/>
              </a:rPr>
              <a:t>Branches :</a:t>
            </a:r>
          </a:p>
          <a:p>
            <a:pPr marL="342900" lvl="1" indent="-342900" algn="l" rtl="0">
              <a:lnSpc>
                <a:spcPct val="80000"/>
              </a:lnSpc>
            </a:pPr>
            <a:r>
              <a:rPr lang="en-US" sz="1800" dirty="0" smtClean="0">
                <a:latin typeface="Arial"/>
                <a:cs typeface="Arial"/>
              </a:rPr>
              <a:t>o Radial recurrent artery (</a:t>
            </a:r>
            <a:r>
              <a:rPr lang="en-US" sz="1800" dirty="0" err="1" smtClean="0">
                <a:latin typeface="Arial"/>
                <a:cs typeface="Arial"/>
              </a:rPr>
              <a:t>anastomoses</a:t>
            </a:r>
            <a:r>
              <a:rPr lang="en-US" sz="1800" dirty="0" smtClean="0">
                <a:latin typeface="Arial"/>
                <a:cs typeface="Arial"/>
              </a:rPr>
              <a:t> with the radial collateral branch of the </a:t>
            </a:r>
            <a:r>
              <a:rPr lang="en-US" sz="1800" dirty="0" err="1" smtClean="0">
                <a:latin typeface="Arial"/>
                <a:cs typeface="Arial"/>
              </a:rPr>
              <a:t>profunda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en-US" sz="1800" dirty="0" err="1" smtClean="0">
                <a:latin typeface="Arial"/>
                <a:cs typeface="Arial"/>
              </a:rPr>
              <a:t>brachii</a:t>
            </a:r>
            <a:r>
              <a:rPr lang="en-US" sz="1800" dirty="0" smtClean="0">
                <a:latin typeface="Arial"/>
                <a:cs typeface="Arial"/>
              </a:rPr>
              <a:t>)</a:t>
            </a:r>
          </a:p>
          <a:p>
            <a:pPr marL="342900" lvl="1" indent="-342900" algn="l" rtl="0">
              <a:lnSpc>
                <a:spcPct val="80000"/>
              </a:lnSpc>
              <a:buFont typeface="Courier New" pitchFamily="49" charset="0"/>
              <a:buChar char="o"/>
            </a:pPr>
            <a:r>
              <a:rPr lang="en-US" sz="1800" dirty="0" smtClean="0">
                <a:latin typeface="Arial"/>
                <a:cs typeface="Arial"/>
              </a:rPr>
              <a:t> Muscular branches</a:t>
            </a:r>
          </a:p>
          <a:p>
            <a:pPr marL="342900" lvl="1" indent="-342900" algn="l" rtl="0">
              <a:lnSpc>
                <a:spcPct val="80000"/>
              </a:lnSpc>
              <a:buFont typeface="Courier New" pitchFamily="49" charset="0"/>
              <a:buChar char="o"/>
            </a:pPr>
            <a:r>
              <a:rPr lang="en-US" sz="1800" dirty="0" smtClean="0">
                <a:latin typeface="Arial"/>
                <a:cs typeface="Arial"/>
              </a:rPr>
              <a:t> Superficial palmar branch to complete the superficial palmar arch wit </a:t>
            </a:r>
            <a:r>
              <a:rPr lang="en-US" sz="1800" dirty="0" err="1" smtClean="0">
                <a:latin typeface="Arial"/>
                <a:cs typeface="Arial"/>
              </a:rPr>
              <a:t>hulnar</a:t>
            </a:r>
            <a:r>
              <a:rPr lang="en-US" sz="1800" dirty="0" smtClean="0">
                <a:latin typeface="Arial"/>
                <a:cs typeface="Arial"/>
              </a:rPr>
              <a:t> artery</a:t>
            </a:r>
          </a:p>
          <a:p>
            <a:pPr marL="342900" lvl="1" indent="-342900" algn="l" rtl="0">
              <a:lnSpc>
                <a:spcPct val="80000"/>
              </a:lnSpc>
              <a:buFont typeface="Courier New" pitchFamily="49" charset="0"/>
              <a:buChar char="o"/>
            </a:pPr>
            <a:r>
              <a:rPr lang="en-US" sz="1800" dirty="0" smtClean="0">
                <a:latin typeface="Arial"/>
                <a:cs typeface="Arial"/>
              </a:rPr>
              <a:t>In the palm it gives </a:t>
            </a:r>
            <a:r>
              <a:rPr lang="en-US" sz="1800" dirty="0" err="1" smtClean="0">
                <a:latin typeface="Arial"/>
                <a:cs typeface="Arial"/>
              </a:rPr>
              <a:t>radialis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en-US" sz="1800" dirty="0" err="1" smtClean="0">
                <a:latin typeface="Arial"/>
                <a:cs typeface="Arial"/>
              </a:rPr>
              <a:t>indicis</a:t>
            </a:r>
            <a:r>
              <a:rPr lang="en-US" sz="1800" dirty="0" smtClean="0">
                <a:latin typeface="Arial"/>
                <a:cs typeface="Arial"/>
              </a:rPr>
              <a:t> and </a:t>
            </a:r>
            <a:r>
              <a:rPr lang="en-US" sz="1800" dirty="0" err="1" smtClean="0">
                <a:latin typeface="Arial"/>
                <a:cs typeface="Arial"/>
              </a:rPr>
              <a:t>princeps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en-US" sz="1800" dirty="0" err="1" smtClean="0">
                <a:latin typeface="Arial"/>
                <a:cs typeface="Arial"/>
              </a:rPr>
              <a:t>pollicis</a:t>
            </a:r>
            <a:r>
              <a:rPr lang="en-US" sz="1800" dirty="0" smtClean="0">
                <a:latin typeface="Arial"/>
                <a:cs typeface="Arial"/>
              </a:rPr>
              <a:t>   </a:t>
            </a: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7787" y="908720"/>
            <a:ext cx="3826701" cy="58531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Venous pump of the Lower Limb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l" rtl="0"/>
            <a:r>
              <a:rPr lang="en-US" dirty="0" smtClean="0"/>
              <a:t>The </a:t>
            </a:r>
            <a:r>
              <a:rPr lang="en-US" b="1" dirty="0" smtClean="0"/>
              <a:t>venae comitantes </a:t>
            </a:r>
            <a:r>
              <a:rPr lang="en-US" dirty="0" smtClean="0"/>
              <a:t>are subjected to intermittent pressure at rest and during exercise, and pulsation of the adjacent arteries; </a:t>
            </a:r>
          </a:p>
          <a:p>
            <a:pPr algn="l" rtl="0"/>
            <a:r>
              <a:rPr lang="en-US" dirty="0" smtClean="0"/>
              <a:t>helps the movement of blood up the limbs. </a:t>
            </a:r>
          </a:p>
          <a:p>
            <a:pPr algn="l" rtl="0"/>
            <a:r>
              <a:rPr lang="en-US" dirty="0" smtClean="0"/>
              <a:t>The </a:t>
            </a:r>
            <a:r>
              <a:rPr lang="en-US" b="1" dirty="0" smtClean="0"/>
              <a:t>superficial vein </a:t>
            </a:r>
            <a:r>
              <a:rPr lang="en-US" dirty="0" smtClean="0"/>
              <a:t>do not subjected to this presser </a:t>
            </a:r>
          </a:p>
          <a:p>
            <a:pPr algn="l" rtl="0"/>
            <a:r>
              <a:rPr lang="en-US" dirty="0" smtClean="0"/>
              <a:t>Valves in the perforating veins prevent escape of blood from the high presser deep system to the low presser superficial system.</a:t>
            </a:r>
          </a:p>
          <a:p>
            <a:pPr algn="l" rtl="0"/>
            <a:r>
              <a:rPr lang="en-US" b="1" dirty="0" smtClean="0"/>
              <a:t>With relaxation </a:t>
            </a:r>
            <a:r>
              <a:rPr lang="en-US" dirty="0" smtClean="0"/>
              <a:t>of the muscles within the compartment </a:t>
            </a:r>
            <a:r>
              <a:rPr lang="en-US" b="1" dirty="0" smtClean="0"/>
              <a:t>the venous blood is sucked from the superficial to the deep veins.  </a:t>
            </a:r>
          </a:p>
          <a:p>
            <a:pPr algn="l" rtl="0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40" y="692696"/>
            <a:ext cx="3008313" cy="707678"/>
          </a:xfrm>
        </p:spPr>
        <p:txBody>
          <a:bodyPr>
            <a:normAutofit/>
          </a:bodyPr>
          <a:lstStyle/>
          <a:p>
            <a:pPr algn="ctr" rtl="0"/>
            <a:r>
              <a:rPr lang="en-US" sz="3200" b="1" dirty="0" smtClean="0"/>
              <a:t>Varicose veins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785794"/>
            <a:ext cx="4114800" cy="5340369"/>
          </a:xfrm>
        </p:spPr>
        <p:txBody>
          <a:bodyPr>
            <a:noAutofit/>
          </a:bodyPr>
          <a:lstStyle/>
          <a:p>
            <a:pPr algn="l" rtl="0"/>
            <a:r>
              <a:rPr lang="en-US" sz="2800" dirty="0" smtClean="0"/>
              <a:t>Has a large diameter than normal , elongated and tortuous. </a:t>
            </a:r>
          </a:p>
          <a:p>
            <a:pPr algn="l" rtl="0"/>
            <a:r>
              <a:rPr lang="en-US" sz="2800" dirty="0" smtClean="0"/>
              <a:t>It is responsible for discomfort and pain. </a:t>
            </a:r>
          </a:p>
          <a:p>
            <a:pPr algn="l" rtl="0"/>
            <a:r>
              <a:rPr lang="en-US" sz="2800" dirty="0" smtClean="0"/>
              <a:t>Many causes include hereditary weakness of the veins wall and incompetent valves,  elevated intra abdominal pressure,  multiple pregnancy, and  tumors </a:t>
            </a:r>
          </a:p>
          <a:p>
            <a:endParaRPr lang="en-US" sz="2800" dirty="0"/>
          </a:p>
        </p:txBody>
      </p:sp>
      <p:pic>
        <p:nvPicPr>
          <p:cNvPr id="5" name="Content Placeholder 4" descr="C:\Documents and Settings\angela\My Documents\My Pictures\variocose veins\long sap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7924" y="1640553"/>
            <a:ext cx="3584604" cy="488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pPr rtl="0"/>
            <a:r>
              <a:rPr lang="en-US" b="1" dirty="0" smtClean="0"/>
              <a:t>Varicose veins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076" y="857233"/>
            <a:ext cx="7829576" cy="4214842"/>
          </a:xfrm>
        </p:spPr>
        <p:txBody>
          <a:bodyPr>
            <a:normAutofit fontScale="92500" lnSpcReduction="20000"/>
          </a:bodyPr>
          <a:lstStyle/>
          <a:p>
            <a:pPr algn="l" rtl="0"/>
            <a:r>
              <a:rPr lang="en-US" dirty="0" smtClean="0"/>
              <a:t>Thrompophlepits of the deep veins so the superficial veins become the main venous pathway for the lower limbs </a:t>
            </a:r>
          </a:p>
          <a:p>
            <a:pPr algn="l" rtl="0"/>
            <a:r>
              <a:rPr lang="en-US" dirty="0" smtClean="0"/>
              <a:t>High presser venous blood escape from deep veins into the superficial veins producing the varicosity.</a:t>
            </a:r>
          </a:p>
          <a:p>
            <a:pPr algn="l" rtl="0"/>
            <a:r>
              <a:rPr lang="en-US" dirty="0" smtClean="0"/>
              <a:t>Location and division of all the main tributaries of great or small saphenous veins. </a:t>
            </a:r>
          </a:p>
          <a:p>
            <a:pPr algn="l" rtl="0"/>
            <a:r>
              <a:rPr lang="en-US" dirty="0" smtClean="0"/>
              <a:t>Remove or strip the superficial veins in addition   </a:t>
            </a:r>
            <a:endParaRPr lang="en-US" dirty="0"/>
          </a:p>
        </p:txBody>
      </p:sp>
      <p:pic>
        <p:nvPicPr>
          <p:cNvPr id="4" name="Picture 2" descr="C:\Documents and Settings\Dr.Essam\My Documents\summer courseNew Folder\2014\2._Introduction_of_stripper_into_vein_ez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6021" y="4572008"/>
            <a:ext cx="4387879" cy="18013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003232" cy="101281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Great saphenous vein </a:t>
            </a:r>
            <a:br>
              <a:rPr lang="en-US" sz="2800" dirty="0" smtClean="0"/>
            </a:br>
            <a:r>
              <a:rPr lang="en-US" sz="2800" dirty="0" smtClean="0"/>
              <a:t>cut down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5114932" cy="5422900"/>
          </a:xfrm>
        </p:spPr>
        <p:txBody>
          <a:bodyPr>
            <a:noAutofit/>
          </a:bodyPr>
          <a:lstStyle/>
          <a:p>
            <a:pPr algn="l" rtl="0"/>
            <a:r>
              <a:rPr lang="en-US" sz="2800" dirty="0" smtClean="0"/>
              <a:t>Exposure of the great saphenous vein for cut down at the ankle;</a:t>
            </a:r>
          </a:p>
          <a:p>
            <a:pPr algn="l" rtl="0"/>
            <a:r>
              <a:rPr lang="en-US" sz="2800" dirty="0" smtClean="0"/>
              <a:t>Skin in front of the medial </a:t>
            </a:r>
            <a:r>
              <a:rPr lang="en-US" sz="2800" dirty="0" err="1" smtClean="0"/>
              <a:t>malleolus</a:t>
            </a:r>
            <a:r>
              <a:rPr lang="en-US" sz="2800" dirty="0" smtClean="0"/>
              <a:t> is blocked by local anesthesia </a:t>
            </a:r>
          </a:p>
          <a:p>
            <a:pPr algn="l" rtl="0"/>
            <a:r>
              <a:rPr lang="en-US" sz="2800" dirty="0" smtClean="0"/>
              <a:t>Transverse incision across the long axis of the vein </a:t>
            </a:r>
            <a:r>
              <a:rPr lang="en-US" sz="2800" b="1" dirty="0" smtClean="0"/>
              <a:t>just anterior and superior to the medial </a:t>
            </a:r>
            <a:r>
              <a:rPr lang="en-US" sz="2800" b="1" dirty="0" err="1" smtClean="0"/>
              <a:t>malleolus</a:t>
            </a:r>
            <a:r>
              <a:rPr lang="en-US" sz="2800" b="1" dirty="0" smtClean="0"/>
              <a:t>.</a:t>
            </a:r>
          </a:p>
          <a:p>
            <a:pPr algn="l" rtl="0"/>
            <a:r>
              <a:rPr lang="en-US" sz="2800" dirty="0" smtClean="0"/>
              <a:t>Although it my be not visible it is constant   </a:t>
            </a:r>
          </a:p>
          <a:p>
            <a:endParaRPr lang="en-US" sz="2800" dirty="0"/>
          </a:p>
        </p:txBody>
      </p:sp>
      <p:pic>
        <p:nvPicPr>
          <p:cNvPr id="9218" name="Picture 2" descr="C:\Documents and Settings\Dr.Essam\My Documents\summer courseNew Folder\2014\images (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556792"/>
            <a:ext cx="2619375" cy="1743075"/>
          </a:xfrm>
          <a:prstGeom prst="rect">
            <a:avLst/>
          </a:prstGeom>
          <a:noFill/>
        </p:spPr>
      </p:pic>
      <p:pic>
        <p:nvPicPr>
          <p:cNvPr id="9219" name="Picture 3" descr="C:\Documents and Settings\Dr.Essam\My Documents\summer courseNew Folder\2014\44_app_med_ant_2a_54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7666" y="3645024"/>
            <a:ext cx="3004862" cy="22258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003232" cy="869934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Great saphenous vein </a:t>
            </a:r>
            <a:br>
              <a:rPr lang="en-US" sz="2800" dirty="0" smtClean="0"/>
            </a:br>
            <a:r>
              <a:rPr lang="en-US" sz="2800" dirty="0" smtClean="0"/>
              <a:t>cut down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970784" cy="5065734"/>
          </a:xfrm>
        </p:spPr>
        <p:txBody>
          <a:bodyPr>
            <a:noAutofit/>
          </a:bodyPr>
          <a:lstStyle/>
          <a:p>
            <a:pPr algn="l" rtl="0"/>
            <a:r>
              <a:rPr lang="en-US" sz="2800" dirty="0" smtClean="0"/>
              <a:t>At the groin; The area of thigh skin below and lateral to scrotum or labia </a:t>
            </a:r>
            <a:r>
              <a:rPr lang="en-US" sz="2800" dirty="0" err="1" smtClean="0"/>
              <a:t>majus</a:t>
            </a:r>
            <a:r>
              <a:rPr lang="en-US" sz="2800" dirty="0" smtClean="0"/>
              <a:t> is blocked by local anesthetic.</a:t>
            </a:r>
          </a:p>
          <a:p>
            <a:pPr algn="l" rtl="0"/>
            <a:r>
              <a:rPr lang="en-US" sz="2800" dirty="0" smtClean="0"/>
              <a:t>Transverse incision </a:t>
            </a:r>
            <a:r>
              <a:rPr lang="en-US" sz="2800" b="1" dirty="0" smtClean="0"/>
              <a:t>1.5 in 4 cm below (2 finger breadth) and lateral to the pubic tubercle </a:t>
            </a:r>
          </a:p>
          <a:p>
            <a:pPr algn="l" rtl="0"/>
            <a:r>
              <a:rPr lang="en-US" sz="2800" b="1" dirty="0" smtClean="0"/>
              <a:t> just medial to the femoral pulse if it is felt</a:t>
            </a:r>
          </a:p>
          <a:p>
            <a:endParaRPr lang="en-US" sz="2800" dirty="0"/>
          </a:p>
        </p:txBody>
      </p:sp>
      <p:pic>
        <p:nvPicPr>
          <p:cNvPr id="10242" name="Picture 2" descr="C:\Documents and Settings\Dr.Essam\My Documents\summer courseNew Folder\2014\2._Introduction_of_stripper_into_vein_ez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84784"/>
            <a:ext cx="4387879" cy="1801340"/>
          </a:xfrm>
          <a:prstGeom prst="rect">
            <a:avLst/>
          </a:prstGeom>
          <a:noFill/>
        </p:spPr>
      </p:pic>
      <p:pic>
        <p:nvPicPr>
          <p:cNvPr id="10243" name="Picture 3" descr="C:\Documents and Settings\Dr.Essam\My Documents\summer courseNew Folder\2014\QrIbB6j7OaYMKLorF0qOdg_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0214" y="3789040"/>
            <a:ext cx="3048000" cy="2324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saphenous vein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The occlusive coronary disease </a:t>
            </a:r>
          </a:p>
          <a:p>
            <a:pPr algn="l" rtl="0"/>
            <a:r>
              <a:rPr lang="en-US" dirty="0" smtClean="0"/>
              <a:t>Bypass is done by inserting a graft of a portion of the Great saphenous vein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931224" cy="101281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Anterior compartment syndrome 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114800" cy="4691063"/>
          </a:xfrm>
        </p:spPr>
        <p:txBody>
          <a:bodyPr>
            <a:noAutofit/>
          </a:bodyPr>
          <a:lstStyle/>
          <a:p>
            <a:pPr algn="l" rtl="0"/>
            <a:r>
              <a:rPr lang="en-US" sz="2800" dirty="0" smtClean="0"/>
              <a:t>Produced by </a:t>
            </a:r>
            <a:r>
              <a:rPr lang="en-US" sz="2800" dirty="0" err="1" smtClean="0"/>
              <a:t>intracompartmintal</a:t>
            </a:r>
            <a:r>
              <a:rPr lang="en-US" sz="2800" dirty="0" smtClean="0"/>
              <a:t> tissue injury follow bone fracture </a:t>
            </a:r>
          </a:p>
          <a:p>
            <a:pPr algn="l" rtl="0"/>
            <a:r>
              <a:rPr lang="en-US" sz="2800" dirty="0" smtClean="0"/>
              <a:t>Early diagnosis is critical </a:t>
            </a:r>
          </a:p>
          <a:p>
            <a:pPr algn="l" rtl="0"/>
            <a:r>
              <a:rPr lang="en-US" sz="2800" b="1" dirty="0" smtClean="0"/>
              <a:t>Leg pain is exaggerated by </a:t>
            </a:r>
            <a:r>
              <a:rPr lang="en-US" sz="2800" b="1" dirty="0" err="1" smtClean="0"/>
              <a:t>dorsiflexion</a:t>
            </a:r>
            <a:r>
              <a:rPr lang="en-US" sz="2800" b="1" dirty="0" smtClean="0"/>
              <a:t> </a:t>
            </a:r>
            <a:r>
              <a:rPr lang="en-US" sz="2800" dirty="0" smtClean="0"/>
              <a:t>of the foot  </a:t>
            </a:r>
          </a:p>
          <a:p>
            <a:pPr algn="l" rtl="0"/>
            <a:r>
              <a:rPr lang="en-US" sz="2800" dirty="0" smtClean="0"/>
              <a:t>Stretching of the muscles by passive planter flexion </a:t>
            </a:r>
          </a:p>
          <a:p>
            <a:pPr algn="l" rtl="0"/>
            <a:r>
              <a:rPr lang="en-US" sz="2800" b="1" dirty="0" err="1" smtClean="0"/>
              <a:t>Dorsalis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peddis</a:t>
            </a:r>
            <a:r>
              <a:rPr lang="en-US" sz="2800" b="1" dirty="0" smtClean="0"/>
              <a:t> arterial pulse disappears </a:t>
            </a:r>
          </a:p>
          <a:p>
            <a:endParaRPr lang="en-US" sz="2800" dirty="0"/>
          </a:p>
        </p:txBody>
      </p:sp>
      <p:pic>
        <p:nvPicPr>
          <p:cNvPr id="11266" name="Picture 2" descr="C:\Documents and Settings\Dr.Essam\My Documents\summer courseNew Folder\2014\images 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1201" y="2708920"/>
            <a:ext cx="3966096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8075240" cy="63567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Anterior compartment syndrome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9992" y="2132857"/>
            <a:ext cx="4032448" cy="3600400"/>
          </a:xfrm>
        </p:spPr>
        <p:txBody>
          <a:bodyPr/>
          <a:lstStyle/>
          <a:p>
            <a:pPr algn="l" rtl="0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898776" cy="4691063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sz="2800" dirty="0" smtClean="0"/>
              <a:t>Anterior compartment muscle are paralyzed </a:t>
            </a:r>
          </a:p>
          <a:p>
            <a:pPr algn="l" rtl="0"/>
            <a:r>
              <a:rPr lang="en-US" sz="2800" dirty="0" smtClean="0"/>
              <a:t>Loss of sensation of the area supplied by the deep </a:t>
            </a:r>
            <a:r>
              <a:rPr lang="en-US" sz="2800" dirty="0" err="1" smtClean="0"/>
              <a:t>peroneal</a:t>
            </a:r>
            <a:r>
              <a:rPr lang="en-US" sz="2800" dirty="0" smtClean="0"/>
              <a:t> nerve.</a:t>
            </a:r>
          </a:p>
          <a:p>
            <a:pPr algn="l" rtl="0"/>
            <a:r>
              <a:rPr lang="en-US" sz="2800" dirty="0" smtClean="0"/>
              <a:t>Treatment;</a:t>
            </a:r>
          </a:p>
          <a:p>
            <a:pPr algn="l" rtl="0"/>
            <a:r>
              <a:rPr lang="en-US" sz="2800" b="1" dirty="0" err="1" smtClean="0"/>
              <a:t>Fasciotomy</a:t>
            </a:r>
            <a:r>
              <a:rPr lang="en-US" sz="2800" dirty="0" smtClean="0"/>
              <a:t> through longitudinal incision to decompress the area and prevent necrosis of muscles   </a:t>
            </a:r>
          </a:p>
        </p:txBody>
      </p:sp>
      <p:pic>
        <p:nvPicPr>
          <p:cNvPr id="6" name="Picture 5" descr="Leg two incisio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4371" y="1916832"/>
            <a:ext cx="4010861" cy="374441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distance air travel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Sit immobile for hours on long distance travel are prone to </a:t>
            </a:r>
            <a:r>
              <a:rPr lang="en-US" b="1" dirty="0" smtClean="0"/>
              <a:t>deep venous thrombosis</a:t>
            </a:r>
            <a:r>
              <a:rPr lang="en-US" dirty="0" smtClean="0"/>
              <a:t>. </a:t>
            </a:r>
          </a:p>
          <a:p>
            <a:pPr algn="l" rtl="0"/>
            <a:r>
              <a:rPr lang="en-US" dirty="0" smtClean="0"/>
              <a:t>My be a symptomatic or manifested by mild pain or tightness  or tenderness in the calf muscles.</a:t>
            </a:r>
          </a:p>
          <a:p>
            <a:pPr algn="l" rtl="0"/>
            <a:r>
              <a:rPr lang="en-US" dirty="0" smtClean="0"/>
              <a:t>It is prevented by </a:t>
            </a:r>
            <a:r>
              <a:rPr lang="en-US" b="1" dirty="0" smtClean="0"/>
              <a:t>stretching of the legs every hour to improve the venous circulation 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Arterial palpation of the lower limbs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Should know the precise position of the main arteries of the lower limbs. </a:t>
            </a:r>
          </a:p>
          <a:p>
            <a:pPr algn="l" rtl="0"/>
            <a:r>
              <a:rPr lang="en-US" dirty="0" smtClean="0"/>
              <a:t>To arrest a severe hemorrhage. </a:t>
            </a:r>
          </a:p>
          <a:p>
            <a:pPr algn="l" rtl="0"/>
            <a:r>
              <a:rPr lang="en-US" dirty="0" smtClean="0"/>
              <a:t>Palpate different parts of the arterial tree in arterial occlusive disease.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2120" y="188640"/>
            <a:ext cx="3008313" cy="63567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Ulnar artery</a:t>
            </a:r>
            <a:endParaRPr lang="en-US" sz="3200" dirty="0">
              <a:solidFill>
                <a:srgbClr val="FF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9552" y="476672"/>
            <a:ext cx="4536504" cy="5976664"/>
          </a:xfrm>
        </p:spPr>
        <p:txBody>
          <a:bodyPr>
            <a:no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US" sz="1600" dirty="0" smtClean="0">
                <a:latin typeface="Arial"/>
                <a:cs typeface="Arial"/>
              </a:rPr>
              <a:t>Begins from the brachial artery at the level of  the 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neck of the radius </a:t>
            </a:r>
            <a:r>
              <a:rPr lang="en-US" sz="1600" dirty="0" smtClean="0">
                <a:latin typeface="Arial"/>
                <a:cs typeface="Arial"/>
              </a:rPr>
              <a:t>in the cubital fossa </a:t>
            </a:r>
          </a:p>
          <a:p>
            <a:pPr algn="l" rtl="0">
              <a:buFont typeface="Wingdings" pitchFamily="2" charset="2"/>
              <a:buChar char="q"/>
            </a:pPr>
            <a:r>
              <a:rPr lang="en-US" sz="1600" dirty="0" smtClean="0">
                <a:latin typeface="Arial"/>
                <a:cs typeface="Arial"/>
              </a:rPr>
              <a:t>It descends through the anterior compartment of the forearm </a:t>
            </a:r>
          </a:p>
          <a:p>
            <a:pPr algn="l" rtl="0">
              <a:buFont typeface="Wingdings" pitchFamily="2" charset="2"/>
              <a:buChar char="q"/>
            </a:pPr>
            <a:r>
              <a:rPr lang="en-US" sz="1600" dirty="0" smtClean="0">
                <a:latin typeface="Arial"/>
                <a:cs typeface="Arial"/>
              </a:rPr>
              <a:t> enters the palm superficial to the flexor retinaculum. </a:t>
            </a:r>
          </a:p>
          <a:p>
            <a:pPr algn="l" rtl="0">
              <a:buFont typeface="Wingdings" pitchFamily="2" charset="2"/>
              <a:buChar char="q"/>
            </a:pPr>
            <a:r>
              <a:rPr lang="en-US" sz="1600" dirty="0" smtClean="0">
                <a:latin typeface="Arial"/>
                <a:cs typeface="Arial"/>
              </a:rPr>
              <a:t>Ends in the hand by forming the 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superficial palmar arch</a:t>
            </a:r>
            <a:r>
              <a:rPr lang="en-US" sz="1600" dirty="0" smtClean="0">
                <a:latin typeface="Arial"/>
                <a:cs typeface="Arial"/>
              </a:rPr>
              <a:t> anastomosing with the superficial palmar branch of the radial artery.</a:t>
            </a:r>
          </a:p>
          <a:p>
            <a:pPr algn="l" rtl="0">
              <a:buFont typeface="Wingdings" pitchFamily="2" charset="2"/>
              <a:buChar char="q"/>
            </a:pP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Branches :</a:t>
            </a:r>
          </a:p>
          <a:p>
            <a:pPr algn="l" rtl="0"/>
            <a:r>
              <a:rPr lang="pt-BR" sz="1600" dirty="0" smtClean="0">
                <a:latin typeface="Arial"/>
                <a:cs typeface="Arial"/>
              </a:rPr>
              <a:t>o Anterior ulnar recurrent artery</a:t>
            </a:r>
          </a:p>
          <a:p>
            <a:pPr algn="l" rtl="0"/>
            <a:r>
              <a:rPr lang="pt-BR" sz="1600" dirty="0" smtClean="0">
                <a:latin typeface="Arial"/>
                <a:cs typeface="Arial"/>
              </a:rPr>
              <a:t>o Posterior ulnar recurrent artery</a:t>
            </a:r>
          </a:p>
          <a:p>
            <a:pPr algn="l" rtl="0"/>
            <a:r>
              <a:rPr lang="en-US" sz="1600" dirty="0" smtClean="0">
                <a:latin typeface="Arial"/>
                <a:cs typeface="Arial"/>
              </a:rPr>
              <a:t>o Common interosseous artery, which divides into anterior interosseous artery and posterior interosseous artery (which gives rise to the posterior interosseous recurrent artery) .</a:t>
            </a:r>
          </a:p>
          <a:p>
            <a:pPr algn="l" rtl="0"/>
            <a:r>
              <a:rPr lang="en-US" sz="1600" dirty="0" smtClean="0">
                <a:latin typeface="Arial"/>
                <a:cs typeface="Arial"/>
              </a:rPr>
              <a:t>o Muscular branches.</a:t>
            </a:r>
          </a:p>
          <a:p>
            <a:pPr algn="l" rtl="0"/>
            <a:r>
              <a:rPr lang="en-US" sz="1600" dirty="0" smtClean="0">
                <a:latin typeface="Arial"/>
                <a:cs typeface="Arial"/>
              </a:rPr>
              <a:t>o Cutaneous branches  </a:t>
            </a:r>
          </a:p>
          <a:p>
            <a:pPr algn="l" rtl="0">
              <a:buFont typeface="Courier New" pitchFamily="49" charset="0"/>
              <a:buChar char="o"/>
            </a:pPr>
            <a:r>
              <a:rPr lang="en-US" sz="1600" dirty="0" smtClean="0">
                <a:latin typeface="Arial"/>
                <a:cs typeface="Arial"/>
              </a:rPr>
              <a:t>Branches sharing in arterial anastomosis around the wrist joint </a:t>
            </a:r>
          </a:p>
          <a:p>
            <a:pPr algn="l" rtl="0"/>
            <a:endParaRPr lang="en-US" sz="1600" dirty="0">
              <a:latin typeface="Arial"/>
              <a:cs typeface="Arial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4319" y="888255"/>
            <a:ext cx="3538161" cy="58531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Arterial palpation of the lower limbs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l" rtl="0"/>
            <a:r>
              <a:rPr lang="en-US" b="1" dirty="0" smtClean="0">
                <a:solidFill>
                  <a:srgbClr val="FF0000"/>
                </a:solidFill>
              </a:rPr>
              <a:t>Femoral artery; </a:t>
            </a:r>
            <a:r>
              <a:rPr lang="en-US" dirty="0" smtClean="0"/>
              <a:t>enters the thigh behind the inguinal ligament at a point </a:t>
            </a:r>
            <a:r>
              <a:rPr lang="en-US" u="sng" dirty="0" smtClean="0"/>
              <a:t>mid way between the anterior superior iliac spine and the symphysis pubis,</a:t>
            </a:r>
            <a:r>
              <a:rPr lang="en-US" dirty="0" smtClean="0"/>
              <a:t> it is easily palpated or compressed against the pectineus muscle and the superior pubic ramus.</a:t>
            </a:r>
          </a:p>
          <a:p>
            <a:pPr algn="l" rtl="0"/>
            <a:r>
              <a:rPr lang="en-US" b="1" dirty="0" smtClean="0">
                <a:solidFill>
                  <a:srgbClr val="FF0000"/>
                </a:solidFill>
              </a:rPr>
              <a:t>Popliteal artery; </a:t>
            </a:r>
            <a:r>
              <a:rPr lang="en-US" dirty="0" smtClean="0"/>
              <a:t>can be felt in </a:t>
            </a:r>
            <a:r>
              <a:rPr lang="en-US" u="sng" dirty="0" smtClean="0"/>
              <a:t>depth of the popliteal fossa </a:t>
            </a:r>
            <a:r>
              <a:rPr lang="en-US" dirty="0" smtClean="0"/>
              <a:t>with relaxed deep fascia during passive flexion of the knee.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Arterial palpation of the lower limbs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Autofit/>
          </a:bodyPr>
          <a:lstStyle/>
          <a:p>
            <a:pPr algn="l" rtl="0"/>
            <a:r>
              <a:rPr lang="en-US" b="1" dirty="0" err="1" smtClean="0">
                <a:solidFill>
                  <a:srgbClr val="FF0000"/>
                </a:solidFill>
              </a:rPr>
              <a:t>Dorsalis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pedis</a:t>
            </a:r>
            <a:r>
              <a:rPr lang="en-US" b="1" dirty="0" smtClean="0">
                <a:solidFill>
                  <a:srgbClr val="FF0000"/>
                </a:solidFill>
              </a:rPr>
              <a:t> artery; </a:t>
            </a:r>
            <a:r>
              <a:rPr lang="en-US" u="sng" dirty="0" smtClean="0"/>
              <a:t>midway between medial and lateral mallioli</a:t>
            </a:r>
            <a:r>
              <a:rPr lang="en-US" dirty="0" smtClean="0"/>
              <a:t> </a:t>
            </a:r>
            <a:r>
              <a:rPr lang="en-US" u="sng" dirty="0" smtClean="0"/>
              <a:t>in front of the ankle </a:t>
            </a:r>
            <a:r>
              <a:rPr lang="en-US" dirty="0" smtClean="0"/>
              <a:t>joint  </a:t>
            </a:r>
            <a:r>
              <a:rPr lang="en-US" u="sng" dirty="0" smtClean="0"/>
              <a:t>firs interossias space </a:t>
            </a:r>
            <a:r>
              <a:rPr lang="en-US" dirty="0" smtClean="0"/>
              <a:t>between tendons of extensor hallucis longus and extensor digitorum longus.</a:t>
            </a:r>
          </a:p>
          <a:p>
            <a:pPr algn="l" rtl="0"/>
            <a:r>
              <a:rPr lang="en-US" b="1" dirty="0" smtClean="0">
                <a:solidFill>
                  <a:srgbClr val="FF0000"/>
                </a:solidFill>
              </a:rPr>
              <a:t>Posterior </a:t>
            </a:r>
            <a:r>
              <a:rPr lang="en-US" b="1" dirty="0" err="1" smtClean="0">
                <a:solidFill>
                  <a:srgbClr val="FF0000"/>
                </a:solidFill>
              </a:rPr>
              <a:t>tibial</a:t>
            </a:r>
            <a:r>
              <a:rPr lang="en-US" b="1" dirty="0" smtClean="0">
                <a:solidFill>
                  <a:srgbClr val="FF0000"/>
                </a:solidFill>
              </a:rPr>
              <a:t> artery; </a:t>
            </a:r>
            <a:r>
              <a:rPr lang="en-US" u="sng" dirty="0" smtClean="0"/>
              <a:t>behind medial malliolus,</a:t>
            </a:r>
            <a:r>
              <a:rPr lang="en-US" dirty="0" smtClean="0"/>
              <a:t> beneath flexor retinaculum between tendons of flexor digitorum longus flexor hallucis longus, </a:t>
            </a:r>
            <a:r>
              <a:rPr lang="en-US" u="sng" dirty="0" smtClean="0"/>
              <a:t>midway between medial malliolus and the heel </a:t>
            </a:r>
            <a:endParaRPr lang="en-US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Collateral circulation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l" rtl="0"/>
            <a:r>
              <a:rPr lang="en-US" dirty="0" smtClean="0"/>
              <a:t>Prevent necrosis or gangrene that may follow the arterial obstruction (Sudden occlusion).</a:t>
            </a:r>
          </a:p>
          <a:p>
            <a:pPr algn="l" rtl="0"/>
            <a:r>
              <a:rPr lang="en-US" dirty="0" smtClean="0"/>
              <a:t>Gradual occlusion as in atherosclerosis is less likely to be followed by necrosis </a:t>
            </a:r>
          </a:p>
          <a:p>
            <a:pPr algn="l" rtl="0"/>
            <a:r>
              <a:rPr lang="en-US" dirty="0" smtClean="0"/>
              <a:t>For the femoral artery cruciate and </a:t>
            </a:r>
            <a:r>
              <a:rPr lang="en-US" dirty="0" err="1" smtClean="0"/>
              <a:t>trochantric</a:t>
            </a:r>
            <a:r>
              <a:rPr lang="en-US" dirty="0" smtClean="0"/>
              <a:t> </a:t>
            </a:r>
            <a:r>
              <a:rPr lang="en-US" dirty="0" err="1" smtClean="0"/>
              <a:t>anastomosis</a:t>
            </a:r>
            <a:r>
              <a:rPr lang="en-US" dirty="0" smtClean="0"/>
              <a:t>  </a:t>
            </a:r>
          </a:p>
          <a:p>
            <a:pPr algn="l" rtl="0"/>
            <a:r>
              <a:rPr lang="en-US" dirty="0" smtClean="0"/>
              <a:t>In the </a:t>
            </a:r>
            <a:r>
              <a:rPr lang="en-US" dirty="0" err="1" smtClean="0"/>
              <a:t>addauctor</a:t>
            </a:r>
            <a:r>
              <a:rPr lang="en-US" dirty="0" smtClean="0"/>
              <a:t> canal the perforating branches of </a:t>
            </a:r>
            <a:r>
              <a:rPr lang="en-US" dirty="0" err="1" smtClean="0"/>
              <a:t>prufunda</a:t>
            </a:r>
            <a:r>
              <a:rPr lang="en-US" dirty="0" smtClean="0"/>
              <a:t> </a:t>
            </a:r>
            <a:r>
              <a:rPr lang="en-US" dirty="0" err="1" smtClean="0"/>
              <a:t>femoris</a:t>
            </a:r>
            <a:r>
              <a:rPr lang="en-US" dirty="0" smtClean="0"/>
              <a:t> , articular and muscular branches of femoral and </a:t>
            </a:r>
            <a:r>
              <a:rPr lang="en-US" dirty="0" err="1" smtClean="0"/>
              <a:t>popliteal</a:t>
            </a:r>
            <a:r>
              <a:rPr lang="en-US" dirty="0" smtClean="0"/>
              <a:t> arteries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Traumatic injury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Arterial injury for the lower limbs has poor prognosis compared to the upper limbs </a:t>
            </a:r>
          </a:p>
          <a:p>
            <a:pPr algn="l" rtl="0"/>
            <a:r>
              <a:rPr lang="en-US" dirty="0" smtClean="0"/>
              <a:t>Due to; the collateral circulation around the hip and knee is not adequate as that around the shoulder and elbow.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931224" cy="707678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Arterial occlusive disease of the leg 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1546"/>
            <a:ext cx="4757742" cy="5500726"/>
          </a:xfrm>
        </p:spPr>
        <p:txBody>
          <a:bodyPr>
            <a:noAutofit/>
          </a:bodyPr>
          <a:lstStyle/>
          <a:p>
            <a:pPr algn="l" rtl="0"/>
            <a:r>
              <a:rPr lang="en-US" sz="2800" dirty="0" smtClean="0"/>
              <a:t>More common in men </a:t>
            </a:r>
          </a:p>
          <a:p>
            <a:pPr algn="l" rtl="0"/>
            <a:r>
              <a:rPr lang="en-US" sz="2800" dirty="0" smtClean="0"/>
              <a:t>Ischemia of muscles produces cramp like pain with exercise, the supply to the calf muscles is in adequate , the patient is forced to stop walking after a limited distance </a:t>
            </a:r>
          </a:p>
          <a:p>
            <a:pPr algn="l" rtl="0"/>
            <a:r>
              <a:rPr lang="en-US" sz="2800" dirty="0" smtClean="0"/>
              <a:t>With rest the oxygen depletion is corrected and pain disappears this condition is known as intermittent claudication   </a:t>
            </a:r>
          </a:p>
          <a:p>
            <a:endParaRPr lang="en-US" sz="2800" dirty="0"/>
          </a:p>
        </p:txBody>
      </p:sp>
      <p:pic>
        <p:nvPicPr>
          <p:cNvPr id="12290" name="Picture 2" descr="C:\Documents and Settings\Dr.Essam\My Documents\summer courseNew Folder\2014\Pvd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0280" y="1988840"/>
            <a:ext cx="3048000" cy="406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Sympathetic innervation of the arteries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l" rtl="0"/>
            <a:r>
              <a:rPr lang="en-US" sz="2400" dirty="0" smtClean="0"/>
              <a:t>It develops from </a:t>
            </a:r>
            <a:r>
              <a:rPr lang="en-US" sz="2400" dirty="0" smtClean="0">
                <a:solidFill>
                  <a:srgbClr val="FF0000"/>
                </a:solidFill>
              </a:rPr>
              <a:t>the lower thoracic and upper two or three lumber segments </a:t>
            </a:r>
            <a:r>
              <a:rPr lang="en-US" sz="2400" dirty="0" smtClean="0"/>
              <a:t>of the spinal cord</a:t>
            </a:r>
          </a:p>
          <a:p>
            <a:pPr algn="l" rtl="0"/>
            <a:r>
              <a:rPr lang="en-US" sz="2400" dirty="0" smtClean="0"/>
              <a:t>The preganglionic fibers pass to the lower thoracic and upper lumber ganglia via the white </a:t>
            </a:r>
            <a:r>
              <a:rPr lang="en-US" sz="2400" dirty="0" err="1" smtClean="0"/>
              <a:t>remi</a:t>
            </a:r>
            <a:r>
              <a:rPr lang="en-US" sz="2400" dirty="0" smtClean="0"/>
              <a:t> </a:t>
            </a:r>
          </a:p>
          <a:p>
            <a:pPr algn="l" rtl="0"/>
            <a:r>
              <a:rPr lang="en-US" sz="2400" dirty="0" smtClean="0"/>
              <a:t>Fibers synapse in the lumber and sacral ganglia </a:t>
            </a:r>
          </a:p>
          <a:p>
            <a:pPr algn="l" rtl="0"/>
            <a:r>
              <a:rPr lang="en-US" sz="2400" dirty="0" smtClean="0">
                <a:solidFill>
                  <a:srgbClr val="FF0000"/>
                </a:solidFill>
              </a:rPr>
              <a:t>Postganglionic fibers reach blood vessel via lumber and sacral plexus</a:t>
            </a:r>
            <a:r>
              <a:rPr lang="en-US" sz="2400" dirty="0" smtClean="0"/>
              <a:t>.</a:t>
            </a:r>
          </a:p>
          <a:p>
            <a:pPr algn="l" rtl="0"/>
            <a:r>
              <a:rPr lang="en-US" sz="2400" dirty="0" smtClean="0"/>
              <a:t>Femoral artery receives its sympathetic supply from femoral and obturator nerves </a:t>
            </a:r>
          </a:p>
          <a:p>
            <a:pPr algn="l" rtl="0"/>
            <a:r>
              <a:rPr lang="en-US" sz="2400" dirty="0" smtClean="0"/>
              <a:t>The more distal arteries receives it sympathetic supply from common </a:t>
            </a:r>
            <a:r>
              <a:rPr lang="en-US" sz="2400" dirty="0" err="1" smtClean="0"/>
              <a:t>peronial</a:t>
            </a:r>
            <a:r>
              <a:rPr lang="en-US" sz="2400" dirty="0" smtClean="0"/>
              <a:t> and </a:t>
            </a:r>
            <a:r>
              <a:rPr lang="en-US" sz="2400" dirty="0" err="1" smtClean="0"/>
              <a:t>tibial</a:t>
            </a:r>
            <a:r>
              <a:rPr lang="en-US" sz="2400" dirty="0" smtClean="0"/>
              <a:t> nerves   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Lumber sympathectomy and occlusive arterial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It is a form of treatment for occlusive arterial diseases of the lower limbs  to improve the blood flow through the collateral circulation </a:t>
            </a:r>
          </a:p>
          <a:p>
            <a:pPr algn="l" rtl="0"/>
            <a:r>
              <a:rPr lang="en-US" dirty="0" smtClean="0"/>
              <a:t>Preganglionc sympathectomy is performed by removing the </a:t>
            </a:r>
            <a:r>
              <a:rPr lang="en-US" dirty="0" smtClean="0">
                <a:solidFill>
                  <a:srgbClr val="FF0000"/>
                </a:solidFill>
              </a:rPr>
              <a:t>upper three lumber ganglia and the intervening parts of the sympathetic trunk 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28596" y="271462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rgbClr val="FF0000"/>
                </a:solidFill>
                <a:latin typeface="Algerian" pitchFamily="82" charset="0"/>
              </a:rPr>
              <a:t>Thank you </a:t>
            </a:r>
            <a:endParaRPr lang="en-US" sz="7200" dirty="0">
              <a:solidFill>
                <a:srgbClr val="FF0000"/>
              </a:solidFill>
              <a:latin typeface="Algerian" pitchFamily="82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484784"/>
            <a:ext cx="8229600" cy="3240360"/>
          </a:xfrm>
        </p:spPr>
        <p:txBody>
          <a:bodyPr>
            <a:normAutofit/>
          </a:bodyPr>
          <a:lstStyle/>
          <a:p>
            <a:r>
              <a:rPr lang="ar-SA" sz="6600" dirty="0" smtClean="0">
                <a:solidFill>
                  <a:schemeClr val="bg2">
                    <a:lumMod val="25000"/>
                  </a:schemeClr>
                </a:solidFill>
                <a:latin typeface="Andalus" pitchFamily="18" charset="-78"/>
                <a:cs typeface="Andalus" pitchFamily="18" charset="-78"/>
              </a:rPr>
              <a:t>سبحانك اللهم و بحمدك</a:t>
            </a:r>
            <a:br>
              <a:rPr lang="ar-SA" sz="6600" dirty="0" smtClean="0">
                <a:solidFill>
                  <a:schemeClr val="bg2">
                    <a:lumMod val="25000"/>
                  </a:schemeClr>
                </a:solidFill>
                <a:latin typeface="Andalus" pitchFamily="18" charset="-78"/>
                <a:cs typeface="Andalus" pitchFamily="18" charset="-78"/>
              </a:rPr>
            </a:br>
            <a:r>
              <a:rPr lang="ar-SA" sz="6600" dirty="0" smtClean="0">
                <a:solidFill>
                  <a:schemeClr val="bg2">
                    <a:lumMod val="25000"/>
                  </a:schemeClr>
                </a:solidFill>
                <a:latin typeface="Andalus" pitchFamily="18" charset="-78"/>
                <a:cs typeface="Andalus" pitchFamily="18" charset="-78"/>
              </a:rPr>
              <a:t>اشهد ان لاالة الا انت</a:t>
            </a:r>
            <a:br>
              <a:rPr lang="ar-SA" sz="6600" dirty="0" smtClean="0">
                <a:solidFill>
                  <a:schemeClr val="bg2">
                    <a:lumMod val="25000"/>
                  </a:schemeClr>
                </a:solidFill>
                <a:latin typeface="Andalus" pitchFamily="18" charset="-78"/>
                <a:cs typeface="Andalus" pitchFamily="18" charset="-78"/>
              </a:rPr>
            </a:br>
            <a:r>
              <a:rPr lang="ar-SA" sz="6600" dirty="0" smtClean="0">
                <a:solidFill>
                  <a:schemeClr val="bg2">
                    <a:lumMod val="25000"/>
                  </a:schemeClr>
                </a:solidFill>
                <a:latin typeface="Andalus" pitchFamily="18" charset="-78"/>
                <a:cs typeface="Andalus" pitchFamily="18" charset="-78"/>
              </a:rPr>
              <a:t>استغفرك و اتوب اليك </a:t>
            </a:r>
            <a:endParaRPr lang="ar-SA" sz="6600" dirty="0">
              <a:solidFill>
                <a:schemeClr val="bg2">
                  <a:lumMod val="25000"/>
                </a:schemeClr>
              </a:solidFill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6056" y="188640"/>
            <a:ext cx="3008313" cy="648072"/>
          </a:xfrm>
        </p:spPr>
        <p:txBody>
          <a:bodyPr>
            <a:no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Superficial Palmar Arch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124744"/>
            <a:ext cx="3826768" cy="5001419"/>
          </a:xfrm>
        </p:spPr>
        <p:txBody>
          <a:bodyPr>
            <a:noAutofit/>
          </a:bodyPr>
          <a:lstStyle/>
          <a:p>
            <a:pPr marL="457200" indent="-457200" algn="l" rtl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800" dirty="0" smtClean="0">
                <a:latin typeface="Arial"/>
                <a:cs typeface="Arial"/>
              </a:rPr>
              <a:t>Direct continuation of 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Ulnar artery.</a:t>
            </a:r>
          </a:p>
          <a:p>
            <a:pPr marL="457200" indent="-457200" algn="l" rtl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800" dirty="0" smtClean="0">
                <a:latin typeface="Arial"/>
                <a:cs typeface="Arial"/>
              </a:rPr>
              <a:t>On the lateral side it is completed by superficial palmar branch of the radial artery.</a:t>
            </a:r>
          </a:p>
          <a:p>
            <a:pPr marL="457200" indent="-457200" algn="l" rtl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800" dirty="0" smtClean="0">
                <a:latin typeface="Arial"/>
                <a:cs typeface="Arial"/>
              </a:rPr>
              <a:t>It is superficially placed in palm in front of the long flexor tendons.</a:t>
            </a:r>
          </a:p>
          <a:p>
            <a:pPr marL="457200" indent="-457200" algn="l" rtl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800" dirty="0" smtClean="0">
                <a:latin typeface="Arial"/>
                <a:cs typeface="Arial"/>
              </a:rPr>
              <a:t>It gives four digital arteries</a:t>
            </a:r>
          </a:p>
          <a:p>
            <a:pPr algn="l" rtl="0"/>
            <a:r>
              <a:rPr lang="en-US" sz="1800" dirty="0" smtClean="0">
                <a:latin typeface="Arial"/>
                <a:cs typeface="Arial"/>
              </a:rPr>
              <a:t> 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3968" y="1454993"/>
            <a:ext cx="4638675" cy="5286375"/>
          </a:xfrm>
          <a:solidFill>
            <a:schemeClr val="accent2"/>
          </a:solidFill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7195</TotalTime>
  <Words>4511</Words>
  <Application>Microsoft Office PowerPoint</Application>
  <PresentationFormat>On-screen Show (4:3)</PresentationFormat>
  <Paragraphs>476</Paragraphs>
  <Slides>88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89" baseType="lpstr">
      <vt:lpstr>سمة Office</vt:lpstr>
      <vt:lpstr>Vascular problems  of  the upper and lower limbs </vt:lpstr>
      <vt:lpstr>Objectives </vt:lpstr>
      <vt:lpstr>Arterial supply of the upper  limbs </vt:lpstr>
      <vt:lpstr>Subclavian artery </vt:lpstr>
      <vt:lpstr>Axillary Artery</vt:lpstr>
      <vt:lpstr>Brachial Artery</vt:lpstr>
      <vt:lpstr>Radial artery</vt:lpstr>
      <vt:lpstr>Ulnar artery</vt:lpstr>
      <vt:lpstr>Superficial Palmar Arch</vt:lpstr>
      <vt:lpstr>Deep Palmar Arch</vt:lpstr>
      <vt:lpstr>Anastomosis around shoulder joint</vt:lpstr>
      <vt:lpstr>Anastomosis around elbow joint</vt:lpstr>
      <vt:lpstr>Veins of the Upper Limb</vt:lpstr>
      <vt:lpstr>Superficial Veins of the Upper Limb</vt:lpstr>
      <vt:lpstr>Dorsal venous arch</vt:lpstr>
      <vt:lpstr>Cephalic Vein</vt:lpstr>
      <vt:lpstr>Basilic Vein</vt:lpstr>
      <vt:lpstr>Median Vein of the Forearm</vt:lpstr>
      <vt:lpstr>Deep Veins of the Upper Limb</vt:lpstr>
      <vt:lpstr>Vena Comitantes</vt:lpstr>
      <vt:lpstr>Axillary Vein</vt:lpstr>
      <vt:lpstr>Arterial supply of the lower limbs </vt:lpstr>
      <vt:lpstr>Arterial supply of the lower limbs </vt:lpstr>
      <vt:lpstr>Internal Illiac Artery</vt:lpstr>
      <vt:lpstr>External Iliac artery</vt:lpstr>
      <vt:lpstr>Obturator Artery</vt:lpstr>
      <vt:lpstr>Superior gluteal artery</vt:lpstr>
      <vt:lpstr>Superior gluteal artery</vt:lpstr>
      <vt:lpstr>Inferior gluteal artery</vt:lpstr>
      <vt:lpstr>Femoral Artery</vt:lpstr>
      <vt:lpstr>Femoral Artery  “deep branches”</vt:lpstr>
      <vt:lpstr>Femoral artery Cont.</vt:lpstr>
      <vt:lpstr>Popliteal artery</vt:lpstr>
      <vt:lpstr>Popliteal artery</vt:lpstr>
      <vt:lpstr>Blood Supply of the anterior Compartment of the Leg</vt:lpstr>
      <vt:lpstr>Anterior Tibial Artery</vt:lpstr>
      <vt:lpstr> Artery of the Posterior Fascial Compartment of the Leg </vt:lpstr>
      <vt:lpstr>Artery of the Posterior Fascial Compartment of the Leg</vt:lpstr>
      <vt:lpstr>Anastomosis in the Lower Limb</vt:lpstr>
      <vt:lpstr>Anastomosis in the Lower Limb</vt:lpstr>
      <vt:lpstr>Anastomosis around the Knee Joint</vt:lpstr>
      <vt:lpstr>Anastomosis around the Ankle Joint</vt:lpstr>
      <vt:lpstr>Venous drainage of the lower limb</vt:lpstr>
      <vt:lpstr>The great saphenous vein (long saphenous vein) </vt:lpstr>
      <vt:lpstr>Small saphenous vein  ( short saphenousvein)</vt:lpstr>
      <vt:lpstr>Deep veins</vt:lpstr>
      <vt:lpstr>PowerPoint Presentation</vt:lpstr>
      <vt:lpstr>PowerPoint Presentation</vt:lpstr>
      <vt:lpstr>Thoracic outlet syndrome</vt:lpstr>
      <vt:lpstr>The axillary sheath and brachial plexus nerve block </vt:lpstr>
      <vt:lpstr>Venipuncture and blood transfusion </vt:lpstr>
      <vt:lpstr>Venipuncture and blood transfusion </vt:lpstr>
      <vt:lpstr>Anatomy of  basilic and cephalic vein catheterization </vt:lpstr>
      <vt:lpstr>Anatomy of  basilic and cephalic vein catheterization </vt:lpstr>
      <vt:lpstr>Catheterization</vt:lpstr>
      <vt:lpstr>Femoral Vein Catheterization</vt:lpstr>
      <vt:lpstr>Compartment syndrome of the forearm </vt:lpstr>
      <vt:lpstr>Compartment syndrome of the forearm </vt:lpstr>
      <vt:lpstr>Volkmann’s ischemic contracture</vt:lpstr>
      <vt:lpstr>Volkmann’s ischemic contracture</vt:lpstr>
      <vt:lpstr>Arterial injury </vt:lpstr>
      <vt:lpstr>Palpation and compression of arteries </vt:lpstr>
      <vt:lpstr>Palpation and compression of arteries </vt:lpstr>
      <vt:lpstr>Allen test </vt:lpstr>
      <vt:lpstr>ARTERIAL INNERVATION AND RAYNAUD’S DISEASE </vt:lpstr>
      <vt:lpstr>ARTERIAL INNERVATION AND RAYNAUD’S DISEASE </vt:lpstr>
      <vt:lpstr>Arthritis of the femoral head</vt:lpstr>
      <vt:lpstr>Blood supply of the femoral head  and  avascular necrosis </vt:lpstr>
      <vt:lpstr>Blood supply of the femoral head  and  avascular necrosis </vt:lpstr>
      <vt:lpstr>Venous pump of the Lower Limb</vt:lpstr>
      <vt:lpstr>Varicose veins </vt:lpstr>
      <vt:lpstr>Varicose veins </vt:lpstr>
      <vt:lpstr>Great saphenous vein  cut down</vt:lpstr>
      <vt:lpstr>Great saphenous vein  cut down</vt:lpstr>
      <vt:lpstr>Great saphenous vein</vt:lpstr>
      <vt:lpstr>Anterior compartment syndrome </vt:lpstr>
      <vt:lpstr>Anterior compartment syndrome </vt:lpstr>
      <vt:lpstr>Long distance air travel</vt:lpstr>
      <vt:lpstr>Arterial palpation of the lower limbs </vt:lpstr>
      <vt:lpstr>Arterial palpation of the lower limbs </vt:lpstr>
      <vt:lpstr>Arterial palpation of the lower limbs </vt:lpstr>
      <vt:lpstr>Collateral circulation </vt:lpstr>
      <vt:lpstr>Traumatic injury </vt:lpstr>
      <vt:lpstr>Arterial occlusive disease of the leg </vt:lpstr>
      <vt:lpstr>Sympathetic innervation of the arteries </vt:lpstr>
      <vt:lpstr>Lumber sympathectomy and occlusive arterial disease</vt:lpstr>
      <vt:lpstr>Thank you </vt:lpstr>
      <vt:lpstr>سبحانك اللهم و بحمدك اشهد ان لاالة الا انت استغفرك و اتوب اليك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Vascular problems  of  the upper and lower limbs</dc:title>
  <dc:creator>Sony</dc:creator>
  <cp:lastModifiedBy>Sony</cp:lastModifiedBy>
  <cp:revision>658</cp:revision>
  <dcterms:modified xsi:type="dcterms:W3CDTF">2014-06-02T11:14:37Z</dcterms:modified>
</cp:coreProperties>
</file>