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3"/>
  </p:notesMasterIdLst>
  <p:sldIdLst>
    <p:sldId id="256" r:id="rId2"/>
    <p:sldId id="383" r:id="rId3"/>
    <p:sldId id="384" r:id="rId4"/>
    <p:sldId id="344" r:id="rId5"/>
    <p:sldId id="385" r:id="rId6"/>
    <p:sldId id="345" r:id="rId7"/>
    <p:sldId id="346" r:id="rId8"/>
    <p:sldId id="347" r:id="rId9"/>
    <p:sldId id="348" r:id="rId10"/>
    <p:sldId id="349" r:id="rId11"/>
    <p:sldId id="367" r:id="rId12"/>
    <p:sldId id="379" r:id="rId13"/>
    <p:sldId id="380" r:id="rId14"/>
    <p:sldId id="381" r:id="rId15"/>
    <p:sldId id="382" r:id="rId16"/>
    <p:sldId id="350" r:id="rId17"/>
    <p:sldId id="351" r:id="rId18"/>
    <p:sldId id="352" r:id="rId19"/>
    <p:sldId id="388" r:id="rId20"/>
    <p:sldId id="353" r:id="rId21"/>
    <p:sldId id="386" r:id="rId22"/>
    <p:sldId id="387" r:id="rId23"/>
    <p:sldId id="354" r:id="rId24"/>
    <p:sldId id="355" r:id="rId25"/>
    <p:sldId id="356" r:id="rId26"/>
    <p:sldId id="357" r:id="rId27"/>
    <p:sldId id="358" r:id="rId28"/>
    <p:sldId id="359" r:id="rId29"/>
    <p:sldId id="361" r:id="rId30"/>
    <p:sldId id="362" r:id="rId31"/>
    <p:sldId id="366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333FF"/>
    <a:srgbClr val="FF9900"/>
    <a:srgbClr val="000000"/>
    <a:srgbClr val="0000CC"/>
    <a:srgbClr val="FF3300"/>
    <a:srgbClr val="006600"/>
    <a:srgbClr val="009900"/>
    <a:srgbClr val="F40CCD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6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677EB69-8FCD-4913-AEF0-CA1E816E9EDA}" type="datetimeFigureOut">
              <a:rPr lang="en-US"/>
              <a:pPr>
                <a:defRPr/>
              </a:pPr>
              <a:t>9/9/2014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8154492-D4BC-4ECB-962F-F2AFC481C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21EB05-4E97-4030-AA0C-826AF21A044B}" type="slidenum">
              <a:rPr lang="en-US" smtClean="0">
                <a:cs typeface="Arial" pitchFamily="34" charset="0"/>
              </a:rPr>
              <a:pPr/>
              <a:t>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3D926D-F24D-4692-B360-1E2CBB625B8C}" type="slidenum">
              <a:rPr lang="en-US" smtClean="0">
                <a:cs typeface="Arial" pitchFamily="34" charset="0"/>
              </a:rPr>
              <a:pPr/>
              <a:t>11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3D926D-F24D-4692-B360-1E2CBB625B8C}" type="slidenum">
              <a:rPr lang="en-US" smtClean="0">
                <a:cs typeface="Arial" pitchFamily="34" charset="0"/>
              </a:rPr>
              <a:pPr/>
              <a:t>12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3D926D-F24D-4692-B360-1E2CBB625B8C}" type="slidenum">
              <a:rPr lang="en-US" smtClean="0">
                <a:cs typeface="Arial" pitchFamily="34" charset="0"/>
              </a:rPr>
              <a:pPr/>
              <a:t>13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3D926D-F24D-4692-B360-1E2CBB625B8C}" type="slidenum">
              <a:rPr lang="en-US" smtClean="0">
                <a:cs typeface="Arial" pitchFamily="34" charset="0"/>
              </a:rPr>
              <a:pPr/>
              <a:t>14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3D926D-F24D-4692-B360-1E2CBB625B8C}" type="slidenum">
              <a:rPr lang="en-US" smtClean="0">
                <a:cs typeface="Arial" pitchFamily="34" charset="0"/>
              </a:rPr>
              <a:pPr/>
              <a:t>15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FC320B-5011-4B14-8429-DCB354997F8F}" type="slidenum">
              <a:rPr lang="en-US" smtClean="0">
                <a:cs typeface="Arial" pitchFamily="34" charset="0"/>
              </a:rPr>
              <a:pPr/>
              <a:t>21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6093DF-2C88-4E60-A31B-7F92EEEB589B}" type="slidenum">
              <a:rPr lang="en-US" smtClean="0">
                <a:cs typeface="Arial" pitchFamily="34" charset="0"/>
              </a:rPr>
              <a:pPr/>
              <a:t>22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DF182-D7BA-4978-B150-3E131BEA4B4C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BCA38-0D20-456D-9C75-0F545BB4435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BCA38-0D20-456D-9C75-0F545BB4435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BCA38-0D20-456D-9C75-0F545BB4435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BCA38-0D20-456D-9C75-0F545BB4435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BCA38-0D20-456D-9C75-0F545BB4435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BCA38-0D20-456D-9C75-0F545BB4435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71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FDAA3-6A61-474C-AEEF-DBC0D84419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E0DD8-C082-4351-B251-DCCC67A5BE3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212D6-644A-47E2-BB29-665AF1B85A0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D3CD3-750C-4832-85B9-E5E81B448C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ADB88-E77D-4643-B79D-175C1944849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4C493-0893-4C90-8191-57F6B3DBA5F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AEDB9-AF3E-418E-8EAA-BF3AB014C8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1D9F9-7890-423C-886E-F292D155309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B38F3-2A00-45F2-9651-B72C59843DB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4F914-D1A9-47BC-94C2-5809A992E97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A05EA-B199-4DCE-B0F5-5DFAADD9A1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5DF92-631F-48C5-949D-9A36A292BA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4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4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6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6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61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267F9945-BA73-4FEB-86B7-8730A7720B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5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bJF8gijf8E&amp;feature=player_detailpag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jeffhurtblog.com/wp-content/uploads/2009/12/Br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3587" y="1362844"/>
            <a:ext cx="4770613" cy="4756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302940"/>
            <a:ext cx="9144000" cy="87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auhaus 93" pitchFamily="82" charset="0"/>
                <a:ea typeface="+mj-ea"/>
                <a:cs typeface="+mj-cs"/>
              </a:rPr>
              <a:t>Nervous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75300" y="2471738"/>
            <a:ext cx="3390900" cy="9787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Nucleus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A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group of neurons within the 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CNS</a:t>
            </a:r>
            <a:endParaRPr lang="en-US" sz="2800" dirty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900" y="2565400"/>
            <a:ext cx="3251200" cy="9787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Ganglion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A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group of neurons outside the CNS </a:t>
            </a:r>
            <a:endParaRPr lang="en-US" sz="2800" b="1" dirty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57788" y="5612571"/>
            <a:ext cx="3948112" cy="9787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Tract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group of nerve fibers (axons) within the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CNS</a:t>
            </a:r>
            <a:endParaRPr lang="en-US" sz="2800" b="1" dirty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2888" y="5596505"/>
            <a:ext cx="3338512" cy="9787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Nerve 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A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group of nerve fibers (axons) outside the 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CNS</a:t>
            </a:r>
            <a:endParaRPr lang="en-US" sz="2800" b="1" dirty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294" name="Picture 4" descr="http://upload.wikimedia.org/wikipedia/commons/thumb/c/c0/Medulla_spinalis_-_Substantia_grisea_-_English.svg/400px-Medulla_spinalis_-_Substantia_grisea_-_English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000" y="122238"/>
            <a:ext cx="3097213" cy="22698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5" name="Picture 8" descr="http://www.humanneurophysiology.com/images/fig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888" y="338138"/>
            <a:ext cx="2447925" cy="21701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6" name="Picture 10" descr="http://www.health.com/health/static/hw/media/medical/hw/hwkb17_032_001.jpg"/>
          <p:cNvPicPr>
            <a:picLocks noChangeAspect="1" noChangeArrowheads="1"/>
          </p:cNvPicPr>
          <p:nvPr/>
        </p:nvPicPr>
        <p:blipFill>
          <a:blip r:embed="rId5" cstate="print"/>
          <a:srcRect l="8217" r="1393" b="6761"/>
          <a:stretch>
            <a:fillRect/>
          </a:stretch>
        </p:blipFill>
        <p:spPr bwMode="auto">
          <a:xfrm>
            <a:off x="917575" y="3625851"/>
            <a:ext cx="2409825" cy="18740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7" name="Picture 14" descr="http://img.tfd.com/MosbyMD/thumb/optic_nerv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4478" y="3657600"/>
            <a:ext cx="2007171" cy="1943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r>
              <a:rPr lang="en-US" smtClean="0">
                <a:cs typeface="Arial" pitchFamily="34" charset="0"/>
              </a:rPr>
              <a:t>Prof. Saeed Makarem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92200"/>
            <a:ext cx="4813300" cy="40386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 algn="just"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sz="2200" b="1" dirty="0" smtClean="0">
                <a:effectLst/>
              </a:rPr>
              <a:t> 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It is the basic structural  (anatomical) , functional and embryological unit of the nervous system.</a:t>
            </a:r>
          </a:p>
          <a:p>
            <a:pPr marL="0" indent="0" algn="just"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The human nervous system is estimated to contain about 10</a:t>
            </a:r>
            <a:r>
              <a:rPr lang="en-US" sz="2200" kern="1200" baseline="30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10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. </a:t>
            </a:r>
          </a:p>
          <a:p>
            <a:pPr marL="0" lvl="0" indent="0" algn="just"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The functions of the neuron is to receive and integrate incoming information from sensory receptors or from other neurons and to transmit information to other neurons or </a:t>
            </a:r>
            <a:r>
              <a:rPr lang="en-US" sz="2200" kern="1200" dirty="0" err="1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effector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organs. </a:t>
            </a:r>
          </a:p>
          <a:p>
            <a:pPr marL="0" indent="0" algn="just"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FF"/>
                </a:solidFill>
                <a:latin typeface="Calibri" pitchFamily="34" charset="0"/>
              </a:rPr>
              <a:t>Neurons</a:t>
            </a:r>
          </a:p>
        </p:txBody>
      </p:sp>
      <p:pic>
        <p:nvPicPr>
          <p:cNvPr id="25602" name="Picture 2" descr="http://www.proprofs.com/flashcards/upload/a49343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6879" y="1196974"/>
            <a:ext cx="3992033" cy="29940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r>
              <a:rPr lang="en-US" smtClean="0">
                <a:cs typeface="Arial" pitchFamily="34" charset="0"/>
              </a:rPr>
              <a:t>Prof. Saeed Makarem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92200"/>
            <a:ext cx="5041900" cy="51181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sz="2200" b="1" dirty="0" smtClean="0">
                <a:effectLst/>
              </a:rPr>
              <a:t> 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Information is passed between neurons at specialized regions called </a:t>
            </a:r>
            <a:r>
              <a:rPr lang="en-US" sz="2200" b="1" kern="1200" dirty="0" smtClean="0">
                <a:solidFill>
                  <a:srgbClr val="FF6600"/>
                </a:solidFill>
                <a:effectLst/>
                <a:latin typeface="Calibri" pitchFamily="34" charset="0"/>
                <a:cs typeface="Arial" pitchFamily="34" charset="0"/>
              </a:rPr>
              <a:t>synapses</a:t>
            </a:r>
          </a:p>
          <a:p>
            <a:pPr marL="357188" indent="-357188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There is a single cell body from which a variable number of branching processes emerge. </a:t>
            </a:r>
          </a:p>
          <a:p>
            <a:pPr marL="0" indent="0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Most of these processes are receptive in function and are known as </a:t>
            </a:r>
            <a:r>
              <a:rPr lang="en-US" sz="2200" b="1" kern="1200" dirty="0" smtClean="0">
                <a:solidFill>
                  <a:srgbClr val="FF6600"/>
                </a:solidFill>
                <a:effectLst/>
                <a:latin typeface="Calibri" pitchFamily="34" charset="0"/>
                <a:cs typeface="Arial" pitchFamily="34" charset="0"/>
              </a:rPr>
              <a:t>Dendrites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. </a:t>
            </a:r>
          </a:p>
          <a:p>
            <a:pPr marL="0" indent="0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One of the processes leaving the cell body is called the </a:t>
            </a:r>
            <a:r>
              <a:rPr lang="en-US" sz="2200" b="1" kern="1200" dirty="0" smtClean="0">
                <a:solidFill>
                  <a:srgbClr val="FF6600"/>
                </a:solidFill>
                <a:effectLst/>
                <a:latin typeface="Calibri" pitchFamily="34" charset="0"/>
                <a:cs typeface="Arial" pitchFamily="34" charset="0"/>
              </a:rPr>
              <a:t>axon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which carries information away from the cell body. </a:t>
            </a:r>
          </a:p>
          <a:p>
            <a:pPr marL="0" indent="0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At the end of the axon, specializations called terminal buttons occur.</a:t>
            </a:r>
          </a:p>
          <a:p>
            <a:pPr marL="0" indent="0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Here information is transferred to the dendrites of other neurons. </a:t>
            </a:r>
          </a:p>
          <a:p>
            <a:pPr marL="0" indent="0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rgbClr val="FF3300"/>
              </a:solidFill>
            </a:endParaRPr>
          </a:p>
          <a:p>
            <a:pPr marL="357188" indent="-357188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indent="0" algn="just"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FF"/>
                </a:solidFill>
                <a:latin typeface="Calibri" pitchFamily="34" charset="0"/>
              </a:rPr>
              <a:t>Neurons</a:t>
            </a:r>
          </a:p>
        </p:txBody>
      </p:sp>
      <p:pic>
        <p:nvPicPr>
          <p:cNvPr id="87042" name="Picture 2" descr="http://www.medanimations.com/images/neuronsynap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12700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r>
              <a:rPr lang="en-US" smtClean="0">
                <a:cs typeface="Arial" pitchFamily="34" charset="0"/>
              </a:rPr>
              <a:t>Prof. Saeed Makarem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92200"/>
            <a:ext cx="5041900" cy="43561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sz="2200" b="1" dirty="0" smtClean="0">
                <a:effectLst/>
              </a:rPr>
              <a:t> 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Transmission of information between neurons almost always occurs by </a:t>
            </a:r>
            <a:r>
              <a:rPr lang="en-US" sz="2200" b="1" kern="1200" dirty="0" smtClean="0">
                <a:solidFill>
                  <a:srgbClr val="FF6600"/>
                </a:solidFill>
                <a:effectLst/>
                <a:latin typeface="Calibri" pitchFamily="34" charset="0"/>
                <a:cs typeface="Arial" pitchFamily="34" charset="0"/>
              </a:rPr>
              <a:t>chemical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rather than electrical means. </a:t>
            </a: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sz="2200" b="1" kern="1200" dirty="0" smtClean="0">
                <a:solidFill>
                  <a:srgbClr val="FF6600"/>
                </a:solidFill>
                <a:effectLst/>
                <a:latin typeface="Calibri" pitchFamily="34" charset="0"/>
                <a:cs typeface="Arial" pitchFamily="34" charset="0"/>
              </a:rPr>
              <a:t>Action potential 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causes release of specific chemical that are stored in synaptic vesicles in the </a:t>
            </a:r>
            <a:r>
              <a:rPr lang="en-US" sz="2200" kern="1200" dirty="0" err="1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presynaptic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ending. </a:t>
            </a: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These chemicals are known as </a:t>
            </a:r>
            <a:r>
              <a:rPr lang="en-US" sz="2200" b="1" kern="1200" dirty="0" smtClean="0">
                <a:solidFill>
                  <a:srgbClr val="FF6600"/>
                </a:solidFill>
                <a:effectLst/>
                <a:latin typeface="Calibri" pitchFamily="34" charset="0"/>
                <a:cs typeface="Arial" pitchFamily="34" charset="0"/>
              </a:rPr>
              <a:t>neurotransmitters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and diffuse across the narrow gap between pre- and postsynaptic membranes to bind to receptors on the postsynaptic cell.</a:t>
            </a:r>
          </a:p>
          <a:p>
            <a:pPr marL="0" indent="0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rgbClr val="FF3300"/>
              </a:solidFill>
            </a:endParaRPr>
          </a:p>
          <a:p>
            <a:pPr marL="357188" indent="-357188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indent="0" algn="just"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FF"/>
                </a:solidFill>
                <a:latin typeface="Calibri" pitchFamily="34" charset="0"/>
              </a:rPr>
              <a:t>Neurons</a:t>
            </a:r>
          </a:p>
        </p:txBody>
      </p:sp>
      <p:pic>
        <p:nvPicPr>
          <p:cNvPr id="6" name="Picture 5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2900" y="898525"/>
            <a:ext cx="3131351" cy="5283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r>
              <a:rPr lang="en-US" smtClean="0">
                <a:cs typeface="Arial" pitchFamily="34" charset="0"/>
              </a:rPr>
              <a:t>Prof. Saeed Makarem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92200"/>
            <a:ext cx="7912100" cy="24003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lvl="0" algn="just" eaLnBrk="1" hangingPunct="1">
              <a:buClr>
                <a:srgbClr val="000000"/>
              </a:buClr>
              <a:buFont typeface="Wingdings" pitchFamily="2" charset="2"/>
              <a:buChar char="v"/>
              <a:defRPr/>
            </a:pPr>
            <a:r>
              <a:rPr lang="en-US" sz="2200" b="1" dirty="0" smtClean="0">
                <a:effectLst/>
              </a:rPr>
              <a:t> 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Neuroglia, or </a:t>
            </a:r>
            <a:r>
              <a:rPr lang="en-US" sz="2200" kern="1200" dirty="0" err="1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glia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cells constitute the other major cellular component of the nervous system. </a:t>
            </a:r>
          </a:p>
          <a:p>
            <a:pPr lvl="0" algn="just" eaLnBrk="1" hangingPunct="1">
              <a:buClr>
                <a:srgbClr val="000000"/>
              </a:buClr>
              <a:buFont typeface="Wingdings" pitchFamily="2" charset="2"/>
              <a:buChar char="v"/>
              <a:defRPr/>
            </a:pP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It is a specialized connective tissue for the nervous system.</a:t>
            </a:r>
          </a:p>
          <a:p>
            <a:pPr lvl="0" algn="just" eaLnBrk="1" hangingPunct="1">
              <a:buClr>
                <a:srgbClr val="000000"/>
              </a:buClr>
              <a:buFont typeface="Wingdings" pitchFamily="2" charset="2"/>
              <a:buChar char="v"/>
              <a:defRPr/>
            </a:pP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Unlike </a:t>
            </a:r>
            <a:r>
              <a:rPr lang="en-US" sz="2200" kern="1200" dirty="0" err="1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neurones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, </a:t>
            </a:r>
            <a:r>
              <a:rPr lang="en-US" sz="2200" kern="1200" dirty="0" err="1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neuroglia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do not have a direct role in information processing but they are essential for the normal functioning of nerve cells. </a:t>
            </a:r>
          </a:p>
          <a:p>
            <a:pPr marL="0" indent="0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rgbClr val="FF3300"/>
              </a:solidFill>
            </a:endParaRPr>
          </a:p>
          <a:p>
            <a:pPr marL="357188" indent="-357188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indent="0" algn="just"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FF"/>
                </a:solidFill>
                <a:latin typeface="Calibri" pitchFamily="34" charset="0"/>
              </a:rPr>
              <a:t>Neuroglia</a:t>
            </a:r>
          </a:p>
        </p:txBody>
      </p:sp>
      <p:pic>
        <p:nvPicPr>
          <p:cNvPr id="89090" name="Picture 2" descr="http://4.bp.blogspot.com/_Um_MFFpjTxg/TIiqvJL9pDI/AAAAAAAAAuA/OCtzxC-o5L4/s1600/1_125723493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630612"/>
            <a:ext cx="4762500" cy="28098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r>
              <a:rPr lang="en-US" smtClean="0">
                <a:cs typeface="Arial" pitchFamily="34" charset="0"/>
              </a:rPr>
              <a:t>Prof. Saeed Makarem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92200"/>
            <a:ext cx="8788400" cy="27559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381000" lvl="0" indent="-381000" algn="just" eaLnBrk="1" hangingPunct="1">
              <a:buNone/>
              <a:defRPr/>
            </a:pPr>
            <a:r>
              <a:rPr lang="en-US" sz="2200" b="1" dirty="0" smtClean="0">
                <a:effectLst/>
              </a:rPr>
              <a:t> 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Three main types of </a:t>
            </a:r>
            <a:r>
              <a:rPr lang="en-US" sz="2200" kern="1200" dirty="0" err="1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neuroglial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cell are recognized:</a:t>
            </a:r>
          </a:p>
          <a:p>
            <a:pPr marL="381000" lvl="0" indent="-381000" algn="just" eaLnBrk="1" hangingPunct="1">
              <a:buFont typeface="Wingdings" pitchFamily="2" charset="2"/>
              <a:buChar char="v"/>
              <a:defRPr/>
            </a:pPr>
            <a:r>
              <a:rPr lang="en-US" sz="2200" b="1" kern="1200" dirty="0" smtClean="0">
                <a:solidFill>
                  <a:srgbClr val="FF6600"/>
                </a:solidFill>
                <a:effectLst/>
                <a:latin typeface="Calibri" pitchFamily="34" charset="0"/>
                <a:cs typeface="Arial" pitchFamily="34" charset="0"/>
              </a:rPr>
              <a:t>Oligodendrocytes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(</a:t>
            </a:r>
            <a:r>
              <a:rPr lang="en-US" sz="2200" kern="1200" dirty="0" err="1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oligodendroglia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) they form the myelin sheath that surrounds many neuronal axons, which increase the rate of conduction.</a:t>
            </a:r>
          </a:p>
          <a:p>
            <a:pPr marL="381000" lvl="0" indent="-381000" algn="just" eaLnBrk="1" hangingPunct="1">
              <a:buFont typeface="Wingdings" pitchFamily="2" charset="2"/>
              <a:buChar char="v"/>
              <a:defRPr/>
            </a:pP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en-US" sz="2200" b="1" kern="1200" dirty="0" smtClean="0">
                <a:solidFill>
                  <a:srgbClr val="FF6600"/>
                </a:solidFill>
                <a:effectLst/>
                <a:latin typeface="Calibri" pitchFamily="34" charset="0"/>
                <a:cs typeface="Arial" pitchFamily="34" charset="0"/>
              </a:rPr>
              <a:t>Microglia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have a phagocytic role in response to nervous system damage.</a:t>
            </a:r>
          </a:p>
          <a:p>
            <a:pPr marL="381000" indent="-381000" algn="just" eaLnBrk="1" hangingPunct="1">
              <a:buFont typeface="Wingdings" pitchFamily="2" charset="2"/>
              <a:buChar char="v"/>
              <a:defRPr/>
            </a:pPr>
            <a:r>
              <a:rPr lang="en-US" sz="2200" b="1" kern="1200" dirty="0" smtClean="0">
                <a:solidFill>
                  <a:srgbClr val="FF6600"/>
                </a:solidFill>
                <a:effectLst/>
                <a:latin typeface="Calibri" pitchFamily="34" charset="0"/>
                <a:cs typeface="Arial" pitchFamily="34" charset="0"/>
              </a:rPr>
              <a:t>Astrocytes 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are thought to form a selectively permeable barrier between the circulatory system and the neurons of the brain and spinal cord. </a:t>
            </a:r>
          </a:p>
          <a:p>
            <a:pPr marL="381000" lvl="0" indent="-381000" eaLnBrk="1" hangingPunct="1">
              <a:buFontTx/>
              <a:buAutoNum type="arabicPeriod"/>
              <a:defRPr/>
            </a:pPr>
            <a:endParaRPr lang="en-US" sz="2400" dirty="0" smtClean="0">
              <a:solidFill>
                <a:schemeClr val="accent5">
                  <a:lumMod val="75000"/>
                </a:schemeClr>
              </a:solidFill>
              <a:effectLst/>
              <a:latin typeface="Arabic Transparent" pitchFamily="34" charset="0"/>
              <a:cs typeface="Arabic Transparent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rgbClr val="FF3300"/>
              </a:solidFill>
            </a:endParaRPr>
          </a:p>
          <a:p>
            <a:pPr marL="357188" indent="-357188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indent="0" algn="just"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FF"/>
                </a:solidFill>
                <a:latin typeface="Calibri" pitchFamily="34" charset="0"/>
              </a:rPr>
              <a:t>Neuroglia</a:t>
            </a:r>
          </a:p>
        </p:txBody>
      </p:sp>
      <p:pic>
        <p:nvPicPr>
          <p:cNvPr id="8" name="Picture 2" descr="http://4.bp.blogspot.com/_Um_MFFpjTxg/TIiqvJL9pDI/AAAAAAAAAuA/OCtzxC-o5L4/s1600/1_125723493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024312"/>
            <a:ext cx="4762500" cy="28098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8125" y="955675"/>
            <a:ext cx="8435975" cy="171132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Large mass of nervous tissue located in the cranial cavity.</a:t>
            </a:r>
          </a:p>
          <a:p>
            <a:pPr eaLnBrk="1" hangingPunct="1"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Has four major regions.</a:t>
            </a:r>
          </a:p>
          <a:p>
            <a:pPr eaLnBrk="1" hangingPunct="1"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5740401" y="1814513"/>
            <a:ext cx="284480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Cerebrum </a:t>
            </a:r>
            <a:endParaRPr lang="en-US" sz="2000" b="1" dirty="0" smtClean="0">
              <a:solidFill>
                <a:srgbClr val="C00000"/>
              </a:solidFill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(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Cerebral hemispheres)</a:t>
            </a:r>
          </a:p>
        </p:txBody>
      </p: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6392863" y="5084763"/>
            <a:ext cx="1443037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6600"/>
                </a:solidFill>
                <a:latin typeface="Calibri" pitchFamily="34" charset="0"/>
                <a:cs typeface="Arial" charset="0"/>
              </a:rPr>
              <a:t>Cerebellum</a:t>
            </a: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344488" y="5876925"/>
            <a:ext cx="63373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Brainstem: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Midbrain, Pons &amp; Medulla oblongata</a:t>
            </a:r>
          </a:p>
        </p:txBody>
      </p:sp>
      <p:sp>
        <p:nvSpPr>
          <p:cNvPr id="11271" name="TextBox 11"/>
          <p:cNvSpPr txBox="1">
            <a:spLocks noChangeArrowheads="1"/>
          </p:cNvSpPr>
          <p:nvPr/>
        </p:nvSpPr>
        <p:spPr bwMode="auto">
          <a:xfrm>
            <a:off x="6392863" y="3182938"/>
            <a:ext cx="2305050" cy="163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Diencephalon: </a:t>
            </a:r>
            <a:r>
              <a:rPr lang="en-US" sz="2000" dirty="0" smtClean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Thalamus, Hypothalamus, Subthalamus &amp; Epithalamus</a:t>
            </a:r>
            <a:endParaRPr lang="en-US" sz="2000" dirty="0">
              <a:solidFill>
                <a:srgbClr val="0000CC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3320" name="Picture 5" descr="C:\Users\user\Pictures\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0975" y="2497138"/>
            <a:ext cx="3409950" cy="305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Straight Connector 13"/>
          <p:cNvCxnSpPr/>
          <p:nvPr/>
        </p:nvCxnSpPr>
        <p:spPr>
          <a:xfrm flipV="1">
            <a:off x="5241925" y="2459038"/>
            <a:ext cx="1079500" cy="576262"/>
          </a:xfrm>
          <a:prstGeom prst="line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92638" y="3683000"/>
            <a:ext cx="1728787" cy="71438"/>
          </a:xfrm>
          <a:prstGeom prst="line">
            <a:avLst/>
          </a:prstGeom>
          <a:ln w="28575">
            <a:solidFill>
              <a:srgbClr val="0000CC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5457825" y="4402138"/>
            <a:ext cx="935038" cy="792162"/>
          </a:xfrm>
          <a:prstGeom prst="line">
            <a:avLst/>
          </a:prstGeom>
          <a:ln w="28575">
            <a:solidFill>
              <a:srgbClr val="FF66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4089400" y="5338763"/>
            <a:ext cx="1079500" cy="2159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3153569" y="4690269"/>
            <a:ext cx="1584325" cy="100806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505075" y="4043363"/>
            <a:ext cx="2016125" cy="19431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THE 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CEREBRUM</a:t>
            </a: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>
          <a:xfrm>
            <a:off x="0" y="1408113"/>
            <a:ext cx="4559300" cy="36210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The largest part of the brain, and has two hemispheres.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The cerebral hemispheres are connected by a thick bundle of nerve fibers called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corpus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callosum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The surface shows ridges of tissue, called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gyri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,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separated by grooves called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sulci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Divided into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4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lobes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by deeper grooves.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18" name="Picture 7" descr="File05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6849" y="1577975"/>
            <a:ext cx="4470476" cy="346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Tissue of Cerebral Hemispheres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0" y="3500537"/>
            <a:ext cx="9144000" cy="29527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200" i="0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The outermost layer is called gray matter or cortex.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200" i="0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Deeper is located the white matter, composed of fiber tracts (bundles of nerve fibers)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kumimoji="0" lang="en-US" sz="2000" i="0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Carrying impulses to and from the cortex.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200" i="0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Located deep within the white matter are masses of grey matter called the basal nuclei .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kumimoji="0" lang="en-US" sz="2000" i="0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They help the motor cortex in the regulation of voluntary motor activities </a:t>
            </a:r>
            <a:endParaRPr kumimoji="0" lang="en-US" sz="2000" i="0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6" name="Picture 8" descr="File0525a"/>
          <p:cNvPicPr>
            <a:picLocks noChangeAspect="1" noChangeArrowheads="1"/>
          </p:cNvPicPr>
          <p:nvPr/>
        </p:nvPicPr>
        <p:blipFill>
          <a:blip r:embed="rId3" cstate="print"/>
          <a:srcRect t="35130" r="1254" b="16226"/>
          <a:stretch>
            <a:fillRect/>
          </a:stretch>
        </p:blipFill>
        <p:spPr bwMode="auto">
          <a:xfrm>
            <a:off x="1763713" y="900212"/>
            <a:ext cx="5616575" cy="2592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Diencephalon 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0" y="1149350"/>
            <a:ext cx="4978400" cy="52514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2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Main structures of the diencephalon include the hypothalamus, thalamus, epithalamus and subthalamus.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2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The diencephalon relays sensory information between brain regions and controls many autonomic functions of the peripheral nervous system.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2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It also connects structures of the endocrine system with the nervous system and works in conjunction with limbic system structures to generate and manage emotions and memories.</a:t>
            </a:r>
            <a:endParaRPr lang="en-US" sz="2200" kern="0" dirty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2050" name="Picture 2" descr="http://hopes.stanford.edu/sites/hopes/files/f_ab20dienceph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6372" y="1293812"/>
            <a:ext cx="3720928" cy="3824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3333FF"/>
                </a:solidFill>
                <a:latin typeface="Calibri" pitchFamily="34" charset="0"/>
              </a:rPr>
              <a:t>Good Morning </a:t>
            </a:r>
            <a:r>
              <a:rPr lang="en-US" sz="3600" dirty="0" smtClean="0">
                <a:solidFill>
                  <a:srgbClr val="3333FF"/>
                </a:solidFill>
                <a:latin typeface="Calibri" pitchFamily="34" charset="0"/>
                <a:sym typeface="Wingdings" pitchFamily="2" charset="2"/>
              </a:rPr>
              <a:t></a:t>
            </a:r>
            <a:endParaRPr lang="en-US" sz="3600" dirty="0" smtClean="0">
              <a:solidFill>
                <a:srgbClr val="3333FF"/>
              </a:solidFill>
              <a:latin typeface="Calibri" pitchFamily="34" charset="0"/>
            </a:endParaRPr>
          </a:p>
        </p:txBody>
      </p:sp>
      <p:pic>
        <p:nvPicPr>
          <p:cNvPr id="63490" name="Picture 2" descr="https://encrypted-tbn1.gstatic.com/images?q=tbn:ANd9GcS8YlkR3xxTfMFp4YQuRtlNHP2rxmt4OQlSrwlo7k__WJOpGqu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74" y="1363661"/>
            <a:ext cx="7070726" cy="4852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CEREBLLUM</a:t>
            </a:r>
          </a:p>
        </p:txBody>
      </p:sp>
      <p:pic>
        <p:nvPicPr>
          <p:cNvPr id="3" name="Picture 5" descr="File05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806450"/>
            <a:ext cx="5716587" cy="388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0" y="4578350"/>
            <a:ext cx="9144000" cy="17081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Arial" charset="0"/>
                <a:cs typeface="Arial" charset="0"/>
              </a:rPr>
              <a:t>The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Arial" charset="0"/>
                <a:cs typeface="Arial" charset="0"/>
              </a:rPr>
              <a:t> cerebellum</a:t>
            </a: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Arial" charset="0"/>
                <a:cs typeface="Arial" charset="0"/>
              </a:rPr>
              <a:t> has 2 hemispheres and a convoluted surface.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Arial" charset="0"/>
                <a:cs typeface="Arial" charset="0"/>
              </a:rPr>
              <a:t>It has an outer cortex made from gray matter and an inner region of white matter.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Arial" charset="0"/>
                <a:cs typeface="Arial" charset="0"/>
              </a:rPr>
              <a:t>It provides precise coordination for body movements and helps maintain equilibrium.</a:t>
            </a:r>
            <a:endParaRPr kumimoji="0" lang="en-US" sz="2000" i="0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File05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944563"/>
            <a:ext cx="7775575" cy="529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559300" y="5346700"/>
            <a:ext cx="3594100" cy="1016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cs typeface="Arial" charset="0"/>
              </a:rPr>
              <a:t>The brainstem has three parts: </a:t>
            </a:r>
            <a:r>
              <a:rPr lang="en-US" sz="2000" b="1" dirty="0">
                <a:solidFill>
                  <a:srgbClr val="FF6600"/>
                </a:solidFill>
                <a:cs typeface="Arial" charset="0"/>
              </a:rPr>
              <a:t>midbrain</a:t>
            </a:r>
            <a:r>
              <a:rPr lang="en-US" sz="2000" b="1" dirty="0">
                <a:cs typeface="Arial" charset="0"/>
              </a:rPr>
              <a:t>, </a:t>
            </a:r>
            <a:r>
              <a:rPr lang="en-US" sz="2000" b="1" dirty="0">
                <a:solidFill>
                  <a:srgbClr val="FF6600"/>
                </a:solidFill>
                <a:cs typeface="Arial" charset="0"/>
              </a:rPr>
              <a:t>Pons</a:t>
            </a:r>
            <a:r>
              <a:rPr lang="en-US" sz="2000" b="1" dirty="0">
                <a:cs typeface="Arial" charset="0"/>
              </a:rPr>
              <a:t> and </a:t>
            </a:r>
            <a:r>
              <a:rPr lang="en-US" sz="2000" b="1" dirty="0">
                <a:solidFill>
                  <a:srgbClr val="FF6600"/>
                </a:solidFill>
                <a:cs typeface="Arial" charset="0"/>
              </a:rPr>
              <a:t>medulla oblongata.</a:t>
            </a: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H="1" flipV="1">
            <a:off x="4500563" y="4652963"/>
            <a:ext cx="1439862" cy="792162"/>
          </a:xfrm>
          <a:prstGeom prst="line">
            <a:avLst/>
          </a:prstGeom>
          <a:noFill/>
          <a:ln w="38100">
            <a:solidFill>
              <a:srgbClr val="F40CCD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6443663" y="3284538"/>
            <a:ext cx="1728787" cy="865187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7898" name="AutoShape 10"/>
          <p:cNvSpPr>
            <a:spLocks noChangeArrowheads="1"/>
          </p:cNvSpPr>
          <p:nvPr/>
        </p:nvSpPr>
        <p:spPr bwMode="auto">
          <a:xfrm>
            <a:off x="2268538" y="5084763"/>
            <a:ext cx="1223962" cy="215900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7899" name="AutoShape 11"/>
          <p:cNvSpPr>
            <a:spLocks noChangeArrowheads="1"/>
          </p:cNvSpPr>
          <p:nvPr/>
        </p:nvSpPr>
        <p:spPr bwMode="auto">
          <a:xfrm>
            <a:off x="2268538" y="4868863"/>
            <a:ext cx="358775" cy="215900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7900" name="AutoShape 12"/>
          <p:cNvSpPr>
            <a:spLocks noChangeArrowheads="1"/>
          </p:cNvSpPr>
          <p:nvPr/>
        </p:nvSpPr>
        <p:spPr bwMode="auto">
          <a:xfrm>
            <a:off x="6443663" y="4076700"/>
            <a:ext cx="1296987" cy="431800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-139700"/>
            <a:ext cx="9144000" cy="8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Brain 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100" y="965200"/>
            <a:ext cx="8991600" cy="5600700"/>
          </a:xfr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2000" b="1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Arial" charset="0"/>
                <a:cs typeface="Arial" charset="0"/>
              </a:rPr>
              <a:t>Midbrain</a:t>
            </a:r>
          </a:p>
          <a:p>
            <a:pPr lvl="1" algn="just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Portion of the CNS associated with:</a:t>
            </a:r>
          </a:p>
          <a:p>
            <a:pPr lvl="2" algn="just" eaLnBrk="1" hangingPunct="1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sz="16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Vision</a:t>
            </a:r>
          </a:p>
          <a:p>
            <a:pPr lvl="2" algn="just" eaLnBrk="1" hangingPunct="1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sz="16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Hearing</a:t>
            </a:r>
          </a:p>
          <a:p>
            <a:pPr lvl="2" algn="just" eaLnBrk="1" hangingPunct="1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sz="16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Motor Control</a:t>
            </a:r>
          </a:p>
          <a:p>
            <a:pPr lvl="2" algn="just" eaLnBrk="1" hangingPunct="1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sz="16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Sleep/Wake</a:t>
            </a:r>
          </a:p>
          <a:p>
            <a:pPr lvl="2" algn="just" eaLnBrk="1" hangingPunct="1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sz="16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Temperature Regulation</a:t>
            </a:r>
          </a:p>
          <a:p>
            <a:pPr marL="342900" lvl="2" indent="-342900" algn="just" eaLnBrk="1" hangingPunct="1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2000" b="1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Arial" charset="0"/>
                <a:ea typeface="+mn-ea"/>
                <a:cs typeface="Arial" charset="0"/>
              </a:rPr>
              <a:t>Pons</a:t>
            </a:r>
          </a:p>
          <a:p>
            <a:pPr lvl="1" algn="just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Tracts that conduct signals from the cerebrum down to the cerebellum and medulla.</a:t>
            </a:r>
          </a:p>
          <a:p>
            <a:pPr lvl="1" algn="just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 Pons contains nuclei that deal primarily with; </a:t>
            </a:r>
            <a:r>
              <a:rPr lang="en-US" sz="16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Sleep, Respiration, </a:t>
            </a:r>
            <a:r>
              <a:rPr lang="en-US" sz="16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Swallowing</a:t>
            </a:r>
            <a:r>
              <a:rPr lang="en-US" sz="16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, Hearing, Equilibrium, Taste, Eye movement, Facial expressions, and Facial sensation.</a:t>
            </a:r>
          </a:p>
          <a:p>
            <a:pPr lvl="1" algn="just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Within the Pons is the </a:t>
            </a:r>
            <a:r>
              <a:rPr lang="en-US" sz="1600" dirty="0" err="1" smtClean="0">
                <a:solidFill>
                  <a:srgbClr val="C00000"/>
                </a:solidFill>
                <a:effectLst/>
                <a:latin typeface="Calibri" pitchFamily="34" charset="0"/>
              </a:rPr>
              <a:t>pneumotaxic</a:t>
            </a:r>
            <a:r>
              <a:rPr lang="en-US" sz="1600" dirty="0" smtClean="0">
                <a:solidFill>
                  <a:srgbClr val="C00000"/>
                </a:solidFill>
                <a:effectLst/>
                <a:latin typeface="Calibri" pitchFamily="34" charset="0"/>
              </a:rPr>
              <a:t> center</a:t>
            </a:r>
            <a:r>
              <a:rPr lang="en-US" sz="16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, a nucleus in the Pons that regulates the change from inspiration to expiration.</a:t>
            </a:r>
          </a:p>
          <a:p>
            <a:pPr marL="342900" lvl="2" indent="-342900" algn="just" eaLnBrk="1" hangingPunct="1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2000" b="1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Arial" charset="0"/>
                <a:ea typeface="+mn-ea"/>
                <a:cs typeface="Arial" charset="0"/>
              </a:rPr>
              <a:t>Medulla Oblongata</a:t>
            </a:r>
          </a:p>
          <a:p>
            <a:pPr lvl="1" algn="just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 lower half of the brainstem. </a:t>
            </a:r>
          </a:p>
          <a:p>
            <a:pPr lvl="1" algn="just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 It contains the cardiac, respiratory, vomiting and vasomotor centers.</a:t>
            </a:r>
          </a:p>
          <a:p>
            <a:pPr lvl="1" algn="just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 Control autonomic functions (involuntary).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163240"/>
            <a:ext cx="9144000" cy="8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rgbClr val="3333FF"/>
                </a:solidFill>
                <a:latin typeface="Calibri" pitchFamily="34" charset="0"/>
                <a:ea typeface="+mj-ea"/>
                <a:cs typeface="+mj-cs"/>
              </a:rPr>
              <a:t>Brain Stem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SPINAL CORD</a:t>
            </a:r>
          </a:p>
        </p:txBody>
      </p:sp>
      <p:pic>
        <p:nvPicPr>
          <p:cNvPr id="3" name="Picture 13" descr="see65576_12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6700" y="1074737"/>
            <a:ext cx="3568700" cy="5028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7888288" y="3967163"/>
            <a:ext cx="792162" cy="369887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7816850" y="4373563"/>
            <a:ext cx="792163" cy="369887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5575300" y="1954213"/>
            <a:ext cx="792162" cy="369887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5494337" y="3865563"/>
            <a:ext cx="792163" cy="369887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204788" y="1066800"/>
            <a:ext cx="4735512" cy="52324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It is a two-way conduction pathway to the brain &amp; a major reflex center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42-45 cm long, cylindrical in shape, lies within the vertebral canal.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Extends from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foramen magnum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to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L2 vertebra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Continuous above with medulla oblongata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Caudal tapering end is called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conus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medullaris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Has 2 enlargements: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cervical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 and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lumbosacral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Gives rise to 31 pairs of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spinal nerves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Group of spinal nerves at the end of the spinal cord is called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cauda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equina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CROSS SECTION OF SPINAL CORD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8900" y="1244600"/>
            <a:ext cx="4584700" cy="49149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The spinal cord is incompletely divided into two equal parts,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anteriorly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 by a short, shallow median fissure and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posteriorly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 by a deep narrow septum, the posterior median septum.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Composed of grey matter in the centre surrounded by white matter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 The arrangement of grey matter resembles the shape of the letter H, having two posterior, two anterior and two lateral horns/columns.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4" name="Picture 13" descr="see65576_120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486" y="1676400"/>
            <a:ext cx="4406513" cy="293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7859926" y="4140200"/>
            <a:ext cx="922124" cy="347334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6188548" y="1712913"/>
            <a:ext cx="856777" cy="347333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8152738" y="2433639"/>
            <a:ext cx="946812" cy="879514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PEREPHERAL NERVES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95288" y="3746872"/>
            <a:ext cx="4087812" cy="18411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itchFamily="34" charset="0"/>
                <a:cs typeface="+mn-cs"/>
              </a:rPr>
              <a:t>Cranial</a:t>
            </a:r>
            <a:r>
              <a:rPr kumimoji="0" lang="en-US" sz="2400" b="0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itchFamily="34" charset="0"/>
                <a:cs typeface="+mn-cs"/>
              </a:rPr>
              <a:t>: </a:t>
            </a:r>
            <a:r>
              <a:rPr kumimoji="0" lang="en-US" sz="2400" b="0" i="0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12 pairs, attached to brain, named, and numbered from1-12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19100" y="1205285"/>
            <a:ext cx="8267700" cy="110611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v"/>
              <a:defRPr/>
            </a:pPr>
            <a:r>
              <a:rPr lang="en-US" sz="2400" kern="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May be sensory, </a:t>
            </a:r>
            <a:r>
              <a:rPr lang="en-US" sz="24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may be motor </a:t>
            </a:r>
            <a:r>
              <a:rPr lang="en-US" sz="2400" kern="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or </a:t>
            </a:r>
            <a:r>
              <a:rPr lang="en-US" sz="24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could be mixed</a:t>
            </a:r>
            <a:endParaRPr lang="en-US" sz="2400" kern="0" dirty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v"/>
              <a:defRPr/>
            </a:pPr>
            <a:r>
              <a:rPr lang="en-US" sz="2400" kern="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Two types: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35500" y="3733801"/>
            <a:ext cx="4105275" cy="1828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v"/>
              <a:defRPr/>
            </a:pPr>
            <a:r>
              <a:rPr lang="en-US" sz="2400" b="1" kern="0" dirty="0">
                <a:solidFill>
                  <a:srgbClr val="FF0000"/>
                </a:solidFill>
                <a:latin typeface="Calibri" pitchFamily="34" charset="0"/>
                <a:cs typeface="+mn-cs"/>
              </a:rPr>
              <a:t>Spinal</a:t>
            </a:r>
            <a:r>
              <a:rPr lang="en-US" sz="2400" kern="0" dirty="0">
                <a:solidFill>
                  <a:srgbClr val="FF0000"/>
                </a:solidFill>
                <a:latin typeface="Calibri" pitchFamily="34" charset="0"/>
                <a:cs typeface="+mn-cs"/>
              </a:rPr>
              <a:t>: </a:t>
            </a:r>
            <a:r>
              <a:rPr lang="en-US" sz="2400" kern="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31 pairs, attached to spinal cord named and numbered according to the region of the spinal cord</a:t>
            </a:r>
          </a:p>
        </p:txBody>
      </p:sp>
      <p:sp>
        <p:nvSpPr>
          <p:cNvPr id="11" name="Down Arrow 10"/>
          <p:cNvSpPr/>
          <p:nvPr/>
        </p:nvSpPr>
        <p:spPr bwMode="auto">
          <a:xfrm>
            <a:off x="2324100" y="2438400"/>
            <a:ext cx="304800" cy="1181100"/>
          </a:xfrm>
          <a:prstGeom prst="down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aramond" pitchFamily="18" charset="0"/>
              <a:cs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6350000" y="2425700"/>
            <a:ext cx="304800" cy="1181100"/>
          </a:xfrm>
          <a:prstGeom prst="down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aramond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CRANIAL NERVES</a:t>
            </a:r>
          </a:p>
        </p:txBody>
      </p:sp>
      <p:pic>
        <p:nvPicPr>
          <p:cNvPr id="3" name="Picture 4" descr="NS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052513"/>
            <a:ext cx="3924300" cy="5256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39750" y="1052513"/>
            <a:ext cx="3960813" cy="5262562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12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pairs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4 pairs are mixed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trigeminal n. (5th)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facial n. (7th)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libri" pitchFamily="34" charset="0"/>
              </a:rPr>
              <a:t>glossopharyngeal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n. (9th)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vagus n. (10th)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5 pairs are 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motor</a:t>
            </a:r>
            <a:endParaRPr lang="en-US" sz="2400" dirty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Calibri" pitchFamily="34" charset="0"/>
              </a:rPr>
              <a:t>occulomotor</a:t>
            </a: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 n. (3rd)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Calibri" pitchFamily="34" charset="0"/>
              </a:rPr>
              <a:t>trochlear</a:t>
            </a: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 n. (4th)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Calibri" pitchFamily="34" charset="0"/>
              </a:rPr>
              <a:t>abducent</a:t>
            </a: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 n. (6th)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 accessory n. (11th)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 hypoglossal n. (12th)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3 pairs are 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sensory</a:t>
            </a:r>
            <a:endParaRPr lang="en-US" sz="2400" dirty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olfactory n. (1st)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optic n. (2nd) 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vestibulocochlear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n. (8th)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SPINAL NERVES &amp; NERVE PLEXUES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79388" y="1052513"/>
            <a:ext cx="4379912" cy="5545137"/>
          </a:xfrm>
          <a:prstGeom prst="rect">
            <a:avLst/>
          </a:prstGeom>
          <a:ln>
            <a:solidFill>
              <a:srgbClr val="FF6600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31 pairs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Each spinal nerve is attached by two roots: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D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orsal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 (sensory)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Ventral (motor)</a:t>
            </a:r>
          </a:p>
          <a:p>
            <a:pPr marL="1257300" lvl="2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uLnTx/>
                <a:uFillTx/>
                <a:latin typeface="Calibri" pitchFamily="34" charset="0"/>
                <a:cs typeface="+mn-cs"/>
              </a:rPr>
              <a:t>Dorsal root bears a sensory ganglion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Each spinal nerve exits from the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intervertebral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foramen and divides into a dorsal and ventral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ramus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The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rami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contain both sensory and motor fibers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4" name="Picture 3" descr="C:\Documents and Settings\user\My Documents\My Pictures\800px-Spinal_nerv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51363" y="3860800"/>
            <a:ext cx="4370387" cy="2728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1" descr="C:\Users\user\Pictures\Picture1h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908050"/>
            <a:ext cx="260985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SPINAL NERVES &amp; NERVE PLEXUES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204788" y="1060450"/>
            <a:ext cx="4227512" cy="459105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v"/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Calibri" pitchFamily="34" charset="0"/>
                <a:cs typeface="+mn-cs"/>
              </a:rPr>
              <a:t>The </a:t>
            </a:r>
            <a:r>
              <a:rPr lang="en-US" sz="2400" b="1" kern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dorsal </a:t>
            </a:r>
            <a:r>
              <a:rPr lang="en-US" sz="2400" b="1" kern="0" dirty="0" err="1">
                <a:solidFill>
                  <a:srgbClr val="C00000"/>
                </a:solidFill>
                <a:latin typeface="Calibri" pitchFamily="34" charset="0"/>
                <a:cs typeface="+mn-cs"/>
              </a:rPr>
              <a:t>rami</a:t>
            </a:r>
            <a:r>
              <a:rPr lang="en-US" sz="2400" kern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Calibri" pitchFamily="34" charset="0"/>
                <a:cs typeface="+mn-cs"/>
              </a:rPr>
              <a:t>are distributed </a:t>
            </a:r>
            <a:r>
              <a:rPr lang="en-US" sz="2400" kern="0" dirty="0" smtClean="0">
                <a:solidFill>
                  <a:sysClr val="windowText" lastClr="000000"/>
                </a:solidFill>
                <a:latin typeface="Calibri" pitchFamily="34" charset="0"/>
                <a:cs typeface="+mn-cs"/>
              </a:rPr>
              <a:t>individually.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Calibri" pitchFamily="34" charset="0"/>
                <a:cs typeface="+mn-cs"/>
              </a:rPr>
              <a:t>S</a:t>
            </a:r>
            <a:r>
              <a:rPr lang="en-US" sz="2400" kern="0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upply </a:t>
            </a:r>
            <a:r>
              <a:rPr lang="en-US" sz="2400" kern="0" dirty="0">
                <a:solidFill>
                  <a:srgbClr val="FF0000"/>
                </a:solidFill>
                <a:latin typeface="Calibri" pitchFamily="34" charset="0"/>
                <a:cs typeface="+mn-cs"/>
              </a:rPr>
              <a:t>the skin and muscles of the back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v"/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Calibri" pitchFamily="34" charset="0"/>
                <a:cs typeface="+mn-cs"/>
              </a:rPr>
              <a:t> the </a:t>
            </a:r>
            <a:r>
              <a:rPr lang="en-US" sz="2400" b="1" kern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ventral </a:t>
            </a:r>
            <a:r>
              <a:rPr lang="en-US" sz="2400" b="1" kern="0" dirty="0" err="1">
                <a:solidFill>
                  <a:srgbClr val="C00000"/>
                </a:solidFill>
                <a:latin typeface="Calibri" pitchFamily="34" charset="0"/>
                <a:cs typeface="+mn-cs"/>
              </a:rPr>
              <a:t>rami</a:t>
            </a:r>
            <a:r>
              <a:rPr lang="en-US" sz="2400" kern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Calibri" pitchFamily="34" charset="0"/>
                <a:cs typeface="+mn-cs"/>
              </a:rPr>
              <a:t>form </a:t>
            </a:r>
            <a:r>
              <a:rPr lang="en-US" sz="2400" b="1" kern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plexuses</a:t>
            </a:r>
            <a:r>
              <a:rPr lang="en-US" sz="2400" b="1" kern="0" dirty="0">
                <a:solidFill>
                  <a:sysClr val="windowText" lastClr="000000"/>
                </a:solidFill>
                <a:latin typeface="Calibri" pitchFamily="34" charset="0"/>
                <a:cs typeface="+mn-cs"/>
              </a:rPr>
              <a:t> </a:t>
            </a:r>
            <a:r>
              <a:rPr lang="en-US" sz="2400" kern="0" dirty="0">
                <a:solidFill>
                  <a:srgbClr val="3333FF"/>
                </a:solidFill>
                <a:latin typeface="Calibri" pitchFamily="34" charset="0"/>
                <a:cs typeface="+mn-cs"/>
              </a:rPr>
              <a:t>(except in thoracic region where they form the intercostal </a:t>
            </a:r>
            <a:r>
              <a:rPr lang="en-US" sz="2400" kern="0" dirty="0" smtClean="0">
                <a:solidFill>
                  <a:srgbClr val="3333FF"/>
                </a:solidFill>
                <a:latin typeface="Calibri" pitchFamily="34" charset="0"/>
                <a:cs typeface="+mn-cs"/>
              </a:rPr>
              <a:t>nerves)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Supply </a:t>
            </a:r>
            <a:r>
              <a:rPr lang="en-US" sz="2400" kern="0" dirty="0">
                <a:solidFill>
                  <a:srgbClr val="FF0000"/>
                </a:solidFill>
                <a:latin typeface="Calibri" pitchFamily="34" charset="0"/>
                <a:cs typeface="+mn-cs"/>
              </a:rPr>
              <a:t>the anterior part of the body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v"/>
              <a:defRPr/>
            </a:pPr>
            <a:endParaRPr lang="en-US" sz="3200" kern="0" dirty="0">
              <a:solidFill>
                <a:sysClr val="windowText" lastClr="0000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4" name="Picture 5" descr="C:\Users\user\Pictures\asa.png"/>
          <p:cNvPicPr>
            <a:picLocks noChangeAspect="1" noChangeArrowheads="1"/>
          </p:cNvPicPr>
          <p:nvPr/>
        </p:nvPicPr>
        <p:blipFill>
          <a:blip r:embed="rId3" cstate="print"/>
          <a:srcRect l="7407" t="1286" r="14815" b="998"/>
          <a:stretch>
            <a:fillRect/>
          </a:stretch>
        </p:blipFill>
        <p:spPr bwMode="auto">
          <a:xfrm>
            <a:off x="4800600" y="942975"/>
            <a:ext cx="3851275" cy="4828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PROTECTION OF CNS</a:t>
            </a: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647700" y="901700"/>
            <a:ext cx="6985000" cy="2705100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THE CNS IS PROTECTED BY: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Skull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and the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vertebral column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(bone)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Meninges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(membranes): 3 layers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1800" kern="0" dirty="0" smtClean="0">
                <a:solidFill>
                  <a:srgbClr val="3333FF"/>
                </a:solidFill>
                <a:latin typeface="Calibri" pitchFamily="34" charset="0"/>
              </a:rPr>
              <a:t>dura mater </a:t>
            </a:r>
            <a:r>
              <a:rPr lang="en-US" sz="18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(outermost)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1800" kern="0" dirty="0" err="1" smtClean="0">
                <a:solidFill>
                  <a:srgbClr val="3333FF"/>
                </a:solidFill>
                <a:latin typeface="Calibri" pitchFamily="34" charset="0"/>
              </a:rPr>
              <a:t>arachnoid</a:t>
            </a:r>
            <a:r>
              <a:rPr lang="en-US" sz="1800" kern="0" dirty="0" smtClean="0">
                <a:solidFill>
                  <a:srgbClr val="3333FF"/>
                </a:solidFill>
                <a:latin typeface="Calibri" pitchFamily="34" charset="0"/>
              </a:rPr>
              <a:t> mater </a:t>
            </a:r>
            <a:r>
              <a:rPr lang="en-US" sz="18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(middle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1800" kern="0" dirty="0" err="1" smtClean="0">
                <a:solidFill>
                  <a:srgbClr val="3333FF"/>
                </a:solidFill>
                <a:latin typeface="Calibri" pitchFamily="34" charset="0"/>
              </a:rPr>
              <a:t>pia</a:t>
            </a:r>
            <a:r>
              <a:rPr lang="en-US" sz="1800" kern="0" dirty="0" smtClean="0">
                <a:solidFill>
                  <a:srgbClr val="3333FF"/>
                </a:solidFill>
                <a:latin typeface="Calibri" pitchFamily="34" charset="0"/>
              </a:rPr>
              <a:t> mater </a:t>
            </a:r>
            <a:r>
              <a:rPr lang="en-US" sz="18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(innermost)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Cerebrospinal fluid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in the subarachnoid space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5" name="Picture 5" descr="File0529"/>
          <p:cNvPicPr>
            <a:picLocks noChangeAspect="1" noChangeArrowheads="1"/>
          </p:cNvPicPr>
          <p:nvPr/>
        </p:nvPicPr>
        <p:blipFill>
          <a:blip r:embed="rId3" cstate="print"/>
          <a:srcRect t="6076" r="6686" b="12021"/>
          <a:stretch>
            <a:fillRect/>
          </a:stretch>
        </p:blipFill>
        <p:spPr bwMode="auto">
          <a:xfrm>
            <a:off x="1066800" y="3444672"/>
            <a:ext cx="7172325" cy="3413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3674" y="1404697"/>
            <a:ext cx="7056138" cy="3980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CEREBRAL FLUID</a:t>
            </a:r>
          </a:p>
        </p:txBody>
      </p:sp>
      <p:pic>
        <p:nvPicPr>
          <p:cNvPr id="3" name="Picture 8" descr="File05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8238" y="674688"/>
            <a:ext cx="6611937" cy="5656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77800" y="920750"/>
            <a:ext cx="2174875" cy="19383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CSF is constantly produced by the choroid plexuses inside the ventricles of brain.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5708650" y="3908425"/>
            <a:ext cx="1071563" cy="285750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67544" y="3743325"/>
            <a:ext cx="3393256" cy="2246769"/>
          </a:xfrm>
          <a:prstGeom prst="rect">
            <a:avLst/>
          </a:prstGeom>
          <a:solidFill>
            <a:srgbClr val="3333FF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Most of the CSF drains from the ventricles into the subarachoid space around the brain and spinal cord. A little amount flows down in the central canal of the spinal cord.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5343525" y="4410075"/>
            <a:ext cx="904875" cy="400050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219700" y="4932363"/>
            <a:ext cx="3225800" cy="1015663"/>
          </a:xfrm>
          <a:prstGeom prst="rect">
            <a:avLst/>
          </a:prstGeom>
          <a:solidFill>
            <a:srgbClr val="FF990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CSF is constantly drained into the </a:t>
            </a:r>
            <a:r>
              <a:rPr lang="en-US" sz="2000" dirty="0" err="1" smtClean="0">
                <a:latin typeface="Arial" charset="0"/>
                <a:cs typeface="Arial" charset="0"/>
              </a:rPr>
              <a:t>dural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sinuses through the </a:t>
            </a:r>
            <a:r>
              <a:rPr lang="en-US" sz="2000" dirty="0" err="1">
                <a:latin typeface="Arial" charset="0"/>
                <a:cs typeface="Arial" charset="0"/>
              </a:rPr>
              <a:t>arachnoid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villi</a:t>
            </a:r>
            <a:r>
              <a:rPr lang="en-US" sz="2000" dirty="0">
                <a:latin typeface="Arial" charset="0"/>
                <a:cs typeface="Arial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0" y="134076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333FF"/>
                </a:solidFill>
                <a:latin typeface="Calibri" pitchFamily="34" charset="0"/>
              </a:rPr>
              <a:t>QUESTION</a:t>
            </a:r>
            <a:r>
              <a:rPr lang="en-US" sz="4000" b="1" dirty="0">
                <a:solidFill>
                  <a:srgbClr val="3333FF"/>
                </a:solidFill>
                <a:latin typeface="Calibri" pitchFamily="34" charset="0"/>
              </a:rPr>
              <a:t>?</a:t>
            </a:r>
          </a:p>
        </p:txBody>
      </p:sp>
      <p:pic>
        <p:nvPicPr>
          <p:cNvPr id="17413" name="Picture 5" descr="http://www.healthcareersinteraction.com/images/faq_question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060848"/>
            <a:ext cx="3135420" cy="3571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FF"/>
                </a:solidFill>
                <a:latin typeface="Calibri" pitchFamily="34" charset="0"/>
              </a:rPr>
              <a:t>OBJECTIVES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4788" y="1252539"/>
            <a:ext cx="8785225" cy="477996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000" b="1" i="1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At the end of the lecture, students should be able to:</a:t>
            </a:r>
          </a:p>
          <a:p>
            <a:pPr>
              <a:buFont typeface="Wingdings" pitchFamily="2" charset="2"/>
              <a:buNone/>
              <a:defRPr/>
            </a:pPr>
            <a:endParaRPr lang="en-US" sz="2000" b="1" i="1" dirty="0" smtClean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  <a:p>
            <a:pPr lvl="1" algn="just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List the subdivisions of the nervous system.</a:t>
            </a:r>
          </a:p>
          <a:p>
            <a:pPr lvl="1" algn="just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Define the terms: grey matter, white matter, nucleus, ganglion, tract and nerve.</a:t>
            </a:r>
          </a:p>
          <a:p>
            <a:pPr lvl="1" algn="just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Define neurons and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neuroglia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.</a:t>
            </a:r>
          </a:p>
          <a:p>
            <a:pPr lvl="1" algn="just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List the parts of the brain.</a:t>
            </a:r>
          </a:p>
          <a:p>
            <a:pPr lvl="1" algn="just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Identify the external and internal features of spinal cord.</a:t>
            </a:r>
          </a:p>
          <a:p>
            <a:pPr lvl="1" algn="just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Enumerate the cranial nerves.</a:t>
            </a:r>
          </a:p>
          <a:p>
            <a:pPr lvl="1" algn="just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Describe the parts and distribution of the spinal nerve.</a:t>
            </a:r>
          </a:p>
          <a:p>
            <a:pPr lvl="1" algn="just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List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the structures protecting the central nervous system.</a:t>
            </a:r>
            <a:endParaRPr lang="en-US" sz="2000" dirty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FF"/>
                </a:solidFill>
                <a:latin typeface="Calibri" pitchFamily="34" charset="0"/>
              </a:rPr>
              <a:t>References</a:t>
            </a:r>
            <a:endParaRPr lang="en-US" dirty="0" smtClean="0">
              <a:solidFill>
                <a:srgbClr val="3333FF"/>
              </a:solidFill>
              <a:latin typeface="Calibri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4788" y="1252539"/>
            <a:ext cx="8785225" cy="3763961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sz="2000" b="1" i="1" dirty="0" smtClean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  <a:p>
            <a:pPr lvl="1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Human Anatomy &amp; Physiology</a:t>
            </a:r>
          </a:p>
          <a:p>
            <a:pPr lvl="2"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Elaine </a:t>
            </a: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Marieb</a:t>
            </a:r>
            <a:endParaRPr lang="en-US" sz="1600" b="1" dirty="0" smtClean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  <a:p>
            <a:pPr lvl="2">
              <a:buClr>
                <a:schemeClr val="accent4">
                  <a:lumMod val="25000"/>
                </a:schemeClr>
              </a:buClr>
              <a:buNone/>
              <a:defRPr/>
            </a:pPr>
            <a:endParaRPr lang="en-US" sz="2000" b="1" dirty="0" smtClean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  <a:p>
            <a:pPr lvl="1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Introduction to Human Body</a:t>
            </a:r>
          </a:p>
          <a:p>
            <a:pPr lvl="2"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Gerard </a:t>
            </a: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Tortora</a:t>
            </a:r>
            <a:endParaRPr lang="en-US" sz="1600" b="1" dirty="0" smtClean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  <a:p>
            <a:pPr lvl="2">
              <a:buClr>
                <a:schemeClr val="accent4">
                  <a:lumMod val="25000"/>
                </a:schemeClr>
              </a:buClr>
              <a:buNone/>
              <a:defRPr/>
            </a:pPr>
            <a:endParaRPr lang="en-US" sz="1600" b="1" dirty="0" smtClean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  <a:p>
            <a:pPr lvl="1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Human Brain</a:t>
            </a:r>
          </a:p>
          <a:p>
            <a:pPr lvl="2"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John Nolte</a:t>
            </a:r>
          </a:p>
          <a:p>
            <a:pPr lvl="2"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FF"/>
                </a:solidFill>
                <a:latin typeface="Calibri" pitchFamily="34" charset="0"/>
              </a:rPr>
              <a:t>FUNCTIONS</a:t>
            </a:r>
          </a:p>
        </p:txBody>
      </p:sp>
      <p:pic>
        <p:nvPicPr>
          <p:cNvPr id="6" name="Picture 7" descr="File05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8400" y="1054100"/>
            <a:ext cx="403860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61925" y="963613"/>
            <a:ext cx="4608513" cy="5487987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buClrTx/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The nervous system has three functions:</a:t>
            </a:r>
          </a:p>
          <a:p>
            <a:pPr lvl="1" algn="just" eaLnBrk="1" hangingPunct="1"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C00000"/>
                </a:solidFill>
                <a:effectLst/>
                <a:latin typeface="Calibri" pitchFamily="34" charset="0"/>
              </a:rPr>
              <a:t>Collection of Sensory Input</a:t>
            </a:r>
            <a:r>
              <a:rPr lang="en-US" sz="2400" dirty="0" smtClean="0">
                <a:solidFill>
                  <a:srgbClr val="C00000"/>
                </a:solidFill>
                <a:effectLst/>
                <a:latin typeface="Calibri" pitchFamily="34" charset="0"/>
              </a:rPr>
              <a:t>:</a:t>
            </a:r>
          </a:p>
          <a:p>
            <a:pPr lvl="2" algn="just" eaLnBrk="1" hangingPunct="1">
              <a:buClrTx/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 Identifies changes occurring inside and outside the body by using sensory receptors. These changes are called stimuli</a:t>
            </a:r>
          </a:p>
          <a:p>
            <a:pPr lvl="1" algn="just" eaLnBrk="1" hangingPunct="1"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C00000"/>
                </a:solidFill>
                <a:effectLst/>
                <a:latin typeface="Calibri" pitchFamily="34" charset="0"/>
              </a:rPr>
              <a:t>Integration</a:t>
            </a:r>
            <a:r>
              <a:rPr lang="en-US" sz="2400" dirty="0" smtClean="0">
                <a:solidFill>
                  <a:srgbClr val="C00000"/>
                </a:solidFill>
                <a:effectLst/>
                <a:latin typeface="Calibri" pitchFamily="34" charset="0"/>
              </a:rPr>
              <a:t>: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 </a:t>
            </a:r>
          </a:p>
          <a:p>
            <a:pPr lvl="2" algn="just" eaLnBrk="1" hangingPunct="1">
              <a:buClrTx/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 Processes, analyses and interprets these changes and makes decisions</a:t>
            </a:r>
          </a:p>
          <a:p>
            <a:pPr lvl="1" algn="just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C00000"/>
                </a:solidFill>
                <a:effectLst/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Calibri" pitchFamily="34" charset="0"/>
              </a:rPr>
              <a:t>Motor Output:</a:t>
            </a:r>
          </a:p>
          <a:p>
            <a:pPr lvl="2" algn="just" eaLnBrk="1" hangingPunct="1">
              <a:buClrTx/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 It then effects a response by activating muscles or glands (effectors) via motor output</a:t>
            </a:r>
          </a:p>
          <a:p>
            <a:pPr algn="just" eaLnBrk="1" hangingPunct="1">
              <a:buClrTx/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FF"/>
                </a:solidFill>
                <a:latin typeface="Calibri" pitchFamily="34" charset="0"/>
              </a:rPr>
              <a:t>ORGANIZATION</a:t>
            </a:r>
          </a:p>
        </p:txBody>
      </p:sp>
      <p:pic>
        <p:nvPicPr>
          <p:cNvPr id="5" name="Picture 5" descr="File05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020" y="933450"/>
            <a:ext cx="3650143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77800" y="1412875"/>
            <a:ext cx="5613400" cy="36004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STRUCTURAL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Central Nervous System (CNS)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uLnTx/>
                <a:uFillTx/>
                <a:latin typeface="Calibri" pitchFamily="34" charset="0"/>
                <a:cs typeface="+mn-cs"/>
              </a:rPr>
              <a:t>Brain &amp; Spinal Cord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Peripheral Nervous System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(PNS)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uLnTx/>
                <a:uFillTx/>
                <a:latin typeface="Calibri" pitchFamily="34" charset="0"/>
                <a:cs typeface="+mn-cs"/>
              </a:rPr>
              <a:t>Nerves &amp; Ganglia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FF"/>
                </a:solidFill>
                <a:latin typeface="Calibri" pitchFamily="34" charset="0"/>
              </a:rPr>
              <a:t>ORGANIZATION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08000" y="1412875"/>
            <a:ext cx="4927600" cy="47720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FUNCTIONAL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Sensory Division (Afferent)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v"/>
              <a:tabLst/>
              <a:defRPr/>
            </a:pPr>
            <a:r>
              <a:rPr lang="en-US" sz="2800" kern="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+mn-cs"/>
              </a:rPr>
              <a:t>Motor Division (Efferent)</a:t>
            </a:r>
          </a:p>
          <a:p>
            <a:pPr marL="1257300" lvl="2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uLnTx/>
                <a:uFillTx/>
                <a:latin typeface="Calibri" pitchFamily="34" charset="0"/>
                <a:cs typeface="+mn-cs"/>
              </a:rPr>
              <a:t>Autonomic</a:t>
            </a:r>
          </a:p>
          <a:p>
            <a:pPr marL="1714500" lvl="3" indent="-3429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Cardiac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muscles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+mn-cs"/>
            </a:endParaRPr>
          </a:p>
          <a:p>
            <a:pPr marL="1714500" lvl="3" indent="-3429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Smooth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muscles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1714500" lvl="3" indent="-3429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Glands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muscles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1257300" lvl="2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600" kern="0" dirty="0" smtClean="0">
                <a:solidFill>
                  <a:srgbClr val="FF6600"/>
                </a:solidFill>
                <a:latin typeface="Calibri" pitchFamily="34" charset="0"/>
                <a:cs typeface="+mn-cs"/>
              </a:rPr>
              <a:t>Somatic</a:t>
            </a:r>
          </a:p>
          <a:p>
            <a:pPr marL="1714500" lvl="3" indent="-3429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Skeletal muscles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11" descr="File051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56200" y="1009649"/>
            <a:ext cx="3668713" cy="5132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FF"/>
                </a:solidFill>
                <a:latin typeface="Calibri" pitchFamily="34" charset="0"/>
              </a:rPr>
              <a:t>NERVOUS TISSUE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42900" y="828675"/>
            <a:ext cx="8051800" cy="5429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Nervous tissue is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organized as: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t="1021" b="12453"/>
          <a:stretch>
            <a:fillRect/>
          </a:stretch>
        </p:blipFill>
        <p:spPr>
          <a:xfrm>
            <a:off x="1014089" y="2933701"/>
            <a:ext cx="7077399" cy="368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03212" y="1493838"/>
            <a:ext cx="4179887" cy="12741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Grey matter: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which contains the cell bodies &amp; the processes of the neurons, the </a:t>
            </a:r>
            <a:r>
              <a:rPr lang="en-US" sz="2400" dirty="0" err="1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neuroglia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and the blood vessels.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975224" y="1493838"/>
            <a:ext cx="4067176" cy="12741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White matter: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which contains the processes of the neurons (no cell bodies), the </a:t>
            </a:r>
            <a:r>
              <a:rPr lang="en-US" sz="2400" dirty="0" err="1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neuroglia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and the blood 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vessels.</a:t>
            </a:r>
            <a:endParaRPr lang="en-US" sz="2400" dirty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3439</TotalTime>
  <Words>1550</Words>
  <Application>Microsoft Office PowerPoint</Application>
  <PresentationFormat>On-screen Show (4:3)</PresentationFormat>
  <Paragraphs>236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Teamwork</vt:lpstr>
      <vt:lpstr>Slide 1</vt:lpstr>
      <vt:lpstr>Good Morning </vt:lpstr>
      <vt:lpstr>Slide 3</vt:lpstr>
      <vt:lpstr>OBJECTIVES</vt:lpstr>
      <vt:lpstr>References</vt:lpstr>
      <vt:lpstr>FUNCTIONS</vt:lpstr>
      <vt:lpstr>ORGANIZATION</vt:lpstr>
      <vt:lpstr>ORGANIZATION</vt:lpstr>
      <vt:lpstr>NERVOUS TISSUE</vt:lpstr>
      <vt:lpstr>Slide 10</vt:lpstr>
      <vt:lpstr>Neurons</vt:lpstr>
      <vt:lpstr>Neurons</vt:lpstr>
      <vt:lpstr>Neurons</vt:lpstr>
      <vt:lpstr>Neuroglia</vt:lpstr>
      <vt:lpstr>Neuroglia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SYSTEM I</dc:title>
  <dc:creator>Prof. Saeed Makarem</dc:creator>
  <cp:lastModifiedBy>Prof Khaleel</cp:lastModifiedBy>
  <cp:revision>96</cp:revision>
  <dcterms:created xsi:type="dcterms:W3CDTF">2005-03-12T06:42:31Z</dcterms:created>
  <dcterms:modified xsi:type="dcterms:W3CDTF">2014-09-09T05:57:23Z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ervous System">
    <vt:lpwstr>Prof. Saeed Makarem</vt:lpwstr>
  </property>
</Properties>
</file>