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256" r:id="rId2"/>
    <p:sldId id="408" r:id="rId3"/>
    <p:sldId id="344" r:id="rId4"/>
    <p:sldId id="350" r:id="rId5"/>
    <p:sldId id="388" r:id="rId6"/>
    <p:sldId id="389" r:id="rId7"/>
    <p:sldId id="390" r:id="rId8"/>
    <p:sldId id="391" r:id="rId9"/>
    <p:sldId id="392" r:id="rId10"/>
    <p:sldId id="394" r:id="rId11"/>
    <p:sldId id="393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6" r:id="rId23"/>
    <p:sldId id="386" r:id="rId24"/>
    <p:sldId id="387" r:id="rId25"/>
    <p:sldId id="4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00"/>
    <a:srgbClr val="0000FF"/>
    <a:srgbClr val="FF6600"/>
    <a:srgbClr val="3333FF"/>
    <a:srgbClr val="3366FF"/>
    <a:srgbClr val="F40CCD"/>
    <a:srgbClr val="6699FF"/>
    <a:srgbClr val="00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0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22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33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61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886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30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789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40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912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2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6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4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561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614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673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747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589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742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EBC15-EA56-4ABD-9AE8-9E164B356D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10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96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39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58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62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9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4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98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71134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Cardiovascular System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76200" y="49889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Khaleel Alyahya, PhD, MEd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@khaleelya</a:t>
            </a:r>
            <a:endParaRPr lang="ar-SA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 descr="http://cdn.erectiledoctor.com/wp-content/uploads/2014/07/hea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799" y="1444577"/>
            <a:ext cx="4824989" cy="36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6525" y="1599207"/>
            <a:ext cx="4960131" cy="2467828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The heart has Four Valves: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Two </a:t>
            </a:r>
            <a:r>
              <a:rPr lang="en-US" sz="2200" dirty="0" err="1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Atrio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-Ventricular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valves.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One Aortic Semilunar valve.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One Pulmonary Semilunar valve.</a:t>
            </a:r>
          </a:p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34818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6"/>
            <a:ext cx="4816475" cy="3118182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Atrioventricular Valves: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Valves between atria &amp; ventricles.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allow the blood to flow in one direction from the atria to the ventricles.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Right AVV (Tricuspid).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Left AVV (Bicuspid).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6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3077238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Semilunar Valves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(Aortic &amp; Pulmonary):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Between the right and left ventricles and the great arteries leaving the heart.</a:t>
            </a:r>
            <a:endParaRPr lang="ar-SA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1085850" lvl="2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Aortic Semilunar Valve</a:t>
            </a:r>
          </a:p>
          <a:p>
            <a:pPr marL="1085850" lvl="2" indent="-28575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Pulmonary Semilunar Valve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allow the flow of blood from the ventricles to these arteries.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7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5257748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Arteries: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Thick walls.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Do not have valves.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smallest arteries are arterioles.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3333FF"/>
                </a:solidFill>
                <a:effectLst/>
                <a:latin typeface="Calibri" pitchFamily="34" charset="0"/>
                <a:cs typeface="Arabic Transparent" pitchFamily="2" charset="-78"/>
              </a:rPr>
              <a:t> Veins: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Thin walls.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Many of them possess valves.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smallest veins are venules.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7030A0"/>
                </a:solidFill>
                <a:effectLst/>
                <a:latin typeface="Calibri" pitchFamily="34" charset="0"/>
                <a:cs typeface="Arabic Transparent" pitchFamily="2" charset="-78"/>
              </a:rPr>
              <a:t> Capillaries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 Connect arterioles and venules.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Help to enable the exchange of water, oxygen and other nutrients between blood and the tissues.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BLOOD VESSELS</a:t>
            </a:r>
          </a:p>
        </p:txBody>
      </p:sp>
      <p:pic>
        <p:nvPicPr>
          <p:cNvPr id="28676" name="Picture 4" descr="http://dev.cdli.ca/bio2201-04/unit03/section02/lesson02/blood%20ves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870" y="1673091"/>
            <a:ext cx="4272197" cy="279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92755"/>
            <a:ext cx="5321508" cy="4589681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transport blood from the heart and distribute it to the various tissues of the body through their branches.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Carry oxygenated blood away from the heart.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two exceptions: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the pulmonary arteries.</a:t>
            </a:r>
          </a:p>
          <a:p>
            <a:pPr lvl="3" algn="just" eaLnBrk="1" hangingPunct="1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carries deoxygenated blood from the heart to the lungs.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the umbilical arteries.</a:t>
            </a:r>
          </a:p>
          <a:p>
            <a:pPr lvl="3" algn="just" eaLnBrk="1" hangingPunct="1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supplies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 deoxygenated blood from the fetus to the placenta in the umbilical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cord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.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  <a:cs typeface="Arabic Transparent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ARTERIES</a:t>
            </a:r>
          </a:p>
        </p:txBody>
      </p:sp>
      <p:pic>
        <p:nvPicPr>
          <p:cNvPr id="8" name="Picture 6" descr="File0655"/>
          <p:cNvPicPr>
            <a:picLocks noChangeAspect="1" noChangeArrowheads="1"/>
          </p:cNvPicPr>
          <p:nvPr/>
        </p:nvPicPr>
        <p:blipFill>
          <a:blip r:embed="rId3" cstate="print"/>
          <a:srcRect l="4159" t="4851" r="9891"/>
          <a:stretch>
            <a:fillRect/>
          </a:stretch>
        </p:blipFill>
        <p:spPr bwMode="auto">
          <a:xfrm>
            <a:off x="5411448" y="1181100"/>
            <a:ext cx="3580151" cy="523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5137245" cy="24860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the connection of two structures.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It is the joining of terminal branches of  the arteries. 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ANASTOMOSIS</a:t>
            </a:r>
          </a:p>
        </p:txBody>
      </p:sp>
      <p:pic>
        <p:nvPicPr>
          <p:cNvPr id="3074" name="Picture 2" descr="http://upload.wikimedia.org/wikipedia/commons/6/62/Gray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440" y="1528502"/>
            <a:ext cx="2832545" cy="34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52431"/>
            <a:ext cx="4902200" cy="4757299"/>
          </a:xfrm>
          <a:ln>
            <a:solidFill>
              <a:schemeClr val="tx1"/>
            </a:solidFill>
          </a:ln>
        </p:spPr>
        <p:txBody>
          <a:bodyPr/>
          <a:lstStyle/>
          <a:p>
            <a:pPr lvl="1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 is the artery that is the only supply of oxygenated blood to a portion of tissue.</a:t>
            </a:r>
          </a:p>
          <a:p>
            <a:pPr lvl="1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Arteries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which do not anastomose with their neighbors are called end arteries. 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lvl="1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Examples:</a:t>
            </a:r>
          </a:p>
          <a:p>
            <a:pPr marL="1074420" lvl="2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 Splenic artery.</a:t>
            </a:r>
          </a:p>
          <a:p>
            <a:pPr marL="1074420" lvl="2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 Renal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artery.</a:t>
            </a:r>
          </a:p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END ARTERIES</a:t>
            </a:r>
          </a:p>
        </p:txBody>
      </p:sp>
      <p:pic>
        <p:nvPicPr>
          <p:cNvPr id="4098" name="Picture 2" descr="http://upload.wikimedia.org/wikipedia/commons/thumb/3/3b/Gray533.png/640px-Gray5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635" y="1452431"/>
            <a:ext cx="2921186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1150" y="1150618"/>
            <a:ext cx="5257800" cy="515464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transport blood back to the heart.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smaller veins (Tributries) unite to form larger veins which commonly join with one another to form Venous Plexuses.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Carry deoxygenated blood toward the heart.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two exceptions: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the pulmonary veins.</a:t>
            </a:r>
          </a:p>
          <a:p>
            <a:pPr lvl="3" algn="just" eaLnBrk="1" hangingPunct="1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receive oxygenated blood from the lungs and drain into the left atrium of the 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heart.</a:t>
            </a:r>
            <a:endParaRPr lang="en-US" sz="1800" dirty="0">
              <a:solidFill>
                <a:schemeClr val="accent4">
                  <a:lumMod val="75000"/>
                </a:schemeClr>
              </a:solidFill>
              <a:effectLst/>
              <a:latin typeface="Calibri" pitchFamily="34" charset="0"/>
              <a:cs typeface="Arabic Transparent" pitchFamily="2" charset="-78"/>
            </a:endParaRP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the umbilical veins.</a:t>
            </a:r>
          </a:p>
          <a:p>
            <a:pPr lvl="3" algn="just" eaLnBrk="1" hangingPunct="1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carry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 oxygenated blood from the placenta to the growing fetus.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VEINS</a:t>
            </a:r>
          </a:p>
        </p:txBody>
      </p:sp>
      <p:pic>
        <p:nvPicPr>
          <p:cNvPr id="5" name="Content Placeholder 6" descr="File0670"/>
          <p:cNvPicPr>
            <a:picLocks noChangeAspect="1" noChangeArrowheads="1"/>
          </p:cNvPicPr>
          <p:nvPr/>
        </p:nvPicPr>
        <p:blipFill>
          <a:blip r:embed="rId3" cstate="print"/>
          <a:srcRect l="2481" t="2328" r="4158" b="1199"/>
          <a:stretch>
            <a:fillRect/>
          </a:stretch>
        </p:blipFill>
        <p:spPr>
          <a:xfrm>
            <a:off x="5572726" y="1132486"/>
            <a:ext cx="3276600" cy="515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362495"/>
            <a:ext cx="4495800" cy="5495505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Two veins  that accompany medium sized deep arteries</a:t>
            </a:r>
          </a:p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Vena comitans is Latin for accompanying vein.</a:t>
            </a:r>
          </a:p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found in close to arteries so that the pulsations of the artery aid venous return.</a:t>
            </a:r>
          </a:p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Venae comitantes are usually found with smaller arteries, especially those in the limbs. </a:t>
            </a:r>
          </a:p>
          <a:p>
            <a:pPr marL="914400" lvl="1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Larger arteries do not have venae comitantes. They usually have a single, similarly sized vein.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DEEP VEINS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(VENAE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COMITANTES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6146" name="Picture 2" descr="http://www.anatomic.us/wp-content/uploads/2013/01/cardioa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1684" y="1525090"/>
            <a:ext cx="3608459" cy="42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170" y="1692275"/>
            <a:ext cx="4600732" cy="386907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Microscopic vessels in the form of a network.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They connect the Arterioles to the Venules.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They help to enable the exchange of water, oxygen and many other nutrients between blood and the tissues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CAPILLARIES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7097" y="1618938"/>
            <a:ext cx="4436923" cy="3207895"/>
            <a:chOff x="4677097" y="1618938"/>
            <a:chExt cx="4436923" cy="3207895"/>
          </a:xfrm>
        </p:grpSpPr>
        <p:pic>
          <p:nvPicPr>
            <p:cNvPr id="16386" name="Picture 2" descr="http://images.wisegeek.com/capillaries-draw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7097" y="1618938"/>
              <a:ext cx="4436923" cy="320789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7874758" y="4326340"/>
              <a:ext cx="1239262" cy="50049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gvcof6Hy4kA/TGKEJYyxFvI/AAAAAAAAAS4/owip-joZVC0/s1600/sm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1196975"/>
            <a:ext cx="6848475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356100" cy="34258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Direct connections between the arteries and veins without the intervention of capillaries.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Found in tips of the fingers and toes.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ARTERIOVENOUS ANASTOMOSIS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User\My Documents\My Pictures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1643063"/>
            <a:ext cx="43592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400175"/>
            <a:ext cx="4826000" cy="44672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P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ortal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enous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ystem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 occurs when 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 capillary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bed pools into another capillary bed through veins, without first going through the heart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Veins leaving the gastrointestinal tract do not go direct to the heart.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pass to the Portal Vein.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This vein enters the liver and breaks up again into veins of diminishing size which ultimately join capillary like vessels (Sinusoids).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PORTAL CIRCULATION SYSTEM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6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38347" y="1323514"/>
            <a:ext cx="3712309" cy="521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378757"/>
            <a:ext cx="8890000" cy="4326009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cardiovascular system is a transporting system.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composed of the heart and blood vessels.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heart is cone shaped, covered by pericardium and composed of four chambers.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blood vessels are the arteries, veins and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Arteries transport the blood from the heart.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terminal branches of the arteries can anastomose with each other freely or be anatomic or functional end arteries.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Veins transport blood back to the heart.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Capillaries connect the arteries to the veins.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portal system is composed of two sets of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veins from the GIT go first to the liver through the portal vein.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SUMMARY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 Question # 1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9105900" cy="364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Which one of the following is NOT true?</a:t>
            </a:r>
          </a:p>
          <a:p>
            <a:pPr algn="just">
              <a:defRPr/>
            </a:pPr>
            <a:endParaRPr lang="en-US" sz="22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Right atria receive blood from the body.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The valve between right atrium and right ventricle called “Bicuspid”.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Left ventricle discharging blood to the body.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Right ventricle receives blood from right atrium.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Valves allow blood to move one way only.</a:t>
            </a:r>
          </a:p>
          <a:p>
            <a:pPr lvl="2" algn="just"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 Question # 2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8864600" cy="4065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Which statement of the following is TRUE?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Arteries transport blood from the heart to the body.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Arteriovanous anastomosis found in tips of the fingers and toes.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Capillaries connect the Arterioles to the Venules.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Anastomosis is the joining of terminal branches of  the arteries.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Veins leaving the gastrointestinal tract do not go direct to the heart.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endParaRPr lang="en-US" sz="25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en-US" sz="2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lvl="2" algn="just"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FF6600"/>
                </a:solidFill>
                <a:latin typeface="+mn-lt"/>
              </a:rPr>
              <a:t>Questions!</a:t>
            </a:r>
          </a:p>
        </p:txBody>
      </p:sp>
    </p:spTree>
    <p:extLst>
      <p:ext uri="{BB962C8B-B14F-4D97-AF65-F5344CB8AC3E}">
        <p14:creationId xmlns:p14="http://schemas.microsoft.com/office/powerpoint/2010/main" xmlns="" val="35740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9900" y="208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pic>
        <p:nvPicPr>
          <p:cNvPr id="51202" name="Picture 2" descr="http://www.langevin.com/wp-content/uploads/2010/06/Objecti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5" y="4508500"/>
            <a:ext cx="2569013" cy="195103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4788" y="1163639"/>
            <a:ext cx="8785225" cy="51482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Identify the components of the cardiovascular system.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Heart  in regard to (position, chambers and valves).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 the Blood vessels (Arteries, Veins and Capillaries).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Portal System.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 the Functional and Anatomical end arteries.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Arteriovenous Anastomosis. </a:t>
            </a:r>
            <a:endParaRPr lang="ar-SA" sz="20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961" y="1425781"/>
            <a:ext cx="5021705" cy="12668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Pump: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 Narrow" pitchFamily="34" charset="0"/>
              </a:rPr>
              <a:t>HEART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Network of Tubes: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 Narrow" pitchFamily="34" charset="0"/>
              </a:rPr>
              <a:t>BLOOD VESSELS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CONTENT</a:t>
            </a:r>
          </a:p>
        </p:txBody>
      </p:sp>
      <p:pic>
        <p:nvPicPr>
          <p:cNvPr id="1028" name="Picture 4" descr="http://www.blisstree.com/wp-content/uploads/2013/01/shutterstock_51504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659" y="2692606"/>
            <a:ext cx="4675732" cy="35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125" y="1412875"/>
            <a:ext cx="4575175" cy="43148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a transportation system which uses the blood as the transport vehicle.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carries oxygen, nutrients, cell wastes, hormones and many other substances vital for body homeostasis.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provides forces to move the blood around the body by the beating Heart.</a:t>
            </a:r>
            <a:endParaRPr lang="ar-SA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FUNCTIONS</a:t>
            </a:r>
          </a:p>
        </p:txBody>
      </p:sp>
      <p:pic>
        <p:nvPicPr>
          <p:cNvPr id="6" name="Picture 2" descr="http://www.urgomedical.com/content/download/819/3547/version/1/file/venous-system-big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956" y="1454043"/>
            <a:ext cx="4263083" cy="449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382895"/>
            <a:ext cx="5505606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is a hollow, cone shaped muscular pump that keeps circulation going on.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is the size of hand’s fist of the same person.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has: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Apex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Base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Surfaces: 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Diaphragmatic &amp; Sternocostal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Borders: 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Right, Left, Inferior. 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HEART</a:t>
            </a:r>
          </a:p>
        </p:txBody>
      </p:sp>
      <p:pic>
        <p:nvPicPr>
          <p:cNvPr id="1026" name="Picture 2" descr="http://classconnection.s3.amazonaws.com/122/flashcards/1423122/png/surfaces13344039446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612" y="2880057"/>
            <a:ext cx="5133722" cy="30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173035"/>
            <a:ext cx="4702175" cy="4654559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It is located in the  thoracic cavity in a place known as the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Middle Mediastinum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between the two pleural sacs.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 Enclosed by a double sac of serous membrane  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Pericardium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).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2/3 of the heart lies to the left of median plane.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 The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outer wall of the heart is made up of three layers: </a:t>
            </a: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ea typeface="Arial Unicode MS" pitchFamily="34" charset="-128"/>
              <a:cs typeface="Arabic Transparent" pitchFamily="2" charset="-78"/>
            </a:endParaRPr>
          </a:p>
          <a:p>
            <a:pPr marL="685800" lvl="1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Epicardium.</a:t>
            </a:r>
          </a:p>
          <a:p>
            <a:pPr marL="685800" lvl="1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Myocardium (muscle 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of the heart</a:t>
            </a: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). </a:t>
            </a:r>
          </a:p>
          <a:p>
            <a:pPr marL="685800" lvl="1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Endocardium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.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  <a:ea typeface="Arial Unicode MS" pitchFamily="34" charset="-128"/>
              <a:cs typeface="Arabic Transparent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LOCATION OF THE HEART</a:t>
            </a:r>
          </a:p>
        </p:txBody>
      </p:sp>
      <p:pic>
        <p:nvPicPr>
          <p:cNvPr id="40962" name="Picture 2" descr="http://www.anatomy.yalemedicine.org/graphics/unrestricted/grays/jpg/chapter3/F66124-003-f054%20-%20pericar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762" y="1202414"/>
            <a:ext cx="4008491" cy="3326814"/>
          </a:xfrm>
          <a:prstGeom prst="rect">
            <a:avLst/>
          </a:prstGeom>
          <a:noFill/>
        </p:spPr>
      </p:pic>
      <p:sp>
        <p:nvSpPr>
          <p:cNvPr id="40964" name="AutoShape 4" descr="data:image/jpeg;base64,/9j/4AAQSkZJRgABAQAAAQABAAD/2wCEAAkGBxQPEBQUEBQWFhQWFBQVFBUUFBQQFhUVFRUWFhQUFBQYHCggGBolHRUUITEiJSkrLi4uFx8zODMsNygtLisBCgoKDg0OGxAQGy8kHyQ3LC8sLCwsLCwsLDQwLCw0LCwsLCwsLCwsLCwsNCwsLCwsLCwsLCwsLDQsLCwsLCwsK//AABEIAMABBgMBIgACEQEDEQH/xAAcAAABBQEBAQAAAAAAAAAAAAAAAQQFBgcDAgj/xABJEAACAQIDBAcDCAYHCAMAAAABAgMAEQQSIQUxQVEGEyIyYXGBB5GhFCNCUnJzsdE0YpKywfAVM0OCk7PhJCU1VKKjwtJjg9P/xAAaAQEAAgMBAAAAAAAAAAAAAAAAAwQBAgUG/8QALhEAAgIBAwIEBQMFAAAAAAAAAAECEQMEEiExQQUTUXEiMmGx4YGRoRUjUsHw/9oADAMBAAIRAxEAPwDcaK5zTLGpZ2CqN7MQoHmTupI51ZiqspZbZgCCVuLi44XFAdaKSigFpKKz/pL0znyzNgOqtBIY26xWkZmUlSbBhlXMrLx3cK1lJRVslw4Z5ZbYI0BjYE1i+0unGOmwT4uOYwHrgqRxpEyqhFxmMiMWbmbgeArQugXS1dqYcsQEnjss8QPdJvlZb65GsbeII4Vk0MH+wbQgPehnew+7kKH4Co8smkmi94fhhKco5Fyq+9MtcXTrFS4UzCRVMcGHzZY1OeZ4hJIWzX7PaXQW461ZPZj0sk2rhpHnRVeOTqyyXCP2VYEKSSpswuLn42GP9FpS2zcYl7lZlPjlMagemlq0L2Bn/YsSOIxRPoYYrfgfdSEm5UZ1OnhDTxklzbRp9JRRUxywooooBaKKKAKKSloAopKWgCiiigCiikoBaKSloBG3VTdlT4mHDwyFiTLFGlpuvmySqsjF5NC6ljlW24ZeJIq5UtAVqTas69tkvZ8UoVY5gQsTlVdlDfOXUBgLa/R30m0duzRX6tRJ827AiGUAnJiHjtrrcxRrbm3iBVmrjE5ZiR3R2R4m+p8hu9/hQFW2ztGe0mjFo0xFljSeMS/7LnRgUa9ixyixvcaEHSnk+2Zw5VUHfZbmOQgD5TDGh0NjeOR23/RvuvVjooCF2FtGaV3WZQAI42VlR4wSZJ0cdonhEjeAkHgSVNUUBHdIsI0+Emjj77xsi6gasLXuaicVsvEdbKUZ8kjR3ZZI4pLCJ1upC2GVyptbXfraxs1FAVtMDimlPWFhGZAbLO18gfE6gixF1fD6C1stuFzL7Ew7RYeNJL5lWzEsZLkHvZjqb7/WntFAFZJ0/wBiHZ+JOJjB+TYh/nQP7KVt5P6rnX7V+YrW6h+l+Jw8WBxDYwAw9WwdeL5tFRf1iSAPEitJwUlTLGl1EsGRTj+3qYxFipNmYpcRhyDzH0JY2sSp87DxBHhUfj+kAkxeNkiQok5vkaxPaRc97ad4MfWn2y9nyPgUZ9So31XMYgV72qjufyM9bHBBzWddej/Jy2TjjAZQu6VQD6Xt+Jq+exbba4fGTYeQgLiArRk6DrUvdL82VtPseNZtNpuryZNL8vT3HhU0eHZT1WNZMTxfqj64oqj+yjpU2PwpjmbNPBlVmO+SNr9XIf1tGU+K341eKtJ2eYlFxdMKKKKyai0UlFALRSUUAUtJRQBS0lFALRSUtAFFJRQC0UleZZAoJPD48gPGgOeIYmyLvO8j6K8T58B7+BrqigAAaACwHgN1c8PGRct3m1PhyUeA/M8a60AtFJRQC0UlFALRRSUAtZf7TtozyJOsTlYoXSJlQlTI7xiUliNSoBAy7tCTfS2oVkm1pet+Vjfmxj/9DPGPgoqfTxuZrLoV32X9J5sA8kfUyzpKFCoraI63swzGwBzENbXRdDam/TfpBisbjHw2JKhIWzhE7isF71/p2uRr42y3qbxePTZmHuAOsYWXwHGqTs75TtHEfMopa+jMqnKTroTuO42152qeccULcuhtj8yUls6mqYFVGz1IFsyjTkfpD0IIrLtsDtHzrRdrT9RAsO4RoE3k3KixJJ1JO+5rNNrSamuDNpzSR7TQqUcMpz7kTK1cmp3hsK0t8o3b/h+YppkPavwNqmSZRy5oqVWXn2P44w7Rj17MgaFh4OMy+udF95r6Er5k6CSKuLiZ2CBZ8OSzEKotMrMSToNFNfQ+E6S4OY2hxeHkPJJ4nPuDVNj6HH16Xm8ehKUtJRUhRFooooAopKWgCikpaAKg+m20pMJgJ5oSBIiqVJAYAl1G479CanKrHtM/4Vivsp/mJWH0N8auaTMwj9pW0L9qVLeEKV62f7Sce0rxSyoGFmS0SAPGeOvEHSqcRcW403xbsUEif1kBzDxT6an019Kr4Mr3fEdrxDRQjDdjVNGu7J6U4yeQxiYZ5IZDh/m4lBxEYL9U5ynRkuRbdkbfoKvGzc2IhSWPES5XUMAUgBFx3WHV6MNxHAg1iOx8YzqrRHK5yzQMb2EiG6HxXMCpHEFhWt9Edpq7dgZYsSrYqFTb5uTNbGQG30lkObxMj/Vq5NU+DhE58ik/5iT9iD/864LgpHb9IkyqdOxBqwuCf6vcN3nflT/EOdFXvNx+qvFvPgPEjheuqKFAA0AFhWgI+HPHOqNKzq0UjdpYxYo0QFiij653+FSVMJv0uL7if9/D0+oBaKSloAopKWgCiiigPLNYEncBc1kWyG6yMyHc7STf4jM9v+o1pHS6cx4DFMveGHly/ayED42rM8VJ1OEsPqgelqtaZdWaTM+6UY9sTOVXXcAOA3Ak+FzWjdBsMuDiJuAyoSL/AEnbQnz1Jqu9DNgh0llmGsui8Csd7qRyJNm9FqcxsM8MBjClwWBzoM1wL27I7QOvl41T1k5Sna6I7fh2OGxpum/t3IjpJtDOx1qkbRmuTUztOUi4NweRBB9x1qr418xA+sfgN9UsGNzmdzX544NPUR70fxxRpHtoQuUcyCdf58KcwbGklzSWIVje98q+hO+n3RjZgnkRdLZgLXtc/lVp6X3gZk4JoLbrV38enguGeInmm25XyUuTYYUa2Pn2q5pAtrMoIr1icex3UzjmY68L20115edSfCuhpcn1Ns9jm23kSTDSMzCMK8RYlmVSSGS51yg5bcsxG4AVpNZx7HOjUuGikxGJUo0wVY42FmWNbnMwOqliRoeCjnYaRXPy1vdEseglLRRUZkSloooApKWigCqz7SY8+y8Sv1lQe+RBVmqt+0W/9GYi2+0dvPrUrWXRm+P50fP4B3HvDTztXJ3yNmG47/41I46G6B+PE1Gya6H+TXOxyvk9bP44UTvQg9fDPhP7XDZsVhObQsbzw+OtmHjerj0XxzWZY9WB+WYYDjNGtsThx95GTYc2c8KzDB7UbBzQYuPv4eQZx9eJ+y6nnvI9avmBktM3yXfmXE4S50v31jJ5EFoz4Ma6UZXD2PK6nH5eSjY9lzLNGsynMJVV1I+oRdAPIH3k86eVWOiOPUs0aX6qVRjMNfQ9XMbzRWJveOUm40yiZF4VZ6yQjCX9Li+4n/fw9P6YTfpcX3E/7+Hp/QCUUtFAFFJS0AlLSUUBXPaJJl2bN4mJP25o1/jVJGDGIORu4qhnvuOmkfrvPh5ird7T1J2a4UXJmwoA5n5TFb42qM2bhcgVN53sfrMRqfy5C3KrGKVQZirkR2zgBm86cTPrXkYMxuwJ4nwrlNZarZFydPTzSVDXaESyKVkUMDwYBh8aq0fQ6H5T1huUC9mIk2DE6kneV3aedT209pRQC80ipfUA3LEc1RQWI8bWquzdNoxKqxRO1yO07LELX3hQGJ38ctbYV8VEeqk3G+xoew8AgZVVEAHAKtt3KmfSDZMLMc0Sa8QoU+9bGmvQ7az4qfISsYyuQVUlrgXtctb4Uy6T7bkgkZRlcDfmDX9CGAHuq9sluqjm7lRBY3outnMB1sexIbrfhZrXHxrZ9ibbwzqkcdojYBYyoQX4KhHZJ8Ab1iuA6XI7ZXidSSFGV1lzXIG4hLanmatOIiKHtaX0s2gPhc9lvIE1Blq0mySEbVo1yiqZsTpO8ahJ1ZwO61x1luTBrZ7c75jpcE6m3YTFJMgeNgyniOfEEbwRyOtQNUDtSUUVgBS0lFAFLRRQBVb9oxtszEHwj/zUqx1W/aOP914n7Kf5qVrL5WSYlc4+6MSxGJATJxN/cdaisRHpcfzzFd8TDfzrzC99D6/nXMjwj2PlbfhGMFixDaq4Kt5HQ1N9EsayIEJ7eFkyX5xk9k+W731EwIBMoPE299PtnFYdqRCQ2ixSiJzyY9gH0JQ1fwy+L3ODr8Vw3ej+/wCTUNn4vqCWTdAWx0QG9sLKcu0YABcnKzCYAb2aIcK0tWBAINwRcEagg7iKyDZeIfD2L6Pg57yX0BhJ6rEg816tmceKKeFaP0V7ELQf8vK8AHKMWeAekTxD0qVKuDkDub9Li+4n/fw9P6YTfpcX3E/7+Hp9WQLRSUUAtFFFAJRRRQFd6ZNdETx6w+ORlUA+sl/7tQuCkJe9O+kmKzSuBu7CekfbJHm0gH/1muWFjyKDxrdPiiWEe7PW0EDjXQ7rioGbASA6Avytvqez5t2/8t9dATqQBa9iPE1G3yTJUYl0x2YyYxsoJEoVxvJzFV6xfABr25AgcKf9GdiZohI6KfngmWRT2iSQPEWGvpVy6V4UPMCtjYWBOozAnMD6MPfUd8pVsuS6sjC9wxXsDS6j6V9NOdc/X+ZCti4fdepd0s/NW18tfY7HBDCyrLHYNG2WVBuuh1ZfMWPrVe6cYyzvbW5uPIi9TuGxAJkOIDlmDbgbZvom9R64WNpozMM4BDCxy903CkMPAedT6TxSWLE1mTbXT29yDUeFzlK8apd/wN9k7NhwQgec5rTRviCLEKCrW9Fawq6LjesEgjcPY9bGgIYEcbkag6jWm8jxzxyRlAxklFrga3UC3lVS2j0cnwbk4cmwv3M0pQcQVvdlHhu8a5uDWea35j5bLccW3hfyT+JYRu6xFgveBtZRzUqeyTv4cK77D6WvBOAwW7C4KmyyhSARIh7p1FnBNr7rXFVOPbbBAHTOAuRWWzKLm5K2Nwb33gVEY3aTGQShQCrABdNLtc3sbC+gtfhc108E3u2mmq06cHKSqu9f91PpvB4lZkV03MOOhBGhUjgQQQRwINdqpHQHa1/mmPe3X4SKv/ki384nJ1arvVpqnRxgooorACiiigCq17ST/urE2+qn+YlWWq17R/8AheJv9VP81KxLoyTF88fdGFpIG/j+dNZlym4roy21H8j86GOYVy0e2fKobO3aU+Ir30vw94c696NlcW3gHQketj6U1n0BHqKl8YeuiXk0ZRvUWvVmPEb9GcrPHfJx/wAk1+pbdmY9cdMGbdi8InWD9coYZfihPrWg9DcUzsC/emweDmb70K8U3uyRj3VhPQDGFJIwd6ErblZq2ros2WXD67jtCH9qaOeIfsXq5LrZ5nuWiX9Li+4n/fw9PqYzfpcX3E/7+Hp9QyFFFFALRSUUAtITbU0tMNuvbDyDdmAjvy6wiO/pmv6UBR55MzgtpezEcjJeZvjKR6CpJX7Nwd/4VGPJ1j5j9I3ty0so9AAPSpHCw2QDwPurKfJYqkgIuWI3qd3gd9dJJxGhk3HcARvPMV7jHV9olcpF7318qhNpYvrX7PcXdWj9SRK+Bs8fWKb7x27+feHuyk/ZqLxuziTniF2HeXg4/wDYcOe7lafkbd1YtY7ue64J8xXhAMxHIkDyvpUmOskHGRjdLFkU48FfjmBALLbxW6n48aWVSRoQ68VYWPvqW2lsxtZIO99JOD+I5N+PHnUGcQDqy+BI7JB4300PgRXOy43B0z0Wl1Ec6tde6O2zMUVJiUaMwZS2piZeIblpUlJt7qnjaW4CZ7MsbsrG5BJKg8L++oJMT1ZJ8CAbc+de8btbrsGIgpzhDGcoI0chGJt9rfXJy4f7l1w6s01mOrlFELtkGfEB4kQpMQ65jlVjmABKW3XNqaHBs8fXYhPmFWQCNFtHHIeyA4HdB7Wu69rmpbbO00XFOZCMsCstw2a7EMqIOYGv7HiKebIw8iYFYXTWRWJBOouTlB8RcaeFXPNeLEnXWl9a5vn16FHIvMnGN3Suuy54/g59D8a8ZVc6ZsqFSWcHeGhZjktoQoOp03762jA4+SaNXWNbH/5DoQbMD2N4II9K+dGkOHdT9RUB8sihh6294HKts6B7WEgyk3EgzD7xQA/7S5G/arsQnvjfoczVYfLn9HyWX5U4ZFdAA7FQQ+axCM+oyj6pp5TPG9+D70/5MtPKyVgooooAqD6bbNkxeAnhhAMjqoUEhb2dSdTu0BqcooZi6dowuL2dbQG+JP8AFj/OvDezfaF9Ik/xo/zrd6Kh8iB0f6rqPp+xgeI9mW0GH9Ul/vo/zr1gvZttJBZok03WmQ6cQda3qitliilRG/EMze51+xgez/ZltGLEO/VJkZswtLHmF9/HnWgbF2fiY3BeBrpi1mNnh7pwfUNbt8TY8t+ulXyuGIGUhxw7w5rx9RvHqONSehSk7djWLPJiFcxsirFIvbMZuXaIi2R2+od/hUjSA33UtDAUUUUAUUUUAVC9KpLRL9tr/wB2KVh8VWpqoLpWl40+049epkI/d+NZQKlEwFvAWqWDGNLtppa1Qybr8v8ASnvWfKIyTuGnmeQrW6RbkRksxkvroNeQogsf5t8K6YhtwG4H8NAT7645eVaJ2TwTQ+S1e0hzG49R5bj/AD/Gm8cprvDMQwNxv47vM+A3+lbQk4szlhuiO0itTfaXR3rhnjIV+ehDeDrx89/ppXU44G2m/hu86dw4i27dUklapleEnF7oOmZttOGTDtlmQqTu+kjfYbj5aHmBXHY2KKzhdSjq4a1rjsGzC/I2rU8Th45VIdQyneCAQfMGq3L0TSJy2GbI2oyvdlsd4DbxpzvXN1Olbi9vP0OrHxNThtyLn1KJNswxyNGgzST4YLIzaiN2lCFgd4UKbf3b8as+0cyRCSHTIsbEb7HKM1gd4vf31EGGbD4iZsSrKlhlkBBQr12ZgWXgFYaGx7FPtpTnCiQXDiUMENu6LkWHAjcRVDUqdxhJfnhGmlSlkbjy2/8AZVNsSZ2uBY5QdN2oBsPKrN7PtqFFFtShDqBvOW5CjzHWR+tVfFAtqLWsu90WxCgbi3hTnolI0U6k2tm1s8ZN1YOB3uWeutpnTrsZ8RxxeFNdUfQ2KcM2HINwZCQeYMEtjTyoDYkjPDhFyN80crsctvm4pIib3+tb31YKsnBCiiigCikpaAKSlooBvHjo2cosiFwSCgdSwIsSCoNxbMvvFdZJAouxAFwLkgasQFGvEkgetVubYMjNPICOs+U9fhxnsADDHC5JC3V2QTJftAB7766jZc4JId9Pk2UNiHawWdnnDAWBJjyru1tbxIFirxLKqC7EKLgXYhRdiFUXPEkgDxNV58Di+rQA/OC3WMJ5LMyhe0q2sA1m7O4X3cRzk2PiCACcwMiuQ08hylMUso33uOqVVtuBX9YmgJ6GRUVmzL1QuwbMMqgXzAncALHXhu4V7xGMjjUNI6IptZmZVBvusT5iq3itmYx7AMMtpFe8znMrx4sKpUi2jSYY35KddAKd7b2RJMqBQLrh5o9XKjO/VZd28dhr0BOyyqguxCi6rckAZmYKoueJJAA4kihZVLFQwLKAWW4uA18pI4A2NvI1XpNnYu+j6CZWv1r6x/LlnK2tp8xmjtx3btac7AwE0Ts2IILNDAjMHL55IzL1j2I7KnOCBw1oCbooooBKYbdizQMQLlLPYC5IQ3dQOZXMPWpCigMsxAKXUndx5+I8Dv8AWnmCDKhNtLG28G9tGt7vdT/bWzhE9gNFByaaGI93T9Q9jyKX31ywU5uDa50FuFR5JbS1F7o2M8bEAqEDSxuRc8tTy402U1LmcdYbC6kXI3X4MLcxTDEYXJqCCCTYcQPGtFLsyfFPszkDXsNb/WuV6S9z4D8f5/hWxYOyHidCeHIcv5/hSh7bj8B+Nc70XrNsxsj3QzxO2ZonIsrLw7wNvO5Hwr3B0nP0oj5hsx91hS4uLMPEU3gwwAJNSblXJUy4q6D/AAe34nYnVeYcW+OqgeZrxtLBYTEQ2ZxHrdWR1Vb8wDdPhUbLhhkWwsbkHypnHgb7hW0oQmuSKDnGVxfJFY/o02vyeWOYa9kMqSeikkHzuPKoPBxvBicsisjAocrAqe9kJAO/RzV2/o1RvNOYcOpGVu0oFwrWdRbXRWuAfGtPIjF3EuT1mWUHGfJpHRCTNhR95IfSRzKPhIKmqr/QvSKVRuSUKPIQQ2qw1s+pyxKKKWsAKSiigCilpKAKKWkoAoopaASilpKAKKWkoApaSigCiiigGm08F1yWFg66oTqAdxDDipFwRyPO1UqUGN2BW2p7J+iQb5T5XGvEEEb60CorbmyuuGZP6wDyzAXsL8CLmx8SDoTWJK1RtCW1lRiN5AU33524GumDtIGG48+Nhy9b01mBU7jcHy3d4EcCDvHD3E+sPiFUkm43m4+Nxy41BKDotb7OWJwzLqNQSQDpe3Mim4bgKlcwZMzAFgLEfq203cef+lREjLfsnTxraDsljP1OgpS1cQ9GetqJd51rtCi2sw1bQetNC9d8CM8ii/G58hRojySVHT5J2CNDZgfG/GmUq2vapRjYnkGqMxJ1NbY2yFDdzXrD7z9lvwrmxrtgxqfst+FTvoasvfQ3uz/fA/8AZi/KrFVe6G9yf7+3/ZiP8asFRy6lUKWkorACiiigClpKKAKKKKAWkoooAooooAooooAooooBaKKKAKKKKAidsbFWftLZX0vfuvbdmtqDyYajxGlVGfAMj5ZARY2G7tNvAVu63A8Du0FX+eQiwXvNoPDmx8B+Q40fJ1yZGAZeIYBr8TmB33OtOvUypNdDM5naPRkKm+86aedNppcx7oHlWhYrYKkfNsV/Vcdanpc5h6G3hUBjejjr/ZkeMR6weqGzegBrKS7EiyepAphLrmvXKSMi9tbU7bBMjWUjN9W5jf1jexr1DCUPziEDiLH+FYpok3r1IsyU7wchQFgNToL13lwqG1nGviDYXrlLh1toxb7Pa99t1Y3RfFGW2eVxJIJPDeLcf5NM5Jbn8KeJhBY5mIJ11B91eHwdtzX8tfwreLimajQCnuDTf6D3nX4XrymFPj+y35VJ7M2czvlQdrx1CA/Tkt8Bx95G3UOSSLT0QjtDI3B5mI/uqkR+MZqdrhg8MsMaou5RbXUnmSeJJuT513rRlcKKKKwAopKWgCiikoBaKSigFooooAoopKAWiiigCiiigIzbG2FwpXMpa6SvoVFhEoZu8RqQdK9/01Ba5lUaKSGNmGa9gV337LC3NSOFdcTgVkljkJN489hpY5wAb3F+A3WptFsRVNw72EplVexZSWZmW+W5UlydSSOFqA7LtWKwLOi97ewI7Je9zu/s3/ZbkaX+lYb26xbnhfXvMu7f3lYeYIppHsBVDhZZVDq6tlKC5ZpGDg5bqwMjWtyF72rwvRqMBhnk7RVgRkGV0nOJRlAW2kjE2III0IoDtgNsRSknum7IMzDMSs0sWijcCYiRz8xXV9t4cC5mS2XNfMLZcgkv+wc3lruprH0dRdRJJfNnv83fN18k5Pdtq0ri1t1vOvI6MxhAmeTKBbel/wBHOG35fqG/n7qAmwaWvMaZQByAHupaA8yxK4swDDkwBHuNMjsWDhGF+7vD78hF6f0tARB6N4c/Rk/x8R/70qdHcONyv/jzn/zqVorNsEd/QUH1T6ySn8Wrm3R3Dn6L+k04/B6laKWCKHRyDk/+NN+Oe9SGGwyRLljUKu+ygDU7yeZ8a7UlYAtFFFAFFFFAFFFFAFFFFAFFFFAFFFFAFJS0lALRRRQCUtFF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0966" name="AutoShape 6" descr="data:image/jpeg;base64,/9j/4AAQSkZJRgABAQAAAQABAAD/2wCEAAkGBxQPEBQUEBQWFhQWFBQVFBUUFBQQFhUVFRUWFhQUFBQYHCggGBolHRUUITEiJSkrLi4uFx8zODMsNygtLisBCgoKDg0OGxAQGy8kHyQ3LC8sLCwsLCwsLDQwLCw0LCwsLCwsLCwsLCwsNCwsLCwsLCwsLCwsLDQsLCwsLCwsK//AABEIAMABBgMBIgACEQEDEQH/xAAcAAABBQEBAQAAAAAAAAAAAAAAAQQFBgcDAgj/xABJEAACAQIDBAcDCAYHCAMAAAABAgMAEQQSIQUxQVEGEyIyYXGBB5GhFCNCUnJzsdE0YpKywfAVM0OCk7PhJCU1VKKjwtJjg9P/xAAaAQEAAgMBAAAAAAAAAAAAAAAAAwQBAgUG/8QALhEAAgIBAwIEBQMFAAAAAAAAAAECEQMEEiExQQUTUXEiMmGx4YGRoRUjUsHw/9oADAMBAAIRAxEAPwDcaK5zTLGpZ2CqN7MQoHmTupI51ZiqspZbZgCCVuLi44XFAdaKSigFpKKz/pL0znyzNgOqtBIY26xWkZmUlSbBhlXMrLx3cK1lJRVslw4Z5ZbYI0BjYE1i+0unGOmwT4uOYwHrgqRxpEyqhFxmMiMWbmbgeArQugXS1dqYcsQEnjss8QPdJvlZb65GsbeII4Vk0MH+wbQgPehnew+7kKH4Co8smkmi94fhhKco5Fyq+9MtcXTrFS4UzCRVMcGHzZY1OeZ4hJIWzX7PaXQW461ZPZj0sk2rhpHnRVeOTqyyXCP2VYEKSSpswuLn42GP9FpS2zcYl7lZlPjlMagemlq0L2Bn/YsSOIxRPoYYrfgfdSEm5UZ1OnhDTxklzbRp9JRRUxywooooBaKKKAKKSloAopKWgCiiigCiikoBaKSloBG3VTdlT4mHDwyFiTLFGlpuvmySqsjF5NC6ljlW24ZeJIq5UtAVqTas69tkvZ8UoVY5gQsTlVdlDfOXUBgLa/R30m0duzRX6tRJ827AiGUAnJiHjtrrcxRrbm3iBVmrjE5ZiR3R2R4m+p8hu9/hQFW2ztGe0mjFo0xFljSeMS/7LnRgUa9ixyixvcaEHSnk+2Zw5VUHfZbmOQgD5TDGh0NjeOR23/RvuvVjooCF2FtGaV3WZQAI42VlR4wSZJ0cdonhEjeAkHgSVNUUBHdIsI0+Emjj77xsi6gasLXuaicVsvEdbKUZ8kjR3ZZI4pLCJ1upC2GVyptbXfraxs1FAVtMDimlPWFhGZAbLO18gfE6gixF1fD6C1stuFzL7Ew7RYeNJL5lWzEsZLkHvZjqb7/WntFAFZJ0/wBiHZ+JOJjB+TYh/nQP7KVt5P6rnX7V+YrW6h+l+Jw8WBxDYwAw9WwdeL5tFRf1iSAPEitJwUlTLGl1EsGRTj+3qYxFipNmYpcRhyDzH0JY2sSp87DxBHhUfj+kAkxeNkiQok5vkaxPaRc97ad4MfWn2y9nyPgUZ9So31XMYgV72qjufyM9bHBBzWddej/Jy2TjjAZQu6VQD6Xt+Jq+exbba4fGTYeQgLiArRk6DrUvdL82VtPseNZtNpuryZNL8vT3HhU0eHZT1WNZMTxfqj64oqj+yjpU2PwpjmbNPBlVmO+SNr9XIf1tGU+K341eKtJ2eYlFxdMKKKKyai0UlFALRSUUAUtJRQBS0lFALRSUtAFFJRQC0UleZZAoJPD48gPGgOeIYmyLvO8j6K8T58B7+BrqigAAaACwHgN1c8PGRct3m1PhyUeA/M8a60AtFJRQC0UlFALRRSUAtZf7TtozyJOsTlYoXSJlQlTI7xiUliNSoBAy7tCTfS2oVkm1pet+Vjfmxj/9DPGPgoqfTxuZrLoV32X9J5sA8kfUyzpKFCoraI63swzGwBzENbXRdDam/TfpBisbjHw2JKhIWzhE7isF71/p2uRr42y3qbxePTZmHuAOsYWXwHGqTs75TtHEfMopa+jMqnKTroTuO42152qeccULcuhtj8yUls6mqYFVGz1IFsyjTkfpD0IIrLtsDtHzrRdrT9RAsO4RoE3k3KixJJ1JO+5rNNrSamuDNpzSR7TQqUcMpz7kTK1cmp3hsK0t8o3b/h+YppkPavwNqmSZRy5oqVWXn2P44w7Rj17MgaFh4OMy+udF95r6Er5k6CSKuLiZ2CBZ8OSzEKotMrMSToNFNfQ+E6S4OY2hxeHkPJJ4nPuDVNj6HH16Xm8ehKUtJRUhRFooooAopKWgCikpaAKg+m20pMJgJ5oSBIiqVJAYAl1G479CanKrHtM/4Vivsp/mJWH0N8auaTMwj9pW0L9qVLeEKV62f7Sce0rxSyoGFmS0SAPGeOvEHSqcRcW403xbsUEif1kBzDxT6an019Kr4Mr3fEdrxDRQjDdjVNGu7J6U4yeQxiYZ5IZDh/m4lBxEYL9U5ynRkuRbdkbfoKvGzc2IhSWPES5XUMAUgBFx3WHV6MNxHAg1iOx8YzqrRHK5yzQMb2EiG6HxXMCpHEFhWt9Edpq7dgZYsSrYqFTb5uTNbGQG30lkObxMj/Vq5NU+DhE58ik/5iT9iD/864LgpHb9IkyqdOxBqwuCf6vcN3nflT/EOdFXvNx+qvFvPgPEjheuqKFAA0AFhWgI+HPHOqNKzq0UjdpYxYo0QFiij653+FSVMJv0uL7if9/D0+oBaKSloAopKWgCiiigPLNYEncBc1kWyG6yMyHc7STf4jM9v+o1pHS6cx4DFMveGHly/ayED42rM8VJ1OEsPqgelqtaZdWaTM+6UY9sTOVXXcAOA3Ak+FzWjdBsMuDiJuAyoSL/AEnbQnz1Jqu9DNgh0llmGsui8Csd7qRyJNm9FqcxsM8MBjClwWBzoM1wL27I7QOvl41T1k5Sna6I7fh2OGxpum/t3IjpJtDOx1qkbRmuTUztOUi4NweRBB9x1qr418xA+sfgN9UsGNzmdzX544NPUR70fxxRpHtoQuUcyCdf58KcwbGklzSWIVje98q+hO+n3RjZgnkRdLZgLXtc/lVp6X3gZk4JoLbrV38enguGeInmm25XyUuTYYUa2Pn2q5pAtrMoIr1icex3UzjmY68L20115edSfCuhpcn1Ns9jm23kSTDSMzCMK8RYlmVSSGS51yg5bcsxG4AVpNZx7HOjUuGikxGJUo0wVY42FmWNbnMwOqliRoeCjnYaRXPy1vdEseglLRRUZkSloooApKWigCqz7SY8+y8Sv1lQe+RBVmqt+0W/9GYi2+0dvPrUrWXRm+P50fP4B3HvDTztXJ3yNmG47/41I46G6B+PE1Gya6H+TXOxyvk9bP44UTvQg9fDPhP7XDZsVhObQsbzw+OtmHjerj0XxzWZY9WB+WYYDjNGtsThx95GTYc2c8KzDB7UbBzQYuPv4eQZx9eJ+y6nnvI9avmBktM3yXfmXE4S50v31jJ5EFoz4Ma6UZXD2PK6nH5eSjY9lzLNGsynMJVV1I+oRdAPIH3k86eVWOiOPUs0aX6qVRjMNfQ9XMbzRWJveOUm40yiZF4VZ6yQjCX9Li+4n/fw9P6YTfpcX3E/7+Hp/QCUUtFAFFJS0AlLSUUBXPaJJl2bN4mJP25o1/jVJGDGIORu4qhnvuOmkfrvPh5ird7T1J2a4UXJmwoA5n5TFb42qM2bhcgVN53sfrMRqfy5C3KrGKVQZirkR2zgBm86cTPrXkYMxuwJ4nwrlNZarZFydPTzSVDXaESyKVkUMDwYBh8aq0fQ6H5T1huUC9mIk2DE6kneV3aedT209pRQC80ipfUA3LEc1RQWI8bWquzdNoxKqxRO1yO07LELX3hQGJ38ctbYV8VEeqk3G+xoew8AgZVVEAHAKtt3KmfSDZMLMc0Sa8QoU+9bGmvQ7az4qfISsYyuQVUlrgXtctb4Uy6T7bkgkZRlcDfmDX9CGAHuq9sluqjm7lRBY3outnMB1sexIbrfhZrXHxrZ9ibbwzqkcdojYBYyoQX4KhHZJ8Ab1iuA6XI7ZXidSSFGV1lzXIG4hLanmatOIiKHtaX0s2gPhc9lvIE1Blq0mySEbVo1yiqZsTpO8ahJ1ZwO61x1luTBrZ7c75jpcE6m3YTFJMgeNgyniOfEEbwRyOtQNUDtSUUVgBS0lFAFLRRQBVb9oxtszEHwj/zUqx1W/aOP914n7Kf5qVrL5WSYlc4+6MSxGJATJxN/cdaisRHpcfzzFd8TDfzrzC99D6/nXMjwj2PlbfhGMFixDaq4Kt5HQ1N9EsayIEJ7eFkyX5xk9k+W731EwIBMoPE299PtnFYdqRCQ2ixSiJzyY9gH0JQ1fwy+L3ODr8Vw3ej+/wCTUNn4vqCWTdAWx0QG9sLKcu0YABcnKzCYAb2aIcK0tWBAINwRcEagg7iKyDZeIfD2L6Pg57yX0BhJ6rEg816tmceKKeFaP0V7ELQf8vK8AHKMWeAekTxD0qVKuDkDub9Li+4n/fw9P6YTfpcX3E/7+Hp9WQLRSUUAtFFFAJRRRQFd6ZNdETx6w+ORlUA+sl/7tQuCkJe9O+kmKzSuBu7CekfbJHm0gH/1muWFjyKDxrdPiiWEe7PW0EDjXQ7rioGbASA6Avytvqez5t2/8t9dATqQBa9iPE1G3yTJUYl0x2YyYxsoJEoVxvJzFV6xfABr25AgcKf9GdiZohI6KfngmWRT2iSQPEWGvpVy6V4UPMCtjYWBOozAnMD6MPfUd8pVsuS6sjC9wxXsDS6j6V9NOdc/X+ZCti4fdepd0s/NW18tfY7HBDCyrLHYNG2WVBuuh1ZfMWPrVe6cYyzvbW5uPIi9TuGxAJkOIDlmDbgbZvom9R64WNpozMM4BDCxy903CkMPAedT6TxSWLE1mTbXT29yDUeFzlK8apd/wN9k7NhwQgec5rTRviCLEKCrW9Fawq6LjesEgjcPY9bGgIYEcbkag6jWm8jxzxyRlAxklFrga3UC3lVS2j0cnwbk4cmwv3M0pQcQVvdlHhu8a5uDWea35j5bLccW3hfyT+JYRu6xFgveBtZRzUqeyTv4cK77D6WvBOAwW7C4KmyyhSARIh7p1FnBNr7rXFVOPbbBAHTOAuRWWzKLm5K2Nwb33gVEY3aTGQShQCrABdNLtc3sbC+gtfhc108E3u2mmq06cHKSqu9f91PpvB4lZkV03MOOhBGhUjgQQQRwINdqpHQHa1/mmPe3X4SKv/ki384nJ1arvVpqnRxgooorACiiigCq17ST/urE2+qn+YlWWq17R/8AheJv9VP81KxLoyTF88fdGFpIG/j+dNZlym4roy21H8j86GOYVy0e2fKobO3aU+Ir30vw94c696NlcW3gHQketj6U1n0BHqKl8YeuiXk0ZRvUWvVmPEb9GcrPHfJx/wAk1+pbdmY9cdMGbdi8InWD9coYZfihPrWg9DcUzsC/emweDmb70K8U3uyRj3VhPQDGFJIwd6ErblZq2ros2WXD67jtCH9qaOeIfsXq5LrZ5nuWiX9Li+4n/fw9PqYzfpcX3E/7+Hp9QyFFFFALRSUUAtITbU0tMNuvbDyDdmAjvy6wiO/pmv6UBR55MzgtpezEcjJeZvjKR6CpJX7Nwd/4VGPJ1j5j9I3ty0so9AAPSpHCw2QDwPurKfJYqkgIuWI3qd3gd9dJJxGhk3HcARvPMV7jHV9olcpF7318qhNpYvrX7PcXdWj9SRK+Bs8fWKb7x27+feHuyk/ZqLxuziTniF2HeXg4/wDYcOe7lafkbd1YtY7ue64J8xXhAMxHIkDyvpUmOskHGRjdLFkU48FfjmBALLbxW6n48aWVSRoQ68VYWPvqW2lsxtZIO99JOD+I5N+PHnUGcQDqy+BI7JB4300PgRXOy43B0z0Wl1Ec6tde6O2zMUVJiUaMwZS2piZeIblpUlJt7qnjaW4CZ7MsbsrG5BJKg8L++oJMT1ZJ8CAbc+de8btbrsGIgpzhDGcoI0chGJt9rfXJy4f7l1w6s01mOrlFELtkGfEB4kQpMQ65jlVjmABKW3XNqaHBs8fXYhPmFWQCNFtHHIeyA4HdB7Wu69rmpbbO00XFOZCMsCstw2a7EMqIOYGv7HiKebIw8iYFYXTWRWJBOouTlB8RcaeFXPNeLEnXWl9a5vn16FHIvMnGN3Suuy54/g59D8a8ZVc6ZsqFSWcHeGhZjktoQoOp03762jA4+SaNXWNbH/5DoQbMD2N4II9K+dGkOHdT9RUB8sihh6294HKts6B7WEgyk3EgzD7xQA/7S5G/arsQnvjfoczVYfLn9HyWX5U4ZFdAA7FQQ+axCM+oyj6pp5TPG9+D70/5MtPKyVgooooAqD6bbNkxeAnhhAMjqoUEhb2dSdTu0BqcooZi6dowuL2dbQG+JP8AFj/OvDezfaF9Ik/xo/zrd6Kh8iB0f6rqPp+xgeI9mW0GH9Ul/vo/zr1gvZttJBZok03WmQ6cQda3qitliilRG/EMze51+xgez/ZltGLEO/VJkZswtLHmF9/HnWgbF2fiY3BeBrpi1mNnh7pwfUNbt8TY8t+ulXyuGIGUhxw7w5rx9RvHqONSehSk7djWLPJiFcxsirFIvbMZuXaIi2R2+od/hUjSA33UtDAUUUUAUUUUAVC9KpLRL9tr/wB2KVh8VWpqoLpWl40+049epkI/d+NZQKlEwFvAWqWDGNLtppa1Qybr8v8ASnvWfKIyTuGnmeQrW6RbkRksxkvroNeQogsf5t8K6YhtwG4H8NAT7645eVaJ2TwTQ+S1e0hzG49R5bj/AD/Gm8cprvDMQwNxv47vM+A3+lbQk4szlhuiO0itTfaXR3rhnjIV+ehDeDrx89/ppXU44G2m/hu86dw4i27dUklapleEnF7oOmZttOGTDtlmQqTu+kjfYbj5aHmBXHY2KKzhdSjq4a1rjsGzC/I2rU8Th45VIdQyneCAQfMGq3L0TSJy2GbI2oyvdlsd4DbxpzvXN1Olbi9vP0OrHxNThtyLn1KJNswxyNGgzST4YLIzaiN2lCFgd4UKbf3b8as+0cyRCSHTIsbEb7HKM1gd4vf31EGGbD4iZsSrKlhlkBBQr12ZgWXgFYaGx7FPtpTnCiQXDiUMENu6LkWHAjcRVDUqdxhJfnhGmlSlkbjy2/8AZVNsSZ2uBY5QdN2oBsPKrN7PtqFFFtShDqBvOW5CjzHWR+tVfFAtqLWsu90WxCgbi3hTnolI0U6k2tm1s8ZN1YOB3uWeutpnTrsZ8RxxeFNdUfQ2KcM2HINwZCQeYMEtjTyoDYkjPDhFyN80crsctvm4pIib3+tb31YKsnBCiiigCikpaAKSlooBvHjo2cosiFwSCgdSwIsSCoNxbMvvFdZJAouxAFwLkgasQFGvEkgetVubYMjNPICOs+U9fhxnsADDHC5JC3V2QTJftAB7766jZc4JId9Pk2UNiHawWdnnDAWBJjyru1tbxIFirxLKqC7EKLgXYhRdiFUXPEkgDxNV58Di+rQA/OC3WMJ5LMyhe0q2sA1m7O4X3cRzk2PiCACcwMiuQ08hylMUso33uOqVVtuBX9YmgJ6GRUVmzL1QuwbMMqgXzAncALHXhu4V7xGMjjUNI6IptZmZVBvusT5iq3itmYx7AMMtpFe8znMrx4sKpUi2jSYY35KddAKd7b2RJMqBQLrh5o9XKjO/VZd28dhr0BOyyqguxCi6rckAZmYKoueJJAA4kihZVLFQwLKAWW4uA18pI4A2NvI1XpNnYu+j6CZWv1r6x/LlnK2tp8xmjtx3btac7AwE0Ts2IILNDAjMHL55IzL1j2I7KnOCBw1oCbooooBKYbdizQMQLlLPYC5IQ3dQOZXMPWpCigMsxAKXUndx5+I8Dv8AWnmCDKhNtLG28G9tGt7vdT/bWzhE9gNFByaaGI93T9Q9jyKX31ywU5uDa50FuFR5JbS1F7o2M8bEAqEDSxuRc8tTy402U1LmcdYbC6kXI3X4MLcxTDEYXJqCCCTYcQPGtFLsyfFPszkDXsNb/WuV6S9z4D8f5/hWxYOyHidCeHIcv5/hSh7bj8B+Nc70XrNsxsj3QzxO2ZonIsrLw7wNvO5Hwr3B0nP0oj5hsx91hS4uLMPEU3gwwAJNSblXJUy4q6D/AAe34nYnVeYcW+OqgeZrxtLBYTEQ2ZxHrdWR1Vb8wDdPhUbLhhkWwsbkHypnHgb7hW0oQmuSKDnGVxfJFY/o02vyeWOYa9kMqSeikkHzuPKoPBxvBicsisjAocrAqe9kJAO/RzV2/o1RvNOYcOpGVu0oFwrWdRbXRWuAfGtPIjF3EuT1mWUHGfJpHRCTNhR95IfSRzKPhIKmqr/QvSKVRuSUKPIQQ2qw1s+pyxKKKWsAKSiigCilpKAKKWkoAoopaASilpKAKKWkoApaSigCiiigGm08F1yWFg66oTqAdxDDipFwRyPO1UqUGN2BW2p7J+iQb5T5XGvEEEb60CorbmyuuGZP6wDyzAXsL8CLmx8SDoTWJK1RtCW1lRiN5AU33524GumDtIGG48+Nhy9b01mBU7jcHy3d4EcCDvHD3E+sPiFUkm43m4+Nxy41BKDotb7OWJwzLqNQSQDpe3Mim4bgKlcwZMzAFgLEfq203cef+lREjLfsnTxraDsljP1OgpS1cQ9GetqJd51rtCi2sw1bQetNC9d8CM8ii/G58hRojySVHT5J2CNDZgfG/GmUq2vapRjYnkGqMxJ1NbY2yFDdzXrD7z9lvwrmxrtgxqfst+FTvoasvfQ3uz/fA/8AZi/KrFVe6G9yf7+3/ZiP8asFRy6lUKWkorACiiigClpKKAKKKKAWkoooAooooAooooAooooBaKKKAKKKKAidsbFWftLZX0vfuvbdmtqDyYajxGlVGfAMj5ZARY2G7tNvAVu63A8Du0FX+eQiwXvNoPDmx8B+Q40fJ1yZGAZeIYBr8TmB33OtOvUypNdDM5naPRkKm+86aedNppcx7oHlWhYrYKkfNsV/Vcdanpc5h6G3hUBjejjr/ZkeMR6weqGzegBrKS7EiyepAphLrmvXKSMi9tbU7bBMjWUjN9W5jf1jexr1DCUPziEDiLH+FYpok3r1IsyU7wchQFgNToL13lwqG1nGviDYXrlLh1toxb7Pa99t1Y3RfFGW2eVxJIJPDeLcf5NM5Jbn8KeJhBY5mIJ11B91eHwdtzX8tfwreLimajQCnuDTf6D3nX4XrymFPj+y35VJ7M2czvlQdrx1CA/Tkt8Bx95G3UOSSLT0QjtDI3B5mI/uqkR+MZqdrhg8MsMaou5RbXUnmSeJJuT513rRlcKKKKwAopKWgCiikoBaKSigFooooAoopKAWiiigCiiigIzbG2FwpXMpa6SvoVFhEoZu8RqQdK9/01Ba5lUaKSGNmGa9gV337LC3NSOFdcTgVkljkJN489hpY5wAb3F+A3WptFsRVNw72EplVexZSWZmW+W5UlydSSOFqA7LtWKwLOi97ewI7Je9zu/s3/ZbkaX+lYb26xbnhfXvMu7f3lYeYIppHsBVDhZZVDq6tlKC5ZpGDg5bqwMjWtyF72rwvRqMBhnk7RVgRkGV0nOJRlAW2kjE2III0IoDtgNsRSknum7IMzDMSs0sWijcCYiRz8xXV9t4cC5mS2XNfMLZcgkv+wc3lruprH0dRdRJJfNnv83fN18k5Pdtq0ri1t1vOvI6MxhAmeTKBbel/wBHOG35fqG/n7qAmwaWvMaZQByAHupaA8yxK4swDDkwBHuNMjsWDhGF+7vD78hF6f0tARB6N4c/Rk/x8R/70qdHcONyv/jzn/zqVorNsEd/QUH1T6ySn8Wrm3R3Dn6L+k04/B6laKWCKHRyDk/+NN+Oe9SGGwyRLljUKu+ygDU7yeZ8a7UlYAtFFFAFFFFAFFFFAFFFFAFFFFAFFFFAFJS0lALRRRQCUtFF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0968" name="Picture 8" descr="http://www.lausd.k12.ca.us/Figueroa_EL/images/Mystery%20to%20Medicine/pericar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103" y="4385509"/>
            <a:ext cx="3240749" cy="238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47593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/>
                <a:latin typeface="Calibri" pitchFamily="34" charset="0"/>
              </a:rPr>
              <a:t>ATRIA: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two (Right &amp; Left).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Superior in position.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the receiving chambers.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have thin walls.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upper part of each atrium is the Auricle.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Right Atrium receives the venous blood coming to the heart.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Left Atrium receives arterial blood coming from the lungs.</a:t>
            </a:r>
            <a:endParaRPr lang="ar-SA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7" name="Picture 2" descr="http://www.mayoclinic.com/images/image_popup/mcdc7_the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105" y="1501594"/>
            <a:ext cx="38100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37433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 VENTRICLES: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inferior chambers.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two (right &amp; left).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have thick walls.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the discharging chambers (actual pumps).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Their contraction propels blood out of the heart into the circulation.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6" name="Picture 2" descr="http://www.mayoclinic.com/images/image_popup/mcdc7_the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105" y="1501594"/>
            <a:ext cx="38100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4668</TotalTime>
  <Words>955</Words>
  <Application>Microsoft Office PowerPoint</Application>
  <PresentationFormat>On-screen Show (4:3)</PresentationFormat>
  <Paragraphs>191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Teamwork</vt:lpstr>
      <vt:lpstr>Slide 1</vt:lpstr>
      <vt:lpstr>Slide 2</vt:lpstr>
      <vt:lpstr>OBJECTIVES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Questions!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Prof Khaleel</cp:lastModifiedBy>
  <cp:revision>202</cp:revision>
  <dcterms:created xsi:type="dcterms:W3CDTF">2005-03-12T06:42:31Z</dcterms:created>
  <dcterms:modified xsi:type="dcterms:W3CDTF">2014-09-14T05:33:56Z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