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7"/>
  </p:notesMasterIdLst>
  <p:sldIdLst>
    <p:sldId id="256" r:id="rId2"/>
    <p:sldId id="408" r:id="rId3"/>
    <p:sldId id="344" r:id="rId4"/>
    <p:sldId id="350" r:id="rId5"/>
    <p:sldId id="388" r:id="rId6"/>
    <p:sldId id="389" r:id="rId7"/>
    <p:sldId id="390" r:id="rId8"/>
    <p:sldId id="391" r:id="rId9"/>
    <p:sldId id="392" r:id="rId10"/>
    <p:sldId id="394" r:id="rId11"/>
    <p:sldId id="393" r:id="rId12"/>
    <p:sldId id="395" r:id="rId13"/>
    <p:sldId id="396" r:id="rId14"/>
    <p:sldId id="397" r:id="rId15"/>
    <p:sldId id="398" r:id="rId16"/>
    <p:sldId id="399" r:id="rId17"/>
    <p:sldId id="400" r:id="rId18"/>
    <p:sldId id="401" r:id="rId19"/>
    <p:sldId id="402" r:id="rId20"/>
    <p:sldId id="403" r:id="rId21"/>
    <p:sldId id="404" r:id="rId22"/>
    <p:sldId id="406" r:id="rId23"/>
    <p:sldId id="386" r:id="rId24"/>
    <p:sldId id="387" r:id="rId25"/>
    <p:sldId id="409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000000"/>
    <a:srgbClr val="0000FF"/>
    <a:srgbClr val="FF6600"/>
    <a:srgbClr val="3333FF"/>
    <a:srgbClr val="3366FF"/>
    <a:srgbClr val="F40CCD"/>
    <a:srgbClr val="6699FF"/>
    <a:srgbClr val="006600"/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4677EB69-8FCD-4913-AEF0-CA1E816E9EDA}" type="datetimeFigureOut">
              <a:rPr lang="en-US"/>
              <a:pPr>
                <a:defRPr/>
              </a:pPr>
              <a:t>9/14/2014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28154492-D4BC-4ECB-962F-F2AFC481C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950683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dirty="0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A21EB05-4E97-4030-AA0C-826AF21A044B}" type="slidenum">
              <a:rPr lang="en-US" smtClean="0">
                <a:cs typeface="Arial" pitchFamily="34" charset="0"/>
              </a:rPr>
              <a:pPr/>
              <a:t>1</a:t>
            </a:fld>
            <a:endParaRPr lang="en-US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82218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33314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76125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858867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53092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847897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414032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989127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51282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5685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0407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45613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36142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26737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77470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2458951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07426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3EEBC15-EA56-4ABD-9AE8-9E164B356DBE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89103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9EBCA38-0D20-456D-9C75-0F545BB4435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58960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82393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11587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06280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33969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80470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16988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</p:grpSp>
      <p:sp>
        <p:nvSpPr>
          <p:cNvPr id="718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8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FDAA3-6A61-474C-AEEF-DBC0D844190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E0DD8-C082-4351-B251-DCCC67A5BE3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212D6-644A-47E2-BB29-665AF1B85A0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D3CD3-750C-4832-85B9-E5E81B448C2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ADB88-E77D-4643-B79D-175C1944849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4C493-0893-4C90-8191-57F6B3DBA5F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AEDB9-AF3E-418E-8EAA-BF3AB014C86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1D9F9-7890-423C-886E-F292D155309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B38F3-2A00-45F2-9651-B72C59843DB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4F914-D1A9-47BC-94C2-5809A992E97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A05EA-B199-4DCE-B0F5-5DFAADD9A11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5DF92-631F-48C5-949D-9A36A292BA0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6147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48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49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0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1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2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3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4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5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6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7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8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9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60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61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</p:grpSp>
      <p:sp>
        <p:nvSpPr>
          <p:cNvPr id="616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6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fld id="{267F9945-BA73-4FEB-86B7-8730A7720BB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55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  <p:sldLayoutId id="2147483954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771134"/>
            <a:ext cx="9144000" cy="87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uhaus 93" panose="04030905020B02020C02" pitchFamily="82" charset="0"/>
                <a:ea typeface="+mj-ea"/>
                <a:cs typeface="+mj-cs"/>
              </a:rPr>
              <a:t>Cardiovascular System</a:t>
            </a:r>
          </a:p>
        </p:txBody>
      </p:sp>
      <p:sp>
        <p:nvSpPr>
          <p:cNvPr id="4" name="TextBox 13"/>
          <p:cNvSpPr txBox="1">
            <a:spLocks noChangeArrowheads="1"/>
          </p:cNvSpPr>
          <p:nvPr/>
        </p:nvSpPr>
        <p:spPr bwMode="auto">
          <a:xfrm>
            <a:off x="76200" y="4988968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Khaleel Alyahya, PhD, MEd</a:t>
            </a:r>
          </a:p>
          <a:p>
            <a:pPr algn="ctr"/>
            <a:r>
              <a:rPr lang="en-US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@khaleelya</a:t>
            </a:r>
            <a:endParaRPr lang="ar-SA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2050" name="Picture 2" descr="http://cdn.erectiledoctor.com/wp-content/uploads/2014/07/heart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4799" y="1444577"/>
            <a:ext cx="4824989" cy="3618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36525" y="1599207"/>
            <a:ext cx="4960131" cy="2467828"/>
          </a:xfrm>
          <a:ln>
            <a:solidFill>
              <a:schemeClr val="tx1"/>
            </a:solidFill>
          </a:ln>
        </p:spPr>
        <p:txBody>
          <a:bodyPr/>
          <a:lstStyle/>
          <a:p>
            <a:pPr algn="just" eaLnBrk="1" hangingPunct="1"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800" b="1" dirty="0" smtClean="0">
                <a:solidFill>
                  <a:srgbClr val="C00000"/>
                </a:solidFill>
                <a:effectLst/>
                <a:latin typeface="Calibri" pitchFamily="34" charset="0"/>
                <a:cs typeface="Arabic Transparent" pitchFamily="2" charset="-78"/>
              </a:rPr>
              <a:t> </a:t>
            </a:r>
            <a:r>
              <a:rPr lang="en-US" sz="2400" b="1" dirty="0">
                <a:solidFill>
                  <a:srgbClr val="C00000"/>
                </a:solidFill>
                <a:effectLst/>
                <a:latin typeface="Calibri" pitchFamily="34" charset="0"/>
                <a:cs typeface="Arabic Transparent" pitchFamily="2" charset="-78"/>
              </a:rPr>
              <a:t>The heart has Four Valves:</a:t>
            </a:r>
          </a:p>
          <a:p>
            <a:pPr lvl="1" algn="just" eaLnBrk="1" hangingPunct="1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Two </a:t>
            </a:r>
            <a:r>
              <a:rPr lang="en-US" sz="2200" dirty="0" err="1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Atrio</a:t>
            </a: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-Ventricular </a:t>
            </a:r>
            <a:r>
              <a:rPr lang="en-US" sz="2200" dirty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valves.</a:t>
            </a:r>
          </a:p>
          <a:p>
            <a:pPr lvl="1" algn="just" eaLnBrk="1" hangingPunct="1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One Aortic Semilunar valve.</a:t>
            </a:r>
          </a:p>
          <a:p>
            <a:pPr lvl="1" algn="just" eaLnBrk="1" hangingPunct="1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One Pulmonary Semilunar valve.</a:t>
            </a:r>
          </a:p>
          <a:p>
            <a:pPr algn="just" eaLnBrk="1" hangingPunct="1"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endParaRPr lang="en-US" sz="2400" dirty="0" smtClean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VALVES OF THE HEART</a:t>
            </a:r>
          </a:p>
        </p:txBody>
      </p:sp>
      <p:pic>
        <p:nvPicPr>
          <p:cNvPr id="34818" name="Picture 2" descr="http://www.mainlinehealth.org/stw/images/1254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6557" y="1484025"/>
            <a:ext cx="3741917" cy="37419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5725" y="1412876"/>
            <a:ext cx="4816475" cy="3118182"/>
          </a:xfrm>
          <a:ln>
            <a:solidFill>
              <a:schemeClr val="tx1"/>
            </a:solidFill>
          </a:ln>
        </p:spPr>
        <p:txBody>
          <a:bodyPr/>
          <a:lstStyle/>
          <a:p>
            <a:pPr algn="just" eaLnBrk="1" hangingPunct="1"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abic Transparent" pitchFamily="2" charset="-78"/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effectLst/>
                <a:latin typeface="Calibri" pitchFamily="34" charset="0"/>
              </a:rPr>
              <a:t>Atrioventricular Valves:</a:t>
            </a:r>
          </a:p>
          <a:p>
            <a:pPr lvl="1" algn="just" eaLnBrk="1" hangingPunct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Valves between atria &amp; ventricles.</a:t>
            </a:r>
          </a:p>
          <a:p>
            <a:pPr lvl="1" algn="just" eaLnBrk="1" hangingPunct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They allow the blood to flow in one direction from the atria to the ventricles.</a:t>
            </a:r>
          </a:p>
          <a:p>
            <a:pPr lvl="1" algn="just" eaLnBrk="1" hangingPunct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Right AVV (Tricuspid).</a:t>
            </a:r>
          </a:p>
          <a:p>
            <a:pPr lvl="1" algn="just" eaLnBrk="1" hangingPunct="1"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Left AVV (Bicuspid).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VALVES OF THE HEART</a:t>
            </a:r>
          </a:p>
        </p:txBody>
      </p:sp>
      <p:pic>
        <p:nvPicPr>
          <p:cNvPr id="6" name="Picture 2" descr="http://www.mainlinehealth.org/stw/images/1254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6557" y="1484025"/>
            <a:ext cx="3741917" cy="37419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5725" y="1412875"/>
            <a:ext cx="4943475" cy="3077238"/>
          </a:xfrm>
          <a:ln>
            <a:solidFill>
              <a:schemeClr val="tx1"/>
            </a:solidFill>
          </a:ln>
        </p:spPr>
        <p:txBody>
          <a:bodyPr/>
          <a:lstStyle/>
          <a:p>
            <a:pPr algn="just" eaLnBrk="1" hangingPunct="1">
              <a:buClr>
                <a:schemeClr val="accent4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abic Transparent" pitchFamily="2" charset="-78"/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effectLst/>
                <a:latin typeface="Calibri" pitchFamily="34" charset="0"/>
              </a:rPr>
              <a:t>Semilunar Valves </a:t>
            </a:r>
            <a:r>
              <a:rPr lang="en-US" sz="1800" b="1" dirty="0" smtClean="0">
                <a:solidFill>
                  <a:srgbClr val="C00000"/>
                </a:solidFill>
                <a:effectLst/>
                <a:latin typeface="Calibri" pitchFamily="34" charset="0"/>
              </a:rPr>
              <a:t>(Aortic &amp; Pulmonary):</a:t>
            </a:r>
          </a:p>
          <a:p>
            <a:pPr marL="674370" lvl="1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Between the right and left ventricles and the great arteries leaving the heart.</a:t>
            </a:r>
            <a:endParaRPr lang="ar-SA" sz="2200" dirty="0" smtClean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</a:endParaRPr>
          </a:p>
          <a:p>
            <a:pPr marL="1085850" lvl="2" indent="-28575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ü"/>
              <a:defRPr/>
            </a:pPr>
            <a:r>
              <a:rPr lang="en-US" sz="18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Aortic Semilunar Valve</a:t>
            </a:r>
          </a:p>
          <a:p>
            <a:pPr marL="1085850" lvl="2" indent="-28575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ü"/>
              <a:defRPr/>
            </a:pPr>
            <a:r>
              <a:rPr lang="en-US" sz="18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Pulmonary Semilunar Valve</a:t>
            </a:r>
          </a:p>
          <a:p>
            <a:pPr marL="674370" lvl="1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They allow the flow of blood from the ventricles to these arteries.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VALVES OF THE HEART</a:t>
            </a:r>
          </a:p>
        </p:txBody>
      </p:sp>
      <p:pic>
        <p:nvPicPr>
          <p:cNvPr id="7" name="Picture 2" descr="http://www.mainlinehealth.org/stw/images/1254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6557" y="1484025"/>
            <a:ext cx="3741917" cy="37419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5725" y="1412875"/>
            <a:ext cx="4943475" cy="5257748"/>
          </a:xfrm>
          <a:ln>
            <a:solidFill>
              <a:schemeClr val="tx1"/>
            </a:solidFill>
          </a:ln>
        </p:spPr>
        <p:txBody>
          <a:bodyPr/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4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abic Transparent" pitchFamily="2" charset="-78"/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effectLst/>
                <a:latin typeface="Calibri" pitchFamily="34" charset="0"/>
              </a:rPr>
              <a:t>Arteries: </a:t>
            </a:r>
          </a:p>
          <a:p>
            <a:pPr marL="674370" lvl="1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Thick walls.</a:t>
            </a:r>
          </a:p>
          <a:p>
            <a:pPr marL="674370" lvl="1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Do not have valves.</a:t>
            </a:r>
          </a:p>
          <a:p>
            <a:pPr marL="674370" lvl="1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The smallest arteries are arterioles.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400" dirty="0" smtClean="0">
                <a:solidFill>
                  <a:srgbClr val="3333FF"/>
                </a:solidFill>
                <a:effectLst/>
                <a:latin typeface="Calibri" pitchFamily="34" charset="0"/>
                <a:cs typeface="Arabic Transparent" pitchFamily="2" charset="-78"/>
              </a:rPr>
              <a:t> Veins: </a:t>
            </a:r>
          </a:p>
          <a:p>
            <a:pPr marL="674370" lvl="1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Thin walls.</a:t>
            </a:r>
          </a:p>
          <a:p>
            <a:pPr marL="674370" lvl="1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Many of them possess valves.</a:t>
            </a:r>
          </a:p>
          <a:p>
            <a:pPr marL="674370" lvl="1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The smallest veins are venules.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400" dirty="0" smtClean="0">
                <a:solidFill>
                  <a:srgbClr val="7030A0"/>
                </a:solidFill>
                <a:effectLst/>
                <a:latin typeface="Calibri" pitchFamily="34" charset="0"/>
                <a:cs typeface="Arabic Transparent" pitchFamily="2" charset="-78"/>
              </a:rPr>
              <a:t> Capillaries</a:t>
            </a:r>
          </a:p>
          <a:p>
            <a:pPr marL="674370" lvl="1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 Connect arterioles and venules.</a:t>
            </a:r>
          </a:p>
          <a:p>
            <a:pPr marL="674370" lvl="1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 Help to enable the exchange of water, oxygen and other nutrients between blood and the tissues.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BLOOD VESSELS</a:t>
            </a:r>
          </a:p>
        </p:txBody>
      </p:sp>
      <p:pic>
        <p:nvPicPr>
          <p:cNvPr id="28676" name="Picture 4" descr="http://dev.cdli.ca/bio2201-04/unit03/section02/lesson02/blood%20vess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6870" y="1673091"/>
            <a:ext cx="4272197" cy="27922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4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4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592755"/>
            <a:ext cx="5321508" cy="4589681"/>
          </a:xfrm>
          <a:ln>
            <a:solidFill>
              <a:schemeClr val="tx1"/>
            </a:solidFill>
          </a:ln>
        </p:spPr>
        <p:txBody>
          <a:bodyPr/>
          <a:lstStyle/>
          <a:p>
            <a:pPr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They transport blood from the heart and distribute it to the various tissues of the body through their branches.</a:t>
            </a:r>
          </a:p>
          <a:p>
            <a:pPr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2200" dirty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Carry oxygenated blood away from the heart. </a:t>
            </a:r>
          </a:p>
          <a:p>
            <a:pPr lvl="1"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abic Transparent" pitchFamily="2" charset="-78"/>
              </a:rPr>
              <a:t> two exceptions:</a:t>
            </a:r>
          </a:p>
          <a:p>
            <a:pPr lvl="2"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ü"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abic Transparent" pitchFamily="2" charset="-78"/>
              </a:rPr>
              <a:t> the pulmonary arteries.</a:t>
            </a:r>
          </a:p>
          <a:p>
            <a:pPr lvl="3" algn="just" eaLnBrk="1" hangingPunct="1">
              <a:buClr>
                <a:schemeClr val="accent4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accent3">
                    <a:lumMod val="75000"/>
                  </a:schemeClr>
                </a:solidFill>
                <a:effectLst/>
                <a:latin typeface="Calibri" pitchFamily="34" charset="0"/>
                <a:cs typeface="Arabic Transparent" pitchFamily="2" charset="-78"/>
              </a:rPr>
              <a:t>carries deoxygenated blood from the heart to the lungs.</a:t>
            </a:r>
          </a:p>
          <a:p>
            <a:pPr lvl="2"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ü"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abic Transparent" pitchFamily="2" charset="-78"/>
              </a:rPr>
              <a:t> the umbilical arteries.</a:t>
            </a:r>
          </a:p>
          <a:p>
            <a:pPr lvl="3" algn="just" eaLnBrk="1" hangingPunct="1">
              <a:buClr>
                <a:schemeClr val="accent4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effectLst/>
                <a:latin typeface="Calibri" pitchFamily="34" charset="0"/>
                <a:cs typeface="Arabic Transparent" pitchFamily="2" charset="-78"/>
              </a:rPr>
              <a:t>supplies</a:t>
            </a:r>
            <a:r>
              <a:rPr lang="en-US" sz="1800" dirty="0">
                <a:solidFill>
                  <a:schemeClr val="accent3">
                    <a:lumMod val="75000"/>
                  </a:schemeClr>
                </a:solidFill>
                <a:effectLst/>
                <a:latin typeface="Calibri" pitchFamily="34" charset="0"/>
                <a:cs typeface="Arabic Transparent" pitchFamily="2" charset="-78"/>
              </a:rPr>
              <a:t> deoxygenated blood from the fetus to the placenta in the umbilical 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effectLst/>
                <a:latin typeface="Calibri" pitchFamily="34" charset="0"/>
                <a:cs typeface="Arabic Transparent" pitchFamily="2" charset="-78"/>
              </a:rPr>
              <a:t>cord</a:t>
            </a: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effectLst/>
              </a:rPr>
              <a:t>.</a:t>
            </a:r>
            <a:endParaRPr lang="en-US" sz="1600" dirty="0" smtClean="0">
              <a:solidFill>
                <a:schemeClr val="accent3">
                  <a:lumMod val="75000"/>
                </a:schemeClr>
              </a:solidFill>
              <a:effectLst/>
              <a:latin typeface="Calibri" pitchFamily="34" charset="0"/>
              <a:cs typeface="Arabic Transparent" pitchFamily="2" charset="-78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ARTERIES</a:t>
            </a:r>
          </a:p>
        </p:txBody>
      </p:sp>
      <p:pic>
        <p:nvPicPr>
          <p:cNvPr id="8" name="Picture 6" descr="File0655"/>
          <p:cNvPicPr>
            <a:picLocks noChangeAspect="1" noChangeArrowheads="1"/>
          </p:cNvPicPr>
          <p:nvPr/>
        </p:nvPicPr>
        <p:blipFill>
          <a:blip r:embed="rId3" cstate="print"/>
          <a:srcRect l="4159" t="4851" r="9891"/>
          <a:stretch>
            <a:fillRect/>
          </a:stretch>
        </p:blipFill>
        <p:spPr bwMode="auto">
          <a:xfrm>
            <a:off x="5411448" y="1181100"/>
            <a:ext cx="3580151" cy="5232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6200" y="1692275"/>
            <a:ext cx="5137245" cy="2486025"/>
          </a:xfrm>
          <a:ln>
            <a:solidFill>
              <a:schemeClr val="tx1"/>
            </a:solidFill>
          </a:ln>
        </p:spPr>
        <p:txBody>
          <a:bodyPr/>
          <a:lstStyle/>
          <a:p>
            <a:pPr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abic Transparent" pitchFamily="2" charset="-78"/>
              </a:rPr>
              <a:t> </a:t>
            </a: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It is the connection of two structures.</a:t>
            </a:r>
          </a:p>
          <a:p>
            <a:pPr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 It is the joining of terminal branches of  the arteries. </a:t>
            </a:r>
          </a:p>
          <a:p>
            <a:pPr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v"/>
            </a:pPr>
            <a:endParaRPr lang="en-US" sz="2200" dirty="0" smtClean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ANASTOMOSIS</a:t>
            </a:r>
          </a:p>
        </p:txBody>
      </p:sp>
      <p:pic>
        <p:nvPicPr>
          <p:cNvPr id="3074" name="Picture 2" descr="http://upload.wikimedia.org/wikipedia/commons/6/62/Gray53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46440" y="1528502"/>
            <a:ext cx="2832545" cy="345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452431"/>
            <a:ext cx="4902200" cy="4757299"/>
          </a:xfrm>
          <a:ln>
            <a:solidFill>
              <a:schemeClr val="tx1"/>
            </a:solidFill>
          </a:ln>
        </p:spPr>
        <p:txBody>
          <a:bodyPr/>
          <a:lstStyle/>
          <a:p>
            <a:pPr lvl="1" indent="-342900"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v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It is the artery that is the only supply of oxygenated blood to a portion of tissue.</a:t>
            </a:r>
          </a:p>
          <a:p>
            <a:pPr lvl="1" indent="-342900"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v"/>
              <a:defRPr/>
            </a:pPr>
            <a:r>
              <a:rPr lang="en-US" sz="2000" dirty="0" smtClean="0">
                <a:solidFill>
                  <a:schemeClr val="accent4">
                    <a:lumMod val="10000"/>
                  </a:schemeClr>
                </a:solidFill>
                <a:effectLst/>
                <a:latin typeface="Calibri" panose="020F0502020204030204" pitchFamily="34" charset="0"/>
              </a:rPr>
              <a:t>Arteries </a:t>
            </a:r>
            <a:r>
              <a:rPr lang="en-US" sz="2000" dirty="0">
                <a:solidFill>
                  <a:schemeClr val="accent4">
                    <a:lumMod val="10000"/>
                  </a:schemeClr>
                </a:solidFill>
                <a:effectLst/>
                <a:latin typeface="Calibri" panose="020F0502020204030204" pitchFamily="34" charset="0"/>
              </a:rPr>
              <a:t>which do not anastomose with their neighbors are called end arteries. </a:t>
            </a:r>
            <a:endParaRPr lang="en-US" sz="2000" dirty="0" smtClean="0">
              <a:solidFill>
                <a:schemeClr val="accent4">
                  <a:lumMod val="10000"/>
                </a:schemeClr>
              </a:solidFill>
              <a:effectLst/>
              <a:latin typeface="Calibri" panose="020F0502020204030204" pitchFamily="34" charset="0"/>
            </a:endParaRPr>
          </a:p>
          <a:p>
            <a:pPr lvl="1" indent="-342900"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v"/>
              <a:defRPr/>
            </a:pPr>
            <a:r>
              <a:rPr lang="en-US" sz="2000" dirty="0" smtClean="0">
                <a:solidFill>
                  <a:schemeClr val="accent4">
                    <a:lumMod val="10000"/>
                  </a:schemeClr>
                </a:solidFill>
                <a:effectLst/>
                <a:latin typeface="Calibri" panose="020F0502020204030204" pitchFamily="34" charset="0"/>
              </a:rPr>
              <a:t>Examples:</a:t>
            </a:r>
          </a:p>
          <a:p>
            <a:pPr marL="1074420" lvl="2" indent="-274320"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chemeClr val="accent4">
                    <a:lumMod val="50000"/>
                  </a:schemeClr>
                </a:solidFill>
                <a:effectLst/>
                <a:latin typeface="Calibri" pitchFamily="34" charset="0"/>
              </a:rPr>
              <a:t> Splenic artery.</a:t>
            </a:r>
          </a:p>
          <a:p>
            <a:pPr marL="1074420" lvl="2" indent="-274320"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effectLst/>
                <a:latin typeface="Calibri" pitchFamily="34" charset="0"/>
              </a:rPr>
              <a:t> Renal </a:t>
            </a:r>
            <a:r>
              <a:rPr lang="en-US" sz="2000" dirty="0">
                <a:solidFill>
                  <a:schemeClr val="accent4">
                    <a:lumMod val="50000"/>
                  </a:schemeClr>
                </a:solidFill>
                <a:effectLst/>
                <a:latin typeface="Calibri" pitchFamily="34" charset="0"/>
              </a:rPr>
              <a:t>artery.</a:t>
            </a:r>
          </a:p>
          <a:p>
            <a:pPr marL="674370" lvl="1" indent="-274320"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en-US" dirty="0" smtClean="0">
              <a:solidFill>
                <a:schemeClr val="accent4">
                  <a:lumMod val="10000"/>
                </a:schemeClr>
              </a:solidFill>
              <a:effectLst/>
              <a:latin typeface="Calibri" pitchFamily="34" charset="0"/>
            </a:endParaRPr>
          </a:p>
          <a:p>
            <a:pPr marL="674370" lvl="1" indent="-274320"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en-US" sz="2000" dirty="0" smtClean="0">
              <a:solidFill>
                <a:schemeClr val="accent4">
                  <a:lumMod val="10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END ARTERIES</a:t>
            </a:r>
          </a:p>
        </p:txBody>
      </p:sp>
      <p:pic>
        <p:nvPicPr>
          <p:cNvPr id="4098" name="Picture 2" descr="http://upload.wikimedia.org/wikipedia/commons/thumb/3/3b/Gray533.png/640px-Gray53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87635" y="1452431"/>
            <a:ext cx="2921186" cy="310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1150" y="1150618"/>
            <a:ext cx="5257800" cy="5154649"/>
          </a:xfrm>
          <a:ln>
            <a:solidFill>
              <a:schemeClr val="tx1"/>
            </a:solidFill>
          </a:ln>
        </p:spPr>
        <p:txBody>
          <a:bodyPr/>
          <a:lstStyle/>
          <a:p>
            <a:pPr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They transport blood back to the heart.</a:t>
            </a:r>
          </a:p>
          <a:p>
            <a:pPr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The smaller veins (Tributries) unite to form larger veins which commonly join with one another to form Venous Plexuses.</a:t>
            </a:r>
          </a:p>
          <a:p>
            <a:pPr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abic Transparent" pitchFamily="2" charset="-78"/>
              </a:rPr>
              <a:t>Carry deoxygenated blood toward the heart. </a:t>
            </a:r>
          </a:p>
          <a:p>
            <a:pPr lvl="1"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abic Transparent" pitchFamily="2" charset="-78"/>
              </a:rPr>
              <a:t> two exceptions:</a:t>
            </a:r>
          </a:p>
          <a:p>
            <a:pPr lvl="2"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ü"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abic Transparent" pitchFamily="2" charset="-78"/>
              </a:rPr>
              <a:t> the pulmonary veins.</a:t>
            </a:r>
          </a:p>
          <a:p>
            <a:pPr lvl="3" algn="just" eaLnBrk="1" hangingPunct="1">
              <a:buClr>
                <a:schemeClr val="accent4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cs typeface="Arabic Transparent" pitchFamily="2" charset="-78"/>
              </a:rPr>
              <a:t>receive oxygenated blood from the lungs and drain into the left atrium of the </a:t>
            </a: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cs typeface="Arabic Transparent" pitchFamily="2" charset="-78"/>
              </a:rPr>
              <a:t>heart.</a:t>
            </a:r>
            <a:endParaRPr lang="en-US" sz="1800" dirty="0">
              <a:solidFill>
                <a:schemeClr val="accent4">
                  <a:lumMod val="75000"/>
                </a:schemeClr>
              </a:solidFill>
              <a:effectLst/>
              <a:latin typeface="Calibri" pitchFamily="34" charset="0"/>
              <a:cs typeface="Arabic Transparent" pitchFamily="2" charset="-78"/>
            </a:endParaRPr>
          </a:p>
          <a:p>
            <a:pPr lvl="2"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ü"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abic Transparent" pitchFamily="2" charset="-78"/>
              </a:rPr>
              <a:t> the umbilical veins.</a:t>
            </a:r>
          </a:p>
          <a:p>
            <a:pPr lvl="3" algn="just" eaLnBrk="1" hangingPunct="1">
              <a:buClr>
                <a:schemeClr val="accent4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cs typeface="Arabic Transparent" pitchFamily="2" charset="-78"/>
              </a:rPr>
              <a:t>carry</a:t>
            </a:r>
            <a:r>
              <a:rPr lang="en-US" sz="1800" dirty="0"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cs typeface="Arabic Transparent" pitchFamily="2" charset="-78"/>
              </a:rPr>
              <a:t> oxygenated blood from the placenta to the growing fetus.</a:t>
            </a:r>
          </a:p>
          <a:p>
            <a:pPr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v"/>
            </a:pPr>
            <a:endParaRPr lang="en-US" sz="2400" dirty="0" smtClean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VEINS</a:t>
            </a:r>
          </a:p>
        </p:txBody>
      </p:sp>
      <p:pic>
        <p:nvPicPr>
          <p:cNvPr id="5" name="Content Placeholder 6" descr="File0670"/>
          <p:cNvPicPr>
            <a:picLocks noChangeAspect="1" noChangeArrowheads="1"/>
          </p:cNvPicPr>
          <p:nvPr/>
        </p:nvPicPr>
        <p:blipFill>
          <a:blip r:embed="rId3" cstate="print"/>
          <a:srcRect l="2481" t="2328" r="4158" b="1199"/>
          <a:stretch>
            <a:fillRect/>
          </a:stretch>
        </p:blipFill>
        <p:spPr>
          <a:xfrm>
            <a:off x="5572726" y="1132486"/>
            <a:ext cx="3276600" cy="51591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6200" y="1362495"/>
            <a:ext cx="4495800" cy="5495505"/>
          </a:xfrm>
          <a:ln>
            <a:solidFill>
              <a:schemeClr val="tx1"/>
            </a:solidFill>
          </a:ln>
        </p:spPr>
        <p:txBody>
          <a:bodyPr/>
          <a:lstStyle/>
          <a:p>
            <a:pPr marL="514350" indent="-514350"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Two veins  that accompany medium sized deep arteries</a:t>
            </a:r>
          </a:p>
          <a:p>
            <a:pPr marL="514350" indent="-514350"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Vena comitans is Latin for accompanying vein.</a:t>
            </a:r>
          </a:p>
          <a:p>
            <a:pPr marL="514350" indent="-514350"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They are found in close to arteries so that the pulsations of the artery aid venous return.</a:t>
            </a:r>
          </a:p>
          <a:p>
            <a:pPr marL="514350" indent="-514350"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Venae comitantes are usually found with smaller arteries, especially those in the limbs. </a:t>
            </a:r>
          </a:p>
          <a:p>
            <a:pPr marL="914400" lvl="1" indent="-514350"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Larger arteries do not have venae comitantes. They usually have a single, similarly sized vein.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DEEP VEINS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(VENAE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 COMITANTES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)</a:t>
            </a:r>
          </a:p>
        </p:txBody>
      </p:sp>
      <p:pic>
        <p:nvPicPr>
          <p:cNvPr id="6146" name="Picture 2" descr="http://www.anatomic.us/wp-content/uploads/2013/01/cardioarm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281684" y="1525090"/>
            <a:ext cx="3608459" cy="423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21170" y="1692275"/>
            <a:ext cx="4600732" cy="3869075"/>
          </a:xfrm>
          <a:ln>
            <a:solidFill>
              <a:schemeClr val="tx1"/>
            </a:solidFill>
          </a:ln>
        </p:spPr>
        <p:txBody>
          <a:bodyPr/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Wingdings" pitchFamily="2" charset="2"/>
              <a:buChar char="v"/>
              <a:defRPr/>
            </a:pPr>
            <a:r>
              <a:rPr lang="en-US" sz="24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abic Transparent" pitchFamily="2" charset="-78"/>
              </a:rPr>
              <a:t> </a:t>
            </a: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Microscopic vessels in the form of a network.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 They connect the Arterioles to the Venules.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 They help to enable the exchange of water, oxygen and many other nutrients between blood and the tissues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8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CAPILLARIES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808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677097" y="1618938"/>
            <a:ext cx="4436923" cy="3207895"/>
            <a:chOff x="4677097" y="1618938"/>
            <a:chExt cx="4436923" cy="3207895"/>
          </a:xfrm>
        </p:grpSpPr>
        <p:pic>
          <p:nvPicPr>
            <p:cNvPr id="16386" name="Picture 2" descr="http://images.wisegeek.com/capillaries-drawing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77097" y="1618938"/>
              <a:ext cx="4436923" cy="3207895"/>
            </a:xfrm>
            <a:prstGeom prst="rect">
              <a:avLst/>
            </a:prstGeom>
            <a:noFill/>
          </p:spPr>
        </p:pic>
        <p:sp>
          <p:nvSpPr>
            <p:cNvPr id="2" name="TextBox 1"/>
            <p:cNvSpPr txBox="1"/>
            <p:nvPr/>
          </p:nvSpPr>
          <p:spPr>
            <a:xfrm>
              <a:off x="7874758" y="4326340"/>
              <a:ext cx="1239262" cy="50049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3.bp.blogspot.com/_gvcof6Hy4kA/TGKEJYyxFvI/AAAAAAAAAS4/owip-joZVC0/s1600/smok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2675" y="1196975"/>
            <a:ext cx="6848475" cy="4105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6200" y="1692275"/>
            <a:ext cx="4356100" cy="3425825"/>
          </a:xfrm>
          <a:ln>
            <a:solidFill>
              <a:schemeClr val="tx1"/>
            </a:solidFill>
          </a:ln>
        </p:spPr>
        <p:txBody>
          <a:bodyPr/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Direct connections between the arteries and veins without the intervention of capillaries.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Found in tips of the fingers and toes.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ARTERIOVENOUS ANASTOMOSIS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6" name="Picture 2" descr="C:\Documents and Settings\User\My Documents\My Pictures\Picture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645025" y="1643063"/>
            <a:ext cx="4359275" cy="4143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6200" y="1400175"/>
            <a:ext cx="4826000" cy="4467225"/>
          </a:xfrm>
          <a:ln>
            <a:solidFill>
              <a:schemeClr val="tx1"/>
            </a:solidFill>
          </a:ln>
        </p:spPr>
        <p:txBody>
          <a:bodyPr/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200" dirty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P</a:t>
            </a: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ortal </a:t>
            </a:r>
            <a:r>
              <a:rPr lang="en-US" sz="2200" dirty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V</a:t>
            </a: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enous </a:t>
            </a:r>
            <a:r>
              <a:rPr lang="en-US" sz="2200" dirty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S</a:t>
            </a: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ystem</a:t>
            </a:r>
            <a:r>
              <a:rPr lang="en-US" sz="2200" dirty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 occurs when </a:t>
            </a: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a capillary </a:t>
            </a:r>
            <a:r>
              <a:rPr lang="en-US" sz="2200" dirty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bed pools into another capillary bed through veins, without first going through the heart</a:t>
            </a: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Veins leaving the gastrointestinal tract do not go direct to the heart.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They pass to the Portal Vein.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This vein enters the liver and breaks up again into veins of diminishing size which ultimately join capillary like vessels (Sinusoids).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PORTAL CIRCULATION SYSTEM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5" name="Picture 6" descr="Untitled-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238347" y="1323514"/>
            <a:ext cx="3712309" cy="5213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6200" y="1378757"/>
            <a:ext cx="8890000" cy="4326009"/>
          </a:xfrm>
          <a:ln>
            <a:solidFill>
              <a:schemeClr val="tx1"/>
            </a:solidFill>
          </a:ln>
        </p:spPr>
        <p:txBody>
          <a:bodyPr/>
          <a:lstStyle/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The cardiovascular system is a transporting system.</a:t>
            </a: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It is composed of the heart and blood vessels.</a:t>
            </a: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The heart is cone shaped, covered by pericardium and composed of four chambers.</a:t>
            </a: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The blood vessels are the arteries, veins and capillaries.</a:t>
            </a: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Arteries transport the blood from the heart.</a:t>
            </a: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The terminal branches of the arteries can anastomose with each other freely or be anatomic or functional end arteries.</a:t>
            </a: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Veins transport blood back to the heart.</a:t>
            </a: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Capillaries connect the arteries to the veins. </a:t>
            </a: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The portal system is composed of two sets of capillaries.</a:t>
            </a: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The veins from the GIT go first to the liver through the portal vein.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endParaRPr lang="en-US" sz="2400" dirty="0" smtClean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SUMMARY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4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4000" b="1" kern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Review Question # 1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0" name="Rectangle 6"/>
          <p:cNvSpPr txBox="1">
            <a:spLocks noChangeArrowheads="1"/>
          </p:cNvSpPr>
          <p:nvPr/>
        </p:nvSpPr>
        <p:spPr>
          <a:xfrm>
            <a:off x="38100" y="1471613"/>
            <a:ext cx="9105900" cy="36464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rgbClr val="C00000"/>
                </a:solidFill>
                <a:latin typeface="Calibri" pitchFamily="34" charset="0"/>
              </a:rPr>
              <a:t> Which one of the following is NOT true?</a:t>
            </a:r>
          </a:p>
          <a:p>
            <a:pPr algn="just">
              <a:defRPr/>
            </a:pPr>
            <a:endParaRPr lang="en-US" sz="2200" b="1" dirty="0" smtClean="0">
              <a:solidFill>
                <a:srgbClr val="006600"/>
              </a:solidFill>
              <a:latin typeface="Calibri" pitchFamily="34" charset="0"/>
            </a:endParaRP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 Right atria receive blood from the body.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 The valve between right atrium and right ventricle called “Bicuspid”.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 Left ventricle discharging blood to the body.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 Right ventricle receives blood from right atrium.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 Valves allow blood to move one way only.</a:t>
            </a:r>
          </a:p>
          <a:p>
            <a:pPr lvl="2" algn="just">
              <a:defRPr/>
            </a:pPr>
            <a:endParaRPr lang="en-US" sz="2400" dirty="0" smtClean="0">
              <a:solidFill>
                <a:schemeClr val="accent4">
                  <a:lumMod val="25000"/>
                </a:schemeClr>
              </a:solidFill>
              <a:latin typeface="Calibri" pitchFamily="34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endParaRPr lang="en-US" sz="2400" dirty="0" smtClean="0">
              <a:solidFill>
                <a:schemeClr val="accent4">
                  <a:lumMod val="25000"/>
                </a:schemeClr>
              </a:solidFill>
              <a:latin typeface="Calibri" pitchFamily="34" charset="0"/>
            </a:endParaRPr>
          </a:p>
          <a:p>
            <a:pPr marL="731520" lvl="1" indent="-274320" algn="just" fontAlgn="auto">
              <a:spcAft>
                <a:spcPts val="0"/>
              </a:spcAft>
              <a:buClr>
                <a:schemeClr val="accent4">
                  <a:lumMod val="25000"/>
                </a:schemeClr>
              </a:buClr>
              <a:defRPr/>
            </a:pPr>
            <a:endParaRPr lang="en-US" sz="2400" dirty="0" smtClean="0">
              <a:solidFill>
                <a:schemeClr val="accent4">
                  <a:lumMod val="25000"/>
                </a:schemeClr>
              </a:solidFill>
              <a:latin typeface="Calibri" pitchFamily="34" charset="0"/>
            </a:endParaRPr>
          </a:p>
          <a:p>
            <a:pPr marL="640080" lvl="1" indent="-246888" algn="just" eaLnBrk="1" fontAlgn="auto" hangingPunct="1"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endParaRPr lang="en-US" sz="2400" dirty="0" smtClean="0">
              <a:solidFill>
                <a:schemeClr val="accent4">
                  <a:lumMod val="25000"/>
                </a:schemeClr>
              </a:solidFill>
              <a:latin typeface="Calibri" pitchFamily="34" charset="0"/>
            </a:endParaRPr>
          </a:p>
          <a:p>
            <a:pPr marL="457200" lvl="0" indent="-457200" algn="just" eaLnBrk="0" hangingPunct="0">
              <a:spcBef>
                <a:spcPct val="20000"/>
              </a:spcBef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endParaRPr kumimoji="0" lang="en-US" sz="240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25000"/>
                </a:schemeClr>
              </a:solidFill>
              <a:uLnTx/>
              <a:uFillTx/>
              <a:latin typeface="Calibri" pitchFamily="34" charset="0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US" sz="240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25000"/>
                </a:schemeClr>
              </a:solidFill>
              <a:uLnTx/>
              <a:uFillTx/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4000" b="1" kern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Review Question # 2</a:t>
            </a:r>
          </a:p>
        </p:txBody>
      </p:sp>
      <p:sp>
        <p:nvSpPr>
          <p:cNvPr id="20" name="Rectangle 6"/>
          <p:cNvSpPr txBox="1">
            <a:spLocks noChangeArrowheads="1"/>
          </p:cNvSpPr>
          <p:nvPr/>
        </p:nvSpPr>
        <p:spPr>
          <a:xfrm>
            <a:off x="38100" y="1471613"/>
            <a:ext cx="8864600" cy="40655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rgbClr val="C00000"/>
                </a:solidFill>
                <a:latin typeface="Calibri" pitchFamily="34" charset="0"/>
              </a:rPr>
              <a:t> Which statement of the following is TRUE?</a:t>
            </a:r>
          </a:p>
          <a:p>
            <a:pPr algn="just">
              <a:buFont typeface="Wingdings" pitchFamily="2" charset="2"/>
              <a:buChar char="v"/>
              <a:defRPr/>
            </a:pPr>
            <a:endParaRPr lang="en-US" sz="2200" b="1" dirty="0" smtClean="0">
              <a:solidFill>
                <a:srgbClr val="006600"/>
              </a:solidFill>
              <a:latin typeface="Calibri" pitchFamily="34" charset="0"/>
            </a:endParaRPr>
          </a:p>
          <a:p>
            <a:pPr marL="914400" lvl="1" indent="-457200" algn="just" fontAlgn="auto"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+mj-lt"/>
              <a:buAutoNum type="arabicPeriod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Arteries transport blood from the heart to the body.</a:t>
            </a:r>
          </a:p>
          <a:p>
            <a:pPr marL="914400" lvl="1" indent="-457200" algn="just" fontAlgn="auto"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+mj-lt"/>
              <a:buAutoNum type="arabicPeriod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Arteriovanous anastomosis found in tips of the fingers and toes.</a:t>
            </a:r>
          </a:p>
          <a:p>
            <a:pPr marL="914400" lvl="1" indent="-457200" algn="just" fontAlgn="auto"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+mj-lt"/>
              <a:buAutoNum type="arabicPeriod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 Capillaries connect the Arterioles to the Venules.</a:t>
            </a:r>
          </a:p>
          <a:p>
            <a:pPr marL="914400" lvl="1" indent="-457200" algn="just" fontAlgn="auto"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+mj-lt"/>
              <a:buAutoNum type="arabicPeriod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 Anastomosis is the joining of terminal branches of  the arteries.</a:t>
            </a:r>
          </a:p>
          <a:p>
            <a:pPr marL="914400" lvl="1" indent="-457200" algn="just" fontAlgn="auto"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+mj-lt"/>
              <a:buAutoNum type="arabicPeriod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Veins leaving the gastrointestinal tract do not go direct to the heart.</a:t>
            </a:r>
          </a:p>
          <a:p>
            <a:pPr marL="914400" lvl="1" indent="-457200" algn="just" fontAlgn="auto"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+mj-lt"/>
              <a:buAutoNum type="arabicPeriod"/>
              <a:defRPr/>
            </a:pPr>
            <a:endParaRPr lang="en-US" sz="2500" dirty="0" smtClean="0">
              <a:solidFill>
                <a:schemeClr val="accent4">
                  <a:lumMod val="25000"/>
                </a:schemeClr>
              </a:solidFill>
              <a:latin typeface="Calibri" pitchFamily="34" charset="0"/>
            </a:endParaRPr>
          </a:p>
          <a:p>
            <a:pPr lvl="1" algn="just">
              <a:buFont typeface="Wingdings" pitchFamily="2" charset="2"/>
              <a:buChar char="ü"/>
              <a:defRPr/>
            </a:pPr>
            <a:endParaRPr lang="en-US" sz="2400" b="1" dirty="0" smtClean="0">
              <a:solidFill>
                <a:srgbClr val="006600"/>
              </a:solidFill>
              <a:latin typeface="Calibri" pitchFamily="34" charset="0"/>
            </a:endParaRPr>
          </a:p>
          <a:p>
            <a:pPr lvl="2" algn="just">
              <a:defRPr/>
            </a:pPr>
            <a:endParaRPr lang="en-US" sz="2400" dirty="0" smtClean="0">
              <a:solidFill>
                <a:schemeClr val="accent4">
                  <a:lumMod val="25000"/>
                </a:schemeClr>
              </a:solidFill>
              <a:latin typeface="Calibri" pitchFamily="34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endParaRPr lang="en-US" sz="2400" dirty="0" smtClean="0">
              <a:solidFill>
                <a:schemeClr val="accent4">
                  <a:lumMod val="25000"/>
                </a:schemeClr>
              </a:solidFill>
              <a:latin typeface="Calibri" pitchFamily="34" charset="0"/>
            </a:endParaRPr>
          </a:p>
          <a:p>
            <a:pPr marL="731520" lvl="1" indent="-274320" algn="just" fontAlgn="auto"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endParaRPr lang="en-US" sz="2400" dirty="0" smtClean="0">
              <a:solidFill>
                <a:schemeClr val="accent4">
                  <a:lumMod val="25000"/>
                </a:schemeClr>
              </a:solidFill>
              <a:latin typeface="Calibri" pitchFamily="34" charset="0"/>
            </a:endParaRPr>
          </a:p>
          <a:p>
            <a:pPr marL="640080" lvl="1" indent="-246888" algn="just" eaLnBrk="1" fontAlgn="auto" hangingPunct="1"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endParaRPr lang="en-US" sz="2400" dirty="0" smtClean="0">
              <a:solidFill>
                <a:schemeClr val="accent4">
                  <a:lumMod val="25000"/>
                </a:schemeClr>
              </a:solidFill>
              <a:latin typeface="Calibri" pitchFamily="34" charset="0"/>
            </a:endParaRPr>
          </a:p>
          <a:p>
            <a:pPr marL="457200" lvl="0" indent="-457200" algn="just" eaLnBrk="0" hangingPunct="0">
              <a:spcBef>
                <a:spcPct val="20000"/>
              </a:spcBef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endParaRPr kumimoji="0" lang="en-US" sz="240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25000"/>
                </a:schemeClr>
              </a:solidFill>
              <a:uLnTx/>
              <a:uFillTx/>
              <a:latin typeface="Calibri" pitchFamily="34" charset="0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US" sz="240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25000"/>
                </a:schemeClr>
              </a:solidFill>
              <a:uLnTx/>
              <a:uFillTx/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4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6600" dirty="0" smtClean="0">
                <a:solidFill>
                  <a:srgbClr val="FF6600"/>
                </a:solidFill>
                <a:latin typeface="+mn-lt"/>
              </a:rPr>
              <a:t>Questions!</a:t>
            </a:r>
          </a:p>
        </p:txBody>
      </p:sp>
    </p:spTree>
    <p:extLst>
      <p:ext uri="{BB962C8B-B14F-4D97-AF65-F5344CB8AC3E}">
        <p14:creationId xmlns:p14="http://schemas.microsoft.com/office/powerpoint/2010/main" xmlns="" val="357406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69900" y="2084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4000" dirty="0" smtClean="0">
                <a:solidFill>
                  <a:srgbClr val="3333FF"/>
                </a:solidFill>
                <a:latin typeface="Calibri" pitchFamily="34" charset="0"/>
              </a:rPr>
              <a:t>OBJECTIVES</a:t>
            </a:r>
          </a:p>
        </p:txBody>
      </p:sp>
      <p:pic>
        <p:nvPicPr>
          <p:cNvPr id="51202" name="Picture 2" descr="http://www.langevin.com/wp-content/uploads/2010/06/Objectiv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30875" y="4508500"/>
            <a:ext cx="2569013" cy="1951038"/>
          </a:xfrm>
          <a:prstGeom prst="rect">
            <a:avLst/>
          </a:prstGeom>
          <a:noFill/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04788" y="1163639"/>
            <a:ext cx="8785225" cy="5148261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sz="2000" b="1" i="1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At the end of the lecture, students should be able to:</a:t>
            </a:r>
          </a:p>
          <a:p>
            <a:pPr>
              <a:buFont typeface="Wingdings" pitchFamily="2" charset="2"/>
              <a:buNone/>
              <a:defRPr/>
            </a:pPr>
            <a:endParaRPr lang="en-US" sz="2000" b="1" i="1" dirty="0" smtClean="0">
              <a:solidFill>
                <a:schemeClr val="bg1">
                  <a:lumMod val="50000"/>
                </a:schemeClr>
              </a:solidFill>
              <a:effectLst/>
              <a:latin typeface="Calibri" pitchFamily="34" charset="0"/>
            </a:endParaRPr>
          </a:p>
          <a:p>
            <a:pPr marL="274320" indent="-27432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Wingdings" pitchFamily="2" charset="2"/>
              <a:buChar char="ü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Identify the components of the cardiovascular system.</a:t>
            </a:r>
          </a:p>
          <a:p>
            <a:pPr marL="274320" indent="-27432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Wingdings" pitchFamily="2" charset="2"/>
              <a:buChar char="ü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Describe the Heart  in regard to (position, chambers and valves).</a:t>
            </a:r>
          </a:p>
          <a:p>
            <a:pPr marL="274320" indent="-27432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Wingdings" pitchFamily="2" charset="2"/>
              <a:buChar char="ü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Describe  the Blood vessels (Arteries, Veins and Capillaries).</a:t>
            </a:r>
          </a:p>
          <a:p>
            <a:pPr marL="274320" indent="-27432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Wingdings" pitchFamily="2" charset="2"/>
              <a:buChar char="ü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Describe the Portal System.</a:t>
            </a:r>
          </a:p>
          <a:p>
            <a:pPr marL="274320" indent="-27432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Wingdings" pitchFamily="2" charset="2"/>
              <a:buChar char="ü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Describe  the Functional and Anatomical end arteries.</a:t>
            </a:r>
          </a:p>
          <a:p>
            <a:pPr marL="274320" indent="-27432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Wingdings" pitchFamily="2" charset="2"/>
              <a:buChar char="ü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Describe the Arteriovenous Anastomosis. </a:t>
            </a:r>
            <a:endParaRPr lang="ar-SA" sz="2000" dirty="0" smtClean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</a:endParaRPr>
          </a:p>
          <a:p>
            <a:pPr lvl="1">
              <a:buFont typeface="Wingdings" pitchFamily="2" charset="2"/>
              <a:buChar char="v"/>
              <a:defRPr/>
            </a:pPr>
            <a:endParaRPr lang="en-US" sz="2000" dirty="0">
              <a:solidFill>
                <a:schemeClr val="bg1">
                  <a:lumMod val="50000"/>
                </a:schemeClr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9961" y="1425781"/>
            <a:ext cx="5021705" cy="1266825"/>
          </a:xfrm>
          <a:ln>
            <a:solidFill>
              <a:schemeClr val="tx1"/>
            </a:solidFill>
          </a:ln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400" b="1" dirty="0" smtClean="0">
                <a:solidFill>
                  <a:srgbClr val="C00000"/>
                </a:solidFill>
                <a:effectLst/>
                <a:latin typeface="Arial Narrow" pitchFamily="34" charset="0"/>
              </a:rPr>
              <a:t>Pump: </a:t>
            </a:r>
            <a:r>
              <a:rPr lang="en-US" sz="24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Arial Narrow" pitchFamily="34" charset="0"/>
              </a:rPr>
              <a:t>HEART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400" b="1" dirty="0" smtClean="0">
                <a:solidFill>
                  <a:srgbClr val="C00000"/>
                </a:solidFill>
                <a:effectLst/>
                <a:latin typeface="Arial Narrow" pitchFamily="34" charset="0"/>
              </a:rPr>
              <a:t>Network of Tubes: </a:t>
            </a:r>
            <a:r>
              <a:rPr lang="en-US" sz="24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Arial Narrow" pitchFamily="34" charset="0"/>
              </a:rPr>
              <a:t>BLOOD VESSELS</a:t>
            </a:r>
          </a:p>
          <a:p>
            <a:pPr eaLnBrk="1" hangingPunct="1">
              <a:defRPr/>
            </a:pPr>
            <a:endParaRPr lang="en-US" sz="2800" dirty="0" smtClean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ea typeface="+mj-ea"/>
                <a:cs typeface="+mj-cs"/>
              </a:rPr>
              <a:t>CONTENT</a:t>
            </a:r>
          </a:p>
        </p:txBody>
      </p:sp>
      <p:pic>
        <p:nvPicPr>
          <p:cNvPr id="1028" name="Picture 4" descr="http://www.blisstree.com/wp-content/uploads/2013/01/shutterstock_5150439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16659" y="2692606"/>
            <a:ext cx="4675732" cy="3506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11125" y="1412875"/>
            <a:ext cx="4575175" cy="4314825"/>
          </a:xfrm>
          <a:ln>
            <a:solidFill>
              <a:schemeClr val="tx1"/>
            </a:solidFill>
          </a:ln>
        </p:spPr>
        <p:txBody>
          <a:bodyPr/>
          <a:lstStyle/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It is a transportation system which uses the blood as the transport vehicle.</a:t>
            </a: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sz="2200" dirty="0" smtClean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</a:endParaRP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It carries oxygen, nutrients, cell wastes, hormones and many other substances vital for body homeostasis.</a:t>
            </a: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sz="2200" dirty="0" smtClean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</a:endParaRP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It provides forces to move the blood around the body by the beating Heart.</a:t>
            </a:r>
            <a:endParaRPr lang="ar-SA" sz="2200" dirty="0" smtClean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</a:endParaRPr>
          </a:p>
          <a:p>
            <a:pPr algn="just" eaLnBrk="1" hangingPunct="1">
              <a:buFont typeface="Wingdings" pitchFamily="2" charset="2"/>
              <a:buChar char="v"/>
              <a:defRPr/>
            </a:pPr>
            <a:endParaRPr lang="en-US" sz="2200" dirty="0" smtClean="0">
              <a:solidFill>
                <a:schemeClr val="accent4">
                  <a:lumMod val="50000"/>
                </a:schemeClr>
              </a:solidFill>
              <a:effectLst/>
              <a:latin typeface="Arial Narrow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FUNCTIONS</a:t>
            </a:r>
          </a:p>
        </p:txBody>
      </p:sp>
      <p:pic>
        <p:nvPicPr>
          <p:cNvPr id="6" name="Picture 2" descr="http://www.urgomedical.com/content/download/819/3547/version/1/file/venous-system-big-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0956" y="1454043"/>
            <a:ext cx="4263083" cy="4499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5725" y="1382895"/>
            <a:ext cx="5505606" cy="4530725"/>
          </a:xfrm>
          <a:ln>
            <a:solidFill>
              <a:schemeClr val="tx1"/>
            </a:solidFill>
          </a:ln>
        </p:spPr>
        <p:txBody>
          <a:bodyPr/>
          <a:lstStyle/>
          <a:p>
            <a:pPr algn="just">
              <a:buClr>
                <a:schemeClr val="accent4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It is a hollow, cone shaped muscular pump that keeps circulation going on.</a:t>
            </a:r>
          </a:p>
          <a:p>
            <a:pPr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It is the size of hand’s fist of the same person.</a:t>
            </a:r>
          </a:p>
          <a:p>
            <a:pPr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It has: </a:t>
            </a:r>
          </a:p>
          <a:p>
            <a:pPr lvl="1"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Apex</a:t>
            </a:r>
          </a:p>
          <a:p>
            <a:pPr lvl="1"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Base</a:t>
            </a:r>
          </a:p>
          <a:p>
            <a:pPr lvl="1"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Surfaces: </a:t>
            </a:r>
          </a:p>
          <a:p>
            <a:pPr lvl="2"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Diaphragmatic &amp; Sternocostal </a:t>
            </a:r>
          </a:p>
          <a:p>
            <a:pPr lvl="1"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Borders: </a:t>
            </a:r>
          </a:p>
          <a:p>
            <a:pPr lvl="2"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Right, Left, Inferior. </a:t>
            </a:r>
          </a:p>
          <a:p>
            <a:pPr algn="just" eaLnBrk="1" hangingPunct="1">
              <a:buFont typeface="Wingdings" pitchFamily="2" charset="2"/>
              <a:buChar char="v"/>
              <a:defRPr/>
            </a:pPr>
            <a:endParaRPr lang="en-US" sz="2200" dirty="0" smtClean="0">
              <a:solidFill>
                <a:schemeClr val="accent4">
                  <a:lumMod val="50000"/>
                </a:schemeClr>
              </a:solidFill>
              <a:effectLst/>
              <a:latin typeface="Arial Narrow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THE HEART</a:t>
            </a:r>
          </a:p>
        </p:txBody>
      </p:sp>
      <p:pic>
        <p:nvPicPr>
          <p:cNvPr id="1026" name="Picture 2" descr="http://classconnection.s3.amazonaws.com/122/flashcards/1423122/png/surfaces133440394467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9612" y="2880057"/>
            <a:ext cx="5133722" cy="303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5725" y="1173035"/>
            <a:ext cx="4702175" cy="4654559"/>
          </a:xfrm>
          <a:ln>
            <a:solidFill>
              <a:schemeClr val="tx1"/>
            </a:solidFill>
          </a:ln>
        </p:spPr>
        <p:txBody>
          <a:bodyPr/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abic Transparent" pitchFamily="2" charset="-78"/>
              </a:rPr>
              <a:t> It is located in the  thoracic cavity in a place known as the </a:t>
            </a:r>
            <a:r>
              <a:rPr lang="en-US" sz="2200" b="1" dirty="0" smtClean="0">
                <a:solidFill>
                  <a:srgbClr val="C00000"/>
                </a:solidFill>
                <a:effectLst/>
                <a:latin typeface="Calibri" pitchFamily="34" charset="0"/>
                <a:cs typeface="Arabic Transparent" pitchFamily="2" charset="-78"/>
              </a:rPr>
              <a:t>Middle Mediastinum </a:t>
            </a: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abic Transparent" pitchFamily="2" charset="-78"/>
              </a:rPr>
              <a:t>between the two pleural sacs.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ea typeface="Arial Unicode MS" pitchFamily="34" charset="-128"/>
                <a:cs typeface="Arabic Transparent" pitchFamily="2" charset="-78"/>
              </a:rPr>
              <a:t> Enclosed by a double sac of serous membrane  </a:t>
            </a:r>
            <a:r>
              <a:rPr lang="en-US" sz="22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ea typeface="Arial Unicode MS" pitchFamily="34" charset="-128"/>
                <a:cs typeface="Arabic Transparent" pitchFamily="2" charset="-78"/>
              </a:rPr>
              <a:t>(</a:t>
            </a:r>
            <a:r>
              <a:rPr lang="en-US" sz="2200" b="1" dirty="0" smtClean="0">
                <a:solidFill>
                  <a:srgbClr val="C00000"/>
                </a:solidFill>
                <a:effectLst/>
                <a:latin typeface="Calibri" pitchFamily="34" charset="0"/>
                <a:ea typeface="Arial Unicode MS" pitchFamily="34" charset="-128"/>
                <a:cs typeface="Arabic Transparent" pitchFamily="2" charset="-78"/>
              </a:rPr>
              <a:t>Pericardium</a:t>
            </a:r>
            <a:r>
              <a:rPr lang="en-US" sz="22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ea typeface="Arial Unicode MS" pitchFamily="34" charset="-128"/>
                <a:cs typeface="Arabic Transparent" pitchFamily="2" charset="-78"/>
              </a:rPr>
              <a:t>).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abic Transparent" pitchFamily="2" charset="-78"/>
              </a:rPr>
              <a:t> 2/3 of the heart lies to the left of median plane.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ea typeface="Arial Unicode MS" pitchFamily="34" charset="-128"/>
                <a:cs typeface="Arabic Transparent" pitchFamily="2" charset="-78"/>
              </a:rPr>
              <a:t> The </a:t>
            </a:r>
            <a:r>
              <a:rPr lang="en-US" sz="2200" dirty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ea typeface="Arial Unicode MS" pitchFamily="34" charset="-128"/>
                <a:cs typeface="Arabic Transparent" pitchFamily="2" charset="-78"/>
              </a:rPr>
              <a:t>outer wall of the heart is made up of three layers: </a:t>
            </a:r>
            <a:endParaRPr lang="en-US" sz="2200" dirty="0" smtClean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  <a:ea typeface="Arial Unicode MS" pitchFamily="34" charset="-128"/>
              <a:cs typeface="Arabic Transparent" pitchFamily="2" charset="-78"/>
            </a:endParaRPr>
          </a:p>
          <a:p>
            <a:pPr marL="685800" lvl="1" algn="just" eaLnBrk="1" fontAlgn="auto" hangingPunct="1"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18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ea typeface="Arial Unicode MS" pitchFamily="34" charset="-128"/>
                <a:cs typeface="Arabic Transparent" pitchFamily="2" charset="-78"/>
              </a:rPr>
              <a:t>Epicardium.</a:t>
            </a:r>
          </a:p>
          <a:p>
            <a:pPr marL="685800" lvl="1" algn="just" eaLnBrk="1" fontAlgn="auto" hangingPunct="1"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18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ea typeface="Arial Unicode MS" pitchFamily="34" charset="-128"/>
                <a:cs typeface="Arabic Transparent" pitchFamily="2" charset="-78"/>
              </a:rPr>
              <a:t>Myocardium (muscle </a:t>
            </a:r>
            <a:r>
              <a:rPr lang="en-US" sz="1800" dirty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ea typeface="Arial Unicode MS" pitchFamily="34" charset="-128"/>
                <a:cs typeface="Arabic Transparent" pitchFamily="2" charset="-78"/>
              </a:rPr>
              <a:t>of the heart</a:t>
            </a:r>
            <a:r>
              <a:rPr lang="en-US" sz="18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ea typeface="Arial Unicode MS" pitchFamily="34" charset="-128"/>
                <a:cs typeface="Arabic Transparent" pitchFamily="2" charset="-78"/>
              </a:rPr>
              <a:t>). </a:t>
            </a:r>
          </a:p>
          <a:p>
            <a:pPr marL="685800" lvl="1" algn="just" eaLnBrk="1" fontAlgn="auto" hangingPunct="1"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18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ea typeface="Arial Unicode MS" pitchFamily="34" charset="-128"/>
                <a:cs typeface="Arabic Transparent" pitchFamily="2" charset="-78"/>
              </a:rPr>
              <a:t>Endocardium</a:t>
            </a:r>
            <a:r>
              <a:rPr lang="en-US" sz="1800" dirty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ea typeface="Arial Unicode MS" pitchFamily="34" charset="-128"/>
                <a:cs typeface="Arabic Transparent" pitchFamily="2" charset="-78"/>
              </a:rPr>
              <a:t>.</a:t>
            </a:r>
          </a:p>
          <a:p>
            <a:pPr algn="just" eaLnBrk="1" hangingPunct="1"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endParaRPr lang="en-US" sz="2200" dirty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  <a:ea typeface="Arial Unicode MS" pitchFamily="34" charset="-128"/>
              <a:cs typeface="Arabic Transparent" pitchFamily="2" charset="-78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LOCATION OF THE HEART</a:t>
            </a:r>
          </a:p>
        </p:txBody>
      </p:sp>
      <p:pic>
        <p:nvPicPr>
          <p:cNvPr id="40962" name="Picture 2" descr="http://www.anatomy.yalemedicine.org/graphics/unrestricted/grays/jpg/chapter3/F66124-003-f054%20-%20pericard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1762" y="1202414"/>
            <a:ext cx="4008491" cy="3326814"/>
          </a:xfrm>
          <a:prstGeom prst="rect">
            <a:avLst/>
          </a:prstGeom>
          <a:noFill/>
        </p:spPr>
      </p:pic>
      <p:sp>
        <p:nvSpPr>
          <p:cNvPr id="40964" name="AutoShape 4" descr="data:image/jpeg;base64,/9j/4AAQSkZJRgABAQAAAQABAAD/2wCEAAkGBxQPEBQUEBQWFhQWFBQVFBUUFBQQFhUVFRUWFhQUFBQYHCggGBolHRUUITEiJSkrLi4uFx8zODMsNygtLisBCgoKDg0OGxAQGy8kHyQ3LC8sLCwsLCwsLDQwLCw0LCwsLCwsLCwsLCwsNCwsLCwsLCwsLCwsLDQsLCwsLCwsK//AABEIAMABBgMBIgACEQEDEQH/xAAcAAABBQEBAQAAAAAAAAAAAAAAAQQFBgcDAgj/xABJEAACAQIDBAcDCAYHCAMAAAABAgMAEQQSIQUxQVEGEyIyYXGBB5GhFCNCUnJzsdE0YpKywfAVM0OCk7PhJCU1VKKjwtJjg9P/xAAaAQEAAgMBAAAAAAAAAAAAAAAAAwQBAgUG/8QALhEAAgIBAwIEBQMFAAAAAAAAAAECEQMEEiExQQUTUXEiMmGx4YGRoRUjUsHw/9oADAMBAAIRAxEAPwDcaK5zTLGpZ2CqN7MQoHmTupI51ZiqspZbZgCCVuLi44XFAdaKSigFpKKz/pL0znyzNgOqtBIY26xWkZmUlSbBhlXMrLx3cK1lJRVslw4Z5ZbYI0BjYE1i+0unGOmwT4uOYwHrgqRxpEyqhFxmMiMWbmbgeArQugXS1dqYcsQEnjss8QPdJvlZb65GsbeII4Vk0MH+wbQgPehnew+7kKH4Co8smkmi94fhhKco5Fyq+9MtcXTrFS4UzCRVMcGHzZY1OeZ4hJIWzX7PaXQW461ZPZj0sk2rhpHnRVeOTqyyXCP2VYEKSSpswuLn42GP9FpS2zcYl7lZlPjlMagemlq0L2Bn/YsSOIxRPoYYrfgfdSEm5UZ1OnhDTxklzbRp9JRRUxywooooBaKKKAKKSloAopKWgCiiigCiikoBaKSloBG3VTdlT4mHDwyFiTLFGlpuvmySqsjF5NC6ljlW24ZeJIq5UtAVqTas69tkvZ8UoVY5gQsTlVdlDfOXUBgLa/R30m0duzRX6tRJ827AiGUAnJiHjtrrcxRrbm3iBVmrjE5ZiR3R2R4m+p8hu9/hQFW2ztGe0mjFo0xFljSeMS/7LnRgUa9ixyixvcaEHSnk+2Zw5VUHfZbmOQgD5TDGh0NjeOR23/RvuvVjooCF2FtGaV3WZQAI42VlR4wSZJ0cdonhEjeAkHgSVNUUBHdIsI0+Emjj77xsi6gasLXuaicVsvEdbKUZ8kjR3ZZI4pLCJ1upC2GVyptbXfraxs1FAVtMDimlPWFhGZAbLO18gfE6gixF1fD6C1stuFzL7Ew7RYeNJL5lWzEsZLkHvZjqb7/WntFAFZJ0/wBiHZ+JOJjB+TYh/nQP7KVt5P6rnX7V+YrW6h+l+Jw8WBxDYwAw9WwdeL5tFRf1iSAPEitJwUlTLGl1EsGRTj+3qYxFipNmYpcRhyDzH0JY2sSp87DxBHhUfj+kAkxeNkiQok5vkaxPaRc97ad4MfWn2y9nyPgUZ9So31XMYgV72qjufyM9bHBBzWddej/Jy2TjjAZQu6VQD6Xt+Jq+exbba4fGTYeQgLiArRk6DrUvdL82VtPseNZtNpuryZNL8vT3HhU0eHZT1WNZMTxfqj64oqj+yjpU2PwpjmbNPBlVmO+SNr9XIf1tGU+K341eKtJ2eYlFxdMKKKKyai0UlFALRSUUAUtJRQBS0lFALRSUtAFFJRQC0UleZZAoJPD48gPGgOeIYmyLvO8j6K8T58B7+BrqigAAaACwHgN1c8PGRct3m1PhyUeA/M8a60AtFJRQC0UlFALRRSUAtZf7TtozyJOsTlYoXSJlQlTI7xiUliNSoBAy7tCTfS2oVkm1pet+Vjfmxj/9DPGPgoqfTxuZrLoV32X9J5sA8kfUyzpKFCoraI63swzGwBzENbXRdDam/TfpBisbjHw2JKhIWzhE7isF71/p2uRr42y3qbxePTZmHuAOsYWXwHGqTs75TtHEfMopa+jMqnKTroTuO42152qeccULcuhtj8yUls6mqYFVGz1IFsyjTkfpD0IIrLtsDtHzrRdrT9RAsO4RoE3k3KixJJ1JO+5rNNrSamuDNpzSR7TQqUcMpz7kTK1cmp3hsK0t8o3b/h+YppkPavwNqmSZRy5oqVWXn2P44w7Rj17MgaFh4OMy+udF95r6Er5k6CSKuLiZ2CBZ8OSzEKotMrMSToNFNfQ+E6S4OY2hxeHkPJJ4nPuDVNj6HH16Xm8ehKUtJRUhRFooooAopKWgCikpaAKg+m20pMJgJ5oSBIiqVJAYAl1G479CanKrHtM/4Vivsp/mJWH0N8auaTMwj9pW0L9qVLeEKV62f7Sce0rxSyoGFmS0SAPGeOvEHSqcRcW403xbsUEif1kBzDxT6an019Kr4Mr3fEdrxDRQjDdjVNGu7J6U4yeQxiYZ5IZDh/m4lBxEYL9U5ynRkuRbdkbfoKvGzc2IhSWPES5XUMAUgBFx3WHV6MNxHAg1iOx8YzqrRHK5yzQMb2EiG6HxXMCpHEFhWt9Edpq7dgZYsSrYqFTb5uTNbGQG30lkObxMj/Vq5NU+DhE58ik/5iT9iD/864LgpHb9IkyqdOxBqwuCf6vcN3nflT/EOdFXvNx+qvFvPgPEjheuqKFAA0AFhWgI+HPHOqNKzq0UjdpYxYo0QFiij653+FSVMJv0uL7if9/D0+oBaKSloAopKWgCiiigPLNYEncBc1kWyG6yMyHc7STf4jM9v+o1pHS6cx4DFMveGHly/ayED42rM8VJ1OEsPqgelqtaZdWaTM+6UY9sTOVXXcAOA3Ak+FzWjdBsMuDiJuAyoSL/AEnbQnz1Jqu9DNgh0llmGsui8Csd7qRyJNm9FqcxsM8MBjClwWBzoM1wL27I7QOvl41T1k5Sna6I7fh2OGxpum/t3IjpJtDOx1qkbRmuTUztOUi4NweRBB9x1qr418xA+sfgN9UsGNzmdzX544NPUR70fxxRpHtoQuUcyCdf58KcwbGklzSWIVje98q+hO+n3RjZgnkRdLZgLXtc/lVp6X3gZk4JoLbrV38enguGeInmm25XyUuTYYUa2Pn2q5pAtrMoIr1icex3UzjmY68L20115edSfCuhpcn1Ns9jm23kSTDSMzCMK8RYlmVSSGS51yg5bcsxG4AVpNZx7HOjUuGikxGJUo0wVY42FmWNbnMwOqliRoeCjnYaRXPy1vdEseglLRRUZkSloooApKWigCqz7SY8+y8Sv1lQe+RBVmqt+0W/9GYi2+0dvPrUrWXRm+P50fP4B3HvDTztXJ3yNmG47/41I46G6B+PE1Gya6H+TXOxyvk9bP44UTvQg9fDPhP7XDZsVhObQsbzw+OtmHjerj0XxzWZY9WB+WYYDjNGtsThx95GTYc2c8KzDB7UbBzQYuPv4eQZx9eJ+y6nnvI9avmBktM3yXfmXE4S50v31jJ5EFoz4Ma6UZXD2PK6nH5eSjY9lzLNGsynMJVV1I+oRdAPIH3k86eVWOiOPUs0aX6qVRjMNfQ9XMbzRWJveOUm40yiZF4VZ6yQjCX9Li+4n/fw9P6YTfpcX3E/7+Hp/QCUUtFAFFJS0AlLSUUBXPaJJl2bN4mJP25o1/jVJGDGIORu4qhnvuOmkfrvPh5ird7T1J2a4UXJmwoA5n5TFb42qM2bhcgVN53sfrMRqfy5C3KrGKVQZirkR2zgBm86cTPrXkYMxuwJ4nwrlNZarZFydPTzSVDXaESyKVkUMDwYBh8aq0fQ6H5T1huUC9mIk2DE6kneV3aedT209pRQC80ipfUA3LEc1RQWI8bWquzdNoxKqxRO1yO07LELX3hQGJ38ctbYV8VEeqk3G+xoew8AgZVVEAHAKtt3KmfSDZMLMc0Sa8QoU+9bGmvQ7az4qfISsYyuQVUlrgXtctb4Uy6T7bkgkZRlcDfmDX9CGAHuq9sluqjm7lRBY3outnMB1sexIbrfhZrXHxrZ9ibbwzqkcdojYBYyoQX4KhHZJ8Ab1iuA6XI7ZXidSSFGV1lzXIG4hLanmatOIiKHtaX0s2gPhc9lvIE1Blq0mySEbVo1yiqZsTpO8ahJ1ZwO61x1luTBrZ7c75jpcE6m3YTFJMgeNgyniOfEEbwRyOtQNUDtSUUVgBS0lFAFLRRQBVb9oxtszEHwj/zUqx1W/aOP914n7Kf5qVrL5WSYlc4+6MSxGJATJxN/cdaisRHpcfzzFd8TDfzrzC99D6/nXMjwj2PlbfhGMFixDaq4Kt5HQ1N9EsayIEJ7eFkyX5xk9k+W731EwIBMoPE299PtnFYdqRCQ2ixSiJzyY9gH0JQ1fwy+L3ODr8Vw3ej+/wCTUNn4vqCWTdAWx0QG9sLKcu0YABcnKzCYAb2aIcK0tWBAINwRcEagg7iKyDZeIfD2L6Pg57yX0BhJ6rEg816tmceKKeFaP0V7ELQf8vK8AHKMWeAekTxD0qVKuDkDub9Li+4n/fw9P6YTfpcX3E/7+Hp9WQLRSUUAtFFFAJRRRQFd6ZNdETx6w+ORlUA+sl/7tQuCkJe9O+kmKzSuBu7CekfbJHm0gH/1muWFjyKDxrdPiiWEe7PW0EDjXQ7rioGbASA6Avytvqez5t2/8t9dATqQBa9iPE1G3yTJUYl0x2YyYxsoJEoVxvJzFV6xfABr25AgcKf9GdiZohI6KfngmWRT2iSQPEWGvpVy6V4UPMCtjYWBOozAnMD6MPfUd8pVsuS6sjC9wxXsDS6j6V9NOdc/X+ZCti4fdepd0s/NW18tfY7HBDCyrLHYNG2WVBuuh1ZfMWPrVe6cYyzvbW5uPIi9TuGxAJkOIDlmDbgbZvom9R64WNpozMM4BDCxy903CkMPAedT6TxSWLE1mTbXT29yDUeFzlK8apd/wN9k7NhwQgec5rTRviCLEKCrW9Fawq6LjesEgjcPY9bGgIYEcbkag6jWm8jxzxyRlAxklFrga3UC3lVS2j0cnwbk4cmwv3M0pQcQVvdlHhu8a5uDWea35j5bLccW3hfyT+JYRu6xFgveBtZRzUqeyTv4cK77D6WvBOAwW7C4KmyyhSARIh7p1FnBNr7rXFVOPbbBAHTOAuRWWzKLm5K2Nwb33gVEY3aTGQShQCrABdNLtc3sbC+gtfhc108E3u2mmq06cHKSqu9f91PpvB4lZkV03MOOhBGhUjgQQQRwINdqpHQHa1/mmPe3X4SKv/ki384nJ1arvVpqnRxgooorACiiigCq17ST/urE2+qn+YlWWq17R/8AheJv9VP81KxLoyTF88fdGFpIG/j+dNZlym4roy21H8j86GOYVy0e2fKobO3aU+Ir30vw94c696NlcW3gHQketj6U1n0BHqKl8YeuiXk0ZRvUWvVmPEb9GcrPHfJx/wAk1+pbdmY9cdMGbdi8InWD9coYZfihPrWg9DcUzsC/emweDmb70K8U3uyRj3VhPQDGFJIwd6ErblZq2ros2WXD67jtCH9qaOeIfsXq5LrZ5nuWiX9Li+4n/fw9PqYzfpcX3E/7+Hp9QyFFFFALRSUUAtITbU0tMNuvbDyDdmAjvy6wiO/pmv6UBR55MzgtpezEcjJeZvjKR6CpJX7Nwd/4VGPJ1j5j9I3ty0so9AAPSpHCw2QDwPurKfJYqkgIuWI3qd3gd9dJJxGhk3HcARvPMV7jHV9olcpF7318qhNpYvrX7PcXdWj9SRK+Bs8fWKb7x27+feHuyk/ZqLxuziTniF2HeXg4/wDYcOe7lafkbd1YtY7ue64J8xXhAMxHIkDyvpUmOskHGRjdLFkU48FfjmBALLbxW6n48aWVSRoQ68VYWPvqW2lsxtZIO99JOD+I5N+PHnUGcQDqy+BI7JB4300PgRXOy43B0z0Wl1Ec6tde6O2zMUVJiUaMwZS2piZeIblpUlJt7qnjaW4CZ7MsbsrG5BJKg8L++oJMT1ZJ8CAbc+de8btbrsGIgpzhDGcoI0chGJt9rfXJy4f7l1w6s01mOrlFELtkGfEB4kQpMQ65jlVjmABKW3XNqaHBs8fXYhPmFWQCNFtHHIeyA4HdB7Wu69rmpbbO00XFOZCMsCstw2a7EMqIOYGv7HiKebIw8iYFYXTWRWJBOouTlB8RcaeFXPNeLEnXWl9a5vn16FHIvMnGN3Suuy54/g59D8a8ZVc6ZsqFSWcHeGhZjktoQoOp03762jA4+SaNXWNbH/5DoQbMD2N4II9K+dGkOHdT9RUB8sihh6294HKts6B7WEgyk3EgzD7xQA/7S5G/arsQnvjfoczVYfLn9HyWX5U4ZFdAA7FQQ+axCM+oyj6pp5TPG9+D70/5MtPKyVgooooAqD6bbNkxeAnhhAMjqoUEhb2dSdTu0BqcooZi6dowuL2dbQG+JP8AFj/OvDezfaF9Ik/xo/zrd6Kh8iB0f6rqPp+xgeI9mW0GH9Ul/vo/zr1gvZttJBZok03WmQ6cQda3qitliilRG/EMze51+xgez/ZltGLEO/VJkZswtLHmF9/HnWgbF2fiY3BeBrpi1mNnh7pwfUNbt8TY8t+ulXyuGIGUhxw7w5rx9RvHqONSehSk7djWLPJiFcxsirFIvbMZuXaIi2R2+od/hUjSA33UtDAUUUUAUUUUAVC9KpLRL9tr/wB2KVh8VWpqoLpWl40+049epkI/d+NZQKlEwFvAWqWDGNLtppa1Qybr8v8ASnvWfKIyTuGnmeQrW6RbkRksxkvroNeQogsf5t8K6YhtwG4H8NAT7645eVaJ2TwTQ+S1e0hzG49R5bj/AD/Gm8cprvDMQwNxv47vM+A3+lbQk4szlhuiO0itTfaXR3rhnjIV+ehDeDrx89/ppXU44G2m/hu86dw4i27dUklapleEnF7oOmZttOGTDtlmQqTu+kjfYbj5aHmBXHY2KKzhdSjq4a1rjsGzC/I2rU8Th45VIdQyneCAQfMGq3L0TSJy2GbI2oyvdlsd4DbxpzvXN1Olbi9vP0OrHxNThtyLn1KJNswxyNGgzST4YLIzaiN2lCFgd4UKbf3b8as+0cyRCSHTIsbEb7HKM1gd4vf31EGGbD4iZsSrKlhlkBBQr12ZgWXgFYaGx7FPtpTnCiQXDiUMENu6LkWHAjcRVDUqdxhJfnhGmlSlkbjy2/8AZVNsSZ2uBY5QdN2oBsPKrN7PtqFFFtShDqBvOW5CjzHWR+tVfFAtqLWsu90WxCgbi3hTnolI0U6k2tm1s8ZN1YOB3uWeutpnTrsZ8RxxeFNdUfQ2KcM2HINwZCQeYMEtjTyoDYkjPDhFyN80crsctvm4pIib3+tb31YKsnBCiiigCikpaAKSlooBvHjo2cosiFwSCgdSwIsSCoNxbMvvFdZJAouxAFwLkgasQFGvEkgetVubYMjNPICOs+U9fhxnsADDHC5JC3V2QTJftAB7766jZc4JId9Pk2UNiHawWdnnDAWBJjyru1tbxIFirxLKqC7EKLgXYhRdiFUXPEkgDxNV58Di+rQA/OC3WMJ5LMyhe0q2sA1m7O4X3cRzk2PiCACcwMiuQ08hylMUso33uOqVVtuBX9YmgJ6GRUVmzL1QuwbMMqgXzAncALHXhu4V7xGMjjUNI6IptZmZVBvusT5iq3itmYx7AMMtpFe8znMrx4sKpUi2jSYY35KddAKd7b2RJMqBQLrh5o9XKjO/VZd28dhr0BOyyqguxCi6rckAZmYKoueJJAA4kihZVLFQwLKAWW4uA18pI4A2NvI1XpNnYu+j6CZWv1r6x/LlnK2tp8xmjtx3btac7AwE0Ts2IILNDAjMHL55IzL1j2I7KnOCBw1oCbooooBKYbdizQMQLlLPYC5IQ3dQOZXMPWpCigMsxAKXUndx5+I8Dv8AWnmCDKhNtLG28G9tGt7vdT/bWzhE9gNFByaaGI93T9Q9jyKX31ywU5uDa50FuFR5JbS1F7o2M8bEAqEDSxuRc8tTy402U1LmcdYbC6kXI3X4MLcxTDEYXJqCCCTYcQPGtFLsyfFPszkDXsNb/WuV6S9z4D8f5/hWxYOyHidCeHIcv5/hSh7bj8B+Nc70XrNsxsj3QzxO2ZonIsrLw7wNvO5Hwr3B0nP0oj5hsx91hS4uLMPEU3gwwAJNSblXJUy4q6D/AAe34nYnVeYcW+OqgeZrxtLBYTEQ2ZxHrdWR1Vb8wDdPhUbLhhkWwsbkHypnHgb7hW0oQmuSKDnGVxfJFY/o02vyeWOYa9kMqSeikkHzuPKoPBxvBicsisjAocrAqe9kJAO/RzV2/o1RvNOYcOpGVu0oFwrWdRbXRWuAfGtPIjF3EuT1mWUHGfJpHRCTNhR95IfSRzKPhIKmqr/QvSKVRuSUKPIQQ2qw1s+pyxKKKWsAKSiigCilpKAKKWkoAoopaASilpKAKKWkoApaSigCiiigGm08F1yWFg66oTqAdxDDipFwRyPO1UqUGN2BW2p7J+iQb5T5XGvEEEb60CorbmyuuGZP6wDyzAXsL8CLmx8SDoTWJK1RtCW1lRiN5AU33524GumDtIGG48+Nhy9b01mBU7jcHy3d4EcCDvHD3E+sPiFUkm43m4+Nxy41BKDotb7OWJwzLqNQSQDpe3Mim4bgKlcwZMzAFgLEfq203cef+lREjLfsnTxraDsljP1OgpS1cQ9GetqJd51rtCi2sw1bQetNC9d8CM8ii/G58hRojySVHT5J2CNDZgfG/GmUq2vapRjYnkGqMxJ1NbY2yFDdzXrD7z9lvwrmxrtgxqfst+FTvoasvfQ3uz/fA/8AZi/KrFVe6G9yf7+3/ZiP8asFRy6lUKWkorACiiigClpKKAKKKKAWkoooAooooAooooAooooBaKKKAKKKKAidsbFWftLZX0vfuvbdmtqDyYajxGlVGfAMj5ZARY2G7tNvAVu63A8Du0FX+eQiwXvNoPDmx8B+Q40fJ1yZGAZeIYBr8TmB33OtOvUypNdDM5naPRkKm+86aedNppcx7oHlWhYrYKkfNsV/Vcdanpc5h6G3hUBjejjr/ZkeMR6weqGzegBrKS7EiyepAphLrmvXKSMi9tbU7bBMjWUjN9W5jf1jexr1DCUPziEDiLH+FYpok3r1IsyU7wchQFgNToL13lwqG1nGviDYXrlLh1toxb7Pa99t1Y3RfFGW2eVxJIJPDeLcf5NM5Jbn8KeJhBY5mIJ11B91eHwdtzX8tfwreLimajQCnuDTf6D3nX4XrymFPj+y35VJ7M2czvlQdrx1CA/Tkt8Bx95G3UOSSLT0QjtDI3B5mI/uqkR+MZqdrhg8MsMaou5RbXUnmSeJJuT513rRlcKKKKwAopKWgCiikoBaKSigFooooAoopKAWiiigCiiigIzbG2FwpXMpa6SvoVFhEoZu8RqQdK9/01Ba5lUaKSGNmGa9gV337LC3NSOFdcTgVkljkJN489hpY5wAb3F+A3WptFsRVNw72EplVexZSWZmW+W5UlydSSOFqA7LtWKwLOi97ewI7Je9zu/s3/ZbkaX+lYb26xbnhfXvMu7f3lYeYIppHsBVDhZZVDq6tlKC5ZpGDg5bqwMjWtyF72rwvRqMBhnk7RVgRkGV0nOJRlAW2kjE2III0IoDtgNsRSknum7IMzDMSs0sWijcCYiRz8xXV9t4cC5mS2XNfMLZcgkv+wc3lruprH0dRdRJJfNnv83fN18k5Pdtq0ri1t1vOvI6MxhAmeTKBbel/wBHOG35fqG/n7qAmwaWvMaZQByAHupaA8yxK4swDDkwBHuNMjsWDhGF+7vD78hF6f0tARB6N4c/Rk/x8R/70qdHcONyv/jzn/zqVorNsEd/QUH1T6ySn8Wrm3R3Dn6L+k04/B6laKWCKHRyDk/+NN+Oe9SGGwyRLljUKu+ygDU7yeZ8a7UlYAtFFFAFFFFAFFFFAFFFFAFFFFAFFFFAFJS0lALRRRQCUtFFAf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40966" name="AutoShape 6" descr="data:image/jpeg;base64,/9j/4AAQSkZJRgABAQAAAQABAAD/2wCEAAkGBxQPEBQUEBQWFhQWFBQVFBUUFBQQFhUVFRUWFhQUFBQYHCggGBolHRUUITEiJSkrLi4uFx8zODMsNygtLisBCgoKDg0OGxAQGy8kHyQ3LC8sLCwsLCwsLDQwLCw0LCwsLCwsLCwsLCwsNCwsLCwsLCwsLCwsLDQsLCwsLCwsK//AABEIAMABBgMBIgACEQEDEQH/xAAcAAABBQEBAQAAAAAAAAAAAAAAAQQFBgcDAgj/xABJEAACAQIDBAcDCAYHCAMAAAABAgMAEQQSIQUxQVEGEyIyYXGBB5GhFCNCUnJzsdE0YpKywfAVM0OCk7PhJCU1VKKjwtJjg9P/xAAaAQEAAgMBAAAAAAAAAAAAAAAAAwQBAgUG/8QALhEAAgIBAwIEBQMFAAAAAAAAAAECEQMEEiExQQUTUXEiMmGx4YGRoRUjUsHw/9oADAMBAAIRAxEAPwDcaK5zTLGpZ2CqN7MQoHmTupI51ZiqspZbZgCCVuLi44XFAdaKSigFpKKz/pL0znyzNgOqtBIY26xWkZmUlSbBhlXMrLx3cK1lJRVslw4Z5ZbYI0BjYE1i+0unGOmwT4uOYwHrgqRxpEyqhFxmMiMWbmbgeArQugXS1dqYcsQEnjss8QPdJvlZb65GsbeII4Vk0MH+wbQgPehnew+7kKH4Co8smkmi94fhhKco5Fyq+9MtcXTrFS4UzCRVMcGHzZY1OeZ4hJIWzX7PaXQW461ZPZj0sk2rhpHnRVeOTqyyXCP2VYEKSSpswuLn42GP9FpS2zcYl7lZlPjlMagemlq0L2Bn/YsSOIxRPoYYrfgfdSEm5UZ1OnhDTxklzbRp9JRRUxywooooBaKKKAKKSloAopKWgCiiigCiikoBaKSloBG3VTdlT4mHDwyFiTLFGlpuvmySqsjF5NC6ljlW24ZeJIq5UtAVqTas69tkvZ8UoVY5gQsTlVdlDfOXUBgLa/R30m0duzRX6tRJ827AiGUAnJiHjtrrcxRrbm3iBVmrjE5ZiR3R2R4m+p8hu9/hQFW2ztGe0mjFo0xFljSeMS/7LnRgUa9ixyixvcaEHSnk+2Zw5VUHfZbmOQgD5TDGh0NjeOR23/RvuvVjooCF2FtGaV3WZQAI42VlR4wSZJ0cdonhEjeAkHgSVNUUBHdIsI0+Emjj77xsi6gasLXuaicVsvEdbKUZ8kjR3ZZI4pLCJ1upC2GVyptbXfraxs1FAVtMDimlPWFhGZAbLO18gfE6gixF1fD6C1stuFzL7Ew7RYeNJL5lWzEsZLkHvZjqb7/WntFAFZJ0/wBiHZ+JOJjB+TYh/nQP7KVt5P6rnX7V+YrW6h+l+Jw8WBxDYwAw9WwdeL5tFRf1iSAPEitJwUlTLGl1EsGRTj+3qYxFipNmYpcRhyDzH0JY2sSp87DxBHhUfj+kAkxeNkiQok5vkaxPaRc97ad4MfWn2y9nyPgUZ9So31XMYgV72qjufyM9bHBBzWddej/Jy2TjjAZQu6VQD6Xt+Jq+exbba4fGTYeQgLiArRk6DrUvdL82VtPseNZtNpuryZNL8vT3HhU0eHZT1WNZMTxfqj64oqj+yjpU2PwpjmbNPBlVmO+SNr9XIf1tGU+K341eKtJ2eYlFxdMKKKKyai0UlFALRSUUAUtJRQBS0lFALRSUtAFFJRQC0UleZZAoJPD48gPGgOeIYmyLvO8j6K8T58B7+BrqigAAaACwHgN1c8PGRct3m1PhyUeA/M8a60AtFJRQC0UlFALRRSUAtZf7TtozyJOsTlYoXSJlQlTI7xiUliNSoBAy7tCTfS2oVkm1pet+Vjfmxj/9DPGPgoqfTxuZrLoV32X9J5sA8kfUyzpKFCoraI63swzGwBzENbXRdDam/TfpBisbjHw2JKhIWzhE7isF71/p2uRr42y3qbxePTZmHuAOsYWXwHGqTs75TtHEfMopa+jMqnKTroTuO42152qeccULcuhtj8yUls6mqYFVGz1IFsyjTkfpD0IIrLtsDtHzrRdrT9RAsO4RoE3k3KixJJ1JO+5rNNrSamuDNpzSR7TQqUcMpz7kTK1cmp3hsK0t8o3b/h+YppkPavwNqmSZRy5oqVWXn2P44w7Rj17MgaFh4OMy+udF95r6Er5k6CSKuLiZ2CBZ8OSzEKotMrMSToNFNfQ+E6S4OY2hxeHkPJJ4nPuDVNj6HH16Xm8ehKUtJRUhRFooooAopKWgCikpaAKg+m20pMJgJ5oSBIiqVJAYAl1G479CanKrHtM/4Vivsp/mJWH0N8auaTMwj9pW0L9qVLeEKV62f7Sce0rxSyoGFmS0SAPGeOvEHSqcRcW403xbsUEif1kBzDxT6an019Kr4Mr3fEdrxDRQjDdjVNGu7J6U4yeQxiYZ5IZDh/m4lBxEYL9U5ynRkuRbdkbfoKvGzc2IhSWPES5XUMAUgBFx3WHV6MNxHAg1iOx8YzqrRHK5yzQMb2EiG6HxXMCpHEFhWt9Edpq7dgZYsSrYqFTb5uTNbGQG30lkObxMj/Vq5NU+DhE58ik/5iT9iD/864LgpHb9IkyqdOxBqwuCf6vcN3nflT/EOdFXvNx+qvFvPgPEjheuqKFAA0AFhWgI+HPHOqNKzq0UjdpYxYo0QFiij653+FSVMJv0uL7if9/D0+oBaKSloAopKWgCiiigPLNYEncBc1kWyG6yMyHc7STf4jM9v+o1pHS6cx4DFMveGHly/ayED42rM8VJ1OEsPqgelqtaZdWaTM+6UY9sTOVXXcAOA3Ak+FzWjdBsMuDiJuAyoSL/AEnbQnz1Jqu9DNgh0llmGsui8Csd7qRyJNm9FqcxsM8MBjClwWBzoM1wL27I7QOvl41T1k5Sna6I7fh2OGxpum/t3IjpJtDOx1qkbRmuTUztOUi4NweRBB9x1qr418xA+sfgN9UsGNzmdzX544NPUR70fxxRpHtoQuUcyCdf58KcwbGklzSWIVje98q+hO+n3RjZgnkRdLZgLXtc/lVp6X3gZk4JoLbrV38enguGeInmm25XyUuTYYUa2Pn2q5pAtrMoIr1icex3UzjmY68L20115edSfCuhpcn1Ns9jm23kSTDSMzCMK8RYlmVSSGS51yg5bcsxG4AVpNZx7HOjUuGikxGJUo0wVY42FmWNbnMwOqliRoeCjnYaRXPy1vdEseglLRRUZkSloooApKWigCqz7SY8+y8Sv1lQe+RBVmqt+0W/9GYi2+0dvPrUrWXRm+P50fP4B3HvDTztXJ3yNmG47/41I46G6B+PE1Gya6H+TXOxyvk9bP44UTvQg9fDPhP7XDZsVhObQsbzw+OtmHjerj0XxzWZY9WB+WYYDjNGtsThx95GTYc2c8KzDB7UbBzQYuPv4eQZx9eJ+y6nnvI9avmBktM3yXfmXE4S50v31jJ5EFoz4Ma6UZXD2PK6nH5eSjY9lzLNGsynMJVV1I+oRdAPIH3k86eVWOiOPUs0aX6qVRjMNfQ9XMbzRWJveOUm40yiZF4VZ6yQjCX9Li+4n/fw9P6YTfpcX3E/7+Hp/QCUUtFAFFJS0AlLSUUBXPaJJl2bN4mJP25o1/jVJGDGIORu4qhnvuOmkfrvPh5ird7T1J2a4UXJmwoA5n5TFb42qM2bhcgVN53sfrMRqfy5C3KrGKVQZirkR2zgBm86cTPrXkYMxuwJ4nwrlNZarZFydPTzSVDXaESyKVkUMDwYBh8aq0fQ6H5T1huUC9mIk2DE6kneV3aedT209pRQC80ipfUA3LEc1RQWI8bWquzdNoxKqxRO1yO07LELX3hQGJ38ctbYV8VEeqk3G+xoew8AgZVVEAHAKtt3KmfSDZMLMc0Sa8QoU+9bGmvQ7az4qfISsYyuQVUlrgXtctb4Uy6T7bkgkZRlcDfmDX9CGAHuq9sluqjm7lRBY3outnMB1sexIbrfhZrXHxrZ9ibbwzqkcdojYBYyoQX4KhHZJ8Ab1iuA6XI7ZXidSSFGV1lzXIG4hLanmatOIiKHtaX0s2gPhc9lvIE1Blq0mySEbVo1yiqZsTpO8ahJ1ZwO61x1luTBrZ7c75jpcE6m3YTFJMgeNgyniOfEEbwRyOtQNUDtSUUVgBS0lFAFLRRQBVb9oxtszEHwj/zUqx1W/aOP914n7Kf5qVrL5WSYlc4+6MSxGJATJxN/cdaisRHpcfzzFd8TDfzrzC99D6/nXMjwj2PlbfhGMFixDaq4Kt5HQ1N9EsayIEJ7eFkyX5xk9k+W731EwIBMoPE299PtnFYdqRCQ2ixSiJzyY9gH0JQ1fwy+L3ODr8Vw3ej+/wCTUNn4vqCWTdAWx0QG9sLKcu0YABcnKzCYAb2aIcK0tWBAINwRcEagg7iKyDZeIfD2L6Pg57yX0BhJ6rEg816tmceKKeFaP0V7ELQf8vK8AHKMWeAekTxD0qVKuDkDub9Li+4n/fw9P6YTfpcX3E/7+Hp9WQLRSUUAtFFFAJRRRQFd6ZNdETx6w+ORlUA+sl/7tQuCkJe9O+kmKzSuBu7CekfbJHm0gH/1muWFjyKDxrdPiiWEe7PW0EDjXQ7rioGbASA6Avytvqez5t2/8t9dATqQBa9iPE1G3yTJUYl0x2YyYxsoJEoVxvJzFV6xfABr25AgcKf9GdiZohI6KfngmWRT2iSQPEWGvpVy6V4UPMCtjYWBOozAnMD6MPfUd8pVsuS6sjC9wxXsDS6j6V9NOdc/X+ZCti4fdepd0s/NW18tfY7HBDCyrLHYNG2WVBuuh1ZfMWPrVe6cYyzvbW5uPIi9TuGxAJkOIDlmDbgbZvom9R64WNpozMM4BDCxy903CkMPAedT6TxSWLE1mTbXT29yDUeFzlK8apd/wN9k7NhwQgec5rTRviCLEKCrW9Fawq6LjesEgjcPY9bGgIYEcbkag6jWm8jxzxyRlAxklFrga3UC3lVS2j0cnwbk4cmwv3M0pQcQVvdlHhu8a5uDWea35j5bLccW3hfyT+JYRu6xFgveBtZRzUqeyTv4cK77D6WvBOAwW7C4KmyyhSARIh7p1FnBNr7rXFVOPbbBAHTOAuRWWzKLm5K2Nwb33gVEY3aTGQShQCrABdNLtc3sbC+gtfhc108E3u2mmq06cHKSqu9f91PpvB4lZkV03MOOhBGhUjgQQQRwINdqpHQHa1/mmPe3X4SKv/ki384nJ1arvVpqnRxgooorACiiigCq17ST/urE2+qn+YlWWq17R/8AheJv9VP81KxLoyTF88fdGFpIG/j+dNZlym4roy21H8j86GOYVy0e2fKobO3aU+Ir30vw94c696NlcW3gHQketj6U1n0BHqKl8YeuiXk0ZRvUWvVmPEb9GcrPHfJx/wAk1+pbdmY9cdMGbdi8InWD9coYZfihPrWg9DcUzsC/emweDmb70K8U3uyRj3VhPQDGFJIwd6ErblZq2ros2WXD67jtCH9qaOeIfsXq5LrZ5nuWiX9Li+4n/fw9PqYzfpcX3E/7+Hp9QyFFFFALRSUUAtITbU0tMNuvbDyDdmAjvy6wiO/pmv6UBR55MzgtpezEcjJeZvjKR6CpJX7Nwd/4VGPJ1j5j9I3ty0so9AAPSpHCw2QDwPurKfJYqkgIuWI3qd3gd9dJJxGhk3HcARvPMV7jHV9olcpF7318qhNpYvrX7PcXdWj9SRK+Bs8fWKb7x27+feHuyk/ZqLxuziTniF2HeXg4/wDYcOe7lafkbd1YtY7ue64J8xXhAMxHIkDyvpUmOskHGRjdLFkU48FfjmBALLbxW6n48aWVSRoQ68VYWPvqW2lsxtZIO99JOD+I5N+PHnUGcQDqy+BI7JB4300PgRXOy43B0z0Wl1Ec6tde6O2zMUVJiUaMwZS2piZeIblpUlJt7qnjaW4CZ7MsbsrG5BJKg8L++oJMT1ZJ8CAbc+de8btbrsGIgpzhDGcoI0chGJt9rfXJy4f7l1w6s01mOrlFELtkGfEB4kQpMQ65jlVjmABKW3XNqaHBs8fXYhPmFWQCNFtHHIeyA4HdB7Wu69rmpbbO00XFOZCMsCstw2a7EMqIOYGv7HiKebIw8iYFYXTWRWJBOouTlB8RcaeFXPNeLEnXWl9a5vn16FHIvMnGN3Suuy54/g59D8a8ZVc6ZsqFSWcHeGhZjktoQoOp03762jA4+SaNXWNbH/5DoQbMD2N4II9K+dGkOHdT9RUB8sihh6294HKts6B7WEgyk3EgzD7xQA/7S5G/arsQnvjfoczVYfLn9HyWX5U4ZFdAA7FQQ+axCM+oyj6pp5TPG9+D70/5MtPKyVgooooAqD6bbNkxeAnhhAMjqoUEhb2dSdTu0BqcooZi6dowuL2dbQG+JP8AFj/OvDezfaF9Ik/xo/zrd6Kh8iB0f6rqPp+xgeI9mW0GH9Ul/vo/zr1gvZttJBZok03WmQ6cQda3qitliilRG/EMze51+xgez/ZltGLEO/VJkZswtLHmF9/HnWgbF2fiY3BeBrpi1mNnh7pwfUNbt8TY8t+ulXyuGIGUhxw7w5rx9RvHqONSehSk7djWLPJiFcxsirFIvbMZuXaIi2R2+od/hUjSA33UtDAUUUUAUUUUAVC9KpLRL9tr/wB2KVh8VWpqoLpWl40+049epkI/d+NZQKlEwFvAWqWDGNLtppa1Qybr8v8ASnvWfKIyTuGnmeQrW6RbkRksxkvroNeQogsf5t8K6YhtwG4H8NAT7645eVaJ2TwTQ+S1e0hzG49R5bj/AD/Gm8cprvDMQwNxv47vM+A3+lbQk4szlhuiO0itTfaXR3rhnjIV+ehDeDrx89/ppXU44G2m/hu86dw4i27dUklapleEnF7oOmZttOGTDtlmQqTu+kjfYbj5aHmBXHY2KKzhdSjq4a1rjsGzC/I2rU8Th45VIdQyneCAQfMGq3L0TSJy2GbI2oyvdlsd4DbxpzvXN1Olbi9vP0OrHxNThtyLn1KJNswxyNGgzST4YLIzaiN2lCFgd4UKbf3b8as+0cyRCSHTIsbEb7HKM1gd4vf31EGGbD4iZsSrKlhlkBBQr12ZgWXgFYaGx7FPtpTnCiQXDiUMENu6LkWHAjcRVDUqdxhJfnhGmlSlkbjy2/8AZVNsSZ2uBY5QdN2oBsPKrN7PtqFFFtShDqBvOW5CjzHWR+tVfFAtqLWsu90WxCgbi3hTnolI0U6k2tm1s8ZN1YOB3uWeutpnTrsZ8RxxeFNdUfQ2KcM2HINwZCQeYMEtjTyoDYkjPDhFyN80crsctvm4pIib3+tb31YKsnBCiiigCikpaAKSlooBvHjo2cosiFwSCgdSwIsSCoNxbMvvFdZJAouxAFwLkgasQFGvEkgetVubYMjNPICOs+U9fhxnsADDHC5JC3V2QTJftAB7766jZc4JId9Pk2UNiHawWdnnDAWBJjyru1tbxIFirxLKqC7EKLgXYhRdiFUXPEkgDxNV58Di+rQA/OC3WMJ5LMyhe0q2sA1m7O4X3cRzk2PiCACcwMiuQ08hylMUso33uOqVVtuBX9YmgJ6GRUVmzL1QuwbMMqgXzAncALHXhu4V7xGMjjUNI6IptZmZVBvusT5iq3itmYx7AMMtpFe8znMrx4sKpUi2jSYY35KddAKd7b2RJMqBQLrh5o9XKjO/VZd28dhr0BOyyqguxCi6rckAZmYKoueJJAA4kihZVLFQwLKAWW4uA18pI4A2NvI1XpNnYu+j6CZWv1r6x/LlnK2tp8xmjtx3btac7AwE0Ts2IILNDAjMHL55IzL1j2I7KnOCBw1oCbooooBKYbdizQMQLlLPYC5IQ3dQOZXMPWpCigMsxAKXUndx5+I8Dv8AWnmCDKhNtLG28G9tGt7vdT/bWzhE9gNFByaaGI93T9Q9jyKX31ywU5uDa50FuFR5JbS1F7o2M8bEAqEDSxuRc8tTy402U1LmcdYbC6kXI3X4MLcxTDEYXJqCCCTYcQPGtFLsyfFPszkDXsNb/WuV6S9z4D8f5/hWxYOyHidCeHIcv5/hSh7bj8B+Nc70XrNsxsj3QzxO2ZonIsrLw7wNvO5Hwr3B0nP0oj5hsx91hS4uLMPEU3gwwAJNSblXJUy4q6D/AAe34nYnVeYcW+OqgeZrxtLBYTEQ2ZxHrdWR1Vb8wDdPhUbLhhkWwsbkHypnHgb7hW0oQmuSKDnGVxfJFY/o02vyeWOYa9kMqSeikkHzuPKoPBxvBicsisjAocrAqe9kJAO/RzV2/o1RvNOYcOpGVu0oFwrWdRbXRWuAfGtPIjF3EuT1mWUHGfJpHRCTNhR95IfSRzKPhIKmqr/QvSKVRuSUKPIQQ2qw1s+pyxKKKWsAKSiigCilpKAKKWkoAoopaASilpKAKKWkoApaSigCiiigGm08F1yWFg66oTqAdxDDipFwRyPO1UqUGN2BW2p7J+iQb5T5XGvEEEb60CorbmyuuGZP6wDyzAXsL8CLmx8SDoTWJK1RtCW1lRiN5AU33524GumDtIGG48+Nhy9b01mBU7jcHy3d4EcCDvHD3E+sPiFUkm43m4+Nxy41BKDotb7OWJwzLqNQSQDpe3Mim4bgKlcwZMzAFgLEfq203cef+lREjLfsnTxraDsljP1OgpS1cQ9GetqJd51rtCi2sw1bQetNC9d8CM8ii/G58hRojySVHT5J2CNDZgfG/GmUq2vapRjYnkGqMxJ1NbY2yFDdzXrD7z9lvwrmxrtgxqfst+FTvoasvfQ3uz/fA/8AZi/KrFVe6G9yf7+3/ZiP8asFRy6lUKWkorACiiigClpKKAKKKKAWkoooAooooAooooAooooBaKKKAKKKKAidsbFWftLZX0vfuvbdmtqDyYajxGlVGfAMj5ZARY2G7tNvAVu63A8Du0FX+eQiwXvNoPDmx8B+Q40fJ1yZGAZeIYBr8TmB33OtOvUypNdDM5naPRkKm+86aedNppcx7oHlWhYrYKkfNsV/Vcdanpc5h6G3hUBjejjr/ZkeMR6weqGzegBrKS7EiyepAphLrmvXKSMi9tbU7bBMjWUjN9W5jf1jexr1DCUPziEDiLH+FYpok3r1IsyU7wchQFgNToL13lwqG1nGviDYXrlLh1toxb7Pa99t1Y3RfFGW2eVxJIJPDeLcf5NM5Jbn8KeJhBY5mIJ11B91eHwdtzX8tfwreLimajQCnuDTf6D3nX4XrymFPj+y35VJ7M2czvlQdrx1CA/Tkt8Bx95G3UOSSLT0QjtDI3B5mI/uqkR+MZqdrhg8MsMaou5RbXUnmSeJJuT513rRlcKKKKwAopKWgCiikoBaKSigFooooAoopKAWiiigCiiigIzbG2FwpXMpa6SvoVFhEoZu8RqQdK9/01Ba5lUaKSGNmGa9gV337LC3NSOFdcTgVkljkJN489hpY5wAb3F+A3WptFsRVNw72EplVexZSWZmW+W5UlydSSOFqA7LtWKwLOi97ewI7Je9zu/s3/ZbkaX+lYb26xbnhfXvMu7f3lYeYIppHsBVDhZZVDq6tlKC5ZpGDg5bqwMjWtyF72rwvRqMBhnk7RVgRkGV0nOJRlAW2kjE2III0IoDtgNsRSknum7IMzDMSs0sWijcCYiRz8xXV9t4cC5mS2XNfMLZcgkv+wc3lruprH0dRdRJJfNnv83fN18k5Pdtq0ri1t1vOvI6MxhAmeTKBbel/wBHOG35fqG/n7qAmwaWvMaZQByAHupaA8yxK4swDDkwBHuNMjsWDhGF+7vD78hF6f0tARB6N4c/Rk/x8R/70qdHcONyv/jzn/zqVorNsEd/QUH1T6ySn8Wrm3R3Dn6L+k04/B6laKWCKHRyDk/+NN+Oe9SGGwyRLljUKu+ygDU7yeZ8a7UlYAtFFFAFFFFAFFFFAFFFFAFFFFAFFFFAFJS0lALRRRQCUtFFAf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40968" name="Picture 8" descr="http://www.lausd.k12.ca.us/Figueroa_EL/images/Mystery%20to%20Medicine/pericardiu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103" y="4385509"/>
            <a:ext cx="3240749" cy="2382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5725" y="1412875"/>
            <a:ext cx="4702175" cy="4759325"/>
          </a:xfrm>
          <a:ln>
            <a:solidFill>
              <a:schemeClr val="tx1"/>
            </a:solidFill>
          </a:ln>
        </p:spPr>
        <p:txBody>
          <a:bodyPr/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4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abic Transparent" pitchFamily="2" charset="-78"/>
              </a:rPr>
              <a:t> </a:t>
            </a:r>
            <a:r>
              <a:rPr lang="en-US" sz="2400" b="1" dirty="0" smtClean="0">
                <a:ln w="11430"/>
                <a:solidFill>
                  <a:srgbClr val="C00000"/>
                </a:solidFill>
                <a:effectLst/>
                <a:latin typeface="Calibri" pitchFamily="34" charset="0"/>
              </a:rPr>
              <a:t>ATRIA:</a:t>
            </a:r>
            <a:r>
              <a:rPr lang="en-US" sz="2400" b="1" dirty="0" smtClean="0">
                <a:solidFill>
                  <a:srgbClr val="C00000"/>
                </a:solidFill>
                <a:effectLst/>
                <a:latin typeface="Calibri" pitchFamily="34" charset="0"/>
              </a:rPr>
              <a:t> </a:t>
            </a:r>
          </a:p>
          <a:p>
            <a:pPr marL="674370" lvl="1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They are two (Right &amp; Left).</a:t>
            </a:r>
          </a:p>
          <a:p>
            <a:pPr marL="674370" lvl="1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Superior in position. </a:t>
            </a:r>
          </a:p>
          <a:p>
            <a:pPr marL="674370" lvl="1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They are the receiving chambers.</a:t>
            </a:r>
          </a:p>
          <a:p>
            <a:pPr marL="674370" lvl="1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They have thin walls.</a:t>
            </a:r>
          </a:p>
          <a:p>
            <a:pPr marL="674370" lvl="1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The upper part of each atrium is the Auricle. </a:t>
            </a:r>
          </a:p>
          <a:p>
            <a:pPr marL="674370" lvl="1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The Right Atrium receives the venous blood coming to the heart.</a:t>
            </a:r>
          </a:p>
          <a:p>
            <a:pPr marL="674370" lvl="1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Left Atrium receives arterial blood coming from the lungs.</a:t>
            </a:r>
            <a:endParaRPr lang="ar-SA" sz="2200" dirty="0" smtClean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</a:endParaRPr>
          </a:p>
          <a:p>
            <a:pPr algn="just" eaLnBrk="1" hangingPunct="1"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endParaRPr lang="en-US" sz="2200" dirty="0" smtClean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CHAMBERS OF THE HEART</a:t>
            </a:r>
          </a:p>
        </p:txBody>
      </p:sp>
      <p:pic>
        <p:nvPicPr>
          <p:cNvPr id="7" name="Picture 2" descr="http://www.mayoclinic.com/images/image_popup/mcdc7_thehea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4105" y="1501594"/>
            <a:ext cx="381000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5725" y="1412875"/>
            <a:ext cx="4702175" cy="3743325"/>
          </a:xfrm>
          <a:ln>
            <a:solidFill>
              <a:schemeClr val="tx1"/>
            </a:solidFill>
          </a:ln>
        </p:spPr>
        <p:txBody>
          <a:bodyPr/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400" b="1" dirty="0" smtClean="0">
                <a:solidFill>
                  <a:srgbClr val="C00000"/>
                </a:solidFill>
                <a:effectLst/>
                <a:latin typeface="Calibri" pitchFamily="34" charset="0"/>
                <a:cs typeface="Arabic Transparent" pitchFamily="2" charset="-78"/>
              </a:rPr>
              <a:t> VENTRICLES:</a:t>
            </a:r>
          </a:p>
          <a:p>
            <a:pPr marL="674370" lvl="1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The inferior chambers. </a:t>
            </a:r>
          </a:p>
          <a:p>
            <a:pPr marL="674370" lvl="1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They are two (right &amp; left).</a:t>
            </a:r>
          </a:p>
          <a:p>
            <a:pPr marL="674370" lvl="1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They have thick walls. </a:t>
            </a:r>
          </a:p>
          <a:p>
            <a:pPr marL="674370" lvl="1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They are the discharging chambers (actual pumps).</a:t>
            </a:r>
          </a:p>
          <a:p>
            <a:pPr marL="674370" lvl="1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</a:rPr>
              <a:t>Their contraction propels blood out of the heart into the circulation.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CHAMBERS OF THE HEART</a:t>
            </a:r>
          </a:p>
        </p:txBody>
      </p:sp>
      <p:pic>
        <p:nvPicPr>
          <p:cNvPr id="6" name="Picture 2" descr="http://www.mayoclinic.com/images/image_popup/mcdc7_thehea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4105" y="1501594"/>
            <a:ext cx="381000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amwork">
  <a:themeElements>
    <a:clrScheme name="Teamwork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Teamwork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Teamwork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amwork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amwork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amwork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Teamwork</Template>
  <TotalTime>4668</TotalTime>
  <Words>955</Words>
  <Application>Microsoft Office PowerPoint</Application>
  <PresentationFormat>On-screen Show (4:3)</PresentationFormat>
  <Paragraphs>191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Teamwork</vt:lpstr>
      <vt:lpstr>Slide 1</vt:lpstr>
      <vt:lpstr>Slide 2</vt:lpstr>
      <vt:lpstr>OBJECTIVES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Questions!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NERVOUS SYSTEM I</dc:title>
  <dc:creator>Prof. Saeed Makarem</dc:creator>
  <cp:lastModifiedBy>Prof Khaleel</cp:lastModifiedBy>
  <cp:revision>202</cp:revision>
  <dcterms:created xsi:type="dcterms:W3CDTF">2005-03-12T06:42:31Z</dcterms:created>
  <dcterms:modified xsi:type="dcterms:W3CDTF">2014-09-14T05:33:56Z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ervous System">
    <vt:lpwstr>Prof. Saeed Makarem</vt:lpwstr>
  </property>
</Properties>
</file>