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423" r:id="rId4"/>
    <p:sldId id="410" r:id="rId5"/>
    <p:sldId id="411" r:id="rId6"/>
    <p:sldId id="412" r:id="rId7"/>
    <p:sldId id="413" r:id="rId8"/>
    <p:sldId id="414" r:id="rId9"/>
    <p:sldId id="415" r:id="rId10"/>
    <p:sldId id="424" r:id="rId11"/>
    <p:sldId id="417" r:id="rId12"/>
    <p:sldId id="418" r:id="rId13"/>
    <p:sldId id="419" r:id="rId14"/>
    <p:sldId id="420" r:id="rId15"/>
    <p:sldId id="421" r:id="rId16"/>
    <p:sldId id="42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26" charset="0"/>
        <a:ea typeface="+mn-ea"/>
        <a:cs typeface="Times New Roman" pitchFamily="26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800080"/>
    <a:srgbClr val="A50021"/>
    <a:srgbClr val="CC0066"/>
    <a:srgbClr val="CC0000"/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-25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7D22D-895B-48A7-81F3-34C31327A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3F75D-D147-4F7A-8004-E7914544E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734AA-E18D-4814-B67F-7777D5D98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015A7-60E1-4159-8080-DFFC45A21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EB9AA-A8AC-4C19-8F0F-2DE94D325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C4FE8-6EAA-46E8-BA78-314CCE0AC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D5AC8-244D-4A62-93BA-13D2E4C65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239C6-1ABB-4C96-8B84-352DD2401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ED6F8-9C8A-4E17-B378-521CE9CF5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1865C-BDCE-47BF-95B6-28E52D2AA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C11C3-F17B-4322-A6E2-7629D9EFA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FF"/>
            </a:gs>
            <a:gs pos="100000">
              <a:srgbClr val="99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5FD5E8F-9EA5-49FE-BEF1-1FABB8AED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26" charset="0"/>
          <a:cs typeface="Times New Roman" pitchFamily="2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89863" cy="4114800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rtl="1"/>
            <a:r>
              <a:rPr lang="ar-SA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بسم الله الرحمن الرحيم</a:t>
            </a:r>
            <a:endParaRPr lang="en-US" sz="36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My Documents\My Pictures\10_001.jpg"/>
          <p:cNvPicPr>
            <a:picLocks noChangeAspect="1" noChangeArrowheads="1"/>
          </p:cNvPicPr>
          <p:nvPr/>
        </p:nvPicPr>
        <p:blipFill>
          <a:blip r:embed="rId2" cstate="print"/>
          <a:srcRect l="32500" t="40678" r="30833" b="25424"/>
          <a:stretch>
            <a:fillRect/>
          </a:stretch>
        </p:blipFill>
        <p:spPr bwMode="auto">
          <a:xfrm>
            <a:off x="2971800" y="1905000"/>
            <a:ext cx="335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b="1" dirty="0" smtClean="0">
                <a:solidFill>
                  <a:srgbClr val="A50021"/>
                </a:solidFill>
                <a:latin typeface="Impact" pitchFamily="42" charset="0"/>
              </a:rPr>
              <a:t> Pathway</a:t>
            </a:r>
            <a:endParaRPr lang="en-US" b="1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632325" y="5680075"/>
            <a:ext cx="3638550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Carboxylation of pyruvate</a:t>
            </a: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457200" y="5334000"/>
            <a:ext cx="2606675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Transport of OAA</a:t>
            </a: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5029200" y="2514600"/>
            <a:ext cx="40116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F 1,6-P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5105400" y="1524000"/>
            <a:ext cx="38592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G-6-P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My Documents\My Pictures\10_003.jpg"/>
          <p:cNvPicPr>
            <a:picLocks noChangeAspect="1" noChangeArrowheads="1"/>
          </p:cNvPicPr>
          <p:nvPr/>
        </p:nvPicPr>
        <p:blipFill>
          <a:blip r:embed="rId2" cstate="print"/>
          <a:srcRect l="5044" t="4954" r="5170" b="21713"/>
          <a:stretch>
            <a:fillRect/>
          </a:stretch>
        </p:blipFill>
        <p:spPr bwMode="auto">
          <a:xfrm>
            <a:off x="2057400" y="1371600"/>
            <a:ext cx="6781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Pruvate Carboxylase and PEP-CK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52400" y="2743200"/>
            <a:ext cx="197566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6666"/>
                </a:solidFill>
              </a:rPr>
              <a:t>Fasting:</a:t>
            </a:r>
          </a:p>
          <a:p>
            <a:r>
              <a:rPr lang="en-US" b="1" dirty="0">
                <a:solidFill>
                  <a:schemeClr val="accent2"/>
                </a:solidFill>
              </a:rPr>
              <a:t>Acetyl </a:t>
            </a:r>
            <a:r>
              <a:rPr lang="en-US" b="1" dirty="0" err="1">
                <a:solidFill>
                  <a:schemeClr val="accent2"/>
                </a:solidFill>
              </a:rPr>
              <a:t>CoA</a:t>
            </a:r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rgbClr val="006666"/>
                </a:solidFill>
              </a:rPr>
              <a:t>(From FAO)</a:t>
            </a:r>
            <a:r>
              <a:rPr lang="en-US" b="1" dirty="0" smtClean="0">
                <a:solidFill>
                  <a:srgbClr val="C00000"/>
                </a:solidFill>
              </a:rPr>
              <a:t>*</a:t>
            </a:r>
          </a:p>
          <a:p>
            <a:endParaRPr lang="en-US" b="1" dirty="0" smtClean="0">
              <a:solidFill>
                <a:srgbClr val="006666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*</a:t>
            </a:r>
            <a:r>
              <a:rPr lang="en-US" b="1" dirty="0" smtClean="0">
                <a:solidFill>
                  <a:srgbClr val="006666"/>
                </a:solidFill>
              </a:rPr>
              <a:t>Fatty </a:t>
            </a:r>
          </a:p>
          <a:p>
            <a:r>
              <a:rPr lang="en-US" b="1" dirty="0" smtClean="0">
                <a:solidFill>
                  <a:srgbClr val="006666"/>
                </a:solidFill>
              </a:rPr>
              <a:t>Acid</a:t>
            </a:r>
          </a:p>
          <a:p>
            <a:r>
              <a:rPr lang="en-US" b="1" dirty="0" smtClean="0">
                <a:solidFill>
                  <a:srgbClr val="006666"/>
                </a:solidFill>
              </a:rPr>
              <a:t>Oxidation</a:t>
            </a:r>
            <a:endParaRPr lang="en-US" b="1" dirty="0">
              <a:solidFill>
                <a:srgbClr val="006666"/>
              </a:solidFill>
            </a:endParaRPr>
          </a:p>
        </p:txBody>
      </p:sp>
      <p:sp>
        <p:nvSpPr>
          <p:cNvPr id="11275" name="Line 13"/>
          <p:cNvSpPr>
            <a:spLocks noChangeShapeType="1"/>
          </p:cNvSpPr>
          <p:nvPr/>
        </p:nvSpPr>
        <p:spPr bwMode="auto">
          <a:xfrm flipV="1">
            <a:off x="173038" y="3060700"/>
            <a:ext cx="0" cy="4572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Text Box 15"/>
          <p:cNvSpPr txBox="1">
            <a:spLocks noChangeArrowheads="1"/>
          </p:cNvSpPr>
          <p:nvPr/>
        </p:nvSpPr>
        <p:spPr bwMode="auto">
          <a:xfrm>
            <a:off x="1143000" y="6338888"/>
            <a:ext cx="7977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6666"/>
                </a:solidFill>
              </a:rPr>
              <a:t>Pyruvate</a:t>
            </a:r>
            <a:r>
              <a:rPr lang="en-US" sz="2800" b="1" dirty="0">
                <a:solidFill>
                  <a:srgbClr val="006666"/>
                </a:solidFill>
              </a:rPr>
              <a:t> </a:t>
            </a:r>
            <a:r>
              <a:rPr lang="en-US" sz="2800" b="1" dirty="0" err="1">
                <a:solidFill>
                  <a:srgbClr val="006666"/>
                </a:solidFill>
              </a:rPr>
              <a:t>carboxylase</a:t>
            </a:r>
            <a:r>
              <a:rPr lang="en-US" sz="2800" b="1" dirty="0">
                <a:solidFill>
                  <a:srgbClr val="006666"/>
                </a:solidFill>
              </a:rPr>
              <a:t> + PEP-CK</a:t>
            </a:r>
            <a:r>
              <a:rPr lang="en-US" sz="2800" b="1" dirty="0">
                <a:solidFill>
                  <a:schemeClr val="accent2"/>
                </a:solidFill>
              </a:rPr>
              <a:t> = </a:t>
            </a:r>
            <a:r>
              <a:rPr lang="en-US" sz="2800" b="1" dirty="0" err="1">
                <a:solidFill>
                  <a:schemeClr val="accent2"/>
                </a:solidFill>
              </a:rPr>
              <a:t>Pyruvate</a:t>
            </a:r>
            <a:r>
              <a:rPr lang="en-US" sz="2800" b="1" dirty="0">
                <a:solidFill>
                  <a:schemeClr val="accent2"/>
                </a:solidFill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</a:rPr>
              <a:t>kinase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11277" name="Line 16"/>
          <p:cNvSpPr>
            <a:spLocks noChangeShapeType="1"/>
          </p:cNvSpPr>
          <p:nvPr/>
        </p:nvSpPr>
        <p:spPr bwMode="auto">
          <a:xfrm flipH="1">
            <a:off x="6248400" y="6275388"/>
            <a:ext cx="3048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8" descr="C:\My Documents\My Pictures\10_004.jpg"/>
          <p:cNvPicPr>
            <a:picLocks noChangeAspect="1" noChangeArrowheads="1"/>
          </p:cNvPicPr>
          <p:nvPr/>
        </p:nvPicPr>
        <p:blipFill>
          <a:blip r:embed="rId2" cstate="print"/>
          <a:srcRect l="4862" t="4598" r="5946" b="27586"/>
          <a:stretch>
            <a:fillRect/>
          </a:stretch>
        </p:blipFill>
        <p:spPr bwMode="auto">
          <a:xfrm>
            <a:off x="2286000" y="1524000"/>
            <a:ext cx="4572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315200" cy="10668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Fructose 1,6-Bisphosphatase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1676400" y="6110288"/>
            <a:ext cx="5862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Fructose 1,6-bisphosphatase</a:t>
            </a:r>
            <a:r>
              <a:rPr lang="en-US" sz="2800" b="1">
                <a:solidFill>
                  <a:schemeClr val="accent2"/>
                </a:solidFill>
              </a:rPr>
              <a:t> = PFK-1</a:t>
            </a:r>
          </a:p>
        </p:txBody>
      </p:sp>
      <p:sp>
        <p:nvSpPr>
          <p:cNvPr id="12297" name="Line 13"/>
          <p:cNvSpPr>
            <a:spLocks noChangeShapeType="1"/>
          </p:cNvSpPr>
          <p:nvPr/>
        </p:nvSpPr>
        <p:spPr bwMode="auto">
          <a:xfrm flipH="1">
            <a:off x="6075363" y="6019800"/>
            <a:ext cx="3048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My Documents\My Pictures\10_006.jpg"/>
          <p:cNvPicPr>
            <a:picLocks noChangeAspect="1" noChangeArrowheads="1"/>
          </p:cNvPicPr>
          <p:nvPr/>
        </p:nvPicPr>
        <p:blipFill>
          <a:blip r:embed="rId2" cstate="print"/>
          <a:srcRect l="13241" t="3922" r="14124" b="22876"/>
          <a:stretch>
            <a:fillRect/>
          </a:stretch>
        </p:blipFill>
        <p:spPr bwMode="auto">
          <a:xfrm>
            <a:off x="1905000" y="1600200"/>
            <a:ext cx="5486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Glucose 6-Phosphatase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1676400" y="6042025"/>
            <a:ext cx="5910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Glucose 6-phosphatase</a:t>
            </a:r>
            <a:r>
              <a:rPr lang="en-US" sz="2800" b="1">
                <a:solidFill>
                  <a:schemeClr val="accent2"/>
                </a:solidFill>
              </a:rPr>
              <a:t> = Glucokinase</a:t>
            </a:r>
          </a:p>
        </p:txBody>
      </p:sp>
      <p:sp>
        <p:nvSpPr>
          <p:cNvPr id="13321" name="Line 10"/>
          <p:cNvSpPr>
            <a:spLocks noChangeShapeType="1"/>
          </p:cNvSpPr>
          <p:nvPr/>
        </p:nvSpPr>
        <p:spPr bwMode="auto">
          <a:xfrm flipH="1">
            <a:off x="5272088" y="6019800"/>
            <a:ext cx="304800" cy="6096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C:\My Documents\My Pictures\10_007.jpg"/>
          <p:cNvPicPr>
            <a:picLocks noChangeAspect="1" noChangeArrowheads="1"/>
          </p:cNvPicPr>
          <p:nvPr/>
        </p:nvPicPr>
        <p:blipFill>
          <a:blip r:embed="rId2" cstate="print"/>
          <a:srcRect l="22222" t="2144" r="23232" b="20177"/>
          <a:stretch>
            <a:fillRect/>
          </a:stretch>
        </p:blipFill>
        <p:spPr bwMode="auto">
          <a:xfrm>
            <a:off x="4724400" y="609600"/>
            <a:ext cx="4114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3886200" cy="1524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Gluconeogensis:E- Consumed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1066800" y="2819400"/>
            <a:ext cx="29114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Six High-Energy </a:t>
            </a:r>
          </a:p>
          <a:p>
            <a:r>
              <a:rPr lang="en-US" sz="2800" b="1">
                <a:solidFill>
                  <a:schemeClr val="accent2"/>
                </a:solidFill>
              </a:rPr>
              <a:t>Phosphate Bonds</a:t>
            </a:r>
          </a:p>
          <a:p>
            <a:r>
              <a:rPr lang="en-US" sz="2800" b="1">
                <a:solidFill>
                  <a:schemeClr val="accent2"/>
                </a:solidFill>
              </a:rPr>
              <a:t>From Pyruvate to</a:t>
            </a:r>
          </a:p>
          <a:p>
            <a:r>
              <a:rPr lang="en-US" sz="2800" b="1">
                <a:solidFill>
                  <a:schemeClr val="accent2"/>
                </a:solidFill>
              </a:rPr>
              <a:t>Glucose</a:t>
            </a:r>
          </a:p>
        </p:txBody>
      </p:sp>
      <p:sp>
        <p:nvSpPr>
          <p:cNvPr id="14345" name="Text Box 10"/>
          <p:cNvSpPr txBox="1">
            <a:spLocks noChangeArrowheads="1"/>
          </p:cNvSpPr>
          <p:nvPr/>
        </p:nvSpPr>
        <p:spPr bwMode="auto">
          <a:xfrm>
            <a:off x="7716838" y="3565525"/>
            <a:ext cx="884237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2 ATP</a:t>
            </a:r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7716838" y="3138488"/>
            <a:ext cx="898525" cy="396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FF3300"/>
                </a:solidFill>
              </a:rPr>
              <a:t>2 ADP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228600"/>
            <a:ext cx="7315200" cy="914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Gluconeogenesis: Regulation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1219200"/>
            <a:ext cx="8001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sz="3400" b="1" dirty="0">
                <a:solidFill>
                  <a:schemeClr val="accent2"/>
                </a:solidFill>
              </a:rPr>
              <a:t> Reciprocal control 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3400" b="1" dirty="0">
                <a:solidFill>
                  <a:schemeClr val="accent2"/>
                </a:solidFill>
              </a:rPr>
              <a:t>	</a:t>
            </a:r>
            <a:r>
              <a:rPr lang="en-US" sz="3400" b="1" dirty="0" err="1">
                <a:solidFill>
                  <a:srgbClr val="A50021"/>
                </a:solidFill>
              </a:rPr>
              <a:t>Gluconeogenesis</a:t>
            </a:r>
            <a:r>
              <a:rPr lang="en-US" sz="3400" b="1" dirty="0">
                <a:solidFill>
                  <a:srgbClr val="A50021"/>
                </a:solidFill>
              </a:rPr>
              <a:t> &amp; </a:t>
            </a:r>
            <a:r>
              <a:rPr lang="en-US" sz="3400" b="1" dirty="0" err="1">
                <a:solidFill>
                  <a:srgbClr val="A50021"/>
                </a:solidFill>
              </a:rPr>
              <a:t>Glycolysis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sz="3400" b="1" dirty="0" smtClean="0">
                <a:solidFill>
                  <a:schemeClr val="accent2"/>
                </a:solidFill>
              </a:rPr>
              <a:t> </a:t>
            </a:r>
            <a:r>
              <a:rPr lang="en-US" sz="3400" b="1" dirty="0" err="1" smtClean="0">
                <a:solidFill>
                  <a:schemeClr val="accent2"/>
                </a:solidFill>
              </a:rPr>
              <a:t>Allosteric</a:t>
            </a:r>
            <a:r>
              <a:rPr lang="en-US" sz="3400" b="1" dirty="0" smtClean="0">
                <a:solidFill>
                  <a:schemeClr val="accent2"/>
                </a:solidFill>
              </a:rPr>
              <a:t>:	</a:t>
            </a:r>
          </a:p>
          <a:p>
            <a:pPr>
              <a:buClr>
                <a:srgbClr val="A50021"/>
              </a:buClr>
            </a:pPr>
            <a:r>
              <a:rPr lang="en-US" sz="3400" b="1" dirty="0" smtClean="0">
                <a:solidFill>
                  <a:schemeClr val="accent2"/>
                </a:solidFill>
              </a:rPr>
              <a:t>	 </a:t>
            </a:r>
            <a:r>
              <a:rPr lang="en-US" sz="3400" b="1" dirty="0" smtClean="0">
                <a:solidFill>
                  <a:srgbClr val="A50021"/>
                </a:solidFill>
              </a:rPr>
              <a:t>Acetyl </a:t>
            </a:r>
            <a:r>
              <a:rPr lang="en-US" sz="3400" b="1" dirty="0" err="1" smtClean="0">
                <a:solidFill>
                  <a:srgbClr val="A50021"/>
                </a:solidFill>
              </a:rPr>
              <a:t>CoA</a:t>
            </a:r>
            <a:r>
              <a:rPr lang="en-US" sz="3400" b="1" dirty="0" smtClean="0">
                <a:solidFill>
                  <a:schemeClr val="accent2"/>
                </a:solidFill>
              </a:rPr>
              <a:t>       </a:t>
            </a:r>
            <a:r>
              <a:rPr lang="en-US" sz="2800" b="1" dirty="0" err="1" smtClean="0">
                <a:solidFill>
                  <a:schemeClr val="accent2"/>
                </a:solidFill>
              </a:rPr>
              <a:t>Pyruvate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carboxylase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>
              <a:buClr>
                <a:srgbClr val="A50021"/>
              </a:buClr>
            </a:pPr>
            <a:r>
              <a:rPr lang="en-US" sz="3400" b="1" dirty="0" smtClean="0">
                <a:solidFill>
                  <a:schemeClr val="accent2"/>
                </a:solidFill>
              </a:rPr>
              <a:t>	  </a:t>
            </a:r>
          </a:p>
          <a:p>
            <a:pPr>
              <a:buClr>
                <a:srgbClr val="A50021"/>
              </a:buClr>
            </a:pPr>
            <a:r>
              <a:rPr lang="en-US" sz="3400" b="1" dirty="0" smtClean="0">
                <a:solidFill>
                  <a:schemeClr val="accent2"/>
                </a:solidFill>
              </a:rPr>
              <a:t>	</a:t>
            </a:r>
            <a:r>
              <a:rPr lang="en-US" sz="3400" b="1" dirty="0" smtClean="0">
                <a:solidFill>
                  <a:srgbClr val="A50021"/>
                </a:solidFill>
              </a:rPr>
              <a:t>AMP     or     ATP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3400" b="1" dirty="0">
                <a:solidFill>
                  <a:srgbClr val="A50021"/>
                </a:solidFill>
              </a:rPr>
              <a:t>	</a:t>
            </a:r>
            <a:r>
              <a:rPr lang="en-US" sz="3400" b="1" dirty="0" smtClean="0">
                <a:solidFill>
                  <a:srgbClr val="A50021"/>
                </a:solidFill>
              </a:rPr>
              <a:t>F </a:t>
            </a:r>
            <a:r>
              <a:rPr lang="en-US" sz="3400" b="1" dirty="0">
                <a:solidFill>
                  <a:srgbClr val="A50021"/>
                </a:solidFill>
              </a:rPr>
              <a:t>2,6-Bisphosphate</a:t>
            </a: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sz="3400" b="1" dirty="0">
                <a:solidFill>
                  <a:schemeClr val="accent2"/>
                </a:solidFill>
              </a:rPr>
              <a:t>  </a:t>
            </a:r>
            <a:r>
              <a:rPr lang="en-US" sz="3400" b="1" dirty="0" smtClean="0">
                <a:solidFill>
                  <a:schemeClr val="accent2"/>
                </a:solidFill>
              </a:rPr>
              <a:t>Glucagon </a:t>
            </a:r>
            <a:r>
              <a:rPr lang="en-US" sz="3400" b="1" dirty="0">
                <a:solidFill>
                  <a:schemeClr val="accent2"/>
                </a:solidFill>
              </a:rPr>
              <a:t>(  I/G ratio)</a:t>
            </a:r>
          </a:p>
          <a:p>
            <a:pPr>
              <a:buClr>
                <a:srgbClr val="A50021"/>
              </a:buClr>
            </a:pPr>
            <a:r>
              <a:rPr lang="en-US" sz="3400" b="1" dirty="0"/>
              <a:t>	</a:t>
            </a:r>
            <a:r>
              <a:rPr lang="en-US" sz="2800" b="1" dirty="0" err="1">
                <a:solidFill>
                  <a:srgbClr val="A50021"/>
                </a:solidFill>
              </a:rPr>
              <a:t>Allosteric</a:t>
            </a:r>
            <a:r>
              <a:rPr lang="en-US" sz="2800" b="1" dirty="0">
                <a:solidFill>
                  <a:srgbClr val="A50021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(  </a:t>
            </a:r>
            <a:r>
              <a:rPr lang="en-US" b="1" dirty="0" smtClean="0">
                <a:solidFill>
                  <a:schemeClr val="accent2"/>
                </a:solidFill>
              </a:rPr>
              <a:t> F </a:t>
            </a:r>
            <a:r>
              <a:rPr lang="en-US" b="1" dirty="0">
                <a:solidFill>
                  <a:schemeClr val="accent2"/>
                </a:solidFill>
              </a:rPr>
              <a:t>2,6-Bisphosphate)</a:t>
            </a:r>
          </a:p>
          <a:p>
            <a:pPr>
              <a:buClr>
                <a:srgbClr val="A50021"/>
              </a:buClr>
            </a:pPr>
            <a:r>
              <a:rPr lang="en-US" sz="2800" b="1" dirty="0">
                <a:solidFill>
                  <a:srgbClr val="A50021"/>
                </a:solidFill>
              </a:rPr>
              <a:t>	Induction </a:t>
            </a:r>
            <a:r>
              <a:rPr lang="en-US" b="1" dirty="0">
                <a:solidFill>
                  <a:schemeClr val="accent2"/>
                </a:solidFill>
              </a:rPr>
              <a:t>(PEP-CK)</a:t>
            </a:r>
            <a:r>
              <a:rPr lang="en-US" sz="2800" b="1" dirty="0"/>
              <a:t>	</a:t>
            </a: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3332163" y="5321300"/>
            <a:ext cx="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V="1">
            <a:off x="1091883" y="5245100"/>
            <a:ext cx="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AutoShape 10"/>
          <p:cNvSpPr>
            <a:spLocks/>
          </p:cNvSpPr>
          <p:nvPr/>
        </p:nvSpPr>
        <p:spPr bwMode="auto">
          <a:xfrm>
            <a:off x="5791200" y="420878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5926138" y="4315143"/>
            <a:ext cx="2913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F 1,6-bisphosphatase</a:t>
            </a:r>
          </a:p>
        </p:txBody>
      </p:sp>
      <p:sp>
        <p:nvSpPr>
          <p:cNvPr id="15371" name="Line 12"/>
          <p:cNvSpPr>
            <a:spLocks noChangeShapeType="1"/>
          </p:cNvSpPr>
          <p:nvPr/>
        </p:nvSpPr>
        <p:spPr bwMode="auto">
          <a:xfrm>
            <a:off x="3475038" y="5885180"/>
            <a:ext cx="0" cy="3048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33800" y="41783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4" name="Oval 13"/>
          <p:cNvSpPr/>
          <p:nvPr/>
        </p:nvSpPr>
        <p:spPr>
          <a:xfrm>
            <a:off x="4145280" y="31115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+</a:t>
            </a:r>
            <a:endParaRPr lang="en-US" sz="3200" b="1" dirty="0"/>
          </a:p>
        </p:txBody>
      </p:sp>
      <p:sp>
        <p:nvSpPr>
          <p:cNvPr id="15" name="Oval 14"/>
          <p:cNvSpPr/>
          <p:nvPr/>
        </p:nvSpPr>
        <p:spPr>
          <a:xfrm>
            <a:off x="2804160" y="4178300"/>
            <a:ext cx="3810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16" name="Oval 15"/>
          <p:cNvSpPr/>
          <p:nvPr/>
        </p:nvSpPr>
        <p:spPr>
          <a:xfrm>
            <a:off x="5334000" y="4650740"/>
            <a:ext cx="381000" cy="3048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818518" y="3974525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-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63598" y="4462205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-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381000"/>
            <a:ext cx="7315200" cy="914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Take Home Message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611781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</a:t>
            </a:r>
            <a:r>
              <a:rPr lang="en-US" sz="3400" b="1" dirty="0" err="1" smtClean="0">
                <a:solidFill>
                  <a:schemeClr val="accent6"/>
                </a:solidFill>
              </a:rPr>
              <a:t>Gluconeogenesis</a:t>
            </a:r>
            <a:r>
              <a:rPr lang="en-US" sz="3400" b="1" dirty="0" smtClean="0">
                <a:solidFill>
                  <a:schemeClr val="accent6"/>
                </a:solidFill>
              </a:rPr>
              <a:t>:</a:t>
            </a:r>
          </a:p>
          <a:p>
            <a:pPr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  Synthesis </a:t>
            </a:r>
            <a:r>
              <a:rPr lang="en-US" sz="3400" b="1" dirty="0">
                <a:solidFill>
                  <a:srgbClr val="A50021"/>
                </a:solidFill>
              </a:rPr>
              <a:t>of glucose from </a:t>
            </a:r>
            <a:r>
              <a:rPr lang="en-US" sz="3400" b="1" dirty="0" err="1">
                <a:solidFill>
                  <a:srgbClr val="A50021"/>
                </a:solidFill>
              </a:rPr>
              <a:t>noncarbohydrates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  Anabolic 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spcAft>
                <a:spcPts val="1200"/>
              </a:spcAft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rgbClr val="A50021"/>
                </a:solidFill>
              </a:rPr>
              <a:t>  Energy-consuming</a:t>
            </a:r>
            <a:endParaRPr lang="en-US" sz="3400" b="1" dirty="0">
              <a:solidFill>
                <a:schemeClr val="accent2"/>
              </a:solidFill>
            </a:endParaRPr>
          </a:p>
          <a:p>
            <a:pPr>
              <a:spcAft>
                <a:spcPts val="0"/>
              </a:spcAft>
              <a:buClr>
                <a:srgbClr val="A50021"/>
              </a:buClr>
              <a:buFont typeface="Arial" pitchFamily="34" charset="0"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4 Unique enzymes are required for </a:t>
            </a:r>
          </a:p>
          <a:p>
            <a:pPr marL="228600">
              <a:spcAft>
                <a:spcPts val="0"/>
              </a:spcAft>
              <a:buClr>
                <a:srgbClr val="A50021"/>
              </a:buClr>
              <a:tabLst>
                <a:tab pos="228600" algn="l"/>
              </a:tabLst>
              <a:defRPr/>
            </a:pPr>
            <a:r>
              <a:rPr lang="en-US" sz="3400" b="1" dirty="0">
                <a:solidFill>
                  <a:schemeClr val="accent2"/>
                </a:solidFill>
              </a:rPr>
              <a:t>reversal of the 3</a:t>
            </a:r>
            <a:r>
              <a:rPr lang="en-US" sz="3600" b="1" dirty="0">
                <a:solidFill>
                  <a:schemeClr val="accent2"/>
                </a:solidFill>
              </a:rPr>
              <a:t> irreversible reactions </a:t>
            </a:r>
            <a:endParaRPr lang="en-US" sz="3400" b="1" dirty="0">
              <a:solidFill>
                <a:schemeClr val="accent2"/>
              </a:solidFill>
            </a:endParaRPr>
          </a:p>
          <a:p>
            <a:pPr marL="288925" indent="-60325">
              <a:spcAft>
                <a:spcPts val="1200"/>
              </a:spcAft>
              <a:buClr>
                <a:srgbClr val="A50021"/>
              </a:buClr>
              <a:defRPr/>
            </a:pPr>
            <a:r>
              <a:rPr lang="en-US" sz="3400" b="1" dirty="0">
                <a:solidFill>
                  <a:schemeClr val="accent2"/>
                </a:solidFill>
              </a:rPr>
              <a:t>of </a:t>
            </a:r>
            <a:r>
              <a:rPr lang="en-US" sz="3400" b="1" dirty="0" err="1">
                <a:solidFill>
                  <a:schemeClr val="accent2"/>
                </a:solidFill>
              </a:rPr>
              <a:t>glycolysis</a:t>
            </a:r>
            <a:endParaRPr lang="en-US" sz="3400" b="1" dirty="0">
              <a:solidFill>
                <a:srgbClr val="A50021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  <a:defRPr/>
            </a:pPr>
            <a:r>
              <a:rPr lang="en-US" sz="3400" b="1" dirty="0">
                <a:solidFill>
                  <a:schemeClr val="accent2"/>
                </a:solidFill>
              </a:rPr>
              <a:t> Both </a:t>
            </a:r>
            <a:r>
              <a:rPr lang="en-US" sz="3400" b="1" dirty="0" err="1">
                <a:solidFill>
                  <a:schemeClr val="accent2"/>
                </a:solidFill>
              </a:rPr>
              <a:t>gluconeogenesis</a:t>
            </a:r>
            <a:r>
              <a:rPr lang="en-US" sz="3400" b="1" dirty="0">
                <a:solidFill>
                  <a:schemeClr val="accent2"/>
                </a:solidFill>
              </a:rPr>
              <a:t> &amp; </a:t>
            </a:r>
            <a:r>
              <a:rPr lang="en-US" sz="3400" b="1" dirty="0" err="1">
                <a:solidFill>
                  <a:schemeClr val="accent2"/>
                </a:solidFill>
              </a:rPr>
              <a:t>glycolysis</a:t>
            </a:r>
            <a:r>
              <a:rPr lang="en-US" sz="3400" b="1" dirty="0">
                <a:solidFill>
                  <a:schemeClr val="accent2"/>
                </a:solidFill>
              </a:rPr>
              <a:t> are</a:t>
            </a:r>
          </a:p>
          <a:p>
            <a:pPr marL="228600">
              <a:buClr>
                <a:srgbClr val="A50021"/>
              </a:buClr>
              <a:defRPr/>
            </a:pPr>
            <a:r>
              <a:rPr lang="en-US" sz="3400" b="1" dirty="0" smtClean="0">
                <a:solidFill>
                  <a:schemeClr val="accent2"/>
                </a:solidFill>
              </a:rPr>
              <a:t>reciprocally-regulated</a:t>
            </a:r>
            <a:endParaRPr lang="en-US" sz="34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2192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algn="l" eaLnBrk="1" hangingPunct="1"/>
            <a:r>
              <a:rPr lang="en-US" sz="4000" b="1" dirty="0" smtClean="0">
                <a:solidFill>
                  <a:srgbClr val="990000"/>
                </a:solidFill>
                <a:latin typeface="Impact" pitchFamily="42" charset="0"/>
              </a:rPr>
              <a:t>Glucose Metabolism:  </a:t>
            </a:r>
            <a:r>
              <a:rPr lang="en-US" sz="4000" b="1" dirty="0" err="1" smtClean="0">
                <a:solidFill>
                  <a:srgbClr val="990000"/>
                </a:solidFill>
                <a:latin typeface="Impact" pitchFamily="42" charset="0"/>
              </a:rPr>
              <a:t>Gluconeogenesis</a:t>
            </a:r>
            <a:endParaRPr lang="en-US" sz="4000" b="1" dirty="0" smtClean="0">
              <a:solidFill>
                <a:srgbClr val="990000"/>
              </a:solidFill>
              <a:latin typeface="Impact" pitchFamily="42" charset="0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191000" y="3025914"/>
            <a:ext cx="855663" cy="781050"/>
          </a:xfrm>
          <a:prstGeom prst="rect">
            <a:avLst/>
          </a:prstGeom>
          <a:solidFill>
            <a:srgbClr val="FFFF00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>
                <a:solidFill>
                  <a:schemeClr val="accent2"/>
                </a:solidFill>
              </a:rPr>
              <a:t>By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137725" y="4168914"/>
            <a:ext cx="5187638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99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solidFill>
                  <a:srgbClr val="990000"/>
                </a:solidFill>
                <a:latin typeface="Impact" pitchFamily="42" charset="0"/>
              </a:rPr>
              <a:t>Amr</a:t>
            </a:r>
            <a:r>
              <a:rPr lang="en-US" sz="4000" b="1" dirty="0">
                <a:solidFill>
                  <a:srgbClr val="990000"/>
                </a:solidFill>
                <a:latin typeface="Impact" pitchFamily="42" charset="0"/>
              </a:rPr>
              <a:t> S. </a:t>
            </a:r>
            <a:r>
              <a:rPr lang="en-US" sz="4000" b="1" dirty="0" err="1">
                <a:solidFill>
                  <a:srgbClr val="990000"/>
                </a:solidFill>
                <a:latin typeface="Impact" pitchFamily="42" charset="0"/>
              </a:rPr>
              <a:t>Moustafa</a:t>
            </a:r>
            <a:r>
              <a:rPr lang="en-US" sz="4000" b="1" dirty="0">
                <a:solidFill>
                  <a:srgbClr val="990000"/>
                </a:solidFill>
                <a:latin typeface="Impact" pitchFamily="42" charset="0"/>
              </a:rPr>
              <a:t>, </a:t>
            </a:r>
            <a:r>
              <a:rPr lang="en-US" sz="3600" b="1" i="1" dirty="0" smtClean="0">
                <a:solidFill>
                  <a:srgbClr val="990000"/>
                </a:solidFill>
                <a:latin typeface="Impact" pitchFamily="42" charset="0"/>
              </a:rPr>
              <a:t>MD, PhD</a:t>
            </a:r>
            <a:endParaRPr lang="en-US" sz="3600" b="1" i="1" dirty="0">
              <a:solidFill>
                <a:srgbClr val="990000"/>
              </a:solidFill>
              <a:latin typeface="Impact" pitchFamily="42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1960" y="4951413"/>
            <a:ext cx="8610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accent2"/>
                </a:solidFill>
                <a:latin typeface="Gill Sans MT Condensed" pitchFamily="34" charset="0"/>
              </a:rPr>
              <a:t>Assistant Prof. &amp; Consultant, Medical Biochemistry </a:t>
            </a:r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Unit,</a:t>
            </a:r>
            <a:endParaRPr lang="en-US" sz="2800" b="1" dirty="0">
              <a:solidFill>
                <a:schemeClr val="accent2"/>
              </a:solidFill>
              <a:latin typeface="Gill Sans MT Condensed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accent2"/>
                </a:solidFill>
                <a:latin typeface="Gill Sans MT Condensed" pitchFamily="34" charset="0"/>
              </a:rPr>
              <a:t>Pathology Dept., College </a:t>
            </a:r>
            <a:r>
              <a:rPr lang="en-US" sz="2800" b="1" dirty="0">
                <a:solidFill>
                  <a:schemeClr val="accent2"/>
                </a:solidFill>
                <a:latin typeface="Gill Sans MT Condensed" pitchFamily="34" charset="0"/>
              </a:rPr>
              <a:t>of Medicine, KSU</a:t>
            </a:r>
          </a:p>
          <a:p>
            <a:pPr algn="ctr"/>
            <a:r>
              <a:rPr lang="en-US" sz="2800" b="1" dirty="0" smtClean="0">
                <a:solidFill>
                  <a:srgbClr val="990000"/>
                </a:solidFill>
                <a:latin typeface="Gill Sans MT Condensed" pitchFamily="34" charset="0"/>
              </a:rPr>
              <a:t>amrsm@ksu.edu.sa</a:t>
            </a:r>
            <a:endParaRPr lang="en-US" dirty="0">
              <a:latin typeface="Gill Sans MT Condense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2971800" cy="914400"/>
          </a:xfrm>
          <a:solidFill>
            <a:srgbClr val="FFFF00"/>
          </a:solidFill>
          <a:ln w="28575"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990000"/>
                </a:solidFill>
                <a:latin typeface="Impact" pitchFamily="42" charset="0"/>
              </a:rPr>
              <a:t>Objectives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977747"/>
            <a:ext cx="8458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838" lvl="0" indent="-350838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The </a:t>
            </a:r>
            <a:r>
              <a:rPr lang="en-US" sz="3200" b="1" dirty="0">
                <a:solidFill>
                  <a:schemeClr val="accent6"/>
                </a:solidFill>
              </a:rPr>
              <a:t>importance of </a:t>
            </a:r>
            <a:r>
              <a:rPr lang="en-US" sz="3200" b="1" dirty="0" err="1">
                <a:solidFill>
                  <a:schemeClr val="accent6"/>
                </a:solidFill>
              </a:rPr>
              <a:t>gluconeogenesis</a:t>
            </a:r>
            <a:r>
              <a:rPr lang="en-US" sz="3200" b="1" dirty="0">
                <a:solidFill>
                  <a:schemeClr val="accent6"/>
                </a:solidFill>
              </a:rPr>
              <a:t> as an important pathway for glucose production</a:t>
            </a:r>
          </a:p>
          <a:p>
            <a:pPr lvl="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 The </a:t>
            </a:r>
            <a:r>
              <a:rPr lang="en-US" sz="3200" b="1" dirty="0">
                <a:solidFill>
                  <a:schemeClr val="accent6"/>
                </a:solidFill>
              </a:rPr>
              <a:t>main reactions of </a:t>
            </a:r>
            <a:r>
              <a:rPr lang="en-US" sz="3200" b="1" dirty="0" err="1" smtClean="0">
                <a:solidFill>
                  <a:schemeClr val="accent6"/>
                </a:solidFill>
              </a:rPr>
              <a:t>gluconeogenesis</a:t>
            </a:r>
            <a:endParaRPr lang="en-US" sz="3200" b="1" dirty="0">
              <a:solidFill>
                <a:schemeClr val="accent6"/>
              </a:solidFill>
            </a:endParaRPr>
          </a:p>
          <a:p>
            <a:pPr lvl="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accent6"/>
                </a:solidFill>
              </a:rPr>
              <a:t> The </a:t>
            </a:r>
            <a:r>
              <a:rPr lang="en-US" sz="3200" b="1" dirty="0">
                <a:solidFill>
                  <a:schemeClr val="accent6"/>
                </a:solidFill>
              </a:rPr>
              <a:t>rate-limiting enzymes of </a:t>
            </a:r>
            <a:r>
              <a:rPr lang="en-US" sz="3200" b="1" dirty="0" err="1" smtClean="0">
                <a:solidFill>
                  <a:schemeClr val="accent6"/>
                </a:solidFill>
              </a:rPr>
              <a:t>gluconeogenesis</a:t>
            </a:r>
            <a:endParaRPr lang="en-US" sz="3200" b="1" dirty="0">
              <a:solidFill>
                <a:schemeClr val="accent6"/>
              </a:solidFill>
            </a:endParaRPr>
          </a:p>
          <a:p>
            <a:pPr marL="396875" lvl="0" indent="-396875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accent6"/>
                </a:solidFill>
              </a:rPr>
              <a:t>Gluconeogensis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>
                <a:solidFill>
                  <a:schemeClr val="accent6"/>
                </a:solidFill>
              </a:rPr>
              <a:t>is an </a:t>
            </a:r>
            <a:r>
              <a:rPr lang="en-US" sz="3200" b="1" dirty="0" smtClean="0">
                <a:solidFill>
                  <a:schemeClr val="accent6"/>
                </a:solidFill>
              </a:rPr>
              <a:t>energy-consuming, </a:t>
            </a:r>
            <a:r>
              <a:rPr lang="en-US" sz="3200" b="1" dirty="0">
                <a:solidFill>
                  <a:schemeClr val="accent6"/>
                </a:solidFill>
              </a:rPr>
              <a:t>anabolic pathway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31875" y="457200"/>
            <a:ext cx="7315200" cy="1143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Gluconeogenesis: An Overview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66800" y="1954213"/>
            <a:ext cx="7234238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Liver (mainly) and Kidneys</a:t>
            </a:r>
          </a:p>
          <a:p>
            <a:pPr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Both mitochondria and Cytosol</a:t>
            </a:r>
          </a:p>
          <a:p>
            <a:pPr>
              <a:spcAft>
                <a:spcPts val="1200"/>
              </a:spcAft>
              <a:buClr>
                <a:srgbClr val="A50021"/>
              </a:buClr>
            </a:pPr>
            <a:r>
              <a:rPr lang="en-US" sz="3400" b="1">
                <a:solidFill>
                  <a:schemeClr val="accent2"/>
                </a:solidFill>
              </a:rPr>
              <a:t> 	Exception: </a:t>
            </a:r>
            <a:r>
              <a:rPr lang="en-US" sz="3400" b="1">
                <a:solidFill>
                  <a:srgbClr val="A50021"/>
                </a:solidFill>
              </a:rPr>
              <a:t>Glycerol, only cytosol</a:t>
            </a:r>
          </a:p>
          <a:p>
            <a:pPr>
              <a:spcAft>
                <a:spcPts val="1200"/>
              </a:spcAft>
              <a:buClr>
                <a:srgbClr val="A50021"/>
              </a:buClr>
              <a:buFontTx/>
              <a:buChar char="•"/>
            </a:pPr>
            <a:r>
              <a:rPr lang="en-US" sz="3400" b="1">
                <a:solidFill>
                  <a:schemeClr val="accent2"/>
                </a:solidFill>
              </a:rPr>
              <a:t> Gluconeogenic substrates:</a:t>
            </a:r>
          </a:p>
          <a:p>
            <a:r>
              <a:rPr lang="en-US" sz="3400" b="1"/>
              <a:t>	</a:t>
            </a:r>
            <a:r>
              <a:rPr lang="en-US" sz="3400" b="1">
                <a:solidFill>
                  <a:srgbClr val="A50021"/>
                </a:solidFill>
              </a:rPr>
              <a:t>Glycerol</a:t>
            </a:r>
          </a:p>
          <a:p>
            <a:r>
              <a:rPr lang="en-US" sz="3400" b="1">
                <a:solidFill>
                  <a:srgbClr val="A50021"/>
                </a:solidFill>
              </a:rPr>
              <a:t>	Lactate and Pyruvate</a:t>
            </a:r>
          </a:p>
          <a:p>
            <a:r>
              <a:rPr lang="en-US" sz="3400" b="1">
                <a:solidFill>
                  <a:srgbClr val="A50021"/>
                </a:solidFill>
              </a:rPr>
              <a:t>	Glucogenic amino acids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C:\My Documents\My Pictures\10_001.jpg"/>
          <p:cNvPicPr>
            <a:picLocks noChangeAspect="1" noChangeArrowheads="1"/>
          </p:cNvPicPr>
          <p:nvPr/>
        </p:nvPicPr>
        <p:blipFill>
          <a:blip r:embed="rId2" cstate="print"/>
          <a:srcRect l="32500" t="40678" r="30833" b="25424"/>
          <a:stretch>
            <a:fillRect/>
          </a:stretch>
        </p:blipFill>
        <p:spPr bwMode="auto">
          <a:xfrm>
            <a:off x="2971800" y="1905000"/>
            <a:ext cx="3352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6781800" cy="9906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b="1" dirty="0" smtClean="0">
                <a:solidFill>
                  <a:srgbClr val="A50021"/>
                </a:solidFill>
                <a:latin typeface="Impact" pitchFamily="42" charset="0"/>
              </a:rPr>
              <a:t> Pathway</a:t>
            </a:r>
            <a:endParaRPr lang="en-US" b="1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632325" y="5680075"/>
            <a:ext cx="3638550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Carboxylation of pyruvate</a:t>
            </a:r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457200" y="5334000"/>
            <a:ext cx="2606675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Transport of OAA</a:t>
            </a:r>
          </a:p>
        </p:txBody>
      </p:sp>
      <p:sp>
        <p:nvSpPr>
          <p:cNvPr id="5130" name="Text Box 13"/>
          <p:cNvSpPr txBox="1">
            <a:spLocks noChangeArrowheads="1"/>
          </p:cNvSpPr>
          <p:nvPr/>
        </p:nvSpPr>
        <p:spPr bwMode="auto">
          <a:xfrm>
            <a:off x="5029200" y="2514600"/>
            <a:ext cx="40116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F 1,6-P</a:t>
            </a:r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5105400" y="1524000"/>
            <a:ext cx="3859213" cy="457200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Dephosphorylation of G-6-P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162800" cy="15240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 Substrates: Glycerol</a:t>
            </a:r>
            <a:endParaRPr lang="en-US" sz="4000" b="1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  <p:sp>
        <p:nvSpPr>
          <p:cNvPr id="6147" name="Text Box 18"/>
          <p:cNvSpPr txBox="1">
            <a:spLocks noChangeArrowheads="1"/>
          </p:cNvSpPr>
          <p:nvPr/>
        </p:nvSpPr>
        <p:spPr bwMode="auto">
          <a:xfrm>
            <a:off x="1219200" y="2403475"/>
            <a:ext cx="1573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Glycerol </a:t>
            </a:r>
          </a:p>
        </p:txBody>
      </p:sp>
      <p:sp>
        <p:nvSpPr>
          <p:cNvPr id="6148" name="Line 19"/>
          <p:cNvSpPr>
            <a:spLocks noChangeShapeType="1"/>
          </p:cNvSpPr>
          <p:nvPr/>
        </p:nvSpPr>
        <p:spPr bwMode="auto">
          <a:xfrm>
            <a:off x="2944813" y="2676525"/>
            <a:ext cx="16002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20"/>
          <p:cNvSpPr txBox="1">
            <a:spLocks noChangeArrowheads="1"/>
          </p:cNvSpPr>
          <p:nvPr/>
        </p:nvSpPr>
        <p:spPr bwMode="auto">
          <a:xfrm>
            <a:off x="4732338" y="2403475"/>
            <a:ext cx="3433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Glycerol 3-phosphate</a:t>
            </a:r>
          </a:p>
        </p:txBody>
      </p:sp>
      <p:sp>
        <p:nvSpPr>
          <p:cNvPr id="6150" name="Text Box 21"/>
          <p:cNvSpPr txBox="1">
            <a:spLocks noChangeArrowheads="1"/>
          </p:cNvSpPr>
          <p:nvPr/>
        </p:nvSpPr>
        <p:spPr bwMode="auto">
          <a:xfrm>
            <a:off x="3124200" y="2133600"/>
            <a:ext cx="91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*</a:t>
            </a:r>
            <a:r>
              <a:rPr lang="en-US" sz="2800" b="1" dirty="0">
                <a:solidFill>
                  <a:schemeClr val="accent2"/>
                </a:solidFill>
              </a:rPr>
              <a:t>GK</a:t>
            </a:r>
          </a:p>
        </p:txBody>
      </p:sp>
      <p:sp>
        <p:nvSpPr>
          <p:cNvPr id="6151" name="Line 22"/>
          <p:cNvSpPr>
            <a:spLocks noChangeShapeType="1"/>
          </p:cNvSpPr>
          <p:nvPr/>
        </p:nvSpPr>
        <p:spPr bwMode="auto">
          <a:xfrm>
            <a:off x="6373813" y="3200400"/>
            <a:ext cx="0" cy="20574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2" name="Text Box 23"/>
          <p:cNvSpPr txBox="1">
            <a:spLocks noChangeArrowheads="1"/>
          </p:cNvSpPr>
          <p:nvPr/>
        </p:nvSpPr>
        <p:spPr bwMode="auto">
          <a:xfrm>
            <a:off x="4084638" y="5334000"/>
            <a:ext cx="460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Dihydroxyacetone phosphate</a:t>
            </a:r>
          </a:p>
        </p:txBody>
      </p:sp>
      <p:sp>
        <p:nvSpPr>
          <p:cNvPr id="6153" name="Text Box 24"/>
          <p:cNvSpPr txBox="1">
            <a:spLocks noChangeArrowheads="1"/>
          </p:cNvSpPr>
          <p:nvPr/>
        </p:nvSpPr>
        <p:spPr bwMode="auto">
          <a:xfrm>
            <a:off x="3200400" y="3673475"/>
            <a:ext cx="3044825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Glycerol 3-phosphate </a:t>
            </a:r>
          </a:p>
          <a:p>
            <a:r>
              <a:rPr lang="en-US" b="1">
                <a:solidFill>
                  <a:schemeClr val="accent2"/>
                </a:solidFill>
              </a:rPr>
              <a:t>dehydrogenase</a:t>
            </a:r>
          </a:p>
        </p:txBody>
      </p:sp>
      <p:sp>
        <p:nvSpPr>
          <p:cNvPr id="6154" name="AutoShape 25"/>
          <p:cNvSpPr>
            <a:spLocks noChangeArrowheads="1"/>
          </p:cNvSpPr>
          <p:nvPr/>
        </p:nvSpPr>
        <p:spPr bwMode="auto">
          <a:xfrm>
            <a:off x="6394450" y="3581400"/>
            <a:ext cx="457200" cy="1066800"/>
          </a:xfrm>
          <a:prstGeom prst="curvedRight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26"/>
          <p:cNvSpPr txBox="1">
            <a:spLocks noChangeArrowheads="1"/>
          </p:cNvSpPr>
          <p:nvPr/>
        </p:nvSpPr>
        <p:spPr bwMode="auto">
          <a:xfrm>
            <a:off x="6850063" y="3455988"/>
            <a:ext cx="1017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NAD+</a:t>
            </a:r>
          </a:p>
        </p:txBody>
      </p:sp>
      <p:sp>
        <p:nvSpPr>
          <p:cNvPr id="6156" name="Text Box 27"/>
          <p:cNvSpPr txBox="1">
            <a:spLocks noChangeArrowheads="1"/>
          </p:cNvSpPr>
          <p:nvPr/>
        </p:nvSpPr>
        <p:spPr bwMode="auto">
          <a:xfrm>
            <a:off x="6842125" y="4232275"/>
            <a:ext cx="108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NADH</a:t>
            </a:r>
          </a:p>
        </p:txBody>
      </p:sp>
      <p:sp>
        <p:nvSpPr>
          <p:cNvPr id="6157" name="Line 28"/>
          <p:cNvSpPr>
            <a:spLocks noChangeShapeType="1"/>
          </p:cNvSpPr>
          <p:nvPr/>
        </p:nvSpPr>
        <p:spPr bwMode="auto">
          <a:xfrm flipH="1">
            <a:off x="3282950" y="5624513"/>
            <a:ext cx="6858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8" name="Line 30"/>
          <p:cNvSpPr>
            <a:spLocks noChangeShapeType="1"/>
          </p:cNvSpPr>
          <p:nvPr/>
        </p:nvSpPr>
        <p:spPr bwMode="auto">
          <a:xfrm flipH="1">
            <a:off x="2368550" y="5624513"/>
            <a:ext cx="609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9" name="Text Box 31"/>
          <p:cNvSpPr txBox="1">
            <a:spLocks noChangeArrowheads="1"/>
          </p:cNvSpPr>
          <p:nvPr/>
        </p:nvSpPr>
        <p:spPr bwMode="auto">
          <a:xfrm>
            <a:off x="941388" y="5334000"/>
            <a:ext cx="1387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accent2"/>
                </a:solidFill>
              </a:rPr>
              <a:t>Glucose</a:t>
            </a:r>
          </a:p>
        </p:txBody>
      </p:sp>
      <p:sp>
        <p:nvSpPr>
          <p:cNvPr id="6160" name="Text Box 32"/>
          <p:cNvSpPr txBox="1">
            <a:spLocks noChangeArrowheads="1"/>
          </p:cNvSpPr>
          <p:nvPr/>
        </p:nvSpPr>
        <p:spPr bwMode="auto">
          <a:xfrm>
            <a:off x="1279525" y="5934075"/>
            <a:ext cx="7026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A50021"/>
                </a:solidFill>
              </a:rPr>
              <a:t>*GK: Glycerol kinase </a:t>
            </a:r>
            <a:r>
              <a:rPr lang="en-US" sz="2800" b="1">
                <a:solidFill>
                  <a:schemeClr val="accent2"/>
                </a:solidFill>
              </a:rPr>
              <a:t>only</a:t>
            </a:r>
            <a:r>
              <a:rPr lang="en-US" sz="2800" b="1">
                <a:solidFill>
                  <a:srgbClr val="A50021"/>
                </a:solidFill>
              </a:rPr>
              <a:t> in liver &amp; kidneys</a:t>
            </a:r>
          </a:p>
        </p:txBody>
      </p:sp>
      <p:sp>
        <p:nvSpPr>
          <p:cNvPr id="6161" name="AutoShape 33"/>
          <p:cNvSpPr>
            <a:spLocks noChangeArrowheads="1"/>
          </p:cNvSpPr>
          <p:nvPr/>
        </p:nvSpPr>
        <p:spPr bwMode="auto">
          <a:xfrm rot="16200000" flipH="1">
            <a:off x="3429000" y="2386013"/>
            <a:ext cx="457200" cy="1066800"/>
          </a:xfrm>
          <a:prstGeom prst="curvedRightArrow">
            <a:avLst>
              <a:gd name="adj1" fmla="val 46667"/>
              <a:gd name="adj2" fmla="val 9333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Text Box 34"/>
          <p:cNvSpPr txBox="1">
            <a:spLocks noChangeArrowheads="1"/>
          </p:cNvSpPr>
          <p:nvPr/>
        </p:nvSpPr>
        <p:spPr bwMode="auto">
          <a:xfrm>
            <a:off x="2819400" y="30892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ATP</a:t>
            </a:r>
          </a:p>
        </p:txBody>
      </p:sp>
      <p:sp>
        <p:nvSpPr>
          <p:cNvPr id="6163" name="Text Box 35"/>
          <p:cNvSpPr txBox="1">
            <a:spLocks noChangeArrowheads="1"/>
          </p:cNvSpPr>
          <p:nvPr/>
        </p:nvSpPr>
        <p:spPr bwMode="auto">
          <a:xfrm>
            <a:off x="3581400" y="3089275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6666"/>
                </a:solidFill>
              </a:rPr>
              <a:t>ADP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6705600" cy="12954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Glucogenic Amino Acids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644775"/>
            <a:ext cx="5715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576888" y="3240088"/>
            <a:ext cx="1814512" cy="585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Glu, Gln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6172200" y="3886200"/>
            <a:ext cx="381000" cy="609600"/>
          </a:xfrm>
          <a:prstGeom prst="curvedLeftArrow">
            <a:avLst>
              <a:gd name="adj1" fmla="val 32000"/>
              <a:gd name="adj2" fmla="val 64000"/>
              <a:gd name="adj3" fmla="val 33333"/>
            </a:avLst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262688" y="5227638"/>
            <a:ext cx="976312" cy="10779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Met</a:t>
            </a:r>
          </a:p>
          <a:p>
            <a:r>
              <a:rPr lang="en-US" sz="3200" b="1">
                <a:solidFill>
                  <a:srgbClr val="800080"/>
                </a:solidFill>
              </a:rPr>
              <a:t>Val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752600" y="4800600"/>
            <a:ext cx="976313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Phe</a:t>
            </a:r>
          </a:p>
          <a:p>
            <a:r>
              <a:rPr lang="en-US" sz="3200" b="1">
                <a:solidFill>
                  <a:srgbClr val="800080"/>
                </a:solidFill>
              </a:rPr>
              <a:t>Tyr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327275" y="3027363"/>
            <a:ext cx="1163638" cy="914400"/>
          </a:xfrm>
          <a:prstGeom prst="rightArrow">
            <a:avLst>
              <a:gd name="adj1" fmla="val 50000"/>
              <a:gd name="adj2" fmla="val 31814"/>
            </a:avLst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Amino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acids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905000" y="2209800"/>
            <a:ext cx="1066800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Asp</a:t>
            </a:r>
          </a:p>
          <a:p>
            <a:r>
              <a:rPr lang="en-US" sz="3200" b="1">
                <a:solidFill>
                  <a:srgbClr val="800080"/>
                </a:solidFill>
              </a:rPr>
              <a:t>Asn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858000" y="4114800"/>
            <a:ext cx="762000" cy="4572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5562600" y="2590800"/>
            <a:ext cx="2057400" cy="6858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4114800" cy="14478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Gluconeogenic </a:t>
            </a:r>
            <a:b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b="1" smtClean="0">
                <a:solidFill>
                  <a:srgbClr val="A50021"/>
                </a:solidFill>
                <a:latin typeface="Impact" pitchFamily="42" charset="0"/>
              </a:rPr>
              <a:t>Substrates</a:t>
            </a:r>
            <a:endParaRPr lang="en-US" sz="4000" b="1" baseline="30000" smtClean="0">
              <a:solidFill>
                <a:srgbClr val="A50021"/>
              </a:solidFill>
              <a:latin typeface="Impact" pitchFamily="42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644775"/>
            <a:ext cx="5715000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576888" y="3225800"/>
            <a:ext cx="1814512" cy="584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Glu, Gln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172200" y="3886200"/>
            <a:ext cx="381000" cy="609600"/>
          </a:xfrm>
          <a:prstGeom prst="curvedLeftArrow">
            <a:avLst>
              <a:gd name="adj1" fmla="val 32000"/>
              <a:gd name="adj2" fmla="val 64000"/>
              <a:gd name="adj3" fmla="val 33333"/>
            </a:avLst>
          </a:prstGeom>
          <a:solidFill>
            <a:srgbClr val="800080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262688" y="5227638"/>
            <a:ext cx="976312" cy="1077912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Met</a:t>
            </a:r>
          </a:p>
          <a:p>
            <a:r>
              <a:rPr lang="en-US" sz="3200" b="1">
                <a:solidFill>
                  <a:srgbClr val="800080"/>
                </a:solidFill>
              </a:rPr>
              <a:t>Val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52600" y="4800600"/>
            <a:ext cx="976313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Phe</a:t>
            </a:r>
          </a:p>
          <a:p>
            <a:r>
              <a:rPr lang="en-US" sz="3200" b="1">
                <a:solidFill>
                  <a:srgbClr val="800080"/>
                </a:solidFill>
              </a:rPr>
              <a:t>Tyr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327275" y="3027363"/>
            <a:ext cx="1163638" cy="914400"/>
          </a:xfrm>
          <a:prstGeom prst="rightArrow">
            <a:avLst>
              <a:gd name="adj1" fmla="val 50000"/>
              <a:gd name="adj2" fmla="val 31814"/>
            </a:avLst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Amino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acids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2209800"/>
            <a:ext cx="1066800" cy="1066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800080"/>
                </a:solidFill>
              </a:rPr>
              <a:t>Asp</a:t>
            </a:r>
          </a:p>
          <a:p>
            <a:r>
              <a:rPr lang="en-US" sz="3200" b="1">
                <a:solidFill>
                  <a:srgbClr val="800080"/>
                </a:solidFill>
              </a:rPr>
              <a:t>Asn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6858000" y="4114800"/>
            <a:ext cx="762000" cy="4572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733800" y="1717675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Pyruvate</a:t>
            </a: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4419600" y="2133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289675" y="1263650"/>
            <a:ext cx="1420813" cy="5238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800080"/>
                </a:solidFill>
              </a:rPr>
              <a:t>Gly, Ala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 flipH="1">
            <a:off x="5105400" y="1524000"/>
            <a:ext cx="1163638" cy="914400"/>
          </a:xfrm>
          <a:prstGeom prst="rightArrow">
            <a:avLst>
              <a:gd name="adj1" fmla="val 50000"/>
              <a:gd name="adj2" fmla="val 31814"/>
            </a:avLst>
          </a:prstGeom>
          <a:solidFill>
            <a:srgbClr val="66FF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Amino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acids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5013325" y="547688"/>
            <a:ext cx="1328738" cy="519112"/>
          </a:xfrm>
          <a:prstGeom prst="rect">
            <a:avLst/>
          </a:prstGeom>
          <a:solidFill>
            <a:srgbClr val="66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6666"/>
                </a:solidFill>
              </a:rPr>
              <a:t>Lactate</a:t>
            </a:r>
          </a:p>
        </p:txBody>
      </p:sp>
      <p:sp>
        <p:nvSpPr>
          <p:cNvPr id="8208" name="AutoShape 17"/>
          <p:cNvSpPr>
            <a:spLocks noChangeArrowheads="1"/>
          </p:cNvSpPr>
          <p:nvPr/>
        </p:nvSpPr>
        <p:spPr bwMode="auto">
          <a:xfrm rot="6382722" flipV="1">
            <a:off x="4533900" y="1143000"/>
            <a:ext cx="762000" cy="533400"/>
          </a:xfrm>
          <a:prstGeom prst="notchedRightArrow">
            <a:avLst>
              <a:gd name="adj1" fmla="val 50000"/>
              <a:gd name="adj2" fmla="val 3571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Rectangle 10"/>
          <p:cNvSpPr>
            <a:spLocks noChangeArrowheads="1"/>
          </p:cNvSpPr>
          <p:nvPr/>
        </p:nvSpPr>
        <p:spPr bwMode="auto">
          <a:xfrm>
            <a:off x="5532438" y="2590800"/>
            <a:ext cx="2057400" cy="609600"/>
          </a:xfrm>
          <a:prstGeom prst="rect">
            <a:avLst/>
          </a:prstGeom>
          <a:solidFill>
            <a:srgbClr val="CFCFC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8" descr="C:\My Documents\My Pictures\10_002.jpg"/>
          <p:cNvPicPr>
            <a:picLocks noChangeAspect="1" noChangeArrowheads="1"/>
          </p:cNvPicPr>
          <p:nvPr/>
        </p:nvPicPr>
        <p:blipFill>
          <a:blip r:embed="rId2" cstate="print"/>
          <a:srcRect l="13483" t="2857" r="10112" b="12858"/>
          <a:stretch>
            <a:fillRect/>
          </a:stretch>
        </p:blipFill>
        <p:spPr bwMode="auto">
          <a:xfrm>
            <a:off x="2057400" y="2209800"/>
            <a:ext cx="5181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381000"/>
            <a:ext cx="8458200" cy="1600200"/>
          </a:xfrm>
          <a:solidFill>
            <a:srgbClr val="FFFF00"/>
          </a:solidFill>
          <a:ln>
            <a:solidFill>
              <a:srgbClr val="CC0000"/>
            </a:solidFill>
          </a:ln>
        </p:spPr>
        <p:txBody>
          <a:bodyPr/>
          <a:lstStyle/>
          <a:p>
            <a:pPr eaLnBrk="1" hangingPunct="1"/>
            <a:r>
              <a:rPr lang="en-US" sz="4000" b="1" dirty="0" err="1" smtClean="0">
                <a:solidFill>
                  <a:srgbClr val="A50021"/>
                </a:solidFill>
                <a:latin typeface="Impact" pitchFamily="42" charset="0"/>
              </a:rPr>
              <a:t>Gluconeogenic</a:t>
            </a: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 Substrates: Lactate</a:t>
            </a:r>
            <a:b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</a:br>
            <a:r>
              <a:rPr lang="en-US" sz="4000" b="1" dirty="0" smtClean="0">
                <a:solidFill>
                  <a:srgbClr val="A50021"/>
                </a:solidFill>
                <a:latin typeface="Impact" pitchFamily="42" charset="0"/>
              </a:rPr>
              <a:t>(Cori Cycle)</a:t>
            </a:r>
            <a:endParaRPr lang="en-US" sz="4000" b="1" baseline="30000" dirty="0" smtClean="0">
              <a:solidFill>
                <a:srgbClr val="A50021"/>
              </a:solidFill>
              <a:latin typeface="Impact" pitchFamily="4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1627</TotalTime>
  <Words>280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Slide 1</vt:lpstr>
      <vt:lpstr>Glucose Metabolism:  Gluconeogenesis</vt:lpstr>
      <vt:lpstr>Objectives</vt:lpstr>
      <vt:lpstr>Gluconeogenesis: An Overview</vt:lpstr>
      <vt:lpstr>Gluconeogenic Pathway</vt:lpstr>
      <vt:lpstr>Gluconeogenic Substrates: Glycerol</vt:lpstr>
      <vt:lpstr>Glucogenic Amino Acids</vt:lpstr>
      <vt:lpstr>Gluconeogenic  Substrates</vt:lpstr>
      <vt:lpstr>Gluconeogenic Substrates: Lactate (Cori Cycle)</vt:lpstr>
      <vt:lpstr>Gluconeogenic Pathway</vt:lpstr>
      <vt:lpstr>Pruvate Carboxylase and PEP-CK</vt:lpstr>
      <vt:lpstr>Fructose 1,6-Bisphosphatase</vt:lpstr>
      <vt:lpstr>Glucose 6-Phosphatase</vt:lpstr>
      <vt:lpstr>Gluconeogensis:E- Consumed</vt:lpstr>
      <vt:lpstr>Gluconeogenesis: Regulation</vt:lpstr>
      <vt:lpstr>Take Home Message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Dr.Amr</cp:lastModifiedBy>
  <cp:revision>54</cp:revision>
  <dcterms:created xsi:type="dcterms:W3CDTF">1601-01-01T00:00:00Z</dcterms:created>
  <dcterms:modified xsi:type="dcterms:W3CDTF">2013-10-23T09:29:01Z</dcterms:modified>
</cp:coreProperties>
</file>