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88" r:id="rId3"/>
    <p:sldId id="268" r:id="rId4"/>
    <p:sldId id="257" r:id="rId5"/>
    <p:sldId id="258" r:id="rId6"/>
    <p:sldId id="271" r:id="rId7"/>
    <p:sldId id="272" r:id="rId8"/>
    <p:sldId id="273" r:id="rId9"/>
    <p:sldId id="266" r:id="rId10"/>
    <p:sldId id="259" r:id="rId11"/>
    <p:sldId id="289" r:id="rId12"/>
    <p:sldId id="267" r:id="rId13"/>
    <p:sldId id="269" r:id="rId14"/>
    <p:sldId id="277" r:id="rId15"/>
    <p:sldId id="270" r:id="rId16"/>
    <p:sldId id="278" r:id="rId17"/>
    <p:sldId id="290" r:id="rId18"/>
    <p:sldId id="279" r:id="rId19"/>
    <p:sldId id="280" r:id="rId20"/>
    <p:sldId id="281" r:id="rId21"/>
    <p:sldId id="261" r:id="rId22"/>
    <p:sldId id="285" r:id="rId23"/>
    <p:sldId id="262" r:id="rId24"/>
    <p:sldId id="286" r:id="rId25"/>
    <p:sldId id="287" r:id="rId26"/>
    <p:sldId id="282" r:id="rId27"/>
    <p:sldId id="26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364" autoAdjust="0"/>
  </p:normalViewPr>
  <p:slideViewPr>
    <p:cSldViewPr snapToGrid="0" snapToObjects="1">
      <p:cViewPr varScale="1">
        <p:scale>
          <a:sx n="107" d="100"/>
          <a:sy n="107" d="100"/>
        </p:scale>
        <p:origin x="-8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9/1/14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E478580-9350-EC4E-B80F-D0652D14998B}" type="datetimeFigureOut">
              <a:rPr lang="en-US" smtClean="0"/>
              <a:t>9/1/14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5293"/>
            <a:ext cx="7543800" cy="2593975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Protein structure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85800" y="3244982"/>
            <a:ext cx="6461760" cy="230562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(Foundation Block)</a:t>
            </a:r>
            <a:endParaRPr lang="en-US" sz="2400" dirty="0" smtClean="0"/>
          </a:p>
          <a:p>
            <a:r>
              <a:rPr lang="en-US" sz="2400" dirty="0" smtClean="0"/>
              <a:t>Dr. Ahmed Mujamammi</a:t>
            </a:r>
          </a:p>
          <a:p>
            <a:r>
              <a:rPr lang="en-US" sz="2400" dirty="0" smtClean="0"/>
              <a:t>Dr. </a:t>
            </a:r>
            <a:r>
              <a:rPr lang="en-US" sz="2400" dirty="0" err="1" smtClean="0"/>
              <a:t>Sumbul</a:t>
            </a:r>
            <a:r>
              <a:rPr lang="en-US" sz="2400" dirty="0" smtClean="0"/>
              <a:t> </a:t>
            </a:r>
            <a:r>
              <a:rPr lang="en-US" sz="2400" dirty="0" err="1" smtClean="0"/>
              <a:t>Fatma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9807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Secondary structure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Times New Roman"/>
                <a:cs typeface="Times New Roman"/>
              </a:rPr>
              <a:t>It is regular arrangements of amino acids that are located near to each other in the linear sequence.</a:t>
            </a:r>
          </a:p>
          <a:p>
            <a:pPr algn="just"/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Excluding the conformations (3D arrangements) of its side chains.</a:t>
            </a:r>
          </a:p>
          <a:p>
            <a:pPr algn="just"/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α-helix, β-sheet </a:t>
            </a:r>
            <a:r>
              <a:rPr lang="en-US" dirty="0" smtClean="0">
                <a:latin typeface="Times New Roman"/>
                <a:cs typeface="Times New Roman"/>
              </a:rPr>
              <a:t>and β-bend are examples of secondary structures frequently found in proteins.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574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905000"/>
            <a:ext cx="7996237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342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Secondary structure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01832" cy="4800600"/>
          </a:xfrm>
        </p:spPr>
        <p:txBody>
          <a:bodyPr>
            <a:noAutofit/>
          </a:bodyPr>
          <a:lstStyle/>
          <a:p>
            <a:pPr algn="just"/>
            <a:r>
              <a:rPr lang="en-US" b="1" dirty="0" smtClean="0">
                <a:latin typeface="Times New Roman"/>
                <a:cs typeface="Times New Roman"/>
              </a:rPr>
              <a:t>α-helix:</a:t>
            </a:r>
          </a:p>
          <a:p>
            <a:pPr lvl="1" algn="just"/>
            <a:endParaRPr lang="en-US" sz="2200" dirty="0" smtClean="0">
              <a:latin typeface="Times New Roman"/>
              <a:cs typeface="Times New Roman"/>
            </a:endParaRPr>
          </a:p>
          <a:p>
            <a:pPr lvl="1" algn="just"/>
            <a:r>
              <a:rPr lang="en-US" sz="2200" dirty="0" smtClean="0">
                <a:latin typeface="Times New Roman"/>
                <a:cs typeface="Times New Roman"/>
              </a:rPr>
              <a:t>It is a right-handed spiral, in which side chains of amino acids extended outward.</a:t>
            </a:r>
          </a:p>
          <a:p>
            <a:pPr lvl="1" algn="just"/>
            <a:r>
              <a:rPr lang="en-US" sz="2200" dirty="0" smtClean="0">
                <a:latin typeface="Times New Roman"/>
                <a:cs typeface="Times New Roman"/>
              </a:rPr>
              <a:t>Hydrogen bonds: Stabilize the α-helix.</a:t>
            </a:r>
          </a:p>
          <a:p>
            <a:pPr marL="411480" lvl="1" indent="0" algn="just">
              <a:buNone/>
            </a:pPr>
            <a:r>
              <a:rPr lang="en-US" sz="2200" dirty="0" smtClean="0">
                <a:latin typeface="Times New Roman"/>
                <a:cs typeface="Times New Roman"/>
              </a:rPr>
              <a:t>   </a:t>
            </a:r>
            <a:r>
              <a:rPr lang="en-US" sz="1800" dirty="0" smtClean="0">
                <a:latin typeface="Times New Roman"/>
                <a:cs typeface="Times New Roman"/>
              </a:rPr>
              <a:t>form between the peptide bond carbonyl oxygen and amide hydrogen.</a:t>
            </a:r>
            <a:endParaRPr lang="en-US" sz="2200" dirty="0" smtClean="0">
              <a:latin typeface="Times New Roman"/>
              <a:cs typeface="Times New Roman"/>
            </a:endParaRPr>
          </a:p>
          <a:p>
            <a:pPr lvl="1" algn="just"/>
            <a:r>
              <a:rPr lang="en-US" sz="2200" dirty="0" smtClean="0">
                <a:latin typeface="Times New Roman"/>
                <a:cs typeface="Times New Roman"/>
              </a:rPr>
              <a:t>Amino acids per turn: Each turn contains 3.6 amino acids.</a:t>
            </a:r>
          </a:p>
          <a:p>
            <a:pPr lvl="1" algn="just"/>
            <a:r>
              <a:rPr lang="en-US" sz="2200" dirty="0" smtClean="0">
                <a:latin typeface="Times New Roman"/>
                <a:cs typeface="Times New Roman"/>
              </a:rPr>
              <a:t>Amino acids that disrupt an α-helix:</a:t>
            </a:r>
          </a:p>
          <a:p>
            <a:pPr lvl="2" algn="just"/>
            <a:r>
              <a:rPr lang="en-US" dirty="0" smtClean="0">
                <a:latin typeface="Times New Roman"/>
                <a:cs typeface="Times New Roman"/>
              </a:rPr>
              <a:t>Proline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 </a:t>
            </a:r>
            <a:r>
              <a:rPr lang="en-US" dirty="0" err="1" smtClean="0">
                <a:latin typeface="Times New Roman"/>
                <a:cs typeface="Times New Roman"/>
                <a:sym typeface="Wingdings"/>
              </a:rPr>
              <a:t>imino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 group, interferes with the smooth helical structure.</a:t>
            </a:r>
          </a:p>
          <a:p>
            <a:pPr lvl="2" algn="just"/>
            <a:r>
              <a:rPr lang="en-US" dirty="0" smtClean="0">
                <a:latin typeface="Times New Roman"/>
                <a:cs typeface="Times New Roman"/>
                <a:sym typeface="Wingdings"/>
              </a:rPr>
              <a:t>Glutamate, aspartate, histidine, lysine or arginine  form ionic bonds.</a:t>
            </a:r>
          </a:p>
          <a:p>
            <a:pPr lvl="2" algn="just"/>
            <a:r>
              <a:rPr lang="en-US" dirty="0" smtClean="0">
                <a:latin typeface="Times New Roman"/>
                <a:cs typeface="Times New Roman"/>
                <a:sym typeface="Wingdings"/>
              </a:rPr>
              <a:t>Bulky side chain, such as tryptophan.</a:t>
            </a:r>
          </a:p>
          <a:p>
            <a:pPr lvl="2" algn="just"/>
            <a:r>
              <a:rPr lang="en-US" dirty="0" smtClean="0">
                <a:latin typeface="Times New Roman"/>
                <a:cs typeface="Times New Roman"/>
                <a:sym typeface="Wingdings"/>
              </a:rPr>
              <a:t>Branched amino acids at the β-carbon, such as </a:t>
            </a:r>
            <a:r>
              <a:rPr lang="en-US" dirty="0" err="1" smtClean="0">
                <a:latin typeface="Times New Roman"/>
                <a:cs typeface="Times New Roman"/>
                <a:sym typeface="Wingdings"/>
              </a:rPr>
              <a:t>valine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 or isoleucine.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8"/>
          <a:stretch>
            <a:fillRect/>
          </a:stretch>
        </p:blipFill>
        <p:spPr bwMode="auto">
          <a:xfrm>
            <a:off x="7440796" y="152401"/>
            <a:ext cx="874726" cy="230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971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68E-6 2.57355E-6 L -4.7968E-6 -0.1079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9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9719E-6 -2.93954E-6 L 0.00156 -0.1123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56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9906E-6 1.54737E-6 L 0.00121 -0.2251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12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45  E" pathEditMode="relative" ptsTypes="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45  E" pathEditMode="relative" ptsTypes="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45  E" pathEditMode="relative" ptsTypes="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45  E" pathEditMode="relative" ptsTypes="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45  E" pathEditMode="relative" ptsTypes="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Secondary structure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b="1" dirty="0" smtClean="0">
                <a:latin typeface="Times New Roman"/>
                <a:cs typeface="Times New Roman"/>
              </a:rPr>
              <a:t>β-sheet </a:t>
            </a:r>
            <a:r>
              <a:rPr lang="en-US" sz="2200" dirty="0" smtClean="0">
                <a:latin typeface="Times New Roman"/>
                <a:cs typeface="Times New Roman"/>
              </a:rPr>
              <a:t>(Composition of a β-sheet</a:t>
            </a:r>
            <a:r>
              <a:rPr lang="en-US" dirty="0">
                <a:latin typeface="Times New Roman"/>
                <a:cs typeface="Times New Roman"/>
              </a:rPr>
              <a:t>)</a:t>
            </a:r>
            <a:endParaRPr lang="ar-sa" sz="2200" dirty="0" smtClean="0">
              <a:latin typeface="Times New Roman"/>
              <a:cs typeface="Times New Roman"/>
            </a:endParaRPr>
          </a:p>
          <a:p>
            <a:pPr marL="411480" lvl="1" indent="0" algn="just">
              <a:buNone/>
            </a:pPr>
            <a:endParaRPr lang="ar-sa" sz="2200" dirty="0" smtClean="0">
              <a:latin typeface="Times New Roman"/>
              <a:cs typeface="Times New Roman"/>
            </a:endParaRPr>
          </a:p>
          <a:p>
            <a:pPr lvl="2" algn="just"/>
            <a:r>
              <a:rPr lang="en-US" dirty="0" smtClean="0">
                <a:latin typeface="Arial" charset="0"/>
                <a:cs typeface="Palatino" charset="0"/>
              </a:rPr>
              <a:t>Two </a:t>
            </a:r>
            <a:r>
              <a:rPr lang="en-US" dirty="0">
                <a:latin typeface="Arial" charset="0"/>
                <a:cs typeface="Palatino" charset="0"/>
              </a:rPr>
              <a:t>or more polypeptide chains make hydrogen bonding with each </a:t>
            </a:r>
            <a:r>
              <a:rPr lang="en-US" dirty="0" smtClean="0">
                <a:latin typeface="Arial" charset="0"/>
                <a:cs typeface="Palatino" charset="0"/>
              </a:rPr>
              <a:t>other</a:t>
            </a:r>
            <a:r>
              <a:rPr lang="ar-sa" dirty="0" smtClean="0">
                <a:latin typeface="Arial" charset="0"/>
                <a:cs typeface="Palatino" charset="0"/>
              </a:rPr>
              <a:t>.</a:t>
            </a:r>
          </a:p>
          <a:p>
            <a:pPr marL="777240" lvl="2" indent="0" algn="just">
              <a:buNone/>
            </a:pPr>
            <a:endParaRPr lang="ar-sa" dirty="0" smtClean="0">
              <a:latin typeface="Arial" charset="0"/>
              <a:cs typeface="Palatino" charset="0"/>
            </a:endParaRPr>
          </a:p>
          <a:p>
            <a:pPr lvl="2" algn="just"/>
            <a:r>
              <a:rPr lang="en-US" dirty="0" smtClean="0">
                <a:latin typeface="Arial" charset="0"/>
                <a:cs typeface="Palatino" charset="0"/>
              </a:rPr>
              <a:t>Also </a:t>
            </a:r>
            <a:r>
              <a:rPr lang="en-US" dirty="0">
                <a:latin typeface="Arial" charset="0"/>
                <a:cs typeface="Palatino" charset="0"/>
              </a:rPr>
              <a:t>called pleated sheets because they appear as folded structures with </a:t>
            </a:r>
            <a:r>
              <a:rPr lang="en-US" dirty="0" smtClean="0">
                <a:latin typeface="Arial" charset="0"/>
                <a:cs typeface="Palatino" charset="0"/>
              </a:rPr>
              <a:t>edges.</a:t>
            </a:r>
            <a:endParaRPr lang="en-US" dirty="0">
              <a:latin typeface="Arial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882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Secondary structure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b="1" dirty="0" smtClean="0">
                <a:latin typeface="Times New Roman"/>
                <a:cs typeface="Times New Roman"/>
              </a:rPr>
              <a:t>β-sheet</a:t>
            </a:r>
            <a:r>
              <a:rPr lang="en-US" dirty="0" smtClean="0">
                <a:latin typeface="Times New Roman"/>
                <a:cs typeface="Times New Roman"/>
              </a:rPr>
              <a:t> (</a:t>
            </a:r>
            <a:r>
              <a:rPr lang="en-US" sz="2200" dirty="0" smtClean="0">
                <a:latin typeface="Times New Roman"/>
                <a:cs typeface="Times New Roman"/>
              </a:rPr>
              <a:t>Antiparallel and parallel sheets</a:t>
            </a:r>
            <a:r>
              <a:rPr lang="en-US" dirty="0">
                <a:latin typeface="Times New Roman"/>
                <a:cs typeface="Times New Roman"/>
              </a:rPr>
              <a:t>)</a:t>
            </a:r>
            <a:endParaRPr lang="en-US" sz="2200" dirty="0" smtClean="0">
              <a:latin typeface="Times New Roman"/>
              <a:cs typeface="Times New Roman"/>
            </a:endParaRPr>
          </a:p>
          <a:p>
            <a:pPr algn="just"/>
            <a:endParaRPr lang="ar-sa" sz="2200" dirty="0" smtClean="0">
              <a:latin typeface="Times New Roman"/>
              <a:cs typeface="Times New Roman"/>
            </a:endParaRPr>
          </a:p>
          <a:p>
            <a:pPr lvl="1" algn="just"/>
            <a:endParaRPr lang="ar-sa" sz="2200" dirty="0">
              <a:latin typeface="Times New Roman"/>
              <a:cs typeface="Times New Roman"/>
            </a:endParaRPr>
          </a:p>
          <a:p>
            <a:pPr lvl="1" algn="just"/>
            <a:endParaRPr lang="ar-sa" sz="2200" dirty="0" smtClean="0">
              <a:latin typeface="Times New Roman"/>
              <a:cs typeface="Times New Roman"/>
            </a:endParaRPr>
          </a:p>
          <a:p>
            <a:pPr lvl="1" algn="just"/>
            <a:endParaRPr lang="ar-sa" sz="2200" dirty="0">
              <a:latin typeface="Times New Roman"/>
              <a:cs typeface="Times New Roman"/>
            </a:endParaRPr>
          </a:p>
          <a:p>
            <a:pPr lvl="1" algn="just"/>
            <a:endParaRPr lang="ar-sa" sz="2200" dirty="0" smtClean="0">
              <a:latin typeface="Times New Roman"/>
              <a:cs typeface="Times New Roman"/>
            </a:endParaRPr>
          </a:p>
          <a:p>
            <a:pPr lvl="1" algn="just"/>
            <a:endParaRPr lang="ar-sa" sz="2200" dirty="0">
              <a:latin typeface="Times New Roman"/>
              <a:cs typeface="Times New Roman"/>
            </a:endParaRPr>
          </a:p>
          <a:p>
            <a:pPr lvl="1" algn="just"/>
            <a:endParaRPr lang="ar-sa" sz="2200" dirty="0" smtClean="0">
              <a:latin typeface="Times New Roman"/>
              <a:cs typeface="Times New Roman"/>
            </a:endParaRPr>
          </a:p>
          <a:p>
            <a:pPr lvl="1" algn="just"/>
            <a:endParaRPr lang="ar-sa" sz="2200" dirty="0">
              <a:latin typeface="Times New Roman"/>
              <a:cs typeface="Times New Roman"/>
            </a:endParaRPr>
          </a:p>
          <a:p>
            <a:pPr lvl="1" algn="just"/>
            <a:endParaRPr lang="ar-sa" sz="2200" dirty="0" smtClean="0">
              <a:latin typeface="Times New Roman"/>
              <a:cs typeface="Times New Roman"/>
            </a:endParaRPr>
          </a:p>
          <a:p>
            <a:pPr marL="411480" lvl="1" indent="0" algn="just">
              <a:buNone/>
            </a:pPr>
            <a:endParaRPr lang="en-US" sz="2200" dirty="0" smtClean="0">
              <a:latin typeface="Times New Roman"/>
              <a:cs typeface="Times New Roman"/>
            </a:endParaRPr>
          </a:p>
          <a:p>
            <a:pPr marL="411163" lvl="1" indent="-411163" algn="just">
              <a:buNone/>
            </a:pPr>
            <a:r>
              <a:rPr lang="en-US" sz="1800" dirty="0" smtClean="0">
                <a:latin typeface="Times New Roman"/>
                <a:cs typeface="Times New Roman"/>
              </a:rPr>
              <a:t>  Hydrogen bonds in parallel direction is </a:t>
            </a:r>
            <a:r>
              <a:rPr lang="en-US" sz="1800" smtClean="0">
                <a:latin typeface="Times New Roman"/>
                <a:cs typeface="Times New Roman"/>
              </a:rPr>
              <a:t>less stable </a:t>
            </a:r>
            <a:r>
              <a:rPr lang="en-US" sz="1800" dirty="0" smtClean="0">
                <a:latin typeface="Times New Roman"/>
                <a:cs typeface="Times New Roman"/>
              </a:rPr>
              <a:t>than in antiparallel direction</a:t>
            </a:r>
            <a:endParaRPr lang="en-US" sz="1800" dirty="0">
              <a:latin typeface="Times New Roman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1415" y="2432621"/>
            <a:ext cx="7997275" cy="3570059"/>
            <a:chOff x="181415" y="2432621"/>
            <a:chExt cx="7997275" cy="3570059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731" r="48212"/>
            <a:stretch>
              <a:fillRect/>
            </a:stretch>
          </p:blipFill>
          <p:spPr bwMode="auto">
            <a:xfrm>
              <a:off x="1349908" y="2432621"/>
              <a:ext cx="1546359" cy="125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02" t="52570"/>
            <a:stretch>
              <a:fillRect/>
            </a:stretch>
          </p:blipFill>
          <p:spPr bwMode="auto">
            <a:xfrm>
              <a:off x="5471427" y="2432621"/>
              <a:ext cx="1547997" cy="125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112"/>
            <a:stretch>
              <a:fillRect/>
            </a:stretch>
          </p:blipFill>
          <p:spPr bwMode="auto">
            <a:xfrm>
              <a:off x="181415" y="3843157"/>
              <a:ext cx="3887994" cy="215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888"/>
            <a:stretch>
              <a:fillRect/>
            </a:stretch>
          </p:blipFill>
          <p:spPr bwMode="auto">
            <a:xfrm>
              <a:off x="4291904" y="3842680"/>
              <a:ext cx="3886786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9600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Secondary structure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b="1" dirty="0" smtClean="0">
                <a:latin typeface="Times New Roman"/>
                <a:cs typeface="Times New Roman"/>
              </a:rPr>
              <a:t>Other secondary structure examples:</a:t>
            </a:r>
          </a:p>
          <a:p>
            <a:pPr lvl="1" algn="just"/>
            <a:r>
              <a:rPr lang="el-GR" sz="2200" u="sng" dirty="0" smtClean="0">
                <a:latin typeface="Times New Roman"/>
                <a:cs typeface="Times New Roman"/>
              </a:rPr>
              <a:t>β</a:t>
            </a:r>
            <a:r>
              <a:rPr lang="en-US" sz="2200" u="sng" dirty="0" smtClean="0">
                <a:latin typeface="Times New Roman"/>
                <a:cs typeface="Times New Roman"/>
              </a:rPr>
              <a:t>-bends (reverse turns):</a:t>
            </a:r>
          </a:p>
          <a:p>
            <a:pPr lvl="2" algn="just">
              <a:lnSpc>
                <a:spcPct val="130000"/>
              </a:lnSpc>
            </a:pPr>
            <a:r>
              <a:rPr lang="en-US" dirty="0" smtClean="0">
                <a:latin typeface="Times New Roman"/>
                <a:cs typeface="Times New Roman"/>
              </a:rPr>
              <a:t>Reverse the direction of a polypeptide chain.</a:t>
            </a:r>
          </a:p>
          <a:p>
            <a:pPr lvl="2" algn="just">
              <a:lnSpc>
                <a:spcPct val="130000"/>
              </a:lnSpc>
            </a:pPr>
            <a:r>
              <a:rPr lang="en-US" dirty="0" smtClean="0">
                <a:latin typeface="Times New Roman"/>
                <a:cs typeface="Times New Roman"/>
              </a:rPr>
              <a:t>Usually found on the surface of the molecule and  often include charged residues.</a:t>
            </a:r>
          </a:p>
          <a:p>
            <a:pPr lvl="2" algn="just">
              <a:lnSpc>
                <a:spcPct val="130000"/>
              </a:lnSpc>
            </a:pPr>
            <a:r>
              <a:rPr lang="en-US" dirty="0" smtClean="0">
                <a:latin typeface="Times New Roman"/>
                <a:cs typeface="Times New Roman"/>
              </a:rPr>
              <a:t>The name comes because they often connect successive strands of antiparallel β-sheets.</a:t>
            </a:r>
          </a:p>
          <a:p>
            <a:pPr lvl="2" algn="just">
              <a:lnSpc>
                <a:spcPct val="130000"/>
              </a:lnSpc>
            </a:pPr>
            <a:r>
              <a:rPr lang="en-US" dirty="0" smtClean="0">
                <a:latin typeface="Times New Roman"/>
                <a:cs typeface="Times New Roman"/>
              </a:rPr>
              <a:t>β-bends are generally composed of four amino acid residues, proline or glycine are frequently found </a:t>
            </a:r>
            <a:r>
              <a:rPr lang="en-US" dirty="0">
                <a:latin typeface="Times New Roman"/>
                <a:cs typeface="Times New Roman"/>
              </a:rPr>
              <a:t>in β-</a:t>
            </a:r>
            <a:r>
              <a:rPr lang="en-US" dirty="0" smtClean="0">
                <a:latin typeface="Times New Roman"/>
                <a:cs typeface="Times New Roman"/>
              </a:rPr>
              <a:t>bends.</a:t>
            </a:r>
          </a:p>
          <a:p>
            <a:pPr marL="411480" lvl="1" indent="0" algn="just">
              <a:buNone/>
            </a:pPr>
            <a:endParaRPr lang="en-US" sz="2200" dirty="0">
              <a:latin typeface="Times New Roman"/>
              <a:cs typeface="Times New Roman"/>
            </a:endParaRPr>
          </a:p>
          <a:p>
            <a:pPr lvl="1" algn="just"/>
            <a:r>
              <a:rPr lang="en-US" sz="2200" u="sng" dirty="0" err="1" smtClean="0">
                <a:latin typeface="Times New Roman"/>
                <a:cs typeface="Times New Roman"/>
              </a:rPr>
              <a:t>Nonrepetitive</a:t>
            </a:r>
            <a:r>
              <a:rPr lang="en-US" sz="2200" u="sng" dirty="0" smtClean="0">
                <a:latin typeface="Times New Roman"/>
                <a:cs typeface="Times New Roman"/>
              </a:rPr>
              <a:t> secondary structure: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</a:p>
          <a:p>
            <a:pPr marL="411480" lvl="1" indent="0" algn="just">
              <a:buNone/>
            </a:pPr>
            <a:r>
              <a:rPr lang="en-US" sz="2200" dirty="0">
                <a:latin typeface="Times New Roman"/>
                <a:cs typeface="Times New Roman"/>
              </a:rPr>
              <a:t>	</a:t>
            </a:r>
            <a:r>
              <a:rPr lang="en-US" sz="2200" dirty="0" smtClean="0">
                <a:latin typeface="Times New Roman"/>
                <a:cs typeface="Times New Roman"/>
              </a:rPr>
              <a:t>	e.g. loop or coil conformation.</a:t>
            </a:r>
          </a:p>
        </p:txBody>
      </p:sp>
    </p:spTree>
    <p:extLst>
      <p:ext uri="{BB962C8B-B14F-4D97-AF65-F5344CB8AC3E}">
        <p14:creationId xmlns:p14="http://schemas.microsoft.com/office/powerpoint/2010/main" val="3703882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Secondary structure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b="1" dirty="0" smtClean="0">
                <a:latin typeface="Times New Roman"/>
                <a:cs typeface="Times New Roman"/>
              </a:rPr>
              <a:t>Other secondary structure examples:</a:t>
            </a:r>
          </a:p>
          <a:p>
            <a:pPr lvl="1" algn="just"/>
            <a:r>
              <a:rPr lang="en-US" sz="2200" dirty="0" err="1" smtClean="0">
                <a:latin typeface="Times New Roman"/>
                <a:cs typeface="Times New Roman"/>
              </a:rPr>
              <a:t>Supersecondary</a:t>
            </a:r>
            <a:r>
              <a:rPr lang="en-US" sz="2200" dirty="0" smtClean="0">
                <a:latin typeface="Times New Roman"/>
                <a:cs typeface="Times New Roman"/>
              </a:rPr>
              <a:t> structures (motifs):</a:t>
            </a:r>
          </a:p>
          <a:p>
            <a:pPr marL="777240" lvl="2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	A combination of secondary structural elements.</a:t>
            </a:r>
          </a:p>
          <a:p>
            <a:pPr marL="777240" lvl="2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777240" lvl="2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sz="1800" dirty="0">
              <a:latin typeface="Times New Roman"/>
              <a:cs typeface="Times New Roman"/>
            </a:endParaRPr>
          </a:p>
          <a:p>
            <a:pPr marL="114300" indent="0">
              <a:buNone/>
            </a:pPr>
            <a:r>
              <a:rPr lang="en-US" sz="1800" dirty="0" smtClean="0">
                <a:latin typeface="Times New Roman"/>
                <a:cs typeface="Times New Roman"/>
              </a:rPr>
              <a:t>	</a:t>
            </a:r>
            <a:r>
              <a:rPr lang="el-GR" sz="1800" dirty="0" smtClean="0">
                <a:latin typeface="Times New Roman"/>
                <a:cs typeface="Times New Roman"/>
              </a:rPr>
              <a:t>α </a:t>
            </a:r>
            <a:r>
              <a:rPr lang="el-GR" sz="1800" dirty="0">
                <a:latin typeface="Times New Roman"/>
                <a:cs typeface="Times New Roman"/>
              </a:rPr>
              <a:t>α</a:t>
            </a:r>
            <a:r>
              <a:rPr lang="en-US" sz="1800" dirty="0">
                <a:latin typeface="Times New Roman"/>
                <a:cs typeface="Times New Roman"/>
              </a:rPr>
              <a:t> motif: two </a:t>
            </a:r>
            <a:r>
              <a:rPr lang="el-GR" sz="1800" dirty="0">
                <a:latin typeface="Times New Roman"/>
                <a:cs typeface="Times New Roman"/>
              </a:rPr>
              <a:t>α</a:t>
            </a:r>
            <a:r>
              <a:rPr lang="en-US" sz="1800" dirty="0">
                <a:latin typeface="Times New Roman"/>
                <a:cs typeface="Times New Roman"/>
              </a:rPr>
              <a:t> helices </a:t>
            </a:r>
            <a:r>
              <a:rPr lang="en-US" sz="1800" dirty="0" smtClean="0">
                <a:latin typeface="Times New Roman"/>
                <a:cs typeface="Times New Roman"/>
              </a:rPr>
              <a:t>together</a:t>
            </a:r>
          </a:p>
          <a:p>
            <a:pPr marL="114300" indent="0">
              <a:buNone/>
            </a:pPr>
            <a:r>
              <a:rPr lang="en-US" sz="1800" dirty="0" smtClean="0">
                <a:latin typeface="Times New Roman"/>
                <a:cs typeface="Times New Roman"/>
              </a:rPr>
              <a:t>	</a:t>
            </a:r>
            <a:r>
              <a:rPr lang="el-GR" sz="1800" dirty="0" smtClean="0">
                <a:latin typeface="Times New Roman"/>
                <a:cs typeface="Times New Roman"/>
              </a:rPr>
              <a:t>β </a:t>
            </a:r>
            <a:r>
              <a:rPr lang="el-GR" sz="1800" dirty="0">
                <a:latin typeface="Times New Roman"/>
                <a:cs typeface="Times New Roman"/>
              </a:rPr>
              <a:t>α β</a:t>
            </a:r>
            <a:r>
              <a:rPr lang="en-US" sz="1800" dirty="0">
                <a:latin typeface="Times New Roman"/>
                <a:cs typeface="Times New Roman"/>
              </a:rPr>
              <a:t> motif: a helix connects two </a:t>
            </a:r>
            <a:r>
              <a:rPr lang="el-GR" sz="1800" dirty="0">
                <a:latin typeface="Times New Roman"/>
                <a:cs typeface="Times New Roman"/>
              </a:rPr>
              <a:t>β</a:t>
            </a:r>
            <a:r>
              <a:rPr lang="en-US" sz="1800" dirty="0">
                <a:latin typeface="Times New Roman"/>
                <a:cs typeface="Times New Roman"/>
              </a:rPr>
              <a:t> sheets</a:t>
            </a:r>
          </a:p>
          <a:p>
            <a:pPr marL="114300" indent="0">
              <a:buNone/>
            </a:pPr>
            <a:r>
              <a:rPr lang="en-US" sz="1800" dirty="0" smtClean="0">
                <a:latin typeface="Times New Roman"/>
                <a:cs typeface="Times New Roman"/>
              </a:rPr>
              <a:t>	</a:t>
            </a:r>
            <a:r>
              <a:rPr lang="el-GR" sz="1800" dirty="0" smtClean="0">
                <a:latin typeface="Times New Roman"/>
                <a:cs typeface="Times New Roman"/>
              </a:rPr>
              <a:t>β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hairpin: reverse turns connect antiparallel </a:t>
            </a:r>
            <a:r>
              <a:rPr lang="el-GR" sz="1800" dirty="0">
                <a:latin typeface="Times New Roman"/>
                <a:cs typeface="Times New Roman"/>
              </a:rPr>
              <a:t>β</a:t>
            </a:r>
            <a:r>
              <a:rPr lang="en-US" sz="1800" dirty="0">
                <a:latin typeface="Times New Roman"/>
                <a:cs typeface="Times New Roman"/>
              </a:rPr>
              <a:t> sheets</a:t>
            </a:r>
          </a:p>
          <a:p>
            <a:pPr marL="114300" indent="0">
              <a:buNone/>
            </a:pPr>
            <a:r>
              <a:rPr lang="en-US" sz="1800" dirty="0" smtClean="0">
                <a:latin typeface="Times New Roman"/>
                <a:cs typeface="Times New Roman"/>
              </a:rPr>
              <a:t>	</a:t>
            </a:r>
            <a:r>
              <a:rPr lang="el-GR" sz="1800" dirty="0" smtClean="0">
                <a:latin typeface="Times New Roman"/>
                <a:cs typeface="Times New Roman"/>
              </a:rPr>
              <a:t>β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barrels: rolls of </a:t>
            </a:r>
            <a:r>
              <a:rPr lang="el-GR" sz="1800" dirty="0">
                <a:latin typeface="Times New Roman"/>
                <a:cs typeface="Times New Roman"/>
              </a:rPr>
              <a:t>β</a:t>
            </a:r>
            <a:r>
              <a:rPr lang="en-US" sz="1800" dirty="0">
                <a:latin typeface="Times New Roman"/>
                <a:cs typeface="Times New Roman"/>
              </a:rPr>
              <a:t> sheets</a:t>
            </a:r>
          </a:p>
          <a:p>
            <a:endParaRPr lang="en-US" dirty="0">
              <a:latin typeface="Calibri" charset="0"/>
            </a:endParaRPr>
          </a:p>
          <a:p>
            <a:pPr marL="411480" lvl="1" indent="0" algn="just">
              <a:buNone/>
            </a:pPr>
            <a:endParaRPr lang="en-US" sz="2200" dirty="0">
              <a:latin typeface="Times New Roman"/>
              <a:cs typeface="Times New Roman"/>
            </a:endParaRPr>
          </a:p>
        </p:txBody>
      </p:sp>
      <p:pic>
        <p:nvPicPr>
          <p:cNvPr id="4" name="Picture 3" descr="Suprsecondary structure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21" y="3006866"/>
            <a:ext cx="7640463" cy="158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65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Tertiary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It is the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three-dimensional (3D)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structure of an entire polypeptide chain including side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chains.</a:t>
            </a:r>
          </a:p>
          <a:p>
            <a:pPr marL="114300" indent="0" algn="just">
              <a:buNone/>
            </a:pPr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The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fundamental functional and 3D structural units of a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polypeptide known as domains, &gt;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200 amino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acids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fold into two or more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clusters.</a:t>
            </a:r>
          </a:p>
          <a:p>
            <a:pPr marL="114300" indent="0" algn="just"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core of a domain is built from combinations of </a:t>
            </a:r>
            <a:r>
              <a:rPr lang="en-US" dirty="0" err="1">
                <a:solidFill>
                  <a:srgbClr val="2F2B20"/>
                </a:solidFill>
                <a:latin typeface="Times New Roman"/>
                <a:cs typeface="Times New Roman"/>
              </a:rPr>
              <a:t>supersecondary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structural elements (motifs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) and their side chains.</a:t>
            </a:r>
          </a:p>
          <a:p>
            <a:pPr marL="114300" indent="0" algn="just"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Domains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can be combined to form tertiary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structure.</a:t>
            </a:r>
          </a:p>
        </p:txBody>
      </p:sp>
    </p:spTree>
    <p:extLst>
      <p:ext uri="{BB962C8B-B14F-4D97-AF65-F5344CB8AC3E}">
        <p14:creationId xmlns:p14="http://schemas.microsoft.com/office/powerpoint/2010/main" val="2685853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Tertiary structure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 smtClean="0">
                <a:latin typeface="Times New Roman"/>
                <a:cs typeface="Times New Roman"/>
              </a:rPr>
              <a:t>Interactions stabilizing tertiary structure:</a:t>
            </a:r>
          </a:p>
          <a:p>
            <a:pPr lvl="1" algn="just">
              <a:lnSpc>
                <a:spcPct val="50000"/>
              </a:lnSpc>
            </a:pPr>
            <a:endParaRPr lang="en-US" sz="1800" dirty="0" smtClean="0">
              <a:latin typeface="Times New Roman"/>
              <a:cs typeface="Times New Roman"/>
            </a:endParaRPr>
          </a:p>
          <a:p>
            <a:pPr lvl="1" algn="just">
              <a:lnSpc>
                <a:spcPct val="130000"/>
              </a:lnSpc>
            </a:pPr>
            <a:r>
              <a:rPr lang="en-US" sz="1800" dirty="0" smtClean="0">
                <a:latin typeface="Times New Roman"/>
                <a:cs typeface="Times New Roman"/>
              </a:rPr>
              <a:t>Disulfide bonds.</a:t>
            </a:r>
          </a:p>
          <a:p>
            <a:pPr lvl="1" algn="just">
              <a:lnSpc>
                <a:spcPct val="130000"/>
              </a:lnSpc>
            </a:pPr>
            <a:r>
              <a:rPr lang="en-US" sz="1800" dirty="0" smtClean="0">
                <a:latin typeface="Times New Roman"/>
                <a:cs typeface="Times New Roman"/>
              </a:rPr>
              <a:t>Hydrophobic interactions.</a:t>
            </a:r>
          </a:p>
          <a:p>
            <a:pPr lvl="1" algn="just">
              <a:lnSpc>
                <a:spcPct val="130000"/>
              </a:lnSpc>
            </a:pPr>
            <a:r>
              <a:rPr lang="en-US" sz="1800" dirty="0" smtClean="0">
                <a:latin typeface="Times New Roman"/>
                <a:cs typeface="Times New Roman"/>
              </a:rPr>
              <a:t>Hydrogen bonds.</a:t>
            </a:r>
          </a:p>
          <a:p>
            <a:pPr lvl="1" algn="just">
              <a:lnSpc>
                <a:spcPct val="130000"/>
              </a:lnSpc>
            </a:pPr>
            <a:r>
              <a:rPr lang="en-US" sz="1800" dirty="0" smtClean="0">
                <a:latin typeface="Times New Roman"/>
                <a:cs typeface="Times New Roman"/>
              </a:rPr>
              <a:t>Ionic interactions.</a:t>
            </a:r>
            <a:endParaRPr lang="en-US"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9181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Tertiary structure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 smtClean="0">
                <a:latin typeface="Times New Roman"/>
                <a:cs typeface="Times New Roman"/>
              </a:rPr>
              <a:t>Protein folding</a:t>
            </a:r>
            <a:r>
              <a:rPr lang="en-US" b="1" dirty="0">
                <a:latin typeface="Times New Roman"/>
                <a:cs typeface="Times New Roman"/>
              </a:rPr>
              <a:t>:</a:t>
            </a:r>
            <a:endParaRPr lang="en-US" b="1" dirty="0" smtClean="0">
              <a:latin typeface="Times New Roman"/>
              <a:cs typeface="Times New Roman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84958" y="2338756"/>
            <a:ext cx="5974082" cy="3976550"/>
            <a:chOff x="714118" y="2567060"/>
            <a:chExt cx="5974082" cy="3976550"/>
          </a:xfrm>
        </p:grpSpPr>
        <p:pic>
          <p:nvPicPr>
            <p:cNvPr id="4" name="Picture 3" descr="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118" y="2567062"/>
              <a:ext cx="2420659" cy="1619975"/>
            </a:xfrm>
            <a:prstGeom prst="rect">
              <a:avLst/>
            </a:prstGeom>
          </p:spPr>
        </p:pic>
        <p:pic>
          <p:nvPicPr>
            <p:cNvPr id="6" name="Picture 5" descr="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540" y="2567060"/>
              <a:ext cx="2420660" cy="1619981"/>
            </a:xfrm>
            <a:prstGeom prst="rect">
              <a:avLst/>
            </a:prstGeom>
          </p:spPr>
        </p:pic>
        <p:pic>
          <p:nvPicPr>
            <p:cNvPr id="7" name="Picture 6" descr="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227" y="4923611"/>
              <a:ext cx="2447973" cy="1619999"/>
            </a:xfrm>
            <a:prstGeom prst="rect">
              <a:avLst/>
            </a:prstGeom>
          </p:spPr>
        </p:pic>
        <p:pic>
          <p:nvPicPr>
            <p:cNvPr id="8" name="Picture 7" descr="4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118" y="4923612"/>
              <a:ext cx="2447972" cy="1619998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3261987" y="3367465"/>
              <a:ext cx="8765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5070571" y="4546460"/>
              <a:ext cx="50399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3243135" y="5802905"/>
              <a:ext cx="8765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9181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latin typeface="Times New Roman"/>
                <a:cs typeface="Times New Roman"/>
              </a:rPr>
              <a:t>What are proteins?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latin typeface="Times New Roman"/>
                <a:cs typeface="Times New Roman"/>
              </a:rPr>
              <a:t>Structure of proteins:</a:t>
            </a:r>
          </a:p>
          <a:p>
            <a:pPr lvl="1">
              <a:lnSpc>
                <a:spcPct val="130000"/>
              </a:lnSpc>
            </a:pPr>
            <a:r>
              <a:rPr lang="en-US" sz="2200" dirty="0" smtClean="0">
                <a:latin typeface="Times New Roman"/>
                <a:cs typeface="Times New Roman"/>
              </a:rPr>
              <a:t>Primary structure.</a:t>
            </a:r>
          </a:p>
          <a:p>
            <a:pPr lvl="1">
              <a:lnSpc>
                <a:spcPct val="130000"/>
              </a:lnSpc>
            </a:pPr>
            <a:r>
              <a:rPr lang="en-US" sz="2200" dirty="0" smtClean="0">
                <a:latin typeface="Times New Roman"/>
                <a:cs typeface="Times New Roman"/>
              </a:rPr>
              <a:t>Secondary structure.</a:t>
            </a:r>
          </a:p>
          <a:p>
            <a:pPr lvl="1">
              <a:lnSpc>
                <a:spcPct val="130000"/>
              </a:lnSpc>
            </a:pPr>
            <a:r>
              <a:rPr lang="en-US" sz="2200" dirty="0" smtClean="0">
                <a:latin typeface="Times New Roman"/>
                <a:cs typeface="Times New Roman"/>
              </a:rPr>
              <a:t>Tertiary structure.</a:t>
            </a:r>
          </a:p>
          <a:p>
            <a:pPr lvl="1">
              <a:lnSpc>
                <a:spcPct val="130000"/>
              </a:lnSpc>
            </a:pPr>
            <a:r>
              <a:rPr lang="en-US" sz="2200" dirty="0" smtClean="0">
                <a:latin typeface="Times New Roman"/>
                <a:cs typeface="Times New Roman"/>
              </a:rPr>
              <a:t>Quaternary structure.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latin typeface="Times New Roman"/>
                <a:cs typeface="Times New Roman"/>
              </a:rPr>
              <a:t>Denaturation of proteins.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latin typeface="Times New Roman"/>
                <a:cs typeface="Times New Roman"/>
              </a:rPr>
              <a:t>Protein misfolding.</a:t>
            </a:r>
          </a:p>
          <a:p>
            <a:pPr>
              <a:lnSpc>
                <a:spcPct val="130000"/>
              </a:lnSpc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9203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Tertiary structure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 smtClean="0">
                <a:latin typeface="Times New Roman"/>
                <a:cs typeface="Times New Roman"/>
              </a:rPr>
              <a:t>Role of chaperons in protein folding:</a:t>
            </a:r>
          </a:p>
          <a:p>
            <a:pPr marL="411480" lvl="1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lvl="1" algn="just"/>
            <a:r>
              <a:rPr lang="en-US" dirty="0" smtClean="0">
                <a:latin typeface="Times New Roman"/>
                <a:cs typeface="Times New Roman"/>
              </a:rPr>
              <a:t>Chaperons are a specialized group of proteins, required for the proper folding of many species of proteins.</a:t>
            </a:r>
          </a:p>
          <a:p>
            <a:pPr marL="411480" lvl="1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lvl="1" algn="just"/>
            <a:r>
              <a:rPr lang="en-US" dirty="0" smtClean="0">
                <a:latin typeface="Times New Roman"/>
                <a:cs typeface="Times New Roman"/>
              </a:rPr>
              <a:t>They also known as “</a:t>
            </a:r>
            <a:r>
              <a:rPr lang="en-US" b="1" dirty="0" smtClean="0">
                <a:latin typeface="Times New Roman"/>
                <a:cs typeface="Times New Roman"/>
              </a:rPr>
              <a:t>heat chock</a:t>
            </a:r>
            <a:r>
              <a:rPr lang="en-US" dirty="0" smtClean="0">
                <a:latin typeface="Times New Roman"/>
                <a:cs typeface="Times New Roman"/>
              </a:rPr>
              <a:t>” proteins.</a:t>
            </a:r>
          </a:p>
          <a:p>
            <a:pPr marL="411480" lvl="1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lvl="1" algn="just"/>
            <a:r>
              <a:rPr lang="en-US" dirty="0" smtClean="0">
                <a:latin typeface="Times New Roman"/>
                <a:cs typeface="Times New Roman"/>
              </a:rPr>
              <a:t>The interact with polypeptide at various stages during the folding process.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8483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Quaternary</a:t>
            </a:r>
            <a:r>
              <a:rPr lang="en-US" dirty="0" smtClean="0"/>
              <a:t>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 algn="just">
              <a:lnSpc>
                <a:spcPct val="130000"/>
              </a:lnSpc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algn="just">
              <a:lnSpc>
                <a:spcPct val="130000"/>
              </a:lnSpc>
            </a:pPr>
            <a:r>
              <a:rPr lang="en-US" dirty="0" smtClean="0">
                <a:latin typeface="Times New Roman"/>
                <a:cs typeface="Times New Roman"/>
              </a:rPr>
              <a:t>Some </a:t>
            </a:r>
            <a:r>
              <a:rPr lang="en-US" dirty="0">
                <a:latin typeface="Times New Roman"/>
                <a:cs typeface="Times New Roman"/>
              </a:rPr>
              <a:t>proteins contain two or more polypeptide </a:t>
            </a:r>
            <a:r>
              <a:rPr lang="en-US" dirty="0" smtClean="0">
                <a:latin typeface="Times New Roman"/>
                <a:cs typeface="Times New Roman"/>
              </a:rPr>
              <a:t>chains that may be structurally </a:t>
            </a:r>
            <a:r>
              <a:rPr lang="en-US" b="1" dirty="0" smtClean="0">
                <a:latin typeface="Times New Roman"/>
                <a:cs typeface="Times New Roman"/>
              </a:rPr>
              <a:t>identical</a:t>
            </a:r>
            <a:r>
              <a:rPr lang="en-US" dirty="0" smtClean="0">
                <a:latin typeface="Times New Roman"/>
                <a:cs typeface="Times New Roman"/>
              </a:rPr>
              <a:t> or totally </a:t>
            </a:r>
            <a:r>
              <a:rPr lang="en-US" b="1" dirty="0" smtClean="0">
                <a:latin typeface="Times New Roman"/>
                <a:cs typeface="Times New Roman"/>
              </a:rPr>
              <a:t>unrelated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114300" indent="0" algn="just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>
              <a:lnSpc>
                <a:spcPct val="130000"/>
              </a:lnSpc>
            </a:pPr>
            <a:r>
              <a:rPr lang="en-US" dirty="0">
                <a:latin typeface="Times New Roman"/>
                <a:cs typeface="Times New Roman"/>
              </a:rPr>
              <a:t>Each chain forms a </a:t>
            </a:r>
            <a:r>
              <a:rPr lang="en-US" dirty="0" smtClean="0">
                <a:latin typeface="Times New Roman"/>
                <a:cs typeface="Times New Roman"/>
              </a:rPr>
              <a:t>3D </a:t>
            </a:r>
            <a:r>
              <a:rPr lang="en-US" dirty="0">
                <a:latin typeface="Times New Roman"/>
                <a:cs typeface="Times New Roman"/>
              </a:rPr>
              <a:t>structure called </a:t>
            </a:r>
            <a:r>
              <a:rPr lang="en-US" dirty="0" smtClean="0">
                <a:latin typeface="Times New Roman"/>
                <a:cs typeface="Times New Roman"/>
              </a:rPr>
              <a:t>subunit.</a:t>
            </a:r>
          </a:p>
          <a:p>
            <a:pPr marL="114300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algn="just">
              <a:lnSpc>
                <a:spcPct val="130000"/>
              </a:lnSpc>
            </a:pPr>
            <a:r>
              <a:rPr lang="en-US" dirty="0" smtClean="0">
                <a:latin typeface="Times New Roman"/>
                <a:cs typeface="Times New Roman"/>
              </a:rPr>
              <a:t>According to the number of subunits: dimeric, trimeric, … or multimeric.</a:t>
            </a:r>
          </a:p>
          <a:p>
            <a:pPr marL="114300" indent="0" algn="just">
              <a:lnSpc>
                <a:spcPct val="110000"/>
              </a:lnSpc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algn="just">
              <a:lnSpc>
                <a:spcPct val="130000"/>
              </a:lnSpc>
            </a:pPr>
            <a:r>
              <a:rPr lang="en-US" dirty="0" smtClean="0">
                <a:latin typeface="Times New Roman"/>
                <a:cs typeface="Times New Roman"/>
              </a:rPr>
              <a:t>Subunits may either function independently of each other, or work cooperatively, e.g. </a:t>
            </a:r>
            <a:r>
              <a:rPr lang="en-US" b="1" dirty="0" smtClean="0">
                <a:latin typeface="Times New Roman"/>
                <a:cs typeface="Times New Roman"/>
              </a:rPr>
              <a:t>hemoglobin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6872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Hemoglobin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130000"/>
              </a:lnSpc>
            </a:pPr>
            <a:r>
              <a:rPr lang="en-US" dirty="0">
                <a:latin typeface="Times New Roman"/>
                <a:cs typeface="Times New Roman"/>
              </a:rPr>
              <a:t>Hemoglobin is a globular </a:t>
            </a:r>
            <a:r>
              <a:rPr lang="en-US" dirty="0" smtClean="0">
                <a:latin typeface="Times New Roman"/>
                <a:cs typeface="Times New Roman"/>
              </a:rPr>
              <a:t>protein.</a:t>
            </a:r>
            <a:endParaRPr lang="en-US" dirty="0">
              <a:latin typeface="Times New Roman"/>
              <a:cs typeface="Times New Roman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en-US" dirty="0">
                <a:latin typeface="Times New Roman"/>
                <a:cs typeface="Times New Roman"/>
              </a:rPr>
              <a:t>A </a:t>
            </a:r>
            <a:r>
              <a:rPr lang="en-US" dirty="0" err="1">
                <a:latin typeface="Times New Roman"/>
                <a:cs typeface="Times New Roman"/>
              </a:rPr>
              <a:t>multisubunit</a:t>
            </a:r>
            <a:r>
              <a:rPr lang="en-US" dirty="0">
                <a:latin typeface="Times New Roman"/>
                <a:cs typeface="Times New Roman"/>
              </a:rPr>
              <a:t> protein is called </a:t>
            </a:r>
            <a:r>
              <a:rPr lang="en-US" dirty="0" smtClean="0">
                <a:latin typeface="Times New Roman"/>
                <a:cs typeface="Times New Roman"/>
              </a:rPr>
              <a:t>oligomer.</a:t>
            </a:r>
            <a:endParaRPr lang="en-US" dirty="0">
              <a:latin typeface="Times New Roman"/>
              <a:cs typeface="Times New Roman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en-US" dirty="0">
                <a:latin typeface="Times New Roman"/>
                <a:cs typeface="Times New Roman"/>
              </a:rPr>
              <a:t>Composed of </a:t>
            </a:r>
            <a:r>
              <a:rPr lang="el-GR" dirty="0">
                <a:latin typeface="Times New Roman"/>
                <a:cs typeface="Times New Roman"/>
              </a:rPr>
              <a:t>α </a:t>
            </a:r>
            <a:r>
              <a:rPr lang="en-US" baseline="-25000" dirty="0">
                <a:latin typeface="Times New Roman"/>
                <a:cs typeface="Times New Roman"/>
              </a:rPr>
              <a:t>2</a:t>
            </a:r>
            <a:r>
              <a:rPr lang="el-GR" dirty="0">
                <a:latin typeface="Times New Roman"/>
                <a:cs typeface="Times New Roman"/>
              </a:rPr>
              <a:t> β </a:t>
            </a:r>
            <a:r>
              <a:rPr lang="en-US" baseline="-25000" dirty="0">
                <a:latin typeface="Times New Roman"/>
                <a:cs typeface="Times New Roman"/>
              </a:rPr>
              <a:t>2</a:t>
            </a:r>
            <a:r>
              <a:rPr lang="en-US" dirty="0">
                <a:latin typeface="Times New Roman"/>
                <a:cs typeface="Times New Roman"/>
              </a:rPr>
              <a:t> subunits (4 subunits</a:t>
            </a:r>
            <a:r>
              <a:rPr lang="en-US" dirty="0" smtClean="0">
                <a:latin typeface="Times New Roman"/>
                <a:cs typeface="Times New Roman"/>
              </a:rPr>
              <a:t>).</a:t>
            </a:r>
            <a:endParaRPr lang="en-US" dirty="0">
              <a:latin typeface="Times New Roman"/>
              <a:cs typeface="Times New Roman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en-US" dirty="0">
                <a:latin typeface="Times New Roman"/>
                <a:cs typeface="Times New Roman"/>
              </a:rPr>
              <a:t>Two same subunits are called </a:t>
            </a:r>
            <a:r>
              <a:rPr lang="en-US" dirty="0" err="1" smtClean="0">
                <a:latin typeface="Times New Roman"/>
                <a:cs typeface="Times New Roman"/>
              </a:rPr>
              <a:t>protomers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9"/>
          <a:stretch>
            <a:fillRect/>
          </a:stretch>
        </p:blipFill>
        <p:spPr bwMode="auto">
          <a:xfrm>
            <a:off x="2367309" y="3660960"/>
            <a:ext cx="3186113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738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Denaturation</a:t>
            </a:r>
            <a:r>
              <a:rPr lang="en-US" dirty="0" smtClean="0"/>
              <a:t> of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6165"/>
            <a:ext cx="7620000" cy="4800600"/>
          </a:xfrm>
        </p:spPr>
        <p:txBody>
          <a:bodyPr>
            <a:noAutofit/>
          </a:bodyPr>
          <a:lstStyle/>
          <a:p>
            <a:pPr algn="just"/>
            <a:r>
              <a:rPr lang="en-US" dirty="0" smtClean="0">
                <a:latin typeface="Times New Roman"/>
                <a:cs typeface="Times New Roman"/>
              </a:rPr>
              <a:t>It results in the unfolding and disorganization of the protein’s secondary and tertiary structures.</a:t>
            </a:r>
          </a:p>
          <a:p>
            <a:pPr marL="114300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algn="just"/>
            <a:r>
              <a:rPr lang="en-US" dirty="0" err="1" smtClean="0">
                <a:latin typeface="Times New Roman"/>
                <a:cs typeface="Times New Roman"/>
              </a:rPr>
              <a:t>Denaturating</a:t>
            </a:r>
            <a:r>
              <a:rPr lang="en-US" dirty="0" smtClean="0">
                <a:latin typeface="Times New Roman"/>
                <a:cs typeface="Times New Roman"/>
              </a:rPr>
              <a:t> agents include:</a:t>
            </a:r>
          </a:p>
          <a:p>
            <a:pPr lvl="1" algn="just"/>
            <a:r>
              <a:rPr lang="en-US" sz="1800" dirty="0" smtClean="0">
                <a:latin typeface="Times New Roman"/>
                <a:cs typeface="Times New Roman"/>
              </a:rPr>
              <a:t>Heat.</a:t>
            </a:r>
          </a:p>
          <a:p>
            <a:pPr lvl="1" algn="just"/>
            <a:r>
              <a:rPr lang="en-US" sz="1800" dirty="0" smtClean="0">
                <a:latin typeface="Times New Roman"/>
                <a:cs typeface="Times New Roman"/>
              </a:rPr>
              <a:t>Organic solvents.</a:t>
            </a:r>
          </a:p>
          <a:p>
            <a:pPr lvl="1" algn="just"/>
            <a:r>
              <a:rPr lang="en-US" sz="1800" dirty="0" smtClean="0">
                <a:latin typeface="Times New Roman"/>
                <a:cs typeface="Times New Roman"/>
              </a:rPr>
              <a:t>Mechanical mixing.</a:t>
            </a:r>
          </a:p>
          <a:p>
            <a:pPr lvl="1" algn="just"/>
            <a:r>
              <a:rPr lang="en-US" sz="1800" dirty="0" smtClean="0">
                <a:latin typeface="Times New Roman"/>
                <a:cs typeface="Times New Roman"/>
              </a:rPr>
              <a:t>Strong acids or bases.</a:t>
            </a:r>
          </a:p>
          <a:p>
            <a:pPr lvl="1" algn="just"/>
            <a:r>
              <a:rPr lang="en-US" sz="1800" dirty="0" smtClean="0">
                <a:latin typeface="Times New Roman"/>
                <a:cs typeface="Times New Roman"/>
              </a:rPr>
              <a:t>Detergents.</a:t>
            </a:r>
          </a:p>
          <a:p>
            <a:pPr lvl="1" algn="just"/>
            <a:r>
              <a:rPr lang="en-US" sz="1800" dirty="0" smtClean="0">
                <a:latin typeface="Times New Roman"/>
                <a:cs typeface="Times New Roman"/>
              </a:rPr>
              <a:t>Ions of heavy metals (e.g. lead and mercury).</a:t>
            </a:r>
          </a:p>
          <a:p>
            <a:pPr marL="411480" lvl="1" indent="0" algn="just">
              <a:buNone/>
            </a:pPr>
            <a:endParaRPr lang="en-US" sz="2200" dirty="0" smtClean="0"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Most proteins, once denatured, remain permanently disordered.</a:t>
            </a:r>
          </a:p>
          <a:p>
            <a:pPr marL="114300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Denatured proteins are often insoluble and, therefore, precipitate from solution.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2246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7048E-6 3.98425E-6 L 0.00086 -0.5578 " pathEditMode="relative" rAng="0" ptsTypes="AA">
                                      <p:cBhvr>
                                        <p:cTn id="28" dur="1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2789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8659E-6 -2.77276E-6 L -0.00086 -0.5425 " pathEditMode="relative" rAng="0" ptsTypes="AA">
                                      <p:cBhvr>
                                        <p:cTn id="30" dur="1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7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dirty="0">
                <a:latin typeface="Times New Roman"/>
                <a:cs typeface="Times New Roman"/>
              </a:rPr>
              <a:t>Every protein must fold to achieve its normal conformation and </a:t>
            </a:r>
            <a:r>
              <a:rPr lang="en-US" dirty="0" smtClean="0">
                <a:latin typeface="Times New Roman"/>
                <a:cs typeface="Times New Roman"/>
              </a:rPr>
              <a:t>function.</a:t>
            </a:r>
          </a:p>
          <a:p>
            <a:pPr marL="114300" indent="0" algn="just" eaLnBrk="1" hangingPunct="1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 eaLnBrk="1" hangingPunct="1"/>
            <a:r>
              <a:rPr lang="en-US" dirty="0">
                <a:latin typeface="Times New Roman"/>
                <a:cs typeface="Times New Roman"/>
              </a:rPr>
              <a:t>Abnormal folding of proteins leads to a number of diseases in </a:t>
            </a:r>
            <a:r>
              <a:rPr lang="en-US" dirty="0" smtClean="0">
                <a:latin typeface="Times New Roman"/>
                <a:cs typeface="Times New Roman"/>
              </a:rPr>
              <a:t>humans.</a:t>
            </a:r>
            <a:endParaRPr lang="en-US" dirty="0">
              <a:latin typeface="Times New Roman"/>
              <a:cs typeface="Times New Roman"/>
            </a:endParaRPr>
          </a:p>
          <a:p>
            <a:pPr algn="just" eaLnBrk="1" hangingPunct="1">
              <a:buFont typeface="Arial" charset="0"/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Protein misfolding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897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Alzheimer’s </a:t>
            </a: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disease:</a:t>
            </a:r>
          </a:p>
          <a:p>
            <a:pPr lvl="1" algn="just">
              <a:lnSpc>
                <a:spcPct val="130000"/>
              </a:lnSpc>
            </a:pPr>
            <a:r>
              <a:rPr lang="el-GR" sz="2200" dirty="0">
                <a:solidFill>
                  <a:srgbClr val="2F2B20"/>
                </a:solidFill>
                <a:latin typeface="Times New Roman"/>
                <a:cs typeface="Times New Roman"/>
              </a:rPr>
              <a:t>β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 amyloid protein is a misfolded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protein.</a:t>
            </a: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1" algn="just">
              <a:lnSpc>
                <a:spcPct val="130000"/>
              </a:lnSpc>
            </a:pP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It forms fibrous deposits or plaques in the brains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of Alzheimer’s patients.</a:t>
            </a: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14300" indent="0" algn="just" eaLnBrk="1" hangingPunct="1">
              <a:buNone/>
            </a:pPr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 eaLnBrk="1" hangingPunct="1"/>
            <a:r>
              <a:rPr lang="en-US" b="1" dirty="0" err="1" smtClean="0">
                <a:solidFill>
                  <a:srgbClr val="2F2B20"/>
                </a:solidFill>
                <a:latin typeface="Times New Roman"/>
                <a:cs typeface="Times New Roman"/>
              </a:rPr>
              <a:t>Creutzfeldt</a:t>
            </a: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-Jacob or prion disease:</a:t>
            </a:r>
          </a:p>
          <a:p>
            <a:pPr lvl="1" algn="just" eaLnBrk="1" hangingPunct="1">
              <a:lnSpc>
                <a:spcPct val="130000"/>
              </a:lnSpc>
            </a:pP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Prion protein is present in normal brain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tissue.</a:t>
            </a: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1" algn="just" eaLnBrk="1" hangingPunct="1">
              <a:lnSpc>
                <a:spcPct val="130000"/>
              </a:lnSpc>
            </a:pP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In diseased brains, the same protein is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misfolded.</a:t>
            </a: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1" algn="just" eaLnBrk="1" hangingPunct="1">
              <a:lnSpc>
                <a:spcPct val="130000"/>
              </a:lnSpc>
            </a:pP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It, therefore, 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forms insoluble fibrous aggregates that damage brain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cells.</a:t>
            </a: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 eaLnBrk="1" hangingPunct="1"/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Protein misfolding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4150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e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648" y="0"/>
            <a:ext cx="5900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86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Reference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algn="just"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</a:rPr>
              <a:t>Lippincott’s </a:t>
            </a:r>
            <a:r>
              <a:rPr lang="en-US" dirty="0">
                <a:latin typeface="Times New Roman"/>
                <a:cs typeface="Times New Roman"/>
              </a:rPr>
              <a:t>Illustrated reviews: Biochemistry 4</a:t>
            </a:r>
            <a:r>
              <a:rPr lang="en-US" baseline="30000" dirty="0">
                <a:latin typeface="Times New Roman"/>
                <a:cs typeface="Times New Roman"/>
              </a:rPr>
              <a:t>th</a:t>
            </a:r>
            <a:r>
              <a:rPr lang="en-US" dirty="0">
                <a:latin typeface="Times New Roman"/>
                <a:cs typeface="Times New Roman"/>
              </a:rPr>
              <a:t> edition – unit </a:t>
            </a:r>
            <a:r>
              <a:rPr lang="en-US" dirty="0" smtClean="0">
                <a:latin typeface="Times New Roman"/>
                <a:cs typeface="Times New Roman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2082341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What are proteins?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dirty="0">
                <a:latin typeface="Times New Roman"/>
                <a:cs typeface="Times New Roman"/>
              </a:rPr>
              <a:t>Proteins are large, complex molecules that play many critical roles in the body. </a:t>
            </a:r>
            <a:endParaRPr lang="en-US" dirty="0" smtClean="0">
              <a:latin typeface="Times New Roman"/>
              <a:cs typeface="Times New Roman"/>
            </a:endParaRPr>
          </a:p>
          <a:p>
            <a:pPr marL="114300" indent="0" algn="just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/>
            <a:r>
              <a:rPr lang="en-US" dirty="0">
                <a:latin typeface="Times New Roman"/>
                <a:cs typeface="Times New Roman"/>
              </a:rPr>
              <a:t>They do most of the work in cells and are required for the structure, function, and regulation of the body’s tissues and organs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114300" indent="0" algn="just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/>
            <a:r>
              <a:rPr lang="en-US" dirty="0">
                <a:latin typeface="Times New Roman"/>
                <a:cs typeface="Times New Roman"/>
              </a:rPr>
              <a:t>Proteins are made up of hundreds or thousands of smaller units called amino acids, which are attached to one another in long chains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8400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What are proteins?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There are mainly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20 different </a:t>
            </a:r>
            <a:r>
              <a:rPr lang="en-US" dirty="0">
                <a:latin typeface="Times New Roman"/>
                <a:cs typeface="Times New Roman"/>
              </a:rPr>
              <a:t>types of amino acids that can be combined to make a protein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114300" indent="0" algn="just">
              <a:buNone/>
            </a:pP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  <a:p>
            <a:pPr algn="just"/>
            <a:r>
              <a:rPr lang="en-US" dirty="0">
                <a:latin typeface="Times New Roman"/>
                <a:cs typeface="Times New Roman"/>
              </a:rPr>
              <a:t>The sequence of amino acids determines each protein’s unique </a:t>
            </a:r>
            <a:r>
              <a:rPr lang="en-US" dirty="0" smtClean="0">
                <a:latin typeface="Times New Roman"/>
                <a:cs typeface="Times New Roman"/>
              </a:rPr>
              <a:t>three-dimensional (3D) </a:t>
            </a:r>
            <a:r>
              <a:rPr lang="en-US" dirty="0">
                <a:latin typeface="Times New Roman"/>
                <a:cs typeface="Times New Roman"/>
              </a:rPr>
              <a:t>structure and its specific function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114300" indent="0" algn="just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/>
            <a:r>
              <a:rPr lang="en-US" dirty="0">
                <a:latin typeface="Times New Roman"/>
                <a:cs typeface="Times New Roman"/>
              </a:rPr>
              <a:t>Proteins can be described according to their large range of functions in the body e.g. antibody, enzyme, messenger, structural component and transport/storage. </a:t>
            </a:r>
          </a:p>
        </p:txBody>
      </p:sp>
    </p:spTree>
    <p:extLst>
      <p:ext uri="{BB962C8B-B14F-4D97-AF65-F5344CB8AC3E}">
        <p14:creationId xmlns:p14="http://schemas.microsoft.com/office/powerpoint/2010/main" val="3133843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dirty="0" smtClean="0">
                <a:latin typeface="Times New Roman"/>
                <a:cs typeface="Times New Roman"/>
              </a:rPr>
              <a:t>It is the linear sequence of amino acids.</a:t>
            </a:r>
          </a:p>
          <a:p>
            <a:pPr algn="just"/>
            <a:endParaRPr lang="en-US" dirty="0" smtClean="0">
              <a:latin typeface="Times New Roman"/>
              <a:cs typeface="Times New Roman"/>
            </a:endParaRPr>
          </a:p>
          <a:p>
            <a:pPr algn="just"/>
            <a:endParaRPr lang="en-US" dirty="0">
              <a:latin typeface="Times New Roman"/>
              <a:cs typeface="Times New Roman"/>
            </a:endParaRPr>
          </a:p>
          <a:p>
            <a:pPr algn="just"/>
            <a:endParaRPr lang="en-US" dirty="0" smtClean="0">
              <a:latin typeface="Times New Roman"/>
              <a:cs typeface="Times New Roman"/>
            </a:endParaRPr>
          </a:p>
          <a:p>
            <a:pPr algn="just"/>
            <a:endParaRPr lang="en-US" dirty="0">
              <a:latin typeface="Times New Roman"/>
              <a:cs typeface="Times New Roman"/>
            </a:endParaRPr>
          </a:p>
          <a:p>
            <a:pPr algn="just"/>
            <a:endParaRPr lang="en-US" dirty="0" smtClean="0">
              <a:latin typeface="Times New Roman"/>
              <a:cs typeface="Times New Roman"/>
            </a:endParaRPr>
          </a:p>
          <a:p>
            <a:pPr algn="just"/>
            <a:endParaRPr lang="en-US" dirty="0">
              <a:latin typeface="Times New Roman"/>
              <a:cs typeface="Times New Roman"/>
            </a:endParaRPr>
          </a:p>
          <a:p>
            <a:pPr algn="just"/>
            <a:endParaRPr lang="en-US" dirty="0" smtClean="0">
              <a:latin typeface="Times New Roman"/>
              <a:cs typeface="Times New Roman"/>
            </a:endParaRPr>
          </a:p>
          <a:p>
            <a:pPr algn="just"/>
            <a:endParaRPr lang="en-US" dirty="0"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Covalent bonds </a:t>
            </a:r>
            <a:r>
              <a:rPr lang="en-US" dirty="0" smtClean="0">
                <a:latin typeface="Times New Roman"/>
                <a:cs typeface="Times New Roman"/>
              </a:rPr>
              <a:t>in the primary structure of protein:</a:t>
            </a:r>
            <a:endParaRPr lang="en-US" dirty="0">
              <a:latin typeface="Times New Roman"/>
              <a:cs typeface="Times New Roman"/>
            </a:endParaRPr>
          </a:p>
          <a:p>
            <a:pPr lvl="1" algn="just"/>
            <a:r>
              <a:rPr lang="en-US" sz="1800" dirty="0" smtClean="0">
                <a:latin typeface="Times New Roman"/>
                <a:cs typeface="Times New Roman"/>
              </a:rPr>
              <a:t>Peptide bond.</a:t>
            </a:r>
          </a:p>
          <a:p>
            <a:pPr lvl="1" algn="just"/>
            <a:r>
              <a:rPr lang="en-US" sz="1800" dirty="0" smtClean="0">
                <a:latin typeface="Times New Roman"/>
                <a:cs typeface="Times New Roman"/>
              </a:rPr>
              <a:t>Disulfide bond (if any).</a:t>
            </a:r>
          </a:p>
        </p:txBody>
      </p:sp>
      <p:pic>
        <p:nvPicPr>
          <p:cNvPr id="4" name="Picture 2" descr="http://users.rcn.com/jkimball.ma.ultranet/BiologyPages/P/Pepti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014" y="2440343"/>
            <a:ext cx="4232903" cy="230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Primary structure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5522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/>
                <a:cs typeface="Times New Roman"/>
              </a:rPr>
              <a:t>Peptide Bond (amide bond)</a:t>
            </a:r>
          </a:p>
        </p:txBody>
      </p:sp>
      <p:pic>
        <p:nvPicPr>
          <p:cNvPr id="409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31900"/>
            <a:ext cx="8042275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729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ers.rcn.com/jkimball.ma.ultranet/BiologyPages/T/Tripepti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430" y="413876"/>
            <a:ext cx="434340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381000" y="3658590"/>
            <a:ext cx="7936167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200" dirty="0" smtClean="0">
                <a:latin typeface="Times New Roman"/>
                <a:cs typeface="Times New Roman"/>
              </a:rPr>
              <a:t>Each </a:t>
            </a:r>
            <a:r>
              <a:rPr lang="en-US" sz="2200" dirty="0">
                <a:latin typeface="Times New Roman"/>
                <a:cs typeface="Times New Roman"/>
              </a:rPr>
              <a:t>amino acid in a chain makes two peptide </a:t>
            </a:r>
            <a:r>
              <a:rPr lang="en-US" sz="2200" dirty="0" smtClean="0">
                <a:latin typeface="Times New Roman"/>
                <a:cs typeface="Times New Roman"/>
              </a:rPr>
              <a:t>bonds.</a:t>
            </a:r>
          </a:p>
          <a:p>
            <a:pPr algn="just"/>
            <a:endParaRPr lang="en-US" sz="2200" dirty="0"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200" dirty="0" smtClean="0">
                <a:latin typeface="Times New Roman"/>
                <a:cs typeface="Times New Roman"/>
              </a:rPr>
              <a:t>The </a:t>
            </a:r>
            <a:r>
              <a:rPr lang="en-US" sz="2200" dirty="0">
                <a:latin typeface="Times New Roman"/>
                <a:cs typeface="Times New Roman"/>
              </a:rPr>
              <a:t>amino acids at the two ends of a chain make only one peptide </a:t>
            </a:r>
            <a:r>
              <a:rPr lang="en-US" sz="2200" dirty="0" smtClean="0">
                <a:latin typeface="Times New Roman"/>
                <a:cs typeface="Times New Roman"/>
              </a:rPr>
              <a:t>bond.</a:t>
            </a:r>
            <a:endParaRPr lang="en-US" sz="2200" dirty="0"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200" dirty="0" smtClean="0">
                <a:latin typeface="Times New Roman"/>
                <a:cs typeface="Times New Roman"/>
              </a:rPr>
              <a:t>The amino acid </a:t>
            </a:r>
            <a:r>
              <a:rPr lang="en-US" sz="2200" dirty="0">
                <a:latin typeface="Times New Roman"/>
                <a:cs typeface="Times New Roman"/>
              </a:rPr>
              <a:t>with a free amino group is called amino terminus or </a:t>
            </a:r>
            <a:r>
              <a:rPr lang="en-US" sz="2200" dirty="0" smtClean="0">
                <a:latin typeface="Times New Roman"/>
                <a:cs typeface="Times New Roman"/>
              </a:rPr>
              <a:t>NH</a:t>
            </a:r>
            <a:r>
              <a:rPr lang="en-US" sz="2200" baseline="-25000" dirty="0" smtClean="0">
                <a:latin typeface="Times New Roman"/>
                <a:cs typeface="Times New Roman"/>
              </a:rPr>
              <a:t>2</a:t>
            </a:r>
            <a:r>
              <a:rPr lang="en-US" sz="2200" dirty="0" smtClean="0">
                <a:latin typeface="Times New Roman"/>
                <a:cs typeface="Times New Roman"/>
              </a:rPr>
              <a:t>-terminus.</a:t>
            </a:r>
          </a:p>
          <a:p>
            <a:pPr algn="just"/>
            <a:endParaRPr lang="en-US" sz="2200" dirty="0"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200" dirty="0" smtClean="0">
                <a:latin typeface="Times New Roman"/>
                <a:cs typeface="Times New Roman"/>
              </a:rPr>
              <a:t>The amino acid </a:t>
            </a:r>
            <a:r>
              <a:rPr lang="en-US" sz="2200" dirty="0">
                <a:latin typeface="Times New Roman"/>
                <a:cs typeface="Times New Roman"/>
              </a:rPr>
              <a:t>with a free carboxylic group is called carboxyl terminus or </a:t>
            </a:r>
            <a:r>
              <a:rPr lang="en-US" sz="2200" dirty="0" smtClean="0">
                <a:latin typeface="Times New Roman"/>
                <a:cs typeface="Times New Roman"/>
              </a:rPr>
              <a:t>COOH-terminus.</a:t>
            </a:r>
            <a:endParaRPr lang="en-US" sz="2200" dirty="0">
              <a:latin typeface="Times New Roman"/>
              <a:cs typeface="Times New Roman"/>
            </a:endParaRPr>
          </a:p>
          <a:p>
            <a:pPr algn="just">
              <a:buFont typeface="Arial" charset="0"/>
              <a:buChar char="•"/>
            </a:pPr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761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8691E-7 3.69238E-6 L -0.00017 -0.21566 " pathEditMode="relative" rAng="0" ptsTypes="AA">
                                      <p:cBhvr>
                                        <p:cTn id="15" dur="1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07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4 L 0.00017 -0.20964 " pathEditMode="relative" rAng="0" ptsTypes="AA">
                                      <p:cBhvr>
                                        <p:cTn id="17" dur="1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04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ea typeface="+mj-ea"/>
              </a:rPr>
              <a:t>Peptides</a:t>
            </a:r>
            <a:endParaRPr lang="en-US" dirty="0">
              <a:ea typeface="+mj-ea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>
                <a:latin typeface="Times New Roman"/>
                <a:cs typeface="Times New Roman"/>
              </a:rPr>
              <a:t>Amino acids can be polymerized to form </a:t>
            </a:r>
            <a:r>
              <a:rPr lang="en-US" b="1" dirty="0" smtClean="0">
                <a:latin typeface="Times New Roman"/>
                <a:cs typeface="Times New Roman"/>
              </a:rPr>
              <a:t>chains:</a:t>
            </a:r>
            <a:endParaRPr lang="en-US" b="1" dirty="0"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</a:pPr>
            <a:r>
              <a:rPr lang="en-US" sz="2200" dirty="0" smtClean="0">
                <a:latin typeface="Times New Roman"/>
                <a:cs typeface="Times New Roman"/>
              </a:rPr>
              <a:t>Two </a:t>
            </a:r>
            <a:r>
              <a:rPr lang="en-US" sz="2200" dirty="0" smtClean="0">
                <a:latin typeface="Times New Roman"/>
                <a:cs typeface="Times New Roman"/>
              </a:rPr>
              <a:t>amino acids </a:t>
            </a:r>
            <a:r>
              <a:rPr lang="en-US" sz="2200" dirty="0" smtClean="0">
                <a:latin typeface="Times New Roman"/>
                <a:cs typeface="Times New Roman"/>
                <a:sym typeface="Wingdings"/>
              </a:rPr>
              <a:t> </a:t>
            </a:r>
            <a:r>
              <a:rPr lang="en-US" sz="2200" dirty="0" smtClean="0">
                <a:latin typeface="Times New Roman"/>
                <a:cs typeface="Times New Roman"/>
              </a:rPr>
              <a:t>dipeptide </a:t>
            </a:r>
            <a:r>
              <a:rPr lang="en-US" sz="2200" dirty="0" smtClean="0">
                <a:latin typeface="Times New Roman"/>
                <a:cs typeface="Times New Roman"/>
                <a:sym typeface="Wingdings"/>
              </a:rPr>
              <a:t> one peptide bond.</a:t>
            </a:r>
            <a:endParaRPr lang="en-US" sz="2200" dirty="0"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</a:pPr>
            <a:r>
              <a:rPr lang="en-US" sz="2200" dirty="0" smtClean="0">
                <a:latin typeface="Times New Roman"/>
                <a:cs typeface="Times New Roman"/>
              </a:rPr>
              <a:t>Three amino acids </a:t>
            </a:r>
            <a:r>
              <a:rPr lang="en-US" sz="2200" dirty="0" smtClean="0">
                <a:latin typeface="Times New Roman"/>
                <a:cs typeface="Times New Roman"/>
                <a:sym typeface="Wingdings"/>
              </a:rPr>
              <a:t> </a:t>
            </a:r>
            <a:r>
              <a:rPr lang="en-US" sz="2200" dirty="0" err="1" smtClean="0">
                <a:latin typeface="Times New Roman"/>
                <a:cs typeface="Times New Roman"/>
                <a:sym typeface="Wingdings"/>
              </a:rPr>
              <a:t>tripeptide</a:t>
            </a:r>
            <a:r>
              <a:rPr lang="en-US" sz="2200" dirty="0" smtClean="0">
                <a:latin typeface="Times New Roman"/>
                <a:cs typeface="Times New Roman"/>
                <a:sym typeface="Wingdings"/>
              </a:rPr>
              <a:t>  two peptide bonds.</a:t>
            </a:r>
            <a:endParaRPr lang="en-US" sz="2200" dirty="0"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</a:pPr>
            <a:r>
              <a:rPr lang="en-US" sz="2200" dirty="0" smtClean="0">
                <a:latin typeface="Times New Roman"/>
                <a:cs typeface="Times New Roman"/>
              </a:rPr>
              <a:t>Four amino acids </a:t>
            </a:r>
            <a:r>
              <a:rPr lang="en-US" sz="2200" dirty="0" smtClean="0">
                <a:latin typeface="Times New Roman"/>
                <a:cs typeface="Times New Roman"/>
                <a:sym typeface="Wingdings"/>
              </a:rPr>
              <a:t> </a:t>
            </a:r>
            <a:r>
              <a:rPr lang="en-US" sz="2200" dirty="0" err="1" smtClean="0">
                <a:latin typeface="Times New Roman"/>
                <a:cs typeface="Times New Roman"/>
                <a:sym typeface="Wingdings"/>
              </a:rPr>
              <a:t>tetrapeptide</a:t>
            </a:r>
            <a:r>
              <a:rPr lang="en-US" sz="2200" dirty="0" smtClean="0">
                <a:latin typeface="Times New Roman"/>
                <a:cs typeface="Times New Roman"/>
                <a:sym typeface="Wingdings"/>
              </a:rPr>
              <a:t>  three peptide bonds.</a:t>
            </a:r>
            <a:endParaRPr lang="en-US" sz="2200" dirty="0"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</a:pPr>
            <a:r>
              <a:rPr lang="en-US" sz="2200" dirty="0">
                <a:latin typeface="Times New Roman"/>
                <a:cs typeface="Times New Roman"/>
              </a:rPr>
              <a:t>Few </a:t>
            </a:r>
            <a:r>
              <a:rPr lang="en-US" sz="2200" dirty="0" smtClean="0">
                <a:latin typeface="Times New Roman"/>
                <a:cs typeface="Times New Roman"/>
              </a:rPr>
              <a:t>(2-20 amino acids) </a:t>
            </a:r>
            <a:r>
              <a:rPr lang="en-US" sz="2200" dirty="0" smtClean="0">
                <a:latin typeface="Times New Roman"/>
                <a:cs typeface="Times New Roman"/>
                <a:sym typeface="Wingdings"/>
              </a:rPr>
              <a:t>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dirty="0" err="1" smtClean="0">
                <a:latin typeface="Times New Roman"/>
                <a:cs typeface="Times New Roman"/>
              </a:rPr>
              <a:t>oligopeptide</a:t>
            </a:r>
            <a:r>
              <a:rPr lang="en-US" sz="2200" dirty="0">
                <a:latin typeface="Times New Roman"/>
                <a:cs typeface="Times New Roman"/>
              </a:rPr>
              <a:t>.</a:t>
            </a:r>
          </a:p>
          <a:p>
            <a:pPr lvl="1">
              <a:lnSpc>
                <a:spcPct val="120000"/>
              </a:lnSpc>
            </a:pPr>
            <a:r>
              <a:rPr lang="en-US" sz="2200" dirty="0" smtClean="0">
                <a:latin typeface="Times New Roman"/>
                <a:cs typeface="Times New Roman"/>
              </a:rPr>
              <a:t>More (&gt;20 amino acids) </a:t>
            </a:r>
            <a:r>
              <a:rPr lang="en-US" sz="2200" dirty="0" smtClean="0">
                <a:latin typeface="Times New Roman"/>
                <a:cs typeface="Times New Roman"/>
                <a:sym typeface="Wingdings"/>
              </a:rPr>
              <a:t></a:t>
            </a:r>
            <a:r>
              <a:rPr lang="en-US" sz="2200" dirty="0" smtClean="0">
                <a:latin typeface="Times New Roman"/>
                <a:cs typeface="Times New Roman"/>
              </a:rPr>
              <a:t> polypeptide.</a:t>
            </a:r>
          </a:p>
          <a:p>
            <a:pPr marL="114300" indent="0" eaLnBrk="1" hangingPunct="1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114300" indent="0" eaLnBrk="1" hangingPunct="1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2739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3880"/>
            <a:ext cx="7620000" cy="4800600"/>
          </a:xfrm>
        </p:spPr>
        <p:txBody>
          <a:bodyPr/>
          <a:lstStyle/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/>
            <a:r>
              <a:rPr lang="en-US" dirty="0">
                <a:latin typeface="Times New Roman"/>
                <a:cs typeface="Times New Roman"/>
              </a:rPr>
              <a:t>DNA sequencing.</a:t>
            </a:r>
          </a:p>
          <a:p>
            <a:pPr algn="just"/>
            <a:r>
              <a:rPr lang="en-US" dirty="0">
                <a:latin typeface="Times New Roman"/>
                <a:cs typeface="Times New Roman"/>
              </a:rPr>
              <a:t>Direct amino acids sequencing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114300" indent="0" algn="ctr">
              <a:buNone/>
            </a:pPr>
            <a:r>
              <a:rPr lang="en-US" sz="2800" b="1" dirty="0" smtClean="0">
                <a:latin typeface="Times New Roman"/>
                <a:cs typeface="Times New Roman"/>
              </a:rPr>
              <a:t>How to determine the primary structure sequence?</a:t>
            </a:r>
          </a:p>
          <a:p>
            <a:pPr marL="114300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algn="just"/>
            <a:endParaRPr lang="en-US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736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0229E-6 -2.38592E-7 L -0.00295 -0.3588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79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502</TotalTime>
  <Words>1102</Words>
  <Application>Microsoft Macintosh PowerPoint</Application>
  <PresentationFormat>On-screen Show (4:3)</PresentationFormat>
  <Paragraphs>188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Adjacency</vt:lpstr>
      <vt:lpstr>Protein structure</vt:lpstr>
      <vt:lpstr>Learning outcomes</vt:lpstr>
      <vt:lpstr>What are proteins?</vt:lpstr>
      <vt:lpstr>What are proteins?</vt:lpstr>
      <vt:lpstr>Primary structure</vt:lpstr>
      <vt:lpstr>Peptide Bond (amide bond)</vt:lpstr>
      <vt:lpstr>PowerPoint Presentation</vt:lpstr>
      <vt:lpstr>Peptides</vt:lpstr>
      <vt:lpstr>PowerPoint Presentation</vt:lpstr>
      <vt:lpstr>Secondary structure</vt:lpstr>
      <vt:lpstr>PowerPoint Presentation</vt:lpstr>
      <vt:lpstr>Secondary structure</vt:lpstr>
      <vt:lpstr>Secondary structure</vt:lpstr>
      <vt:lpstr>Secondary structure</vt:lpstr>
      <vt:lpstr>Secondary structure</vt:lpstr>
      <vt:lpstr>Secondary structure</vt:lpstr>
      <vt:lpstr>Tertiary structure</vt:lpstr>
      <vt:lpstr>Tertiary structure</vt:lpstr>
      <vt:lpstr>Tertiary structure</vt:lpstr>
      <vt:lpstr>Tertiary structure</vt:lpstr>
      <vt:lpstr>Quaternary structure</vt:lpstr>
      <vt:lpstr>Hemoglobin</vt:lpstr>
      <vt:lpstr>Denaturation of proteins</vt:lpstr>
      <vt:lpstr>Protein misfolding</vt:lpstr>
      <vt:lpstr>Protein misfolding</vt:lpstr>
      <vt:lpstr>PowerPoint Presentation</vt:lpstr>
      <vt:lpstr>Reference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structure</dc:title>
  <dc:creator>Ahmed</dc:creator>
  <cp:lastModifiedBy>Ahmed Mujamammi</cp:lastModifiedBy>
  <cp:revision>99</cp:revision>
  <dcterms:created xsi:type="dcterms:W3CDTF">2014-02-16T04:46:36Z</dcterms:created>
  <dcterms:modified xsi:type="dcterms:W3CDTF">2014-09-01T04:17:28Z</dcterms:modified>
</cp:coreProperties>
</file>