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sldIdLst>
    <p:sldId id="256" r:id="rId2"/>
    <p:sldId id="302" r:id="rId3"/>
    <p:sldId id="265" r:id="rId4"/>
    <p:sldId id="266" r:id="rId5"/>
    <p:sldId id="284" r:id="rId6"/>
    <p:sldId id="267" r:id="rId7"/>
    <p:sldId id="285" r:id="rId8"/>
    <p:sldId id="286" r:id="rId9"/>
    <p:sldId id="287" r:id="rId10"/>
    <p:sldId id="288" r:id="rId11"/>
    <p:sldId id="289" r:id="rId12"/>
    <p:sldId id="293" r:id="rId13"/>
    <p:sldId id="268" r:id="rId14"/>
    <p:sldId id="291" r:id="rId15"/>
    <p:sldId id="301" r:id="rId16"/>
    <p:sldId id="292" r:id="rId17"/>
    <p:sldId id="294" r:id="rId18"/>
    <p:sldId id="269" r:id="rId19"/>
    <p:sldId id="296" r:id="rId20"/>
    <p:sldId id="297" r:id="rId21"/>
    <p:sldId id="295" r:id="rId22"/>
    <p:sldId id="298" r:id="rId23"/>
    <p:sldId id="299" r:id="rId24"/>
    <p:sldId id="300" r:id="rId2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FDF00"/>
    <a:srgbClr val="5BB9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7CE84F3-28C3-443E-9E96-99CF82512B78}" styleName="Dark Style 1 - Accent 2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wholeTbl>
    <a:band1H>
      <a:tcStyle>
        <a:tcBdr/>
        <a:fill>
          <a:solidFill>
            <a:schemeClr val="accent2">
              <a:shade val="60000"/>
            </a:schemeClr>
          </a:solidFill>
        </a:fill>
      </a:tcStyle>
    </a:band1H>
    <a:band1V>
      <a:tcStyle>
        <a:tcBdr/>
        <a:fill>
          <a:solidFill>
            <a:schemeClr val="accent2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2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2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2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>
    <p:restoredLeft sz="15620"/>
    <p:restoredTop sz="99676" autoAdjust="0"/>
  </p:normalViewPr>
  <p:slideViewPr>
    <p:cSldViewPr snapToGrid="0" snapToObjects="1">
      <p:cViewPr varScale="1">
        <p:scale>
          <a:sx n="100" d="100"/>
          <a:sy n="100" d="100"/>
        </p:scale>
        <p:origin x="-1008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printerSettings" Target="printerSettings/printerSettings1.bin"/><Relationship Id="rId27" Type="http://schemas.openxmlformats.org/officeDocument/2006/relationships/presProps" Target="presProps.xml"/><Relationship Id="rId28" Type="http://schemas.openxmlformats.org/officeDocument/2006/relationships/viewProps" Target="viewProps.xml"/><Relationship Id="rId29" Type="http://schemas.openxmlformats.org/officeDocument/2006/relationships/theme" Target="theme/theme1.xml"/><Relationship Id="rId3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478580-9350-EC4E-B80F-D0652D14998B}" type="datetimeFigureOut">
              <a:rPr lang="en-US" smtClean="0"/>
              <a:t>9/7/14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263D4A-C1BA-0843-A8D8-2F1E42E51A8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478580-9350-EC4E-B80F-D0652D14998B}" type="datetimeFigureOut">
              <a:rPr lang="en-US" smtClean="0"/>
              <a:t>9/7/14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263D4A-C1BA-0843-A8D8-2F1E42E51A8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478580-9350-EC4E-B80F-D0652D14998B}" type="datetimeFigureOut">
              <a:rPr lang="en-US" smtClean="0"/>
              <a:t>9/7/14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263D4A-C1BA-0843-A8D8-2F1E42E51A8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478580-9350-EC4E-B80F-D0652D14998B}" type="datetimeFigureOut">
              <a:rPr lang="en-US" smtClean="0"/>
              <a:t>9/7/14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263D4A-C1BA-0843-A8D8-2F1E42E51A8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478580-9350-EC4E-B80F-D0652D14998B}" type="datetimeFigureOut">
              <a:rPr lang="en-US" smtClean="0"/>
              <a:t>9/7/14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263D4A-C1BA-0843-A8D8-2F1E42E51A8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478580-9350-EC4E-B80F-D0652D14998B}" type="datetimeFigureOut">
              <a:rPr lang="en-US" smtClean="0"/>
              <a:t>9/7/14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263D4A-C1BA-0843-A8D8-2F1E42E51A8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478580-9350-EC4E-B80F-D0652D14998B}" type="datetimeFigureOut">
              <a:rPr lang="en-US" smtClean="0"/>
              <a:t>9/7/14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263D4A-C1BA-0843-A8D8-2F1E42E51A8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478580-9350-EC4E-B80F-D0652D14998B}" type="datetimeFigureOut">
              <a:rPr lang="en-US" smtClean="0"/>
              <a:t>9/7/14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263D4A-C1BA-0843-A8D8-2F1E42E51A8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478580-9350-EC4E-B80F-D0652D14998B}" type="datetimeFigureOut">
              <a:rPr lang="en-US" smtClean="0"/>
              <a:t>9/7/14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263D4A-C1BA-0843-A8D8-2F1E42E51A8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478580-9350-EC4E-B80F-D0652D14998B}" type="datetimeFigureOut">
              <a:rPr lang="en-US" smtClean="0"/>
              <a:t>9/7/14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263D4A-C1BA-0843-A8D8-2F1E42E51A87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478580-9350-EC4E-B80F-D0652D14998B}" type="datetimeFigureOut">
              <a:rPr lang="en-US" smtClean="0"/>
              <a:t>9/7/14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A263D4A-C1BA-0843-A8D8-2F1E42E51A87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BA263D4A-C1BA-0843-A8D8-2F1E42E51A87}" type="slidenum">
              <a:rPr lang="en-US" smtClean="0"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2E478580-9350-EC4E-B80F-D0652D14998B}" type="datetimeFigureOut">
              <a:rPr lang="en-US" smtClean="0"/>
              <a:t>9/7/14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tiff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tiff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tiff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71304"/>
            <a:ext cx="7543800" cy="2593975"/>
          </a:xfrm>
        </p:spPr>
        <p:txBody>
          <a:bodyPr/>
          <a:lstStyle/>
          <a:p>
            <a:r>
              <a:rPr lang="en-US" dirty="0" smtClean="0">
                <a:latin typeface="Times New Roman"/>
                <a:cs typeface="Times New Roman"/>
              </a:rPr>
              <a:t>Molecular biology (2)</a:t>
            </a:r>
            <a:endParaRPr lang="en-US" dirty="0">
              <a:latin typeface="Times New Roman"/>
              <a:cs typeface="Times New Roman"/>
            </a:endParaRPr>
          </a:p>
        </p:txBody>
      </p:sp>
      <p:sp>
        <p:nvSpPr>
          <p:cNvPr id="4" name="Subtitle 2"/>
          <p:cNvSpPr>
            <a:spLocks noGrp="1"/>
          </p:cNvSpPr>
          <p:nvPr>
            <p:ph type="subTitle" idx="1"/>
          </p:nvPr>
        </p:nvSpPr>
        <p:spPr>
          <a:xfrm>
            <a:off x="685800" y="3244982"/>
            <a:ext cx="6461760" cy="2305627"/>
          </a:xfrm>
        </p:spPr>
        <p:txBody>
          <a:bodyPr>
            <a:noAutofit/>
          </a:bodyPr>
          <a:lstStyle/>
          <a:p>
            <a:pPr algn="ctr"/>
            <a:r>
              <a:rPr lang="en-US" sz="3200" dirty="0" smtClean="0"/>
              <a:t>(Foundation Block)</a:t>
            </a:r>
            <a:endParaRPr lang="en-US" sz="2400" dirty="0" smtClean="0"/>
          </a:p>
          <a:p>
            <a:r>
              <a:rPr lang="en-US" sz="2400" dirty="0" smtClean="0"/>
              <a:t>Dr. Ahmed Mujamammi</a:t>
            </a:r>
          </a:p>
          <a:p>
            <a:r>
              <a:rPr lang="en-US" sz="2400" dirty="0" smtClean="0"/>
              <a:t>Dr. </a:t>
            </a:r>
            <a:r>
              <a:rPr lang="en-US" sz="2400" dirty="0" err="1" smtClean="0"/>
              <a:t>Sumbul</a:t>
            </a:r>
            <a:r>
              <a:rPr lang="en-US" sz="2400" dirty="0" smtClean="0"/>
              <a:t> </a:t>
            </a:r>
            <a:r>
              <a:rPr lang="en-US" sz="2400" dirty="0" err="1" smtClean="0"/>
              <a:t>Fatma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7198070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  <p:grpSp>
        <p:nvGrpSpPr>
          <p:cNvPr id="261" name="Group 260"/>
          <p:cNvGrpSpPr/>
          <p:nvPr/>
        </p:nvGrpSpPr>
        <p:grpSpPr>
          <a:xfrm>
            <a:off x="779579" y="1678783"/>
            <a:ext cx="6832424" cy="2160000"/>
            <a:chOff x="779579" y="1678783"/>
            <a:chExt cx="6832424" cy="2160000"/>
          </a:xfrm>
        </p:grpSpPr>
        <p:grpSp>
          <p:nvGrpSpPr>
            <p:cNvPr id="127" name="Group 126"/>
            <p:cNvGrpSpPr>
              <a:grpSpLocks noChangeAspect="1"/>
            </p:cNvGrpSpPr>
            <p:nvPr/>
          </p:nvGrpSpPr>
          <p:grpSpPr>
            <a:xfrm>
              <a:off x="779579" y="1678783"/>
              <a:ext cx="6832424" cy="2160000"/>
              <a:chOff x="584200" y="1511300"/>
              <a:chExt cx="8832848" cy="2792413"/>
            </a:xfrm>
          </p:grpSpPr>
          <p:grpSp>
            <p:nvGrpSpPr>
              <p:cNvPr id="128" name="Group 2"/>
              <p:cNvGrpSpPr>
                <a:grpSpLocks/>
              </p:cNvGrpSpPr>
              <p:nvPr/>
            </p:nvGrpSpPr>
            <p:grpSpPr bwMode="auto">
              <a:xfrm>
                <a:off x="7131924" y="1552575"/>
                <a:ext cx="1358020" cy="2598738"/>
                <a:chOff x="3993" y="978"/>
                <a:chExt cx="761" cy="1637"/>
              </a:xfrm>
            </p:grpSpPr>
            <p:grpSp>
              <p:nvGrpSpPr>
                <p:cNvPr id="252" name="Group 3"/>
                <p:cNvGrpSpPr>
                  <a:grpSpLocks/>
                </p:cNvGrpSpPr>
                <p:nvPr/>
              </p:nvGrpSpPr>
              <p:grpSpPr bwMode="auto">
                <a:xfrm>
                  <a:off x="4125" y="978"/>
                  <a:ext cx="629" cy="1637"/>
                  <a:chOff x="4118" y="978"/>
                  <a:chExt cx="629" cy="1637"/>
                </a:xfrm>
              </p:grpSpPr>
              <p:grpSp>
                <p:nvGrpSpPr>
                  <p:cNvPr id="254" name="Group 4"/>
                  <p:cNvGrpSpPr>
                    <a:grpSpLocks/>
                  </p:cNvGrpSpPr>
                  <p:nvPr/>
                </p:nvGrpSpPr>
                <p:grpSpPr bwMode="auto">
                  <a:xfrm>
                    <a:off x="4124" y="2047"/>
                    <a:ext cx="623" cy="568"/>
                    <a:chOff x="1007" y="2960"/>
                    <a:chExt cx="623" cy="568"/>
                  </a:xfrm>
                </p:grpSpPr>
                <p:sp>
                  <p:nvSpPr>
                    <p:cNvPr id="258" name="Freeform 5"/>
                    <p:cNvSpPr>
                      <a:spLocks/>
                    </p:cNvSpPr>
                    <p:nvPr/>
                  </p:nvSpPr>
                  <p:spPr bwMode="auto">
                    <a:xfrm>
                      <a:off x="1007" y="2960"/>
                      <a:ext cx="623" cy="568"/>
                    </a:xfrm>
                    <a:custGeom>
                      <a:avLst/>
                      <a:gdLst>
                        <a:gd name="T0" fmla="*/ 36 w 623"/>
                        <a:gd name="T1" fmla="*/ 524 h 568"/>
                        <a:gd name="T2" fmla="*/ 73 w 623"/>
                        <a:gd name="T3" fmla="*/ 241 h 568"/>
                        <a:gd name="T4" fmla="*/ 305 w 623"/>
                        <a:gd name="T5" fmla="*/ 1 h 568"/>
                        <a:gd name="T6" fmla="*/ 552 w 623"/>
                        <a:gd name="T7" fmla="*/ 249 h 568"/>
                        <a:gd name="T8" fmla="*/ 589 w 623"/>
                        <a:gd name="T9" fmla="*/ 517 h 568"/>
                        <a:gd name="T10" fmla="*/ 348 w 623"/>
                        <a:gd name="T11" fmla="*/ 552 h 568"/>
                        <a:gd name="T12" fmla="*/ 292 w 623"/>
                        <a:gd name="T13" fmla="*/ 552 h 568"/>
                        <a:gd name="T14" fmla="*/ 36 w 623"/>
                        <a:gd name="T15" fmla="*/ 524 h 568"/>
                        <a:gd name="T16" fmla="*/ 0 60000 65536"/>
                        <a:gd name="T17" fmla="*/ 0 60000 65536"/>
                        <a:gd name="T18" fmla="*/ 0 60000 65536"/>
                        <a:gd name="T19" fmla="*/ 0 60000 65536"/>
                        <a:gd name="T20" fmla="*/ 0 60000 65536"/>
                        <a:gd name="T21" fmla="*/ 0 60000 65536"/>
                        <a:gd name="T22" fmla="*/ 0 60000 65536"/>
                        <a:gd name="T23" fmla="*/ 0 60000 65536"/>
                        <a:gd name="T24" fmla="*/ 0 w 623"/>
                        <a:gd name="T25" fmla="*/ 0 h 568"/>
                        <a:gd name="T26" fmla="*/ 623 w 623"/>
                        <a:gd name="T27" fmla="*/ 568 h 568"/>
                      </a:gdLst>
                      <a:ahLst/>
                      <a:cxnLst>
                        <a:cxn ang="T16">
                          <a:pos x="T0" y="T1"/>
                        </a:cxn>
                        <a:cxn ang="T17">
                          <a:pos x="T2" y="T3"/>
                        </a:cxn>
                        <a:cxn ang="T18">
                          <a:pos x="T4" y="T5"/>
                        </a:cxn>
                        <a:cxn ang="T19">
                          <a:pos x="T6" y="T7"/>
                        </a:cxn>
                        <a:cxn ang="T20">
                          <a:pos x="T8" y="T9"/>
                        </a:cxn>
                        <a:cxn ang="T21">
                          <a:pos x="T10" y="T11"/>
                        </a:cxn>
                        <a:cxn ang="T22">
                          <a:pos x="T12" y="T13"/>
                        </a:cxn>
                        <a:cxn ang="T23">
                          <a:pos x="T14" y="T15"/>
                        </a:cxn>
                      </a:cxnLst>
                      <a:rect l="T24" t="T25" r="T26" b="T27"/>
                      <a:pathLst>
                        <a:path w="623" h="568">
                          <a:moveTo>
                            <a:pt x="36" y="524"/>
                          </a:moveTo>
                          <a:cubicBezTo>
                            <a:pt x="0" y="472"/>
                            <a:pt x="28" y="328"/>
                            <a:pt x="73" y="241"/>
                          </a:cubicBezTo>
                          <a:cubicBezTo>
                            <a:pt x="118" y="154"/>
                            <a:pt x="225" y="0"/>
                            <a:pt x="305" y="1"/>
                          </a:cubicBezTo>
                          <a:cubicBezTo>
                            <a:pt x="385" y="2"/>
                            <a:pt x="505" y="163"/>
                            <a:pt x="552" y="249"/>
                          </a:cubicBezTo>
                          <a:cubicBezTo>
                            <a:pt x="599" y="335"/>
                            <a:pt x="623" y="466"/>
                            <a:pt x="589" y="517"/>
                          </a:cubicBezTo>
                          <a:cubicBezTo>
                            <a:pt x="555" y="568"/>
                            <a:pt x="397" y="546"/>
                            <a:pt x="348" y="552"/>
                          </a:cubicBezTo>
                          <a:cubicBezTo>
                            <a:pt x="299" y="558"/>
                            <a:pt x="344" y="557"/>
                            <a:pt x="292" y="552"/>
                          </a:cubicBezTo>
                          <a:cubicBezTo>
                            <a:pt x="240" y="547"/>
                            <a:pt x="89" y="530"/>
                            <a:pt x="36" y="524"/>
                          </a:cubicBezTo>
                          <a:close/>
                        </a:path>
                      </a:pathLst>
                    </a:custGeom>
                    <a:solidFill>
                      <a:srgbClr val="FFE51C"/>
                    </a:solidFill>
                    <a:ln w="9525">
                      <a:solidFill>
                        <a:srgbClr val="CF67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n-US" sz="1400">
                        <a:latin typeface="Times New Roman"/>
                        <a:cs typeface="Times New Roman"/>
                      </a:endParaRPr>
                    </a:p>
                  </p:txBody>
                </p:sp>
                <p:sp>
                  <p:nvSpPr>
                    <p:cNvPr id="259" name="Freeform 6"/>
                    <p:cNvSpPr>
                      <a:spLocks/>
                    </p:cNvSpPr>
                    <p:nvPr/>
                  </p:nvSpPr>
                  <p:spPr bwMode="auto">
                    <a:xfrm>
                      <a:off x="1170" y="3000"/>
                      <a:ext cx="133" cy="127"/>
                    </a:xfrm>
                    <a:custGeom>
                      <a:avLst/>
                      <a:gdLst>
                        <a:gd name="T0" fmla="*/ 133 w 133"/>
                        <a:gd name="T1" fmla="*/ 0 h 127"/>
                        <a:gd name="T2" fmla="*/ 53 w 133"/>
                        <a:gd name="T3" fmla="*/ 52 h 127"/>
                        <a:gd name="T4" fmla="*/ 1 w 133"/>
                        <a:gd name="T5" fmla="*/ 124 h 127"/>
                        <a:gd name="T6" fmla="*/ 45 w 133"/>
                        <a:gd name="T7" fmla="*/ 72 h 127"/>
                        <a:gd name="T8" fmla="*/ 97 w 133"/>
                        <a:gd name="T9" fmla="*/ 32 h 127"/>
                        <a:gd name="T10" fmla="*/ 133 w 133"/>
                        <a:gd name="T11" fmla="*/ 0 h 127"/>
                        <a:gd name="T12" fmla="*/ 0 60000 65536"/>
                        <a:gd name="T13" fmla="*/ 0 60000 65536"/>
                        <a:gd name="T14" fmla="*/ 0 60000 65536"/>
                        <a:gd name="T15" fmla="*/ 0 60000 65536"/>
                        <a:gd name="T16" fmla="*/ 0 60000 65536"/>
                        <a:gd name="T17" fmla="*/ 0 60000 65536"/>
                        <a:gd name="T18" fmla="*/ 0 w 133"/>
                        <a:gd name="T19" fmla="*/ 0 h 127"/>
                        <a:gd name="T20" fmla="*/ 133 w 133"/>
                        <a:gd name="T21" fmla="*/ 127 h 127"/>
                      </a:gdLst>
                      <a:ahLst/>
                      <a:cxnLst>
                        <a:cxn ang="T12">
                          <a:pos x="T0" y="T1"/>
                        </a:cxn>
                        <a:cxn ang="T13">
                          <a:pos x="T2" y="T3"/>
                        </a:cxn>
                        <a:cxn ang="T14">
                          <a:pos x="T4" y="T5"/>
                        </a:cxn>
                        <a:cxn ang="T15">
                          <a:pos x="T6" y="T7"/>
                        </a:cxn>
                        <a:cxn ang="T16">
                          <a:pos x="T8" y="T9"/>
                        </a:cxn>
                        <a:cxn ang="T17">
                          <a:pos x="T10" y="T11"/>
                        </a:cxn>
                      </a:cxnLst>
                      <a:rect l="T18" t="T19" r="T20" b="T21"/>
                      <a:pathLst>
                        <a:path w="133" h="127">
                          <a:moveTo>
                            <a:pt x="133" y="0"/>
                          </a:moveTo>
                          <a:cubicBezTo>
                            <a:pt x="125" y="1"/>
                            <a:pt x="75" y="31"/>
                            <a:pt x="53" y="52"/>
                          </a:cubicBezTo>
                          <a:cubicBezTo>
                            <a:pt x="31" y="73"/>
                            <a:pt x="2" y="121"/>
                            <a:pt x="1" y="124"/>
                          </a:cubicBezTo>
                          <a:cubicBezTo>
                            <a:pt x="0" y="127"/>
                            <a:pt x="29" y="87"/>
                            <a:pt x="45" y="72"/>
                          </a:cubicBezTo>
                          <a:cubicBezTo>
                            <a:pt x="61" y="57"/>
                            <a:pt x="82" y="44"/>
                            <a:pt x="97" y="32"/>
                          </a:cubicBezTo>
                          <a:cubicBezTo>
                            <a:pt x="112" y="20"/>
                            <a:pt x="125" y="7"/>
                            <a:pt x="133" y="0"/>
                          </a:cubicBezTo>
                          <a:close/>
                        </a:path>
                      </a:pathLst>
                    </a:custGeom>
                    <a:solidFill>
                      <a:srgbClr val="FFFFFF"/>
                    </a:solidFill>
                    <a:ln w="9525">
                      <a:solidFill>
                        <a:srgbClr val="FFFF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n-US" sz="1400">
                        <a:latin typeface="Times New Roman"/>
                        <a:cs typeface="Times New Roman"/>
                      </a:endParaRPr>
                    </a:p>
                  </p:txBody>
                </p:sp>
              </p:grpSp>
              <p:grpSp>
                <p:nvGrpSpPr>
                  <p:cNvPr id="255" name="Group 7"/>
                  <p:cNvGrpSpPr>
                    <a:grpSpLocks/>
                  </p:cNvGrpSpPr>
                  <p:nvPr/>
                </p:nvGrpSpPr>
                <p:grpSpPr bwMode="auto">
                  <a:xfrm>
                    <a:off x="4118" y="978"/>
                    <a:ext cx="623" cy="568"/>
                    <a:chOff x="1007" y="2960"/>
                    <a:chExt cx="623" cy="568"/>
                  </a:xfrm>
                </p:grpSpPr>
                <p:sp>
                  <p:nvSpPr>
                    <p:cNvPr id="256" name="Freeform 8"/>
                    <p:cNvSpPr>
                      <a:spLocks/>
                    </p:cNvSpPr>
                    <p:nvPr/>
                  </p:nvSpPr>
                  <p:spPr bwMode="auto">
                    <a:xfrm>
                      <a:off x="1007" y="2960"/>
                      <a:ext cx="623" cy="568"/>
                    </a:xfrm>
                    <a:custGeom>
                      <a:avLst/>
                      <a:gdLst>
                        <a:gd name="T0" fmla="*/ 36 w 623"/>
                        <a:gd name="T1" fmla="*/ 524 h 568"/>
                        <a:gd name="T2" fmla="*/ 73 w 623"/>
                        <a:gd name="T3" fmla="*/ 241 h 568"/>
                        <a:gd name="T4" fmla="*/ 305 w 623"/>
                        <a:gd name="T5" fmla="*/ 1 h 568"/>
                        <a:gd name="T6" fmla="*/ 552 w 623"/>
                        <a:gd name="T7" fmla="*/ 249 h 568"/>
                        <a:gd name="T8" fmla="*/ 589 w 623"/>
                        <a:gd name="T9" fmla="*/ 517 h 568"/>
                        <a:gd name="T10" fmla="*/ 348 w 623"/>
                        <a:gd name="T11" fmla="*/ 552 h 568"/>
                        <a:gd name="T12" fmla="*/ 292 w 623"/>
                        <a:gd name="T13" fmla="*/ 552 h 568"/>
                        <a:gd name="T14" fmla="*/ 36 w 623"/>
                        <a:gd name="T15" fmla="*/ 524 h 568"/>
                        <a:gd name="T16" fmla="*/ 0 60000 65536"/>
                        <a:gd name="T17" fmla="*/ 0 60000 65536"/>
                        <a:gd name="T18" fmla="*/ 0 60000 65536"/>
                        <a:gd name="T19" fmla="*/ 0 60000 65536"/>
                        <a:gd name="T20" fmla="*/ 0 60000 65536"/>
                        <a:gd name="T21" fmla="*/ 0 60000 65536"/>
                        <a:gd name="T22" fmla="*/ 0 60000 65536"/>
                        <a:gd name="T23" fmla="*/ 0 60000 65536"/>
                        <a:gd name="T24" fmla="*/ 0 w 623"/>
                        <a:gd name="T25" fmla="*/ 0 h 568"/>
                        <a:gd name="T26" fmla="*/ 623 w 623"/>
                        <a:gd name="T27" fmla="*/ 568 h 568"/>
                      </a:gdLst>
                      <a:ahLst/>
                      <a:cxnLst>
                        <a:cxn ang="T16">
                          <a:pos x="T0" y="T1"/>
                        </a:cxn>
                        <a:cxn ang="T17">
                          <a:pos x="T2" y="T3"/>
                        </a:cxn>
                        <a:cxn ang="T18">
                          <a:pos x="T4" y="T5"/>
                        </a:cxn>
                        <a:cxn ang="T19">
                          <a:pos x="T6" y="T7"/>
                        </a:cxn>
                        <a:cxn ang="T20">
                          <a:pos x="T8" y="T9"/>
                        </a:cxn>
                        <a:cxn ang="T21">
                          <a:pos x="T10" y="T11"/>
                        </a:cxn>
                        <a:cxn ang="T22">
                          <a:pos x="T12" y="T13"/>
                        </a:cxn>
                        <a:cxn ang="T23">
                          <a:pos x="T14" y="T15"/>
                        </a:cxn>
                      </a:cxnLst>
                      <a:rect l="T24" t="T25" r="T26" b="T27"/>
                      <a:pathLst>
                        <a:path w="623" h="568">
                          <a:moveTo>
                            <a:pt x="36" y="524"/>
                          </a:moveTo>
                          <a:cubicBezTo>
                            <a:pt x="0" y="472"/>
                            <a:pt x="28" y="328"/>
                            <a:pt x="73" y="241"/>
                          </a:cubicBezTo>
                          <a:cubicBezTo>
                            <a:pt x="118" y="154"/>
                            <a:pt x="225" y="0"/>
                            <a:pt x="305" y="1"/>
                          </a:cubicBezTo>
                          <a:cubicBezTo>
                            <a:pt x="385" y="2"/>
                            <a:pt x="505" y="163"/>
                            <a:pt x="552" y="249"/>
                          </a:cubicBezTo>
                          <a:cubicBezTo>
                            <a:pt x="599" y="335"/>
                            <a:pt x="623" y="466"/>
                            <a:pt x="589" y="517"/>
                          </a:cubicBezTo>
                          <a:cubicBezTo>
                            <a:pt x="555" y="568"/>
                            <a:pt x="397" y="546"/>
                            <a:pt x="348" y="552"/>
                          </a:cubicBezTo>
                          <a:cubicBezTo>
                            <a:pt x="299" y="558"/>
                            <a:pt x="344" y="557"/>
                            <a:pt x="292" y="552"/>
                          </a:cubicBezTo>
                          <a:cubicBezTo>
                            <a:pt x="240" y="547"/>
                            <a:pt x="89" y="530"/>
                            <a:pt x="36" y="524"/>
                          </a:cubicBezTo>
                          <a:close/>
                        </a:path>
                      </a:pathLst>
                    </a:custGeom>
                    <a:solidFill>
                      <a:srgbClr val="FFE51C"/>
                    </a:solidFill>
                    <a:ln w="9525">
                      <a:solidFill>
                        <a:srgbClr val="CF67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n-US" sz="1400">
                        <a:latin typeface="Times New Roman"/>
                        <a:cs typeface="Times New Roman"/>
                      </a:endParaRPr>
                    </a:p>
                  </p:txBody>
                </p:sp>
                <p:sp>
                  <p:nvSpPr>
                    <p:cNvPr id="257" name="Freeform 9"/>
                    <p:cNvSpPr>
                      <a:spLocks/>
                    </p:cNvSpPr>
                    <p:nvPr/>
                  </p:nvSpPr>
                  <p:spPr bwMode="auto">
                    <a:xfrm>
                      <a:off x="1170" y="3000"/>
                      <a:ext cx="133" cy="127"/>
                    </a:xfrm>
                    <a:custGeom>
                      <a:avLst/>
                      <a:gdLst>
                        <a:gd name="T0" fmla="*/ 133 w 133"/>
                        <a:gd name="T1" fmla="*/ 0 h 127"/>
                        <a:gd name="T2" fmla="*/ 53 w 133"/>
                        <a:gd name="T3" fmla="*/ 52 h 127"/>
                        <a:gd name="T4" fmla="*/ 1 w 133"/>
                        <a:gd name="T5" fmla="*/ 124 h 127"/>
                        <a:gd name="T6" fmla="*/ 45 w 133"/>
                        <a:gd name="T7" fmla="*/ 72 h 127"/>
                        <a:gd name="T8" fmla="*/ 97 w 133"/>
                        <a:gd name="T9" fmla="*/ 32 h 127"/>
                        <a:gd name="T10" fmla="*/ 133 w 133"/>
                        <a:gd name="T11" fmla="*/ 0 h 127"/>
                        <a:gd name="T12" fmla="*/ 0 60000 65536"/>
                        <a:gd name="T13" fmla="*/ 0 60000 65536"/>
                        <a:gd name="T14" fmla="*/ 0 60000 65536"/>
                        <a:gd name="T15" fmla="*/ 0 60000 65536"/>
                        <a:gd name="T16" fmla="*/ 0 60000 65536"/>
                        <a:gd name="T17" fmla="*/ 0 60000 65536"/>
                        <a:gd name="T18" fmla="*/ 0 w 133"/>
                        <a:gd name="T19" fmla="*/ 0 h 127"/>
                        <a:gd name="T20" fmla="*/ 133 w 133"/>
                        <a:gd name="T21" fmla="*/ 127 h 127"/>
                      </a:gdLst>
                      <a:ahLst/>
                      <a:cxnLst>
                        <a:cxn ang="T12">
                          <a:pos x="T0" y="T1"/>
                        </a:cxn>
                        <a:cxn ang="T13">
                          <a:pos x="T2" y="T3"/>
                        </a:cxn>
                        <a:cxn ang="T14">
                          <a:pos x="T4" y="T5"/>
                        </a:cxn>
                        <a:cxn ang="T15">
                          <a:pos x="T6" y="T7"/>
                        </a:cxn>
                        <a:cxn ang="T16">
                          <a:pos x="T8" y="T9"/>
                        </a:cxn>
                        <a:cxn ang="T17">
                          <a:pos x="T10" y="T11"/>
                        </a:cxn>
                      </a:cxnLst>
                      <a:rect l="T18" t="T19" r="T20" b="T21"/>
                      <a:pathLst>
                        <a:path w="133" h="127">
                          <a:moveTo>
                            <a:pt x="133" y="0"/>
                          </a:moveTo>
                          <a:cubicBezTo>
                            <a:pt x="125" y="1"/>
                            <a:pt x="75" y="31"/>
                            <a:pt x="53" y="52"/>
                          </a:cubicBezTo>
                          <a:cubicBezTo>
                            <a:pt x="31" y="73"/>
                            <a:pt x="2" y="121"/>
                            <a:pt x="1" y="124"/>
                          </a:cubicBezTo>
                          <a:cubicBezTo>
                            <a:pt x="0" y="127"/>
                            <a:pt x="29" y="87"/>
                            <a:pt x="45" y="72"/>
                          </a:cubicBezTo>
                          <a:cubicBezTo>
                            <a:pt x="61" y="57"/>
                            <a:pt x="82" y="44"/>
                            <a:pt x="97" y="32"/>
                          </a:cubicBezTo>
                          <a:cubicBezTo>
                            <a:pt x="112" y="20"/>
                            <a:pt x="125" y="7"/>
                            <a:pt x="133" y="0"/>
                          </a:cubicBezTo>
                          <a:close/>
                        </a:path>
                      </a:pathLst>
                    </a:custGeom>
                    <a:solidFill>
                      <a:srgbClr val="FFFFFF"/>
                    </a:solidFill>
                    <a:ln w="9525">
                      <a:solidFill>
                        <a:srgbClr val="FFFF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n-US" sz="1400">
                        <a:latin typeface="Times New Roman"/>
                        <a:cs typeface="Times New Roman"/>
                      </a:endParaRPr>
                    </a:p>
                  </p:txBody>
                </p:sp>
              </p:grpSp>
            </p:grpSp>
            <p:sp>
              <p:nvSpPr>
                <p:cNvPr id="253" name="Text Box 10"/>
                <p:cNvSpPr txBox="1">
                  <a:spLocks noChangeAspect="1" noChangeArrowheads="1"/>
                </p:cNvSpPr>
                <p:nvPr/>
              </p:nvSpPr>
              <p:spPr bwMode="auto">
                <a:xfrm>
                  <a:off x="3993" y="2111"/>
                  <a:ext cx="267" cy="25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pPr algn="l" eaLnBrk="0" hangingPunct="0"/>
                  <a:r>
                    <a:rPr lang="en-US" sz="1400" b="1" dirty="0">
                      <a:latin typeface="Times New Roman"/>
                      <a:cs typeface="Times New Roman"/>
                    </a:rPr>
                    <a:t> 5’</a:t>
                  </a:r>
                </a:p>
              </p:txBody>
            </p:sp>
          </p:grpSp>
          <p:grpSp>
            <p:nvGrpSpPr>
              <p:cNvPr id="129" name="Group 21"/>
              <p:cNvGrpSpPr>
                <a:grpSpLocks/>
              </p:cNvGrpSpPr>
              <p:nvPr/>
            </p:nvGrpSpPr>
            <p:grpSpPr bwMode="auto">
              <a:xfrm>
                <a:off x="584200" y="1511300"/>
                <a:ext cx="8832848" cy="2792413"/>
                <a:chOff x="327" y="952"/>
                <a:chExt cx="4946" cy="1759"/>
              </a:xfrm>
            </p:grpSpPr>
            <p:sp>
              <p:nvSpPr>
                <p:cNvPr id="130" name="Text Box 22"/>
                <p:cNvSpPr txBox="1">
                  <a:spLocks noChangeAspect="1" noChangeArrowheads="1"/>
                </p:cNvSpPr>
                <p:nvPr/>
              </p:nvSpPr>
              <p:spPr bwMode="auto">
                <a:xfrm>
                  <a:off x="4999" y="2109"/>
                  <a:ext cx="267" cy="25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pPr algn="l" eaLnBrk="0" hangingPunct="0"/>
                  <a:r>
                    <a:rPr lang="en-US" sz="1400" b="1">
                      <a:latin typeface="Times New Roman"/>
                      <a:cs typeface="Times New Roman"/>
                    </a:rPr>
                    <a:t> 3’</a:t>
                  </a:r>
                </a:p>
              </p:txBody>
            </p:sp>
            <p:sp>
              <p:nvSpPr>
                <p:cNvPr id="131" name="Text Box 23"/>
                <p:cNvSpPr txBox="1">
                  <a:spLocks noChangeAspect="1" noChangeArrowheads="1"/>
                </p:cNvSpPr>
                <p:nvPr/>
              </p:nvSpPr>
              <p:spPr bwMode="auto">
                <a:xfrm>
                  <a:off x="5006" y="2350"/>
                  <a:ext cx="267" cy="25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pPr algn="l" eaLnBrk="0" hangingPunct="0"/>
                  <a:r>
                    <a:rPr lang="en-US" sz="1400" b="1">
                      <a:latin typeface="Times New Roman"/>
                      <a:cs typeface="Times New Roman"/>
                    </a:rPr>
                    <a:t> 5’</a:t>
                  </a:r>
                </a:p>
              </p:txBody>
            </p:sp>
            <p:sp>
              <p:nvSpPr>
                <p:cNvPr id="132" name="Text Box 24"/>
                <p:cNvSpPr txBox="1">
                  <a:spLocks noChangeAspect="1" noChangeArrowheads="1"/>
                </p:cNvSpPr>
                <p:nvPr/>
              </p:nvSpPr>
              <p:spPr bwMode="auto">
                <a:xfrm>
                  <a:off x="4999" y="1046"/>
                  <a:ext cx="267" cy="25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pPr algn="l" eaLnBrk="0" hangingPunct="0"/>
                  <a:r>
                    <a:rPr lang="en-US" sz="1400" b="1">
                      <a:latin typeface="Times New Roman"/>
                      <a:cs typeface="Times New Roman"/>
                    </a:rPr>
                    <a:t> 3’</a:t>
                  </a:r>
                </a:p>
              </p:txBody>
            </p:sp>
            <p:sp>
              <p:nvSpPr>
                <p:cNvPr id="133" name="Freeform 25"/>
                <p:cNvSpPr>
                  <a:spLocks noChangeAspect="1"/>
                </p:cNvSpPr>
                <p:nvPr/>
              </p:nvSpPr>
              <p:spPr bwMode="auto">
                <a:xfrm>
                  <a:off x="1919" y="952"/>
                  <a:ext cx="366" cy="639"/>
                </a:xfrm>
                <a:custGeom>
                  <a:avLst/>
                  <a:gdLst>
                    <a:gd name="T0" fmla="*/ 164 w 154"/>
                    <a:gd name="T1" fmla="*/ 2162 h 284"/>
                    <a:gd name="T2" fmla="*/ 69 w 154"/>
                    <a:gd name="T3" fmla="*/ 2324 h 284"/>
                    <a:gd name="T4" fmla="*/ 0 w 154"/>
                    <a:gd name="T5" fmla="*/ 2540 h 284"/>
                    <a:gd name="T6" fmla="*/ 0 w 154"/>
                    <a:gd name="T7" fmla="*/ 2779 h 284"/>
                    <a:gd name="T8" fmla="*/ 78 w 154"/>
                    <a:gd name="T9" fmla="*/ 2997 h 284"/>
                    <a:gd name="T10" fmla="*/ 271 w 154"/>
                    <a:gd name="T11" fmla="*/ 3168 h 284"/>
                    <a:gd name="T12" fmla="*/ 604 w 154"/>
                    <a:gd name="T13" fmla="*/ 3235 h 284"/>
                    <a:gd name="T14" fmla="*/ 604 w 154"/>
                    <a:gd name="T15" fmla="*/ 3235 h 284"/>
                    <a:gd name="T16" fmla="*/ 1034 w 154"/>
                    <a:gd name="T17" fmla="*/ 3199 h 284"/>
                    <a:gd name="T18" fmla="*/ 1367 w 154"/>
                    <a:gd name="T19" fmla="*/ 3053 h 284"/>
                    <a:gd name="T20" fmla="*/ 1637 w 154"/>
                    <a:gd name="T21" fmla="*/ 2835 h 284"/>
                    <a:gd name="T22" fmla="*/ 1842 w 154"/>
                    <a:gd name="T23" fmla="*/ 2608 h 284"/>
                    <a:gd name="T24" fmla="*/ 1961 w 154"/>
                    <a:gd name="T25" fmla="*/ 2390 h 284"/>
                    <a:gd name="T26" fmla="*/ 2039 w 154"/>
                    <a:gd name="T27" fmla="*/ 2232 h 284"/>
                    <a:gd name="T28" fmla="*/ 2068 w 154"/>
                    <a:gd name="T29" fmla="*/ 2162 h 284"/>
                    <a:gd name="T30" fmla="*/ 2068 w 154"/>
                    <a:gd name="T31" fmla="*/ 2162 h 284"/>
                    <a:gd name="T32" fmla="*/ 2068 w 154"/>
                    <a:gd name="T33" fmla="*/ 1082 h 284"/>
                    <a:gd name="T34" fmla="*/ 2068 w 154"/>
                    <a:gd name="T35" fmla="*/ 1082 h 284"/>
                    <a:gd name="T36" fmla="*/ 2039 w 154"/>
                    <a:gd name="T37" fmla="*/ 1012 h 284"/>
                    <a:gd name="T38" fmla="*/ 1961 w 154"/>
                    <a:gd name="T39" fmla="*/ 855 h 284"/>
                    <a:gd name="T40" fmla="*/ 1842 w 154"/>
                    <a:gd name="T41" fmla="*/ 637 h 284"/>
                    <a:gd name="T42" fmla="*/ 1637 w 154"/>
                    <a:gd name="T43" fmla="*/ 400 h 284"/>
                    <a:gd name="T44" fmla="*/ 1367 w 154"/>
                    <a:gd name="T45" fmla="*/ 191 h 284"/>
                    <a:gd name="T46" fmla="*/ 1034 w 154"/>
                    <a:gd name="T47" fmla="*/ 45 h 284"/>
                    <a:gd name="T48" fmla="*/ 604 w 154"/>
                    <a:gd name="T49" fmla="*/ 0 h 284"/>
                    <a:gd name="T50" fmla="*/ 604 w 154"/>
                    <a:gd name="T51" fmla="*/ 0 h 284"/>
                    <a:gd name="T52" fmla="*/ 271 w 154"/>
                    <a:gd name="T53" fmla="*/ 81 h 284"/>
                    <a:gd name="T54" fmla="*/ 78 w 154"/>
                    <a:gd name="T55" fmla="*/ 247 h 284"/>
                    <a:gd name="T56" fmla="*/ 0 w 154"/>
                    <a:gd name="T57" fmla="*/ 466 h 284"/>
                    <a:gd name="T58" fmla="*/ 0 w 154"/>
                    <a:gd name="T59" fmla="*/ 704 h 284"/>
                    <a:gd name="T60" fmla="*/ 69 w 154"/>
                    <a:gd name="T61" fmla="*/ 920 h 284"/>
                    <a:gd name="T62" fmla="*/ 164 w 154"/>
                    <a:gd name="T63" fmla="*/ 1082 h 284"/>
                    <a:gd name="T64" fmla="*/ 164 w 154"/>
                    <a:gd name="T65" fmla="*/ 1082 h 284"/>
                    <a:gd name="T66" fmla="*/ 164 w 154"/>
                    <a:gd name="T67" fmla="*/ 1368 h 284"/>
                    <a:gd name="T68" fmla="*/ 164 w 154"/>
                    <a:gd name="T69" fmla="*/ 1879 h 284"/>
                    <a:gd name="T70" fmla="*/ 164 w 154"/>
                    <a:gd name="T71" fmla="*/ 2162 h 284"/>
                    <a:gd name="T72" fmla="*/ 164 w 154"/>
                    <a:gd name="T73" fmla="*/ 2162 h 284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w 154"/>
                    <a:gd name="T112" fmla="*/ 0 h 284"/>
                    <a:gd name="T113" fmla="*/ 154 w 154"/>
                    <a:gd name="T114" fmla="*/ 284 h 284"/>
                  </a:gdLst>
                  <a:ahLst/>
                  <a:cxnLst>
                    <a:cxn ang="T74">
                      <a:pos x="T0" y="T1"/>
                    </a:cxn>
                    <a:cxn ang="T75">
                      <a:pos x="T2" y="T3"/>
                    </a:cxn>
                    <a:cxn ang="T76">
                      <a:pos x="T4" y="T5"/>
                    </a:cxn>
                    <a:cxn ang="T77">
                      <a:pos x="T6" y="T7"/>
                    </a:cxn>
                    <a:cxn ang="T78">
                      <a:pos x="T8" y="T9"/>
                    </a:cxn>
                    <a:cxn ang="T79">
                      <a:pos x="T10" y="T11"/>
                    </a:cxn>
                    <a:cxn ang="T80">
                      <a:pos x="T12" y="T13"/>
                    </a:cxn>
                    <a:cxn ang="T81">
                      <a:pos x="T14" y="T15"/>
                    </a:cxn>
                    <a:cxn ang="T82">
                      <a:pos x="T16" y="T17"/>
                    </a:cxn>
                    <a:cxn ang="T83">
                      <a:pos x="T18" y="T19"/>
                    </a:cxn>
                    <a:cxn ang="T84">
                      <a:pos x="T20" y="T21"/>
                    </a:cxn>
                    <a:cxn ang="T85">
                      <a:pos x="T22" y="T23"/>
                    </a:cxn>
                    <a:cxn ang="T86">
                      <a:pos x="T24" y="T25"/>
                    </a:cxn>
                    <a:cxn ang="T87">
                      <a:pos x="T26" y="T27"/>
                    </a:cxn>
                    <a:cxn ang="T88">
                      <a:pos x="T28" y="T29"/>
                    </a:cxn>
                    <a:cxn ang="T89">
                      <a:pos x="T30" y="T31"/>
                    </a:cxn>
                    <a:cxn ang="T90">
                      <a:pos x="T32" y="T33"/>
                    </a:cxn>
                    <a:cxn ang="T91">
                      <a:pos x="T34" y="T35"/>
                    </a:cxn>
                    <a:cxn ang="T92">
                      <a:pos x="T36" y="T37"/>
                    </a:cxn>
                    <a:cxn ang="T93">
                      <a:pos x="T38" y="T39"/>
                    </a:cxn>
                    <a:cxn ang="T94">
                      <a:pos x="T40" y="T41"/>
                    </a:cxn>
                    <a:cxn ang="T95">
                      <a:pos x="T42" y="T43"/>
                    </a:cxn>
                    <a:cxn ang="T96">
                      <a:pos x="T44" y="T45"/>
                    </a:cxn>
                    <a:cxn ang="T97">
                      <a:pos x="T46" y="T47"/>
                    </a:cxn>
                    <a:cxn ang="T98">
                      <a:pos x="T48" y="T49"/>
                    </a:cxn>
                    <a:cxn ang="T99">
                      <a:pos x="T50" y="T51"/>
                    </a:cxn>
                    <a:cxn ang="T100">
                      <a:pos x="T52" y="T53"/>
                    </a:cxn>
                    <a:cxn ang="T101">
                      <a:pos x="T54" y="T55"/>
                    </a:cxn>
                    <a:cxn ang="T102">
                      <a:pos x="T56" y="T57"/>
                    </a:cxn>
                    <a:cxn ang="T103">
                      <a:pos x="T58" y="T59"/>
                    </a:cxn>
                    <a:cxn ang="T104">
                      <a:pos x="T60" y="T61"/>
                    </a:cxn>
                    <a:cxn ang="T105">
                      <a:pos x="T62" y="T63"/>
                    </a:cxn>
                    <a:cxn ang="T106">
                      <a:pos x="T64" y="T65"/>
                    </a:cxn>
                    <a:cxn ang="T107">
                      <a:pos x="T66" y="T67"/>
                    </a:cxn>
                    <a:cxn ang="T108">
                      <a:pos x="T68" y="T69"/>
                    </a:cxn>
                    <a:cxn ang="T109">
                      <a:pos x="T70" y="T71"/>
                    </a:cxn>
                    <a:cxn ang="T110">
                      <a:pos x="T72" y="T73"/>
                    </a:cxn>
                  </a:cxnLst>
                  <a:rect l="T111" t="T112" r="T113" b="T114"/>
                  <a:pathLst>
                    <a:path w="154" h="284">
                      <a:moveTo>
                        <a:pt x="12" y="190"/>
                      </a:moveTo>
                      <a:lnTo>
                        <a:pt x="5" y="204"/>
                      </a:lnTo>
                      <a:lnTo>
                        <a:pt x="0" y="223"/>
                      </a:lnTo>
                      <a:lnTo>
                        <a:pt x="0" y="244"/>
                      </a:lnTo>
                      <a:lnTo>
                        <a:pt x="6" y="263"/>
                      </a:lnTo>
                      <a:lnTo>
                        <a:pt x="20" y="278"/>
                      </a:lnTo>
                      <a:lnTo>
                        <a:pt x="45" y="284"/>
                      </a:lnTo>
                      <a:lnTo>
                        <a:pt x="77" y="281"/>
                      </a:lnTo>
                      <a:lnTo>
                        <a:pt x="102" y="268"/>
                      </a:lnTo>
                      <a:lnTo>
                        <a:pt x="122" y="249"/>
                      </a:lnTo>
                      <a:lnTo>
                        <a:pt x="137" y="229"/>
                      </a:lnTo>
                      <a:lnTo>
                        <a:pt x="146" y="210"/>
                      </a:lnTo>
                      <a:lnTo>
                        <a:pt x="152" y="196"/>
                      </a:lnTo>
                      <a:lnTo>
                        <a:pt x="154" y="190"/>
                      </a:lnTo>
                      <a:lnTo>
                        <a:pt x="154" y="95"/>
                      </a:lnTo>
                      <a:lnTo>
                        <a:pt x="152" y="89"/>
                      </a:lnTo>
                      <a:lnTo>
                        <a:pt x="146" y="75"/>
                      </a:lnTo>
                      <a:lnTo>
                        <a:pt x="137" y="56"/>
                      </a:lnTo>
                      <a:lnTo>
                        <a:pt x="122" y="35"/>
                      </a:lnTo>
                      <a:lnTo>
                        <a:pt x="102" y="17"/>
                      </a:lnTo>
                      <a:lnTo>
                        <a:pt x="77" y="4"/>
                      </a:lnTo>
                      <a:lnTo>
                        <a:pt x="45" y="0"/>
                      </a:lnTo>
                      <a:lnTo>
                        <a:pt x="20" y="7"/>
                      </a:lnTo>
                      <a:lnTo>
                        <a:pt x="6" y="22"/>
                      </a:lnTo>
                      <a:lnTo>
                        <a:pt x="0" y="41"/>
                      </a:lnTo>
                      <a:lnTo>
                        <a:pt x="0" y="62"/>
                      </a:lnTo>
                      <a:lnTo>
                        <a:pt x="5" y="81"/>
                      </a:lnTo>
                      <a:lnTo>
                        <a:pt x="12" y="95"/>
                      </a:lnTo>
                      <a:lnTo>
                        <a:pt x="12" y="120"/>
                      </a:lnTo>
                      <a:lnTo>
                        <a:pt x="12" y="165"/>
                      </a:lnTo>
                      <a:lnTo>
                        <a:pt x="12" y="190"/>
                      </a:lnTo>
                      <a:close/>
                    </a:path>
                  </a:pathLst>
                </a:custGeom>
                <a:solidFill>
                  <a:srgbClr val="C3AAD2"/>
                </a:solidFill>
                <a:ln w="19050" cmpd="sng">
                  <a:solidFill>
                    <a:srgbClr val="9E7AB9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134" name="Freeform 26"/>
                <p:cNvSpPr>
                  <a:spLocks noChangeAspect="1"/>
                </p:cNvSpPr>
                <p:nvPr/>
              </p:nvSpPr>
              <p:spPr bwMode="auto">
                <a:xfrm>
                  <a:off x="1955" y="977"/>
                  <a:ext cx="115" cy="150"/>
                </a:xfrm>
                <a:custGeom>
                  <a:avLst/>
                  <a:gdLst>
                    <a:gd name="T0" fmla="*/ 661 w 48"/>
                    <a:gd name="T1" fmla="*/ 0 h 67"/>
                    <a:gd name="T2" fmla="*/ 276 w 48"/>
                    <a:gd name="T3" fmla="*/ 65 h 67"/>
                    <a:gd name="T4" fmla="*/ 69 w 48"/>
                    <a:gd name="T5" fmla="*/ 246 h 67"/>
                    <a:gd name="T6" fmla="*/ 0 w 48"/>
                    <a:gd name="T7" fmla="*/ 481 h 67"/>
                    <a:gd name="T8" fmla="*/ 57 w 48"/>
                    <a:gd name="T9" fmla="*/ 716 h 67"/>
                    <a:gd name="T10" fmla="*/ 57 w 48"/>
                    <a:gd name="T11" fmla="*/ 716 h 67"/>
                    <a:gd name="T12" fmla="*/ 69 w 48"/>
                    <a:gd name="T13" fmla="*/ 732 h 67"/>
                    <a:gd name="T14" fmla="*/ 81 w 48"/>
                    <a:gd name="T15" fmla="*/ 741 h 67"/>
                    <a:gd name="T16" fmla="*/ 110 w 48"/>
                    <a:gd name="T17" fmla="*/ 752 h 67"/>
                    <a:gd name="T18" fmla="*/ 110 w 48"/>
                    <a:gd name="T19" fmla="*/ 752 h 67"/>
                    <a:gd name="T20" fmla="*/ 137 w 48"/>
                    <a:gd name="T21" fmla="*/ 741 h 67"/>
                    <a:gd name="T22" fmla="*/ 149 w 48"/>
                    <a:gd name="T23" fmla="*/ 732 h 67"/>
                    <a:gd name="T24" fmla="*/ 149 w 48"/>
                    <a:gd name="T25" fmla="*/ 707 h 67"/>
                    <a:gd name="T26" fmla="*/ 149 w 48"/>
                    <a:gd name="T27" fmla="*/ 707 h 67"/>
                    <a:gd name="T28" fmla="*/ 137 w 48"/>
                    <a:gd name="T29" fmla="*/ 425 h 67"/>
                    <a:gd name="T30" fmla="*/ 276 w 48"/>
                    <a:gd name="T31" fmla="*/ 154 h 67"/>
                    <a:gd name="T32" fmla="*/ 661 w 48"/>
                    <a:gd name="T33" fmla="*/ 0 h 67"/>
                    <a:gd name="T34" fmla="*/ 661 w 48"/>
                    <a:gd name="T35" fmla="*/ 0 h 67"/>
                    <a:gd name="T36" fmla="*/ 661 w 48"/>
                    <a:gd name="T37" fmla="*/ 0 h 67"/>
                    <a:gd name="T38" fmla="*/ 661 w 48"/>
                    <a:gd name="T39" fmla="*/ 0 h 67"/>
                    <a:gd name="T40" fmla="*/ 661 w 48"/>
                    <a:gd name="T41" fmla="*/ 0 h 67"/>
                    <a:gd name="T42" fmla="*/ 661 w 48"/>
                    <a:gd name="T43" fmla="*/ 0 h 67"/>
                    <a:gd name="T44" fmla="*/ 661 w 48"/>
                    <a:gd name="T45" fmla="*/ 0 h 67"/>
                    <a:gd name="T46" fmla="*/ 661 w 48"/>
                    <a:gd name="T47" fmla="*/ 0 h 67"/>
                    <a:gd name="T48" fmla="*/ 661 w 48"/>
                    <a:gd name="T49" fmla="*/ 0 h 67"/>
                    <a:gd name="T50" fmla="*/ 661 w 48"/>
                    <a:gd name="T51" fmla="*/ 0 h 67"/>
                    <a:gd name="T52" fmla="*/ 661 w 48"/>
                    <a:gd name="T53" fmla="*/ 0 h 67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w 48"/>
                    <a:gd name="T82" fmla="*/ 0 h 67"/>
                    <a:gd name="T83" fmla="*/ 48 w 48"/>
                    <a:gd name="T84" fmla="*/ 67 h 67"/>
                  </a:gdLst>
                  <a:ahLst/>
                  <a:cxnLst>
                    <a:cxn ang="T54">
                      <a:pos x="T0" y="T1"/>
                    </a:cxn>
                    <a:cxn ang="T55">
                      <a:pos x="T2" y="T3"/>
                    </a:cxn>
                    <a:cxn ang="T56">
                      <a:pos x="T4" y="T5"/>
                    </a:cxn>
                    <a:cxn ang="T57">
                      <a:pos x="T6" y="T7"/>
                    </a:cxn>
                    <a:cxn ang="T58">
                      <a:pos x="T8" y="T9"/>
                    </a:cxn>
                    <a:cxn ang="T59">
                      <a:pos x="T10" y="T11"/>
                    </a:cxn>
                    <a:cxn ang="T60">
                      <a:pos x="T12" y="T13"/>
                    </a:cxn>
                    <a:cxn ang="T61">
                      <a:pos x="T14" y="T15"/>
                    </a:cxn>
                    <a:cxn ang="T62">
                      <a:pos x="T16" y="T17"/>
                    </a:cxn>
                    <a:cxn ang="T63">
                      <a:pos x="T18" y="T19"/>
                    </a:cxn>
                    <a:cxn ang="T64">
                      <a:pos x="T20" y="T21"/>
                    </a:cxn>
                    <a:cxn ang="T65">
                      <a:pos x="T22" y="T23"/>
                    </a:cxn>
                    <a:cxn ang="T66">
                      <a:pos x="T24" y="T25"/>
                    </a:cxn>
                    <a:cxn ang="T67">
                      <a:pos x="T26" y="T27"/>
                    </a:cxn>
                    <a:cxn ang="T68">
                      <a:pos x="T28" y="T29"/>
                    </a:cxn>
                    <a:cxn ang="T69">
                      <a:pos x="T30" y="T31"/>
                    </a:cxn>
                    <a:cxn ang="T70">
                      <a:pos x="T32" y="T33"/>
                    </a:cxn>
                    <a:cxn ang="T71">
                      <a:pos x="T34" y="T35"/>
                    </a:cxn>
                    <a:cxn ang="T72">
                      <a:pos x="T36" y="T37"/>
                    </a:cxn>
                    <a:cxn ang="T73">
                      <a:pos x="T38" y="T39"/>
                    </a:cxn>
                    <a:cxn ang="T74">
                      <a:pos x="T40" y="T41"/>
                    </a:cxn>
                    <a:cxn ang="T75">
                      <a:pos x="T42" y="T43"/>
                    </a:cxn>
                    <a:cxn ang="T76">
                      <a:pos x="T44" y="T45"/>
                    </a:cxn>
                    <a:cxn ang="T77">
                      <a:pos x="T46" y="T47"/>
                    </a:cxn>
                    <a:cxn ang="T78">
                      <a:pos x="T48" y="T49"/>
                    </a:cxn>
                    <a:cxn ang="T79">
                      <a:pos x="T50" y="T51"/>
                    </a:cxn>
                    <a:cxn ang="T80">
                      <a:pos x="T52" y="T53"/>
                    </a:cxn>
                  </a:cxnLst>
                  <a:rect l="T81" t="T82" r="T83" b="T84"/>
                  <a:pathLst>
                    <a:path w="48" h="67">
                      <a:moveTo>
                        <a:pt x="48" y="0"/>
                      </a:moveTo>
                      <a:lnTo>
                        <a:pt x="20" y="6"/>
                      </a:lnTo>
                      <a:lnTo>
                        <a:pt x="5" y="22"/>
                      </a:lnTo>
                      <a:lnTo>
                        <a:pt x="0" y="43"/>
                      </a:lnTo>
                      <a:lnTo>
                        <a:pt x="4" y="64"/>
                      </a:lnTo>
                      <a:lnTo>
                        <a:pt x="5" y="65"/>
                      </a:lnTo>
                      <a:lnTo>
                        <a:pt x="6" y="66"/>
                      </a:lnTo>
                      <a:lnTo>
                        <a:pt x="8" y="67"/>
                      </a:lnTo>
                      <a:lnTo>
                        <a:pt x="10" y="66"/>
                      </a:lnTo>
                      <a:lnTo>
                        <a:pt x="11" y="65"/>
                      </a:lnTo>
                      <a:lnTo>
                        <a:pt x="11" y="63"/>
                      </a:lnTo>
                      <a:lnTo>
                        <a:pt x="10" y="38"/>
                      </a:lnTo>
                      <a:lnTo>
                        <a:pt x="20" y="14"/>
                      </a:lnTo>
                      <a:lnTo>
                        <a:pt x="48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135" name="Line 27"/>
                <p:cNvSpPr>
                  <a:spLocks noChangeAspect="1" noChangeShapeType="1"/>
                </p:cNvSpPr>
                <p:nvPr/>
              </p:nvSpPr>
              <p:spPr bwMode="auto">
                <a:xfrm flipH="1">
                  <a:off x="2283" y="1483"/>
                  <a:ext cx="284" cy="2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 type="stealth" w="sm" len="med"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136" name="Rectangle 28"/>
                <p:cNvSpPr>
                  <a:spLocks noChangeArrowheads="1"/>
                </p:cNvSpPr>
                <p:nvPr/>
              </p:nvSpPr>
              <p:spPr bwMode="auto">
                <a:xfrm>
                  <a:off x="1908" y="1340"/>
                  <a:ext cx="2370" cy="50"/>
                </a:xfrm>
                <a:prstGeom prst="rect">
                  <a:avLst/>
                </a:prstGeom>
                <a:solidFill>
                  <a:srgbClr val="4D94C3"/>
                </a:solidFill>
                <a:ln w="19050">
                  <a:solidFill>
                    <a:srgbClr val="4D94C3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grpSp>
              <p:nvGrpSpPr>
                <p:cNvPr id="137" name="Group 29"/>
                <p:cNvGrpSpPr>
                  <a:grpSpLocks/>
                </p:cNvGrpSpPr>
                <p:nvPr/>
              </p:nvGrpSpPr>
              <p:grpSpPr bwMode="auto">
                <a:xfrm>
                  <a:off x="1122" y="1509"/>
                  <a:ext cx="536" cy="645"/>
                  <a:chOff x="3561" y="1713"/>
                  <a:chExt cx="339" cy="431"/>
                </a:xfrm>
              </p:grpSpPr>
              <p:sp>
                <p:nvSpPr>
                  <p:cNvPr id="248" name="Freeform 30"/>
                  <p:cNvSpPr>
                    <a:spLocks noChangeAspect="1"/>
                  </p:cNvSpPr>
                  <p:nvPr/>
                </p:nvSpPr>
                <p:spPr bwMode="auto">
                  <a:xfrm>
                    <a:off x="3561" y="1713"/>
                    <a:ext cx="339" cy="431"/>
                  </a:xfrm>
                  <a:custGeom>
                    <a:avLst/>
                    <a:gdLst>
                      <a:gd name="T0" fmla="*/ 382 w 226"/>
                      <a:gd name="T1" fmla="*/ 0 h 288"/>
                      <a:gd name="T2" fmla="*/ 450 w 226"/>
                      <a:gd name="T3" fmla="*/ 6 h 288"/>
                      <a:gd name="T4" fmla="*/ 513 w 226"/>
                      <a:gd name="T5" fmla="*/ 28 h 288"/>
                      <a:gd name="T6" fmla="*/ 573 w 226"/>
                      <a:gd name="T7" fmla="*/ 67 h 288"/>
                      <a:gd name="T8" fmla="*/ 629 w 226"/>
                      <a:gd name="T9" fmla="*/ 114 h 288"/>
                      <a:gd name="T10" fmla="*/ 674 w 226"/>
                      <a:gd name="T11" fmla="*/ 171 h 288"/>
                      <a:gd name="T12" fmla="*/ 709 w 226"/>
                      <a:gd name="T13" fmla="*/ 238 h 288"/>
                      <a:gd name="T14" fmla="*/ 741 w 226"/>
                      <a:gd name="T15" fmla="*/ 316 h 288"/>
                      <a:gd name="T16" fmla="*/ 756 w 226"/>
                      <a:gd name="T17" fmla="*/ 397 h 288"/>
                      <a:gd name="T18" fmla="*/ 763 w 226"/>
                      <a:gd name="T19" fmla="*/ 483 h 288"/>
                      <a:gd name="T20" fmla="*/ 763 w 226"/>
                      <a:gd name="T21" fmla="*/ 483 h 288"/>
                      <a:gd name="T22" fmla="*/ 756 w 226"/>
                      <a:gd name="T23" fmla="*/ 569 h 288"/>
                      <a:gd name="T24" fmla="*/ 741 w 226"/>
                      <a:gd name="T25" fmla="*/ 649 h 288"/>
                      <a:gd name="T26" fmla="*/ 709 w 226"/>
                      <a:gd name="T27" fmla="*/ 723 h 288"/>
                      <a:gd name="T28" fmla="*/ 674 w 226"/>
                      <a:gd name="T29" fmla="*/ 795 h 288"/>
                      <a:gd name="T30" fmla="*/ 629 w 226"/>
                      <a:gd name="T31" fmla="*/ 852 h 288"/>
                      <a:gd name="T32" fmla="*/ 573 w 226"/>
                      <a:gd name="T33" fmla="*/ 898 h 288"/>
                      <a:gd name="T34" fmla="*/ 513 w 226"/>
                      <a:gd name="T35" fmla="*/ 937 h 288"/>
                      <a:gd name="T36" fmla="*/ 450 w 226"/>
                      <a:gd name="T37" fmla="*/ 959 h 288"/>
                      <a:gd name="T38" fmla="*/ 382 w 226"/>
                      <a:gd name="T39" fmla="*/ 965 h 288"/>
                      <a:gd name="T40" fmla="*/ 382 w 226"/>
                      <a:gd name="T41" fmla="*/ 965 h 288"/>
                      <a:gd name="T42" fmla="*/ 315 w 226"/>
                      <a:gd name="T43" fmla="*/ 959 h 288"/>
                      <a:gd name="T44" fmla="*/ 248 w 226"/>
                      <a:gd name="T45" fmla="*/ 937 h 288"/>
                      <a:gd name="T46" fmla="*/ 189 w 226"/>
                      <a:gd name="T47" fmla="*/ 898 h 288"/>
                      <a:gd name="T48" fmla="*/ 135 w 226"/>
                      <a:gd name="T49" fmla="*/ 852 h 288"/>
                      <a:gd name="T50" fmla="*/ 93 w 226"/>
                      <a:gd name="T51" fmla="*/ 795 h 288"/>
                      <a:gd name="T52" fmla="*/ 50 w 226"/>
                      <a:gd name="T53" fmla="*/ 723 h 288"/>
                      <a:gd name="T54" fmla="*/ 26 w 226"/>
                      <a:gd name="T55" fmla="*/ 649 h 288"/>
                      <a:gd name="T56" fmla="*/ 8 w 226"/>
                      <a:gd name="T57" fmla="*/ 569 h 288"/>
                      <a:gd name="T58" fmla="*/ 0 w 226"/>
                      <a:gd name="T59" fmla="*/ 483 h 288"/>
                      <a:gd name="T60" fmla="*/ 0 w 226"/>
                      <a:gd name="T61" fmla="*/ 483 h 288"/>
                      <a:gd name="T62" fmla="*/ 8 w 226"/>
                      <a:gd name="T63" fmla="*/ 397 h 288"/>
                      <a:gd name="T64" fmla="*/ 26 w 226"/>
                      <a:gd name="T65" fmla="*/ 316 h 288"/>
                      <a:gd name="T66" fmla="*/ 50 w 226"/>
                      <a:gd name="T67" fmla="*/ 238 h 288"/>
                      <a:gd name="T68" fmla="*/ 93 w 226"/>
                      <a:gd name="T69" fmla="*/ 171 h 288"/>
                      <a:gd name="T70" fmla="*/ 135 w 226"/>
                      <a:gd name="T71" fmla="*/ 114 h 288"/>
                      <a:gd name="T72" fmla="*/ 189 w 226"/>
                      <a:gd name="T73" fmla="*/ 67 h 288"/>
                      <a:gd name="T74" fmla="*/ 248 w 226"/>
                      <a:gd name="T75" fmla="*/ 28 h 288"/>
                      <a:gd name="T76" fmla="*/ 315 w 226"/>
                      <a:gd name="T77" fmla="*/ 6 h 288"/>
                      <a:gd name="T78" fmla="*/ 382 w 226"/>
                      <a:gd name="T79" fmla="*/ 0 h 288"/>
                      <a:gd name="T80" fmla="*/ 382 w 226"/>
                      <a:gd name="T81" fmla="*/ 0 h 288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w 226"/>
                      <a:gd name="T124" fmla="*/ 0 h 288"/>
                      <a:gd name="T125" fmla="*/ 226 w 226"/>
                      <a:gd name="T126" fmla="*/ 288 h 288"/>
                    </a:gdLst>
                    <a:ahLst/>
                    <a:cxnLst>
                      <a:cxn ang="T82">
                        <a:pos x="T0" y="T1"/>
                      </a:cxn>
                      <a:cxn ang="T83">
                        <a:pos x="T2" y="T3"/>
                      </a:cxn>
                      <a:cxn ang="T84">
                        <a:pos x="T4" y="T5"/>
                      </a:cxn>
                      <a:cxn ang="T85">
                        <a:pos x="T6" y="T7"/>
                      </a:cxn>
                      <a:cxn ang="T86">
                        <a:pos x="T8" y="T9"/>
                      </a:cxn>
                      <a:cxn ang="T87">
                        <a:pos x="T10" y="T11"/>
                      </a:cxn>
                      <a:cxn ang="T88">
                        <a:pos x="T12" y="T13"/>
                      </a:cxn>
                      <a:cxn ang="T89">
                        <a:pos x="T14" y="T15"/>
                      </a:cxn>
                      <a:cxn ang="T90">
                        <a:pos x="T16" y="T17"/>
                      </a:cxn>
                      <a:cxn ang="T91">
                        <a:pos x="T18" y="T19"/>
                      </a:cxn>
                      <a:cxn ang="T92">
                        <a:pos x="T20" y="T21"/>
                      </a:cxn>
                      <a:cxn ang="T93">
                        <a:pos x="T22" y="T23"/>
                      </a:cxn>
                      <a:cxn ang="T94">
                        <a:pos x="T24" y="T25"/>
                      </a:cxn>
                      <a:cxn ang="T95">
                        <a:pos x="T26" y="T27"/>
                      </a:cxn>
                      <a:cxn ang="T96">
                        <a:pos x="T28" y="T29"/>
                      </a:cxn>
                      <a:cxn ang="T97">
                        <a:pos x="T30" y="T31"/>
                      </a:cxn>
                      <a:cxn ang="T98">
                        <a:pos x="T32" y="T33"/>
                      </a:cxn>
                      <a:cxn ang="T99">
                        <a:pos x="T34" y="T35"/>
                      </a:cxn>
                      <a:cxn ang="T100">
                        <a:pos x="T36" y="T37"/>
                      </a:cxn>
                      <a:cxn ang="T101">
                        <a:pos x="T38" y="T39"/>
                      </a:cxn>
                      <a:cxn ang="T102">
                        <a:pos x="T40" y="T41"/>
                      </a:cxn>
                      <a:cxn ang="T103">
                        <a:pos x="T42" y="T43"/>
                      </a:cxn>
                      <a:cxn ang="T104">
                        <a:pos x="T44" y="T45"/>
                      </a:cxn>
                      <a:cxn ang="T105">
                        <a:pos x="T46" y="T47"/>
                      </a:cxn>
                      <a:cxn ang="T106">
                        <a:pos x="T48" y="T49"/>
                      </a:cxn>
                      <a:cxn ang="T107">
                        <a:pos x="T50" y="T51"/>
                      </a:cxn>
                      <a:cxn ang="T108">
                        <a:pos x="T52" y="T53"/>
                      </a:cxn>
                      <a:cxn ang="T109">
                        <a:pos x="T54" y="T55"/>
                      </a:cxn>
                      <a:cxn ang="T110">
                        <a:pos x="T56" y="T57"/>
                      </a:cxn>
                      <a:cxn ang="T111">
                        <a:pos x="T58" y="T59"/>
                      </a:cxn>
                      <a:cxn ang="T112">
                        <a:pos x="T60" y="T61"/>
                      </a:cxn>
                      <a:cxn ang="T113">
                        <a:pos x="T62" y="T63"/>
                      </a:cxn>
                      <a:cxn ang="T114">
                        <a:pos x="T64" y="T65"/>
                      </a:cxn>
                      <a:cxn ang="T115">
                        <a:pos x="T66" y="T67"/>
                      </a:cxn>
                      <a:cxn ang="T116">
                        <a:pos x="T68" y="T69"/>
                      </a:cxn>
                      <a:cxn ang="T117">
                        <a:pos x="T70" y="T71"/>
                      </a:cxn>
                      <a:cxn ang="T118">
                        <a:pos x="T72" y="T73"/>
                      </a:cxn>
                      <a:cxn ang="T119">
                        <a:pos x="T74" y="T75"/>
                      </a:cxn>
                      <a:cxn ang="T120">
                        <a:pos x="T76" y="T77"/>
                      </a:cxn>
                      <a:cxn ang="T121">
                        <a:pos x="T78" y="T79"/>
                      </a:cxn>
                      <a:cxn ang="T122">
                        <a:pos x="T80" y="T81"/>
                      </a:cxn>
                    </a:cxnLst>
                    <a:rect l="T123" t="T124" r="T125" b="T126"/>
                    <a:pathLst>
                      <a:path w="226" h="288">
                        <a:moveTo>
                          <a:pt x="113" y="0"/>
                        </a:moveTo>
                        <a:lnTo>
                          <a:pt x="133" y="2"/>
                        </a:lnTo>
                        <a:lnTo>
                          <a:pt x="152" y="9"/>
                        </a:lnTo>
                        <a:lnTo>
                          <a:pt x="170" y="20"/>
                        </a:lnTo>
                        <a:lnTo>
                          <a:pt x="186" y="34"/>
                        </a:lnTo>
                        <a:lnTo>
                          <a:pt x="199" y="51"/>
                        </a:lnTo>
                        <a:lnTo>
                          <a:pt x="210" y="71"/>
                        </a:lnTo>
                        <a:lnTo>
                          <a:pt x="219" y="94"/>
                        </a:lnTo>
                        <a:lnTo>
                          <a:pt x="224" y="118"/>
                        </a:lnTo>
                        <a:lnTo>
                          <a:pt x="226" y="144"/>
                        </a:lnTo>
                        <a:lnTo>
                          <a:pt x="224" y="170"/>
                        </a:lnTo>
                        <a:lnTo>
                          <a:pt x="219" y="194"/>
                        </a:lnTo>
                        <a:lnTo>
                          <a:pt x="210" y="216"/>
                        </a:lnTo>
                        <a:lnTo>
                          <a:pt x="199" y="237"/>
                        </a:lnTo>
                        <a:lnTo>
                          <a:pt x="186" y="254"/>
                        </a:lnTo>
                        <a:lnTo>
                          <a:pt x="170" y="268"/>
                        </a:lnTo>
                        <a:lnTo>
                          <a:pt x="152" y="279"/>
                        </a:lnTo>
                        <a:lnTo>
                          <a:pt x="133" y="286"/>
                        </a:lnTo>
                        <a:lnTo>
                          <a:pt x="113" y="288"/>
                        </a:lnTo>
                        <a:lnTo>
                          <a:pt x="93" y="286"/>
                        </a:lnTo>
                        <a:lnTo>
                          <a:pt x="73" y="279"/>
                        </a:lnTo>
                        <a:lnTo>
                          <a:pt x="56" y="268"/>
                        </a:lnTo>
                        <a:lnTo>
                          <a:pt x="40" y="254"/>
                        </a:lnTo>
                        <a:lnTo>
                          <a:pt x="27" y="237"/>
                        </a:lnTo>
                        <a:lnTo>
                          <a:pt x="15" y="216"/>
                        </a:lnTo>
                        <a:lnTo>
                          <a:pt x="7" y="194"/>
                        </a:lnTo>
                        <a:lnTo>
                          <a:pt x="2" y="170"/>
                        </a:lnTo>
                        <a:lnTo>
                          <a:pt x="0" y="144"/>
                        </a:lnTo>
                        <a:lnTo>
                          <a:pt x="2" y="118"/>
                        </a:lnTo>
                        <a:lnTo>
                          <a:pt x="7" y="94"/>
                        </a:lnTo>
                        <a:lnTo>
                          <a:pt x="15" y="71"/>
                        </a:lnTo>
                        <a:lnTo>
                          <a:pt x="27" y="51"/>
                        </a:lnTo>
                        <a:lnTo>
                          <a:pt x="40" y="34"/>
                        </a:lnTo>
                        <a:lnTo>
                          <a:pt x="56" y="20"/>
                        </a:lnTo>
                        <a:lnTo>
                          <a:pt x="73" y="9"/>
                        </a:lnTo>
                        <a:lnTo>
                          <a:pt x="93" y="2"/>
                        </a:lnTo>
                        <a:lnTo>
                          <a:pt x="113" y="0"/>
                        </a:lnTo>
                        <a:close/>
                      </a:path>
                    </a:pathLst>
                  </a:custGeom>
                  <a:solidFill>
                    <a:srgbClr val="EAD4E4"/>
                  </a:solidFill>
                  <a:ln w="19050" cmpd="sng">
                    <a:solidFill>
                      <a:srgbClr val="DEB7D4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249" name="Freeform 31"/>
                  <p:cNvSpPr>
                    <a:spLocks noChangeAspect="1"/>
                  </p:cNvSpPr>
                  <p:nvPr/>
                </p:nvSpPr>
                <p:spPr bwMode="auto">
                  <a:xfrm>
                    <a:off x="3749" y="1830"/>
                    <a:ext cx="67" cy="202"/>
                  </a:xfrm>
                  <a:custGeom>
                    <a:avLst/>
                    <a:gdLst>
                      <a:gd name="T0" fmla="*/ 122 w 45"/>
                      <a:gd name="T1" fmla="*/ 362 h 135"/>
                      <a:gd name="T2" fmla="*/ 89 w 45"/>
                      <a:gd name="T3" fmla="*/ 322 h 135"/>
                      <a:gd name="T4" fmla="*/ 63 w 45"/>
                      <a:gd name="T5" fmla="*/ 278 h 135"/>
                      <a:gd name="T6" fmla="*/ 49 w 45"/>
                      <a:gd name="T7" fmla="*/ 221 h 135"/>
                      <a:gd name="T8" fmla="*/ 49 w 45"/>
                      <a:gd name="T9" fmla="*/ 221 h 135"/>
                      <a:gd name="T10" fmla="*/ 63 w 45"/>
                      <a:gd name="T11" fmla="*/ 171 h 135"/>
                      <a:gd name="T12" fmla="*/ 89 w 45"/>
                      <a:gd name="T13" fmla="*/ 127 h 135"/>
                      <a:gd name="T14" fmla="*/ 122 w 45"/>
                      <a:gd name="T15" fmla="*/ 90 h 135"/>
                      <a:gd name="T16" fmla="*/ 122 w 45"/>
                      <a:gd name="T17" fmla="*/ 90 h 135"/>
                      <a:gd name="T18" fmla="*/ 140 w 45"/>
                      <a:gd name="T19" fmla="*/ 63 h 135"/>
                      <a:gd name="T20" fmla="*/ 141 w 45"/>
                      <a:gd name="T21" fmla="*/ 28 h 135"/>
                      <a:gd name="T22" fmla="*/ 149 w 45"/>
                      <a:gd name="T23" fmla="*/ 0 h 135"/>
                      <a:gd name="T24" fmla="*/ 149 w 45"/>
                      <a:gd name="T25" fmla="*/ 0 h 135"/>
                      <a:gd name="T26" fmla="*/ 141 w 45"/>
                      <a:gd name="T27" fmla="*/ 22 h 135"/>
                      <a:gd name="T28" fmla="*/ 141 w 45"/>
                      <a:gd name="T29" fmla="*/ 28 h 135"/>
                      <a:gd name="T30" fmla="*/ 149 w 45"/>
                      <a:gd name="T31" fmla="*/ 0 h 135"/>
                      <a:gd name="T32" fmla="*/ 149 w 45"/>
                      <a:gd name="T33" fmla="*/ 0 h 135"/>
                      <a:gd name="T34" fmla="*/ 149 w 45"/>
                      <a:gd name="T35" fmla="*/ 0 h 135"/>
                      <a:gd name="T36" fmla="*/ 149 w 45"/>
                      <a:gd name="T37" fmla="*/ 0 h 135"/>
                      <a:gd name="T38" fmla="*/ 149 w 45"/>
                      <a:gd name="T39" fmla="*/ 0 h 135"/>
                      <a:gd name="T40" fmla="*/ 149 w 45"/>
                      <a:gd name="T41" fmla="*/ 0 h 135"/>
                      <a:gd name="T42" fmla="*/ 140 w 45"/>
                      <a:gd name="T43" fmla="*/ 27 h 135"/>
                      <a:gd name="T44" fmla="*/ 128 w 45"/>
                      <a:gd name="T45" fmla="*/ 55 h 135"/>
                      <a:gd name="T46" fmla="*/ 113 w 45"/>
                      <a:gd name="T47" fmla="*/ 81 h 135"/>
                      <a:gd name="T48" fmla="*/ 113 w 45"/>
                      <a:gd name="T49" fmla="*/ 81 h 135"/>
                      <a:gd name="T50" fmla="*/ 55 w 45"/>
                      <a:gd name="T51" fmla="*/ 121 h 135"/>
                      <a:gd name="T52" fmla="*/ 13 w 45"/>
                      <a:gd name="T53" fmla="*/ 175 h 135"/>
                      <a:gd name="T54" fmla="*/ 0 w 45"/>
                      <a:gd name="T55" fmla="*/ 238 h 135"/>
                      <a:gd name="T56" fmla="*/ 0 w 45"/>
                      <a:gd name="T57" fmla="*/ 238 h 135"/>
                      <a:gd name="T58" fmla="*/ 0 w 45"/>
                      <a:gd name="T59" fmla="*/ 238 h 135"/>
                      <a:gd name="T60" fmla="*/ 0 w 45"/>
                      <a:gd name="T61" fmla="*/ 238 h 135"/>
                      <a:gd name="T62" fmla="*/ 0 w 45"/>
                      <a:gd name="T63" fmla="*/ 242 h 135"/>
                      <a:gd name="T64" fmla="*/ 0 w 45"/>
                      <a:gd name="T65" fmla="*/ 242 h 135"/>
                      <a:gd name="T66" fmla="*/ 22 w 45"/>
                      <a:gd name="T67" fmla="*/ 292 h 135"/>
                      <a:gd name="T68" fmla="*/ 67 w 45"/>
                      <a:gd name="T69" fmla="*/ 335 h 135"/>
                      <a:gd name="T70" fmla="*/ 113 w 45"/>
                      <a:gd name="T71" fmla="*/ 371 h 135"/>
                      <a:gd name="T72" fmla="*/ 113 w 45"/>
                      <a:gd name="T73" fmla="*/ 371 h 135"/>
                      <a:gd name="T74" fmla="*/ 128 w 45"/>
                      <a:gd name="T75" fmla="*/ 397 h 135"/>
                      <a:gd name="T76" fmla="*/ 140 w 45"/>
                      <a:gd name="T77" fmla="*/ 423 h 135"/>
                      <a:gd name="T78" fmla="*/ 149 w 45"/>
                      <a:gd name="T79" fmla="*/ 452 h 135"/>
                      <a:gd name="T80" fmla="*/ 149 w 45"/>
                      <a:gd name="T81" fmla="*/ 452 h 135"/>
                      <a:gd name="T82" fmla="*/ 149 w 45"/>
                      <a:gd name="T83" fmla="*/ 452 h 135"/>
                      <a:gd name="T84" fmla="*/ 149 w 45"/>
                      <a:gd name="T85" fmla="*/ 452 h 135"/>
                      <a:gd name="T86" fmla="*/ 149 w 45"/>
                      <a:gd name="T87" fmla="*/ 452 h 135"/>
                      <a:gd name="T88" fmla="*/ 122 w 45"/>
                      <a:gd name="T89" fmla="*/ 362 h 135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w 45"/>
                      <a:gd name="T136" fmla="*/ 0 h 135"/>
                      <a:gd name="T137" fmla="*/ 45 w 45"/>
                      <a:gd name="T138" fmla="*/ 135 h 135"/>
                    </a:gdLst>
                    <a:ahLst/>
                    <a:cxnLst>
                      <a:cxn ang="T90">
                        <a:pos x="T0" y="T1"/>
                      </a:cxn>
                      <a:cxn ang="T91">
                        <a:pos x="T2" y="T3"/>
                      </a:cxn>
                      <a:cxn ang="T92">
                        <a:pos x="T4" y="T5"/>
                      </a:cxn>
                      <a:cxn ang="T93">
                        <a:pos x="T6" y="T7"/>
                      </a:cxn>
                      <a:cxn ang="T94">
                        <a:pos x="T8" y="T9"/>
                      </a:cxn>
                      <a:cxn ang="T95">
                        <a:pos x="T10" y="T11"/>
                      </a:cxn>
                      <a:cxn ang="T96">
                        <a:pos x="T12" y="T13"/>
                      </a:cxn>
                      <a:cxn ang="T97">
                        <a:pos x="T14" y="T15"/>
                      </a:cxn>
                      <a:cxn ang="T98">
                        <a:pos x="T16" y="T17"/>
                      </a:cxn>
                      <a:cxn ang="T99">
                        <a:pos x="T18" y="T19"/>
                      </a:cxn>
                      <a:cxn ang="T100">
                        <a:pos x="T20" y="T21"/>
                      </a:cxn>
                      <a:cxn ang="T101">
                        <a:pos x="T22" y="T23"/>
                      </a:cxn>
                      <a:cxn ang="T102">
                        <a:pos x="T24" y="T25"/>
                      </a:cxn>
                      <a:cxn ang="T103">
                        <a:pos x="T26" y="T27"/>
                      </a:cxn>
                      <a:cxn ang="T104">
                        <a:pos x="T28" y="T29"/>
                      </a:cxn>
                      <a:cxn ang="T105">
                        <a:pos x="T30" y="T31"/>
                      </a:cxn>
                      <a:cxn ang="T106">
                        <a:pos x="T32" y="T33"/>
                      </a:cxn>
                      <a:cxn ang="T107">
                        <a:pos x="T34" y="T35"/>
                      </a:cxn>
                      <a:cxn ang="T108">
                        <a:pos x="T36" y="T37"/>
                      </a:cxn>
                      <a:cxn ang="T109">
                        <a:pos x="T38" y="T39"/>
                      </a:cxn>
                      <a:cxn ang="T110">
                        <a:pos x="T40" y="T41"/>
                      </a:cxn>
                      <a:cxn ang="T111">
                        <a:pos x="T42" y="T43"/>
                      </a:cxn>
                      <a:cxn ang="T112">
                        <a:pos x="T44" y="T45"/>
                      </a:cxn>
                      <a:cxn ang="T113">
                        <a:pos x="T46" y="T47"/>
                      </a:cxn>
                      <a:cxn ang="T114">
                        <a:pos x="T48" y="T49"/>
                      </a:cxn>
                      <a:cxn ang="T115">
                        <a:pos x="T50" y="T51"/>
                      </a:cxn>
                      <a:cxn ang="T116">
                        <a:pos x="T52" y="T53"/>
                      </a:cxn>
                      <a:cxn ang="T117">
                        <a:pos x="T54" y="T55"/>
                      </a:cxn>
                      <a:cxn ang="T118">
                        <a:pos x="T56" y="T57"/>
                      </a:cxn>
                      <a:cxn ang="T119">
                        <a:pos x="T58" y="T59"/>
                      </a:cxn>
                      <a:cxn ang="T120">
                        <a:pos x="T60" y="T61"/>
                      </a:cxn>
                      <a:cxn ang="T121">
                        <a:pos x="T62" y="T63"/>
                      </a:cxn>
                      <a:cxn ang="T122">
                        <a:pos x="T64" y="T65"/>
                      </a:cxn>
                      <a:cxn ang="T123">
                        <a:pos x="T66" y="T67"/>
                      </a:cxn>
                      <a:cxn ang="T124">
                        <a:pos x="T68" y="T69"/>
                      </a:cxn>
                      <a:cxn ang="T125">
                        <a:pos x="T70" y="T71"/>
                      </a:cxn>
                      <a:cxn ang="T126">
                        <a:pos x="T72" y="T73"/>
                      </a:cxn>
                      <a:cxn ang="T127">
                        <a:pos x="T74" y="T75"/>
                      </a:cxn>
                      <a:cxn ang="T128">
                        <a:pos x="T76" y="T77"/>
                      </a:cxn>
                      <a:cxn ang="T129">
                        <a:pos x="T78" y="T79"/>
                      </a:cxn>
                      <a:cxn ang="T130">
                        <a:pos x="T80" y="T81"/>
                      </a:cxn>
                      <a:cxn ang="T131">
                        <a:pos x="T82" y="T83"/>
                      </a:cxn>
                      <a:cxn ang="T132">
                        <a:pos x="T84" y="T85"/>
                      </a:cxn>
                      <a:cxn ang="T133">
                        <a:pos x="T86" y="T87"/>
                      </a:cxn>
                      <a:cxn ang="T134">
                        <a:pos x="T88" y="T89"/>
                      </a:cxn>
                    </a:cxnLst>
                    <a:rect l="T135" t="T136" r="T137" b="T138"/>
                    <a:pathLst>
                      <a:path w="45" h="135">
                        <a:moveTo>
                          <a:pt x="37" y="108"/>
                        </a:moveTo>
                        <a:lnTo>
                          <a:pt x="27" y="96"/>
                        </a:lnTo>
                        <a:lnTo>
                          <a:pt x="19" y="83"/>
                        </a:lnTo>
                        <a:lnTo>
                          <a:pt x="15" y="66"/>
                        </a:lnTo>
                        <a:lnTo>
                          <a:pt x="19" y="51"/>
                        </a:lnTo>
                        <a:lnTo>
                          <a:pt x="27" y="38"/>
                        </a:lnTo>
                        <a:lnTo>
                          <a:pt x="37" y="27"/>
                        </a:lnTo>
                        <a:lnTo>
                          <a:pt x="42" y="19"/>
                        </a:lnTo>
                        <a:lnTo>
                          <a:pt x="43" y="9"/>
                        </a:lnTo>
                        <a:lnTo>
                          <a:pt x="45" y="0"/>
                        </a:lnTo>
                        <a:lnTo>
                          <a:pt x="43" y="7"/>
                        </a:lnTo>
                        <a:lnTo>
                          <a:pt x="43" y="9"/>
                        </a:lnTo>
                        <a:lnTo>
                          <a:pt x="45" y="0"/>
                        </a:lnTo>
                        <a:lnTo>
                          <a:pt x="42" y="8"/>
                        </a:lnTo>
                        <a:lnTo>
                          <a:pt x="39" y="17"/>
                        </a:lnTo>
                        <a:lnTo>
                          <a:pt x="34" y="24"/>
                        </a:lnTo>
                        <a:lnTo>
                          <a:pt x="17" y="36"/>
                        </a:lnTo>
                        <a:lnTo>
                          <a:pt x="4" y="52"/>
                        </a:lnTo>
                        <a:lnTo>
                          <a:pt x="0" y="71"/>
                        </a:lnTo>
                        <a:lnTo>
                          <a:pt x="0" y="72"/>
                        </a:lnTo>
                        <a:lnTo>
                          <a:pt x="7" y="87"/>
                        </a:lnTo>
                        <a:lnTo>
                          <a:pt x="20" y="100"/>
                        </a:lnTo>
                        <a:lnTo>
                          <a:pt x="34" y="111"/>
                        </a:lnTo>
                        <a:lnTo>
                          <a:pt x="39" y="118"/>
                        </a:lnTo>
                        <a:lnTo>
                          <a:pt x="42" y="126"/>
                        </a:lnTo>
                        <a:lnTo>
                          <a:pt x="45" y="135"/>
                        </a:lnTo>
                        <a:lnTo>
                          <a:pt x="37" y="108"/>
                        </a:lnTo>
                        <a:close/>
                      </a:path>
                    </a:pathLst>
                  </a:custGeom>
                  <a:solidFill>
                    <a:srgbClr val="E0BCD6"/>
                  </a:solidFill>
                  <a:ln w="38100" cmpd="sng">
                    <a:solidFill>
                      <a:srgbClr val="DEB7D4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250" name="Freeform 32"/>
                  <p:cNvSpPr>
                    <a:spLocks noChangeAspect="1"/>
                  </p:cNvSpPr>
                  <p:nvPr/>
                </p:nvSpPr>
                <p:spPr bwMode="auto">
                  <a:xfrm>
                    <a:off x="3599" y="1732"/>
                    <a:ext cx="138" cy="113"/>
                  </a:xfrm>
                  <a:custGeom>
                    <a:avLst/>
                    <a:gdLst>
                      <a:gd name="T0" fmla="*/ 0 w 92"/>
                      <a:gd name="T1" fmla="*/ 256 h 75"/>
                      <a:gd name="T2" fmla="*/ 54 w 92"/>
                      <a:gd name="T3" fmla="*/ 184 h 75"/>
                      <a:gd name="T4" fmla="*/ 119 w 92"/>
                      <a:gd name="T5" fmla="*/ 122 h 75"/>
                      <a:gd name="T6" fmla="*/ 192 w 92"/>
                      <a:gd name="T7" fmla="*/ 75 h 75"/>
                      <a:gd name="T8" fmla="*/ 276 w 92"/>
                      <a:gd name="T9" fmla="*/ 48 h 75"/>
                      <a:gd name="T10" fmla="*/ 276 w 92"/>
                      <a:gd name="T11" fmla="*/ 48 h 75"/>
                      <a:gd name="T12" fmla="*/ 295 w 92"/>
                      <a:gd name="T13" fmla="*/ 39 h 75"/>
                      <a:gd name="T14" fmla="*/ 304 w 92"/>
                      <a:gd name="T15" fmla="*/ 26 h 75"/>
                      <a:gd name="T16" fmla="*/ 310 w 92"/>
                      <a:gd name="T17" fmla="*/ 14 h 75"/>
                      <a:gd name="T18" fmla="*/ 310 w 92"/>
                      <a:gd name="T19" fmla="*/ 14 h 75"/>
                      <a:gd name="T20" fmla="*/ 295 w 92"/>
                      <a:gd name="T21" fmla="*/ 0 h 75"/>
                      <a:gd name="T22" fmla="*/ 267 w 92"/>
                      <a:gd name="T23" fmla="*/ 0 h 75"/>
                      <a:gd name="T24" fmla="*/ 248 w 92"/>
                      <a:gd name="T25" fmla="*/ 0 h 75"/>
                      <a:gd name="T26" fmla="*/ 248 w 92"/>
                      <a:gd name="T27" fmla="*/ 0 h 75"/>
                      <a:gd name="T28" fmla="*/ 157 w 92"/>
                      <a:gd name="T29" fmla="*/ 39 h 75"/>
                      <a:gd name="T30" fmla="*/ 88 w 92"/>
                      <a:gd name="T31" fmla="*/ 99 h 75"/>
                      <a:gd name="T32" fmla="*/ 33 w 92"/>
                      <a:gd name="T33" fmla="*/ 178 h 75"/>
                      <a:gd name="T34" fmla="*/ 0 w 92"/>
                      <a:gd name="T35" fmla="*/ 256 h 75"/>
                      <a:gd name="T36" fmla="*/ 0 w 92"/>
                      <a:gd name="T37" fmla="*/ 256 h 75"/>
                      <a:gd name="T38" fmla="*/ 0 w 92"/>
                      <a:gd name="T39" fmla="*/ 256 h 75"/>
                      <a:gd name="T40" fmla="*/ 0 w 92"/>
                      <a:gd name="T41" fmla="*/ 256 h 75"/>
                      <a:gd name="T42" fmla="*/ 0 w 92"/>
                      <a:gd name="T43" fmla="*/ 256 h 75"/>
                      <a:gd name="T44" fmla="*/ 0 w 92"/>
                      <a:gd name="T45" fmla="*/ 256 h 75"/>
                      <a:gd name="T46" fmla="*/ 0 w 92"/>
                      <a:gd name="T47" fmla="*/ 256 h 75"/>
                      <a:gd name="T48" fmla="*/ 0 w 92"/>
                      <a:gd name="T49" fmla="*/ 256 h 75"/>
                      <a:gd name="T50" fmla="*/ 0 w 92"/>
                      <a:gd name="T51" fmla="*/ 256 h 75"/>
                      <a:gd name="T52" fmla="*/ 0 w 92"/>
                      <a:gd name="T53" fmla="*/ 256 h 75"/>
                      <a:gd name="T54" fmla="*/ 0 60000 65536"/>
                      <a:gd name="T55" fmla="*/ 0 60000 65536"/>
                      <a:gd name="T56" fmla="*/ 0 60000 65536"/>
                      <a:gd name="T57" fmla="*/ 0 60000 65536"/>
                      <a:gd name="T58" fmla="*/ 0 60000 65536"/>
                      <a:gd name="T59" fmla="*/ 0 60000 65536"/>
                      <a:gd name="T60" fmla="*/ 0 60000 65536"/>
                      <a:gd name="T61" fmla="*/ 0 60000 65536"/>
                      <a:gd name="T62" fmla="*/ 0 60000 65536"/>
                      <a:gd name="T63" fmla="*/ 0 60000 65536"/>
                      <a:gd name="T64" fmla="*/ 0 60000 65536"/>
                      <a:gd name="T65" fmla="*/ 0 60000 655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w 92"/>
                      <a:gd name="T82" fmla="*/ 0 h 75"/>
                      <a:gd name="T83" fmla="*/ 92 w 92"/>
                      <a:gd name="T84" fmla="*/ 75 h 75"/>
                    </a:gdLst>
                    <a:ahLst/>
                    <a:cxnLst>
                      <a:cxn ang="T54">
                        <a:pos x="T0" y="T1"/>
                      </a:cxn>
                      <a:cxn ang="T55">
                        <a:pos x="T2" y="T3"/>
                      </a:cxn>
                      <a:cxn ang="T56">
                        <a:pos x="T4" y="T5"/>
                      </a:cxn>
                      <a:cxn ang="T57">
                        <a:pos x="T6" y="T7"/>
                      </a:cxn>
                      <a:cxn ang="T58">
                        <a:pos x="T8" y="T9"/>
                      </a:cxn>
                      <a:cxn ang="T59">
                        <a:pos x="T10" y="T11"/>
                      </a:cxn>
                      <a:cxn ang="T60">
                        <a:pos x="T12" y="T13"/>
                      </a:cxn>
                      <a:cxn ang="T61">
                        <a:pos x="T14" y="T15"/>
                      </a:cxn>
                      <a:cxn ang="T62">
                        <a:pos x="T16" y="T17"/>
                      </a:cxn>
                      <a:cxn ang="T63">
                        <a:pos x="T18" y="T19"/>
                      </a:cxn>
                      <a:cxn ang="T64">
                        <a:pos x="T20" y="T21"/>
                      </a:cxn>
                      <a:cxn ang="T65">
                        <a:pos x="T22" y="T23"/>
                      </a:cxn>
                      <a:cxn ang="T66">
                        <a:pos x="T24" y="T25"/>
                      </a:cxn>
                      <a:cxn ang="T67">
                        <a:pos x="T26" y="T27"/>
                      </a:cxn>
                      <a:cxn ang="T68">
                        <a:pos x="T28" y="T29"/>
                      </a:cxn>
                      <a:cxn ang="T69">
                        <a:pos x="T30" y="T31"/>
                      </a:cxn>
                      <a:cxn ang="T70">
                        <a:pos x="T32" y="T33"/>
                      </a:cxn>
                      <a:cxn ang="T71">
                        <a:pos x="T34" y="T35"/>
                      </a:cxn>
                      <a:cxn ang="T72">
                        <a:pos x="T36" y="T37"/>
                      </a:cxn>
                      <a:cxn ang="T73">
                        <a:pos x="T38" y="T39"/>
                      </a:cxn>
                      <a:cxn ang="T74">
                        <a:pos x="T40" y="T41"/>
                      </a:cxn>
                      <a:cxn ang="T75">
                        <a:pos x="T42" y="T43"/>
                      </a:cxn>
                      <a:cxn ang="T76">
                        <a:pos x="T44" y="T45"/>
                      </a:cxn>
                      <a:cxn ang="T77">
                        <a:pos x="T46" y="T47"/>
                      </a:cxn>
                      <a:cxn ang="T78">
                        <a:pos x="T48" y="T49"/>
                      </a:cxn>
                      <a:cxn ang="T79">
                        <a:pos x="T50" y="T51"/>
                      </a:cxn>
                      <a:cxn ang="T80">
                        <a:pos x="T52" y="T53"/>
                      </a:cxn>
                    </a:cxnLst>
                    <a:rect l="T81" t="T82" r="T83" b="T84"/>
                    <a:pathLst>
                      <a:path w="92" h="75">
                        <a:moveTo>
                          <a:pt x="0" y="75"/>
                        </a:moveTo>
                        <a:lnTo>
                          <a:pt x="16" y="54"/>
                        </a:lnTo>
                        <a:lnTo>
                          <a:pt x="35" y="36"/>
                        </a:lnTo>
                        <a:lnTo>
                          <a:pt x="57" y="22"/>
                        </a:lnTo>
                        <a:lnTo>
                          <a:pt x="82" y="14"/>
                        </a:lnTo>
                        <a:lnTo>
                          <a:pt x="87" y="11"/>
                        </a:lnTo>
                        <a:lnTo>
                          <a:pt x="90" y="7"/>
                        </a:lnTo>
                        <a:lnTo>
                          <a:pt x="92" y="4"/>
                        </a:lnTo>
                        <a:lnTo>
                          <a:pt x="87" y="0"/>
                        </a:lnTo>
                        <a:lnTo>
                          <a:pt x="79" y="0"/>
                        </a:lnTo>
                        <a:lnTo>
                          <a:pt x="73" y="0"/>
                        </a:lnTo>
                        <a:lnTo>
                          <a:pt x="47" y="11"/>
                        </a:lnTo>
                        <a:lnTo>
                          <a:pt x="26" y="29"/>
                        </a:lnTo>
                        <a:lnTo>
                          <a:pt x="10" y="52"/>
                        </a:lnTo>
                        <a:lnTo>
                          <a:pt x="0" y="75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251" name="Freeform 33"/>
                  <p:cNvSpPr>
                    <a:spLocks noChangeAspect="1"/>
                  </p:cNvSpPr>
                  <p:nvPr/>
                </p:nvSpPr>
                <p:spPr bwMode="auto">
                  <a:xfrm>
                    <a:off x="3735" y="1824"/>
                    <a:ext cx="77" cy="202"/>
                  </a:xfrm>
                  <a:custGeom>
                    <a:avLst/>
                    <a:gdLst>
                      <a:gd name="T0" fmla="*/ 171 w 51"/>
                      <a:gd name="T1" fmla="*/ 0 h 135"/>
                      <a:gd name="T2" fmla="*/ 162 w 51"/>
                      <a:gd name="T3" fmla="*/ 27 h 135"/>
                      <a:gd name="T4" fmla="*/ 157 w 51"/>
                      <a:gd name="T5" fmla="*/ 33 h 135"/>
                      <a:gd name="T6" fmla="*/ 171 w 51"/>
                      <a:gd name="T7" fmla="*/ 0 h 135"/>
                      <a:gd name="T8" fmla="*/ 171 w 51"/>
                      <a:gd name="T9" fmla="*/ 0 h 135"/>
                      <a:gd name="T10" fmla="*/ 171 w 51"/>
                      <a:gd name="T11" fmla="*/ 0 h 135"/>
                      <a:gd name="T12" fmla="*/ 171 w 51"/>
                      <a:gd name="T13" fmla="*/ 0 h 135"/>
                      <a:gd name="T14" fmla="*/ 157 w 51"/>
                      <a:gd name="T15" fmla="*/ 28 h 135"/>
                      <a:gd name="T16" fmla="*/ 142 w 51"/>
                      <a:gd name="T17" fmla="*/ 55 h 135"/>
                      <a:gd name="T18" fmla="*/ 116 w 51"/>
                      <a:gd name="T19" fmla="*/ 81 h 135"/>
                      <a:gd name="T20" fmla="*/ 62 w 51"/>
                      <a:gd name="T21" fmla="*/ 123 h 135"/>
                      <a:gd name="T22" fmla="*/ 14 w 51"/>
                      <a:gd name="T23" fmla="*/ 175 h 135"/>
                      <a:gd name="T24" fmla="*/ 0 w 51"/>
                      <a:gd name="T25" fmla="*/ 242 h 135"/>
                      <a:gd name="T26" fmla="*/ 0 w 51"/>
                      <a:gd name="T27" fmla="*/ 242 h 135"/>
                      <a:gd name="T28" fmla="*/ 0 w 51"/>
                      <a:gd name="T29" fmla="*/ 242 h 135"/>
                      <a:gd name="T30" fmla="*/ 0 w 51"/>
                      <a:gd name="T31" fmla="*/ 242 h 135"/>
                      <a:gd name="T32" fmla="*/ 26 w 51"/>
                      <a:gd name="T33" fmla="*/ 296 h 135"/>
                      <a:gd name="T34" fmla="*/ 68 w 51"/>
                      <a:gd name="T35" fmla="*/ 335 h 135"/>
                      <a:gd name="T36" fmla="*/ 116 w 51"/>
                      <a:gd name="T37" fmla="*/ 371 h 135"/>
                      <a:gd name="T38" fmla="*/ 142 w 51"/>
                      <a:gd name="T39" fmla="*/ 398 h 135"/>
                      <a:gd name="T40" fmla="*/ 157 w 51"/>
                      <a:gd name="T41" fmla="*/ 425 h 135"/>
                      <a:gd name="T42" fmla="*/ 175 w 51"/>
                      <a:gd name="T43" fmla="*/ 452 h 135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  <a:gd name="T51" fmla="*/ 0 60000 65536"/>
                      <a:gd name="T52" fmla="*/ 0 60000 65536"/>
                      <a:gd name="T53" fmla="*/ 0 60000 65536"/>
                      <a:gd name="T54" fmla="*/ 0 60000 65536"/>
                      <a:gd name="T55" fmla="*/ 0 60000 65536"/>
                      <a:gd name="T56" fmla="*/ 0 60000 65536"/>
                      <a:gd name="T57" fmla="*/ 0 60000 65536"/>
                      <a:gd name="T58" fmla="*/ 0 60000 65536"/>
                      <a:gd name="T59" fmla="*/ 0 60000 65536"/>
                      <a:gd name="T60" fmla="*/ 0 60000 65536"/>
                      <a:gd name="T61" fmla="*/ 0 60000 65536"/>
                      <a:gd name="T62" fmla="*/ 0 60000 65536"/>
                      <a:gd name="T63" fmla="*/ 0 60000 65536"/>
                      <a:gd name="T64" fmla="*/ 0 60000 65536"/>
                      <a:gd name="T65" fmla="*/ 0 60000 65536"/>
                      <a:gd name="T66" fmla="*/ 0 w 51"/>
                      <a:gd name="T67" fmla="*/ 0 h 135"/>
                      <a:gd name="T68" fmla="*/ 51 w 51"/>
                      <a:gd name="T69" fmla="*/ 135 h 135"/>
                    </a:gdLst>
                    <a:ahLst/>
                    <a:cxnLst>
                      <a:cxn ang="T44">
                        <a:pos x="T0" y="T1"/>
                      </a:cxn>
                      <a:cxn ang="T45">
                        <a:pos x="T2" y="T3"/>
                      </a:cxn>
                      <a:cxn ang="T46">
                        <a:pos x="T4" y="T5"/>
                      </a:cxn>
                      <a:cxn ang="T47">
                        <a:pos x="T6" y="T7"/>
                      </a:cxn>
                      <a:cxn ang="T48">
                        <a:pos x="T8" y="T9"/>
                      </a:cxn>
                      <a:cxn ang="T49">
                        <a:pos x="T10" y="T11"/>
                      </a:cxn>
                      <a:cxn ang="T50">
                        <a:pos x="T12" y="T13"/>
                      </a:cxn>
                      <a:cxn ang="T51">
                        <a:pos x="T14" y="T15"/>
                      </a:cxn>
                      <a:cxn ang="T52">
                        <a:pos x="T16" y="T17"/>
                      </a:cxn>
                      <a:cxn ang="T53">
                        <a:pos x="T18" y="T19"/>
                      </a:cxn>
                      <a:cxn ang="T54">
                        <a:pos x="T20" y="T21"/>
                      </a:cxn>
                      <a:cxn ang="T55">
                        <a:pos x="T22" y="T23"/>
                      </a:cxn>
                      <a:cxn ang="T56">
                        <a:pos x="T24" y="T25"/>
                      </a:cxn>
                      <a:cxn ang="T57">
                        <a:pos x="T26" y="T27"/>
                      </a:cxn>
                      <a:cxn ang="T58">
                        <a:pos x="T28" y="T29"/>
                      </a:cxn>
                      <a:cxn ang="T59">
                        <a:pos x="T30" y="T31"/>
                      </a:cxn>
                      <a:cxn ang="T60">
                        <a:pos x="T32" y="T33"/>
                      </a:cxn>
                      <a:cxn ang="T61">
                        <a:pos x="T34" y="T35"/>
                      </a:cxn>
                      <a:cxn ang="T62">
                        <a:pos x="T36" y="T37"/>
                      </a:cxn>
                      <a:cxn ang="T63">
                        <a:pos x="T38" y="T39"/>
                      </a:cxn>
                      <a:cxn ang="T64">
                        <a:pos x="T40" y="T41"/>
                      </a:cxn>
                      <a:cxn ang="T65">
                        <a:pos x="T42" y="T43"/>
                      </a:cxn>
                    </a:cxnLst>
                    <a:rect l="T66" t="T67" r="T68" b="T69"/>
                    <a:pathLst>
                      <a:path w="51" h="135">
                        <a:moveTo>
                          <a:pt x="50" y="0"/>
                        </a:moveTo>
                        <a:lnTo>
                          <a:pt x="47" y="8"/>
                        </a:lnTo>
                        <a:lnTo>
                          <a:pt x="46" y="10"/>
                        </a:lnTo>
                        <a:lnTo>
                          <a:pt x="50" y="0"/>
                        </a:lnTo>
                        <a:lnTo>
                          <a:pt x="46" y="9"/>
                        </a:lnTo>
                        <a:lnTo>
                          <a:pt x="41" y="17"/>
                        </a:lnTo>
                        <a:lnTo>
                          <a:pt x="34" y="24"/>
                        </a:lnTo>
                        <a:lnTo>
                          <a:pt x="18" y="37"/>
                        </a:lnTo>
                        <a:lnTo>
                          <a:pt x="4" y="52"/>
                        </a:lnTo>
                        <a:lnTo>
                          <a:pt x="0" y="72"/>
                        </a:lnTo>
                        <a:lnTo>
                          <a:pt x="7" y="88"/>
                        </a:lnTo>
                        <a:lnTo>
                          <a:pt x="20" y="100"/>
                        </a:lnTo>
                        <a:lnTo>
                          <a:pt x="34" y="111"/>
                        </a:lnTo>
                        <a:lnTo>
                          <a:pt x="41" y="119"/>
                        </a:lnTo>
                        <a:lnTo>
                          <a:pt x="46" y="127"/>
                        </a:lnTo>
                        <a:lnTo>
                          <a:pt x="51" y="135"/>
                        </a:lnTo>
                      </a:path>
                    </a:pathLst>
                  </a:custGeom>
                  <a:noFill/>
                  <a:ln w="19050" cmpd="sng">
                    <a:solidFill>
                      <a:srgbClr val="C8A3C4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</p:grpSp>
            <p:sp>
              <p:nvSpPr>
                <p:cNvPr id="138" name="Line 34"/>
                <p:cNvSpPr>
                  <a:spLocks noChangeAspect="1" noChangeShapeType="1"/>
                </p:cNvSpPr>
                <p:nvPr/>
              </p:nvSpPr>
              <p:spPr bwMode="auto">
                <a:xfrm>
                  <a:off x="2323" y="2168"/>
                  <a:ext cx="283" cy="2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 type="stealth" w="sm" len="med"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grpSp>
              <p:nvGrpSpPr>
                <p:cNvPr id="139" name="Group 35"/>
                <p:cNvGrpSpPr>
                  <a:grpSpLocks/>
                </p:cNvGrpSpPr>
                <p:nvPr/>
              </p:nvGrpSpPr>
              <p:grpSpPr bwMode="auto">
                <a:xfrm>
                  <a:off x="2670" y="2073"/>
                  <a:ext cx="366" cy="638"/>
                  <a:chOff x="4459" y="2091"/>
                  <a:chExt cx="231" cy="426"/>
                </a:xfrm>
              </p:grpSpPr>
              <p:sp>
                <p:nvSpPr>
                  <p:cNvPr id="246" name="Freeform 36"/>
                  <p:cNvSpPr>
                    <a:spLocks noChangeAspect="1"/>
                  </p:cNvSpPr>
                  <p:nvPr/>
                </p:nvSpPr>
                <p:spPr bwMode="auto">
                  <a:xfrm>
                    <a:off x="4459" y="2091"/>
                    <a:ext cx="231" cy="426"/>
                  </a:xfrm>
                  <a:custGeom>
                    <a:avLst/>
                    <a:gdLst>
                      <a:gd name="T0" fmla="*/ 478 w 154"/>
                      <a:gd name="T1" fmla="*/ 637 h 284"/>
                      <a:gd name="T2" fmla="*/ 504 w 154"/>
                      <a:gd name="T3" fmla="*/ 688 h 284"/>
                      <a:gd name="T4" fmla="*/ 519 w 154"/>
                      <a:gd name="T5" fmla="*/ 748 h 284"/>
                      <a:gd name="T6" fmla="*/ 519 w 154"/>
                      <a:gd name="T7" fmla="*/ 819 h 284"/>
                      <a:gd name="T8" fmla="*/ 499 w 154"/>
                      <a:gd name="T9" fmla="*/ 883 h 284"/>
                      <a:gd name="T10" fmla="*/ 452 w 154"/>
                      <a:gd name="T11" fmla="*/ 936 h 284"/>
                      <a:gd name="T12" fmla="*/ 366 w 154"/>
                      <a:gd name="T13" fmla="*/ 958 h 284"/>
                      <a:gd name="T14" fmla="*/ 366 w 154"/>
                      <a:gd name="T15" fmla="*/ 958 h 284"/>
                      <a:gd name="T16" fmla="*/ 261 w 154"/>
                      <a:gd name="T17" fmla="*/ 945 h 284"/>
                      <a:gd name="T18" fmla="*/ 175 w 154"/>
                      <a:gd name="T19" fmla="*/ 904 h 284"/>
                      <a:gd name="T20" fmla="*/ 108 w 154"/>
                      <a:gd name="T21" fmla="*/ 839 h 284"/>
                      <a:gd name="T22" fmla="*/ 58 w 154"/>
                      <a:gd name="T23" fmla="*/ 770 h 284"/>
                      <a:gd name="T24" fmla="*/ 27 w 154"/>
                      <a:gd name="T25" fmla="*/ 703 h 284"/>
                      <a:gd name="T26" fmla="*/ 6 w 154"/>
                      <a:gd name="T27" fmla="*/ 657 h 284"/>
                      <a:gd name="T28" fmla="*/ 0 w 154"/>
                      <a:gd name="T29" fmla="*/ 640 h 284"/>
                      <a:gd name="T30" fmla="*/ 0 w 154"/>
                      <a:gd name="T31" fmla="*/ 640 h 284"/>
                      <a:gd name="T32" fmla="*/ 0 w 154"/>
                      <a:gd name="T33" fmla="*/ 318 h 284"/>
                      <a:gd name="T34" fmla="*/ 0 w 154"/>
                      <a:gd name="T35" fmla="*/ 318 h 284"/>
                      <a:gd name="T36" fmla="*/ 6 w 154"/>
                      <a:gd name="T37" fmla="*/ 300 h 284"/>
                      <a:gd name="T38" fmla="*/ 27 w 154"/>
                      <a:gd name="T39" fmla="*/ 252 h 284"/>
                      <a:gd name="T40" fmla="*/ 58 w 154"/>
                      <a:gd name="T41" fmla="*/ 189 h 284"/>
                      <a:gd name="T42" fmla="*/ 108 w 154"/>
                      <a:gd name="T43" fmla="*/ 118 h 284"/>
                      <a:gd name="T44" fmla="*/ 175 w 154"/>
                      <a:gd name="T45" fmla="*/ 58 h 284"/>
                      <a:gd name="T46" fmla="*/ 261 w 154"/>
                      <a:gd name="T47" fmla="*/ 13 h 284"/>
                      <a:gd name="T48" fmla="*/ 366 w 154"/>
                      <a:gd name="T49" fmla="*/ 0 h 284"/>
                      <a:gd name="T50" fmla="*/ 366 w 154"/>
                      <a:gd name="T51" fmla="*/ 0 h 284"/>
                      <a:gd name="T52" fmla="*/ 452 w 154"/>
                      <a:gd name="T53" fmla="*/ 22 h 284"/>
                      <a:gd name="T54" fmla="*/ 499 w 154"/>
                      <a:gd name="T55" fmla="*/ 75 h 284"/>
                      <a:gd name="T56" fmla="*/ 519 w 154"/>
                      <a:gd name="T57" fmla="*/ 136 h 284"/>
                      <a:gd name="T58" fmla="*/ 519 w 154"/>
                      <a:gd name="T59" fmla="*/ 204 h 284"/>
                      <a:gd name="T60" fmla="*/ 504 w 154"/>
                      <a:gd name="T61" fmla="*/ 271 h 284"/>
                      <a:gd name="T62" fmla="*/ 478 w 154"/>
                      <a:gd name="T63" fmla="*/ 318 h 284"/>
                      <a:gd name="T64" fmla="*/ 478 w 154"/>
                      <a:gd name="T65" fmla="*/ 318 h 284"/>
                      <a:gd name="T66" fmla="*/ 478 w 154"/>
                      <a:gd name="T67" fmla="*/ 401 h 284"/>
                      <a:gd name="T68" fmla="*/ 478 w 154"/>
                      <a:gd name="T69" fmla="*/ 555 h 284"/>
                      <a:gd name="T70" fmla="*/ 478 w 154"/>
                      <a:gd name="T71" fmla="*/ 637 h 284"/>
                      <a:gd name="T72" fmla="*/ 478 w 154"/>
                      <a:gd name="T73" fmla="*/ 637 h 284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w 154"/>
                      <a:gd name="T112" fmla="*/ 0 h 284"/>
                      <a:gd name="T113" fmla="*/ 154 w 154"/>
                      <a:gd name="T114" fmla="*/ 284 h 284"/>
                    </a:gdLst>
                    <a:ahLst/>
                    <a:cxnLst>
                      <a:cxn ang="T74">
                        <a:pos x="T0" y="T1"/>
                      </a:cxn>
                      <a:cxn ang="T75">
                        <a:pos x="T2" y="T3"/>
                      </a:cxn>
                      <a:cxn ang="T76">
                        <a:pos x="T4" y="T5"/>
                      </a:cxn>
                      <a:cxn ang="T77">
                        <a:pos x="T6" y="T7"/>
                      </a:cxn>
                      <a:cxn ang="T78">
                        <a:pos x="T8" y="T9"/>
                      </a:cxn>
                      <a:cxn ang="T79">
                        <a:pos x="T10" y="T11"/>
                      </a:cxn>
                      <a:cxn ang="T80">
                        <a:pos x="T12" y="T13"/>
                      </a:cxn>
                      <a:cxn ang="T81">
                        <a:pos x="T14" y="T15"/>
                      </a:cxn>
                      <a:cxn ang="T82">
                        <a:pos x="T16" y="T17"/>
                      </a:cxn>
                      <a:cxn ang="T83">
                        <a:pos x="T18" y="T19"/>
                      </a:cxn>
                      <a:cxn ang="T84">
                        <a:pos x="T20" y="T21"/>
                      </a:cxn>
                      <a:cxn ang="T85">
                        <a:pos x="T22" y="T23"/>
                      </a:cxn>
                      <a:cxn ang="T86">
                        <a:pos x="T24" y="T25"/>
                      </a:cxn>
                      <a:cxn ang="T87">
                        <a:pos x="T26" y="T27"/>
                      </a:cxn>
                      <a:cxn ang="T88">
                        <a:pos x="T28" y="T29"/>
                      </a:cxn>
                      <a:cxn ang="T89">
                        <a:pos x="T30" y="T31"/>
                      </a:cxn>
                      <a:cxn ang="T90">
                        <a:pos x="T32" y="T33"/>
                      </a:cxn>
                      <a:cxn ang="T91">
                        <a:pos x="T34" y="T35"/>
                      </a:cxn>
                      <a:cxn ang="T92">
                        <a:pos x="T36" y="T37"/>
                      </a:cxn>
                      <a:cxn ang="T93">
                        <a:pos x="T38" y="T39"/>
                      </a:cxn>
                      <a:cxn ang="T94">
                        <a:pos x="T40" y="T41"/>
                      </a:cxn>
                      <a:cxn ang="T95">
                        <a:pos x="T42" y="T43"/>
                      </a:cxn>
                      <a:cxn ang="T96">
                        <a:pos x="T44" y="T45"/>
                      </a:cxn>
                      <a:cxn ang="T97">
                        <a:pos x="T46" y="T47"/>
                      </a:cxn>
                      <a:cxn ang="T98">
                        <a:pos x="T48" y="T49"/>
                      </a:cxn>
                      <a:cxn ang="T99">
                        <a:pos x="T50" y="T51"/>
                      </a:cxn>
                      <a:cxn ang="T100">
                        <a:pos x="T52" y="T53"/>
                      </a:cxn>
                      <a:cxn ang="T101">
                        <a:pos x="T54" y="T55"/>
                      </a:cxn>
                      <a:cxn ang="T102">
                        <a:pos x="T56" y="T57"/>
                      </a:cxn>
                      <a:cxn ang="T103">
                        <a:pos x="T58" y="T59"/>
                      </a:cxn>
                      <a:cxn ang="T104">
                        <a:pos x="T60" y="T61"/>
                      </a:cxn>
                      <a:cxn ang="T105">
                        <a:pos x="T62" y="T63"/>
                      </a:cxn>
                      <a:cxn ang="T106">
                        <a:pos x="T64" y="T65"/>
                      </a:cxn>
                      <a:cxn ang="T107">
                        <a:pos x="T66" y="T67"/>
                      </a:cxn>
                      <a:cxn ang="T108">
                        <a:pos x="T68" y="T69"/>
                      </a:cxn>
                      <a:cxn ang="T109">
                        <a:pos x="T70" y="T71"/>
                      </a:cxn>
                      <a:cxn ang="T110">
                        <a:pos x="T72" y="T73"/>
                      </a:cxn>
                    </a:cxnLst>
                    <a:rect l="T111" t="T112" r="T113" b="T114"/>
                    <a:pathLst>
                      <a:path w="154" h="284">
                        <a:moveTo>
                          <a:pt x="142" y="189"/>
                        </a:moveTo>
                        <a:lnTo>
                          <a:pt x="149" y="204"/>
                        </a:lnTo>
                        <a:lnTo>
                          <a:pt x="154" y="222"/>
                        </a:lnTo>
                        <a:lnTo>
                          <a:pt x="154" y="243"/>
                        </a:lnTo>
                        <a:lnTo>
                          <a:pt x="148" y="262"/>
                        </a:lnTo>
                        <a:lnTo>
                          <a:pt x="134" y="277"/>
                        </a:lnTo>
                        <a:lnTo>
                          <a:pt x="109" y="284"/>
                        </a:lnTo>
                        <a:lnTo>
                          <a:pt x="77" y="280"/>
                        </a:lnTo>
                        <a:lnTo>
                          <a:pt x="52" y="268"/>
                        </a:lnTo>
                        <a:lnTo>
                          <a:pt x="32" y="249"/>
                        </a:lnTo>
                        <a:lnTo>
                          <a:pt x="17" y="228"/>
                        </a:lnTo>
                        <a:lnTo>
                          <a:pt x="8" y="209"/>
                        </a:lnTo>
                        <a:lnTo>
                          <a:pt x="2" y="195"/>
                        </a:lnTo>
                        <a:lnTo>
                          <a:pt x="0" y="190"/>
                        </a:lnTo>
                        <a:lnTo>
                          <a:pt x="0" y="94"/>
                        </a:lnTo>
                        <a:lnTo>
                          <a:pt x="2" y="89"/>
                        </a:lnTo>
                        <a:lnTo>
                          <a:pt x="8" y="75"/>
                        </a:lnTo>
                        <a:lnTo>
                          <a:pt x="17" y="56"/>
                        </a:lnTo>
                        <a:lnTo>
                          <a:pt x="32" y="35"/>
                        </a:lnTo>
                        <a:lnTo>
                          <a:pt x="52" y="17"/>
                        </a:lnTo>
                        <a:lnTo>
                          <a:pt x="77" y="4"/>
                        </a:lnTo>
                        <a:lnTo>
                          <a:pt x="109" y="0"/>
                        </a:lnTo>
                        <a:lnTo>
                          <a:pt x="134" y="7"/>
                        </a:lnTo>
                        <a:lnTo>
                          <a:pt x="148" y="22"/>
                        </a:lnTo>
                        <a:lnTo>
                          <a:pt x="154" y="41"/>
                        </a:lnTo>
                        <a:lnTo>
                          <a:pt x="154" y="61"/>
                        </a:lnTo>
                        <a:lnTo>
                          <a:pt x="149" y="81"/>
                        </a:lnTo>
                        <a:lnTo>
                          <a:pt x="142" y="94"/>
                        </a:lnTo>
                        <a:lnTo>
                          <a:pt x="142" y="119"/>
                        </a:lnTo>
                        <a:lnTo>
                          <a:pt x="142" y="165"/>
                        </a:lnTo>
                        <a:lnTo>
                          <a:pt x="142" y="189"/>
                        </a:lnTo>
                        <a:close/>
                      </a:path>
                    </a:pathLst>
                  </a:custGeom>
                  <a:solidFill>
                    <a:srgbClr val="C3AAD2"/>
                  </a:solidFill>
                  <a:ln w="19050" cmpd="sng">
                    <a:solidFill>
                      <a:srgbClr val="9E7AB9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247" name="Freeform 37"/>
                  <p:cNvSpPr>
                    <a:spLocks noChangeAspect="1"/>
                  </p:cNvSpPr>
                  <p:nvPr/>
                </p:nvSpPr>
                <p:spPr bwMode="auto">
                  <a:xfrm>
                    <a:off x="4515" y="2114"/>
                    <a:ext cx="123" cy="66"/>
                  </a:xfrm>
                  <a:custGeom>
                    <a:avLst/>
                    <a:gdLst>
                      <a:gd name="T0" fmla="*/ 0 w 82"/>
                      <a:gd name="T1" fmla="*/ 148 h 44"/>
                      <a:gd name="T2" fmla="*/ 60 w 82"/>
                      <a:gd name="T3" fmla="*/ 88 h 44"/>
                      <a:gd name="T4" fmla="*/ 144 w 82"/>
                      <a:gd name="T5" fmla="*/ 43 h 44"/>
                      <a:gd name="T6" fmla="*/ 236 w 82"/>
                      <a:gd name="T7" fmla="*/ 32 h 44"/>
                      <a:gd name="T8" fmla="*/ 236 w 82"/>
                      <a:gd name="T9" fmla="*/ 32 h 44"/>
                      <a:gd name="T10" fmla="*/ 262 w 82"/>
                      <a:gd name="T11" fmla="*/ 22 h 44"/>
                      <a:gd name="T12" fmla="*/ 276 w 82"/>
                      <a:gd name="T13" fmla="*/ 9 h 44"/>
                      <a:gd name="T14" fmla="*/ 240 w 82"/>
                      <a:gd name="T15" fmla="*/ 0 h 44"/>
                      <a:gd name="T16" fmla="*/ 240 w 82"/>
                      <a:gd name="T17" fmla="*/ 0 h 44"/>
                      <a:gd name="T18" fmla="*/ 104 w 82"/>
                      <a:gd name="T19" fmla="*/ 32 h 44"/>
                      <a:gd name="T20" fmla="*/ 22 w 82"/>
                      <a:gd name="T21" fmla="*/ 108 h 44"/>
                      <a:gd name="T22" fmla="*/ 0 w 82"/>
                      <a:gd name="T23" fmla="*/ 148 h 44"/>
                      <a:gd name="T24" fmla="*/ 0 w 82"/>
                      <a:gd name="T25" fmla="*/ 148 h 44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  <a:gd name="T39" fmla="*/ 0 w 82"/>
                      <a:gd name="T40" fmla="*/ 0 h 44"/>
                      <a:gd name="T41" fmla="*/ 82 w 82"/>
                      <a:gd name="T42" fmla="*/ 44 h 44"/>
                    </a:gdLst>
                    <a:ahLst/>
                    <a:cxnLst>
                      <a:cxn ang="T26">
                        <a:pos x="T0" y="T1"/>
                      </a:cxn>
                      <a:cxn ang="T27">
                        <a:pos x="T2" y="T3"/>
                      </a:cxn>
                      <a:cxn ang="T28">
                        <a:pos x="T4" y="T5"/>
                      </a:cxn>
                      <a:cxn ang="T29">
                        <a:pos x="T6" y="T7"/>
                      </a:cxn>
                      <a:cxn ang="T30">
                        <a:pos x="T8" y="T9"/>
                      </a:cxn>
                      <a:cxn ang="T31">
                        <a:pos x="T10" y="T11"/>
                      </a:cxn>
                      <a:cxn ang="T32">
                        <a:pos x="T12" y="T13"/>
                      </a:cxn>
                      <a:cxn ang="T33">
                        <a:pos x="T14" y="T15"/>
                      </a:cxn>
                      <a:cxn ang="T34">
                        <a:pos x="T16" y="T17"/>
                      </a:cxn>
                      <a:cxn ang="T35">
                        <a:pos x="T18" y="T19"/>
                      </a:cxn>
                      <a:cxn ang="T36">
                        <a:pos x="T20" y="T21"/>
                      </a:cxn>
                      <a:cxn ang="T37">
                        <a:pos x="T22" y="T23"/>
                      </a:cxn>
                      <a:cxn ang="T38">
                        <a:pos x="T24" y="T25"/>
                      </a:cxn>
                    </a:cxnLst>
                    <a:rect l="T39" t="T40" r="T41" b="T42"/>
                    <a:pathLst>
                      <a:path w="82" h="44">
                        <a:moveTo>
                          <a:pt x="0" y="44"/>
                        </a:moveTo>
                        <a:lnTo>
                          <a:pt x="18" y="26"/>
                        </a:lnTo>
                        <a:lnTo>
                          <a:pt x="43" y="13"/>
                        </a:lnTo>
                        <a:lnTo>
                          <a:pt x="70" y="9"/>
                        </a:lnTo>
                        <a:lnTo>
                          <a:pt x="78" y="7"/>
                        </a:lnTo>
                        <a:lnTo>
                          <a:pt x="82" y="3"/>
                        </a:lnTo>
                        <a:lnTo>
                          <a:pt x="71" y="0"/>
                        </a:lnTo>
                        <a:lnTo>
                          <a:pt x="31" y="9"/>
                        </a:lnTo>
                        <a:lnTo>
                          <a:pt x="7" y="32"/>
                        </a:lnTo>
                        <a:lnTo>
                          <a:pt x="0" y="44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</p:grpSp>
            <p:grpSp>
              <p:nvGrpSpPr>
                <p:cNvPr id="140" name="Group 38"/>
                <p:cNvGrpSpPr>
                  <a:grpSpLocks noChangeAspect="1"/>
                </p:cNvGrpSpPr>
                <p:nvPr/>
              </p:nvGrpSpPr>
              <p:grpSpPr bwMode="auto">
                <a:xfrm>
                  <a:off x="2227" y="2254"/>
                  <a:ext cx="370" cy="132"/>
                  <a:chOff x="3109" y="911"/>
                  <a:chExt cx="156" cy="59"/>
                </a:xfrm>
              </p:grpSpPr>
              <p:sp>
                <p:nvSpPr>
                  <p:cNvPr id="242" name="Rectangle 3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109" y="911"/>
                    <a:ext cx="156" cy="23"/>
                  </a:xfrm>
                  <a:prstGeom prst="rect">
                    <a:avLst/>
                  </a:prstGeom>
                  <a:solidFill>
                    <a:srgbClr val="437631"/>
                  </a:solidFill>
                  <a:ln w="19050">
                    <a:solidFill>
                      <a:srgbClr val="437631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pPr algn="l" eaLnBrk="0" hangingPunct="0"/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243" name="Rectangle 4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32" y="922"/>
                    <a:ext cx="8" cy="48"/>
                  </a:xfrm>
                  <a:prstGeom prst="rect">
                    <a:avLst/>
                  </a:prstGeom>
                  <a:solidFill>
                    <a:srgbClr val="437631"/>
                  </a:solidFill>
                  <a:ln w="19050">
                    <a:solidFill>
                      <a:srgbClr val="437631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244" name="Rectangle 4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184" y="922"/>
                    <a:ext cx="8" cy="48"/>
                  </a:xfrm>
                  <a:prstGeom prst="rect">
                    <a:avLst/>
                  </a:prstGeom>
                  <a:solidFill>
                    <a:srgbClr val="437631"/>
                  </a:solidFill>
                  <a:ln w="19050">
                    <a:solidFill>
                      <a:srgbClr val="437631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245" name="Rectangle 4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137" y="922"/>
                    <a:ext cx="7" cy="48"/>
                  </a:xfrm>
                  <a:prstGeom prst="rect">
                    <a:avLst/>
                  </a:prstGeom>
                  <a:solidFill>
                    <a:srgbClr val="437631"/>
                  </a:solidFill>
                  <a:ln w="19050">
                    <a:solidFill>
                      <a:srgbClr val="437631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</p:grpSp>
            <p:sp>
              <p:nvSpPr>
                <p:cNvPr id="141" name="Rectangle 43"/>
                <p:cNvSpPr>
                  <a:spLocks noChangeArrowheads="1"/>
                </p:cNvSpPr>
                <p:nvPr/>
              </p:nvSpPr>
              <p:spPr bwMode="auto">
                <a:xfrm>
                  <a:off x="2613" y="2254"/>
                  <a:ext cx="192" cy="51"/>
                </a:xfrm>
                <a:prstGeom prst="rect">
                  <a:avLst/>
                </a:prstGeom>
                <a:solidFill>
                  <a:srgbClr val="4D94C3"/>
                </a:solidFill>
                <a:ln w="19050">
                  <a:solidFill>
                    <a:srgbClr val="4D94C3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142" name="Text Box 44"/>
                <p:cNvSpPr txBox="1">
                  <a:spLocks noChangeAspect="1" noChangeArrowheads="1"/>
                </p:cNvSpPr>
                <p:nvPr/>
              </p:nvSpPr>
              <p:spPr bwMode="auto">
                <a:xfrm>
                  <a:off x="1935" y="2101"/>
                  <a:ext cx="267" cy="25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pPr algn="l" eaLnBrk="0" hangingPunct="0"/>
                  <a:r>
                    <a:rPr lang="en-US" sz="1400" b="1">
                      <a:latin typeface="Times New Roman"/>
                      <a:cs typeface="Times New Roman"/>
                    </a:rPr>
                    <a:t> 5’</a:t>
                  </a:r>
                </a:p>
              </p:txBody>
            </p:sp>
            <p:sp>
              <p:nvSpPr>
                <p:cNvPr id="143" name="Text Box 45"/>
                <p:cNvSpPr txBox="1">
                  <a:spLocks noChangeAspect="1" noChangeArrowheads="1"/>
                </p:cNvSpPr>
                <p:nvPr/>
              </p:nvSpPr>
              <p:spPr bwMode="auto">
                <a:xfrm>
                  <a:off x="2921" y="2147"/>
                  <a:ext cx="267" cy="25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pPr algn="l" eaLnBrk="0" hangingPunct="0"/>
                  <a:r>
                    <a:rPr lang="en-US" sz="1400" b="1">
                      <a:latin typeface="Times New Roman"/>
                      <a:cs typeface="Times New Roman"/>
                    </a:rPr>
                    <a:t> 3’</a:t>
                  </a:r>
                </a:p>
              </p:txBody>
            </p:sp>
            <p:sp>
              <p:nvSpPr>
                <p:cNvPr id="144" name="Text Box 46"/>
                <p:cNvSpPr txBox="1">
                  <a:spLocks noChangeAspect="1" noChangeArrowheads="1"/>
                </p:cNvSpPr>
                <p:nvPr/>
              </p:nvSpPr>
              <p:spPr bwMode="auto">
                <a:xfrm>
                  <a:off x="378" y="1606"/>
                  <a:ext cx="235" cy="25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pPr algn="l" eaLnBrk="0" hangingPunct="0"/>
                  <a:r>
                    <a:rPr lang="en-US" sz="1400" b="1">
                      <a:latin typeface="Times New Roman"/>
                      <a:cs typeface="Times New Roman"/>
                    </a:rPr>
                    <a:t>5’</a:t>
                  </a:r>
                </a:p>
              </p:txBody>
            </p:sp>
            <p:sp>
              <p:nvSpPr>
                <p:cNvPr id="145" name="Text Box 47"/>
                <p:cNvSpPr txBox="1">
                  <a:spLocks noChangeAspect="1" noChangeArrowheads="1"/>
                </p:cNvSpPr>
                <p:nvPr/>
              </p:nvSpPr>
              <p:spPr bwMode="auto">
                <a:xfrm>
                  <a:off x="327" y="1826"/>
                  <a:ext cx="267" cy="25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pPr algn="l" eaLnBrk="0" hangingPunct="0"/>
                  <a:r>
                    <a:rPr lang="en-US" sz="1400" b="1" dirty="0">
                      <a:latin typeface="Times New Roman"/>
                      <a:cs typeface="Times New Roman"/>
                    </a:rPr>
                    <a:t> 3’</a:t>
                  </a:r>
                </a:p>
              </p:txBody>
            </p:sp>
            <p:sp>
              <p:nvSpPr>
                <p:cNvPr id="146" name="Text Box 48"/>
                <p:cNvSpPr txBox="1">
                  <a:spLocks noChangeAspect="1" noChangeArrowheads="1"/>
                </p:cNvSpPr>
                <p:nvPr/>
              </p:nvSpPr>
              <p:spPr bwMode="auto">
                <a:xfrm>
                  <a:off x="1674" y="1288"/>
                  <a:ext cx="267" cy="25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pPr algn="l" eaLnBrk="0" hangingPunct="0"/>
                  <a:r>
                    <a:rPr lang="en-US" sz="1400" b="1">
                      <a:latin typeface="Times New Roman"/>
                      <a:cs typeface="Times New Roman"/>
                    </a:rPr>
                    <a:t> 3’</a:t>
                  </a:r>
                </a:p>
              </p:txBody>
            </p:sp>
            <p:sp>
              <p:nvSpPr>
                <p:cNvPr id="147" name="Text Box 49"/>
                <p:cNvSpPr txBox="1">
                  <a:spLocks noChangeAspect="1" noChangeArrowheads="1"/>
                </p:cNvSpPr>
                <p:nvPr/>
              </p:nvSpPr>
              <p:spPr bwMode="auto">
                <a:xfrm>
                  <a:off x="3034" y="2149"/>
                  <a:ext cx="267" cy="25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pPr algn="l" eaLnBrk="0" hangingPunct="0"/>
                  <a:r>
                    <a:rPr lang="en-US" sz="1400" b="1" dirty="0">
                      <a:latin typeface="Times New Roman"/>
                      <a:cs typeface="Times New Roman"/>
                    </a:rPr>
                    <a:t> 5’</a:t>
                  </a:r>
                </a:p>
              </p:txBody>
            </p:sp>
            <p:sp>
              <p:nvSpPr>
                <p:cNvPr id="148" name="Line 50"/>
                <p:cNvSpPr>
                  <a:spLocks noChangeAspect="1" noChangeShapeType="1"/>
                </p:cNvSpPr>
                <p:nvPr/>
              </p:nvSpPr>
              <p:spPr bwMode="auto">
                <a:xfrm>
                  <a:off x="3391" y="2142"/>
                  <a:ext cx="283" cy="2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 type="stealth" w="sm" len="med"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149" name="Rectangle 51"/>
                <p:cNvSpPr>
                  <a:spLocks noChangeArrowheads="1"/>
                </p:cNvSpPr>
                <p:nvPr/>
              </p:nvSpPr>
              <p:spPr bwMode="auto">
                <a:xfrm>
                  <a:off x="3543" y="2235"/>
                  <a:ext cx="483" cy="51"/>
                </a:xfrm>
                <a:prstGeom prst="rect">
                  <a:avLst/>
                </a:prstGeom>
                <a:solidFill>
                  <a:srgbClr val="4D94C3"/>
                </a:solidFill>
                <a:ln w="19050">
                  <a:solidFill>
                    <a:srgbClr val="4D94C3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grpSp>
              <p:nvGrpSpPr>
                <p:cNvPr id="150" name="Group 52"/>
                <p:cNvGrpSpPr>
                  <a:grpSpLocks noChangeAspect="1"/>
                </p:cNvGrpSpPr>
                <p:nvPr/>
              </p:nvGrpSpPr>
              <p:grpSpPr bwMode="auto">
                <a:xfrm>
                  <a:off x="3239" y="2235"/>
                  <a:ext cx="371" cy="132"/>
                  <a:chOff x="3109" y="911"/>
                  <a:chExt cx="156" cy="59"/>
                </a:xfrm>
              </p:grpSpPr>
              <p:sp>
                <p:nvSpPr>
                  <p:cNvPr id="238" name="Rectangle 5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109" y="911"/>
                    <a:ext cx="156" cy="23"/>
                  </a:xfrm>
                  <a:prstGeom prst="rect">
                    <a:avLst/>
                  </a:prstGeom>
                  <a:solidFill>
                    <a:srgbClr val="437631"/>
                  </a:solidFill>
                  <a:ln w="19050">
                    <a:solidFill>
                      <a:srgbClr val="437631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pPr algn="l" eaLnBrk="0" hangingPunct="0"/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239" name="Rectangle 5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32" y="922"/>
                    <a:ext cx="8" cy="48"/>
                  </a:xfrm>
                  <a:prstGeom prst="rect">
                    <a:avLst/>
                  </a:prstGeom>
                  <a:solidFill>
                    <a:srgbClr val="437631"/>
                  </a:solidFill>
                  <a:ln w="19050">
                    <a:solidFill>
                      <a:srgbClr val="437631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240" name="Rectangle 5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184" y="922"/>
                    <a:ext cx="8" cy="48"/>
                  </a:xfrm>
                  <a:prstGeom prst="rect">
                    <a:avLst/>
                  </a:prstGeom>
                  <a:solidFill>
                    <a:srgbClr val="437631"/>
                  </a:solidFill>
                  <a:ln w="19050">
                    <a:solidFill>
                      <a:srgbClr val="437631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241" name="Rectangle 5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137" y="922"/>
                    <a:ext cx="7" cy="48"/>
                  </a:xfrm>
                  <a:prstGeom prst="rect">
                    <a:avLst/>
                  </a:prstGeom>
                  <a:solidFill>
                    <a:srgbClr val="437631"/>
                  </a:solidFill>
                  <a:ln w="19050">
                    <a:solidFill>
                      <a:srgbClr val="437631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</p:grpSp>
            <p:sp>
              <p:nvSpPr>
                <p:cNvPr id="151" name="Freeform 57"/>
                <p:cNvSpPr>
                  <a:spLocks noChangeAspect="1"/>
                </p:cNvSpPr>
                <p:nvPr/>
              </p:nvSpPr>
              <p:spPr bwMode="auto">
                <a:xfrm>
                  <a:off x="1252" y="1692"/>
                  <a:ext cx="33" cy="117"/>
                </a:xfrm>
                <a:custGeom>
                  <a:avLst/>
                  <a:gdLst>
                    <a:gd name="T0" fmla="*/ 0 w 14"/>
                    <a:gd name="T1" fmla="*/ 0 h 52"/>
                    <a:gd name="T2" fmla="*/ 78 w 14"/>
                    <a:gd name="T3" fmla="*/ 592 h 52"/>
                    <a:gd name="T4" fmla="*/ 184 w 14"/>
                    <a:gd name="T5" fmla="*/ 583 h 52"/>
                    <a:gd name="T6" fmla="*/ 94 w 14"/>
                    <a:gd name="T7" fmla="*/ 0 h 52"/>
                    <a:gd name="T8" fmla="*/ 0 w 14"/>
                    <a:gd name="T9" fmla="*/ 0 h 5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4"/>
                    <a:gd name="T16" fmla="*/ 0 h 52"/>
                    <a:gd name="T17" fmla="*/ 14 w 14"/>
                    <a:gd name="T18" fmla="*/ 52 h 5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4" h="52">
                      <a:moveTo>
                        <a:pt x="0" y="0"/>
                      </a:moveTo>
                      <a:lnTo>
                        <a:pt x="6" y="52"/>
                      </a:lnTo>
                      <a:lnTo>
                        <a:pt x="14" y="51"/>
                      </a:lnTo>
                      <a:lnTo>
                        <a:pt x="7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4D94C3"/>
                </a:solidFill>
                <a:ln w="19050" cmpd="sng">
                  <a:solidFill>
                    <a:srgbClr val="4D94C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152" name="Freeform 58"/>
                <p:cNvSpPr>
                  <a:spLocks noChangeAspect="1"/>
                </p:cNvSpPr>
                <p:nvPr/>
              </p:nvSpPr>
              <p:spPr bwMode="auto">
                <a:xfrm>
                  <a:off x="1323" y="1668"/>
                  <a:ext cx="73" cy="109"/>
                </a:xfrm>
                <a:custGeom>
                  <a:avLst/>
                  <a:gdLst>
                    <a:gd name="T0" fmla="*/ 0 w 31"/>
                    <a:gd name="T1" fmla="*/ 36 h 49"/>
                    <a:gd name="T2" fmla="*/ 316 w 31"/>
                    <a:gd name="T3" fmla="*/ 538 h 49"/>
                    <a:gd name="T4" fmla="*/ 405 w 31"/>
                    <a:gd name="T5" fmla="*/ 505 h 49"/>
                    <a:gd name="T6" fmla="*/ 106 w 31"/>
                    <a:gd name="T7" fmla="*/ 0 h 49"/>
                    <a:gd name="T8" fmla="*/ 0 w 31"/>
                    <a:gd name="T9" fmla="*/ 36 h 49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1"/>
                    <a:gd name="T16" fmla="*/ 0 h 49"/>
                    <a:gd name="T17" fmla="*/ 31 w 31"/>
                    <a:gd name="T18" fmla="*/ 49 h 49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1" h="49">
                      <a:moveTo>
                        <a:pt x="0" y="3"/>
                      </a:moveTo>
                      <a:lnTo>
                        <a:pt x="24" y="49"/>
                      </a:lnTo>
                      <a:lnTo>
                        <a:pt x="31" y="46"/>
                      </a:lnTo>
                      <a:lnTo>
                        <a:pt x="8" y="0"/>
                      </a:lnTo>
                      <a:lnTo>
                        <a:pt x="0" y="3"/>
                      </a:lnTo>
                      <a:close/>
                    </a:path>
                  </a:pathLst>
                </a:custGeom>
                <a:solidFill>
                  <a:srgbClr val="4D94C3"/>
                </a:solidFill>
                <a:ln w="19050" cmpd="sng">
                  <a:solidFill>
                    <a:srgbClr val="4D94C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153" name="Freeform 59"/>
                <p:cNvSpPr>
                  <a:spLocks noChangeAspect="1"/>
                </p:cNvSpPr>
                <p:nvPr/>
              </p:nvSpPr>
              <p:spPr bwMode="auto">
                <a:xfrm>
                  <a:off x="1398" y="1611"/>
                  <a:ext cx="95" cy="97"/>
                </a:xfrm>
                <a:custGeom>
                  <a:avLst/>
                  <a:gdLst>
                    <a:gd name="T0" fmla="*/ 0 w 40"/>
                    <a:gd name="T1" fmla="*/ 56 h 43"/>
                    <a:gd name="T2" fmla="*/ 468 w 40"/>
                    <a:gd name="T3" fmla="*/ 494 h 43"/>
                    <a:gd name="T4" fmla="*/ 537 w 40"/>
                    <a:gd name="T5" fmla="*/ 438 h 43"/>
                    <a:gd name="T6" fmla="*/ 78 w 40"/>
                    <a:gd name="T7" fmla="*/ 0 h 43"/>
                    <a:gd name="T8" fmla="*/ 0 w 40"/>
                    <a:gd name="T9" fmla="*/ 56 h 43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0"/>
                    <a:gd name="T16" fmla="*/ 0 h 43"/>
                    <a:gd name="T17" fmla="*/ 40 w 40"/>
                    <a:gd name="T18" fmla="*/ 43 h 43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0" h="43">
                      <a:moveTo>
                        <a:pt x="0" y="5"/>
                      </a:moveTo>
                      <a:lnTo>
                        <a:pt x="35" y="43"/>
                      </a:lnTo>
                      <a:lnTo>
                        <a:pt x="40" y="38"/>
                      </a:lnTo>
                      <a:lnTo>
                        <a:pt x="6" y="0"/>
                      </a:lnTo>
                      <a:lnTo>
                        <a:pt x="0" y="5"/>
                      </a:lnTo>
                      <a:close/>
                    </a:path>
                  </a:pathLst>
                </a:custGeom>
                <a:solidFill>
                  <a:srgbClr val="4D94C3"/>
                </a:solidFill>
                <a:ln w="19050" cmpd="sng">
                  <a:solidFill>
                    <a:srgbClr val="4D94C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154" name="Freeform 60"/>
                <p:cNvSpPr>
                  <a:spLocks noChangeAspect="1"/>
                </p:cNvSpPr>
                <p:nvPr/>
              </p:nvSpPr>
              <p:spPr bwMode="auto">
                <a:xfrm>
                  <a:off x="1474" y="1533"/>
                  <a:ext cx="112" cy="81"/>
                </a:xfrm>
                <a:custGeom>
                  <a:avLst/>
                  <a:gdLst>
                    <a:gd name="T0" fmla="*/ 0 w 47"/>
                    <a:gd name="T1" fmla="*/ 65 h 36"/>
                    <a:gd name="T2" fmla="*/ 579 w 47"/>
                    <a:gd name="T3" fmla="*/ 409 h 36"/>
                    <a:gd name="T4" fmla="*/ 636 w 47"/>
                    <a:gd name="T5" fmla="*/ 340 h 36"/>
                    <a:gd name="T6" fmla="*/ 69 w 47"/>
                    <a:gd name="T7" fmla="*/ 0 h 36"/>
                    <a:gd name="T8" fmla="*/ 0 w 47"/>
                    <a:gd name="T9" fmla="*/ 65 h 3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7"/>
                    <a:gd name="T16" fmla="*/ 0 h 36"/>
                    <a:gd name="T17" fmla="*/ 47 w 47"/>
                    <a:gd name="T18" fmla="*/ 36 h 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7" h="36">
                      <a:moveTo>
                        <a:pt x="0" y="6"/>
                      </a:moveTo>
                      <a:lnTo>
                        <a:pt x="43" y="36"/>
                      </a:lnTo>
                      <a:lnTo>
                        <a:pt x="47" y="30"/>
                      </a:lnTo>
                      <a:lnTo>
                        <a:pt x="5" y="0"/>
                      </a:lnTo>
                      <a:lnTo>
                        <a:pt x="0" y="6"/>
                      </a:lnTo>
                      <a:close/>
                    </a:path>
                  </a:pathLst>
                </a:custGeom>
                <a:solidFill>
                  <a:srgbClr val="4D94C3"/>
                </a:solidFill>
                <a:ln w="19050" cmpd="sng">
                  <a:solidFill>
                    <a:srgbClr val="4D94C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155" name="Freeform 61"/>
                <p:cNvSpPr>
                  <a:spLocks noChangeAspect="1"/>
                </p:cNvSpPr>
                <p:nvPr/>
              </p:nvSpPr>
              <p:spPr bwMode="auto">
                <a:xfrm>
                  <a:off x="1539" y="1436"/>
                  <a:ext cx="115" cy="74"/>
                </a:xfrm>
                <a:custGeom>
                  <a:avLst/>
                  <a:gdLst>
                    <a:gd name="T0" fmla="*/ 0 w 49"/>
                    <a:gd name="T1" fmla="*/ 81 h 33"/>
                    <a:gd name="T2" fmla="*/ 584 w 49"/>
                    <a:gd name="T3" fmla="*/ 372 h 33"/>
                    <a:gd name="T4" fmla="*/ 634 w 49"/>
                    <a:gd name="T5" fmla="*/ 307 h 33"/>
                    <a:gd name="T6" fmla="*/ 66 w 49"/>
                    <a:gd name="T7" fmla="*/ 0 h 33"/>
                    <a:gd name="T8" fmla="*/ 0 w 49"/>
                    <a:gd name="T9" fmla="*/ 81 h 33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9"/>
                    <a:gd name="T16" fmla="*/ 0 h 33"/>
                    <a:gd name="T17" fmla="*/ 49 w 49"/>
                    <a:gd name="T18" fmla="*/ 33 h 33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9" h="33">
                      <a:moveTo>
                        <a:pt x="0" y="7"/>
                      </a:moveTo>
                      <a:lnTo>
                        <a:pt x="45" y="33"/>
                      </a:lnTo>
                      <a:lnTo>
                        <a:pt x="49" y="27"/>
                      </a:lnTo>
                      <a:lnTo>
                        <a:pt x="5" y="0"/>
                      </a:lnTo>
                      <a:lnTo>
                        <a:pt x="0" y="7"/>
                      </a:lnTo>
                      <a:close/>
                    </a:path>
                  </a:pathLst>
                </a:custGeom>
                <a:solidFill>
                  <a:srgbClr val="4D94C3"/>
                </a:solidFill>
                <a:ln w="19050" cmpd="sng">
                  <a:solidFill>
                    <a:srgbClr val="4D94C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156" name="Freeform 62"/>
                <p:cNvSpPr>
                  <a:spLocks noChangeAspect="1"/>
                </p:cNvSpPr>
                <p:nvPr/>
              </p:nvSpPr>
              <p:spPr bwMode="auto">
                <a:xfrm>
                  <a:off x="1605" y="1335"/>
                  <a:ext cx="105" cy="83"/>
                </a:xfrm>
                <a:custGeom>
                  <a:avLst/>
                  <a:gdLst>
                    <a:gd name="T0" fmla="*/ 0 w 44"/>
                    <a:gd name="T1" fmla="*/ 81 h 37"/>
                    <a:gd name="T2" fmla="*/ 530 w 44"/>
                    <a:gd name="T3" fmla="*/ 417 h 37"/>
                    <a:gd name="T4" fmla="*/ 599 w 44"/>
                    <a:gd name="T5" fmla="*/ 336 h 37"/>
                    <a:gd name="T6" fmla="*/ 69 w 44"/>
                    <a:gd name="T7" fmla="*/ 0 h 37"/>
                    <a:gd name="T8" fmla="*/ 0 w 44"/>
                    <a:gd name="T9" fmla="*/ 81 h 37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4"/>
                    <a:gd name="T16" fmla="*/ 0 h 37"/>
                    <a:gd name="T17" fmla="*/ 44 w 44"/>
                    <a:gd name="T18" fmla="*/ 37 h 37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4" h="37">
                      <a:moveTo>
                        <a:pt x="0" y="7"/>
                      </a:moveTo>
                      <a:lnTo>
                        <a:pt x="39" y="37"/>
                      </a:lnTo>
                      <a:lnTo>
                        <a:pt x="44" y="30"/>
                      </a:lnTo>
                      <a:lnTo>
                        <a:pt x="5" y="0"/>
                      </a:lnTo>
                      <a:lnTo>
                        <a:pt x="0" y="7"/>
                      </a:lnTo>
                      <a:close/>
                    </a:path>
                  </a:pathLst>
                </a:custGeom>
                <a:solidFill>
                  <a:srgbClr val="4D94C3"/>
                </a:solidFill>
                <a:ln w="19050" cmpd="sng">
                  <a:solidFill>
                    <a:srgbClr val="4D94C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157" name="Freeform 63"/>
                <p:cNvSpPr>
                  <a:spLocks noChangeAspect="1"/>
                </p:cNvSpPr>
                <p:nvPr/>
              </p:nvSpPr>
              <p:spPr bwMode="auto">
                <a:xfrm>
                  <a:off x="1697" y="1238"/>
                  <a:ext cx="82" cy="102"/>
                </a:xfrm>
                <a:custGeom>
                  <a:avLst/>
                  <a:gdLst>
                    <a:gd name="T0" fmla="*/ 0 w 35"/>
                    <a:gd name="T1" fmla="*/ 57 h 45"/>
                    <a:gd name="T2" fmla="*/ 373 w 35"/>
                    <a:gd name="T3" fmla="*/ 524 h 45"/>
                    <a:gd name="T4" fmla="*/ 450 w 35"/>
                    <a:gd name="T5" fmla="*/ 467 h 45"/>
                    <a:gd name="T6" fmla="*/ 77 w 35"/>
                    <a:gd name="T7" fmla="*/ 0 h 45"/>
                    <a:gd name="T8" fmla="*/ 0 w 35"/>
                    <a:gd name="T9" fmla="*/ 57 h 45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5"/>
                    <a:gd name="T16" fmla="*/ 0 h 45"/>
                    <a:gd name="T17" fmla="*/ 35 w 35"/>
                    <a:gd name="T18" fmla="*/ 45 h 45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5" h="45">
                      <a:moveTo>
                        <a:pt x="0" y="5"/>
                      </a:moveTo>
                      <a:lnTo>
                        <a:pt x="29" y="45"/>
                      </a:lnTo>
                      <a:lnTo>
                        <a:pt x="35" y="40"/>
                      </a:lnTo>
                      <a:lnTo>
                        <a:pt x="6" y="0"/>
                      </a:lnTo>
                      <a:lnTo>
                        <a:pt x="0" y="5"/>
                      </a:lnTo>
                      <a:close/>
                    </a:path>
                  </a:pathLst>
                </a:custGeom>
                <a:solidFill>
                  <a:srgbClr val="4D94C3"/>
                </a:solidFill>
                <a:ln w="19050" cmpd="sng">
                  <a:solidFill>
                    <a:srgbClr val="4D94C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158" name="Freeform 64"/>
                <p:cNvSpPr>
                  <a:spLocks noChangeAspect="1"/>
                </p:cNvSpPr>
                <p:nvPr/>
              </p:nvSpPr>
              <p:spPr bwMode="auto">
                <a:xfrm>
                  <a:off x="1819" y="1184"/>
                  <a:ext cx="52" cy="108"/>
                </a:xfrm>
                <a:custGeom>
                  <a:avLst/>
                  <a:gdLst>
                    <a:gd name="T0" fmla="*/ 0 w 22"/>
                    <a:gd name="T1" fmla="*/ 25 h 48"/>
                    <a:gd name="T2" fmla="*/ 196 w 22"/>
                    <a:gd name="T3" fmla="*/ 547 h 48"/>
                    <a:gd name="T4" fmla="*/ 291 w 22"/>
                    <a:gd name="T5" fmla="*/ 526 h 48"/>
                    <a:gd name="T6" fmla="*/ 95 w 22"/>
                    <a:gd name="T7" fmla="*/ 0 h 48"/>
                    <a:gd name="T8" fmla="*/ 0 w 22"/>
                    <a:gd name="T9" fmla="*/ 25 h 4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2"/>
                    <a:gd name="T16" fmla="*/ 0 h 48"/>
                    <a:gd name="T17" fmla="*/ 22 w 22"/>
                    <a:gd name="T18" fmla="*/ 48 h 4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2" h="48">
                      <a:moveTo>
                        <a:pt x="0" y="2"/>
                      </a:moveTo>
                      <a:lnTo>
                        <a:pt x="15" y="48"/>
                      </a:lnTo>
                      <a:lnTo>
                        <a:pt x="22" y="46"/>
                      </a:lnTo>
                      <a:lnTo>
                        <a:pt x="7" y="0"/>
                      </a:lnTo>
                      <a:lnTo>
                        <a:pt x="0" y="2"/>
                      </a:lnTo>
                      <a:close/>
                    </a:path>
                  </a:pathLst>
                </a:custGeom>
                <a:solidFill>
                  <a:srgbClr val="4D94C3"/>
                </a:solidFill>
                <a:ln w="19050" cmpd="sng">
                  <a:solidFill>
                    <a:srgbClr val="4D94C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159" name="Freeform 65"/>
                <p:cNvSpPr>
                  <a:spLocks noChangeAspect="1"/>
                </p:cNvSpPr>
                <p:nvPr/>
              </p:nvSpPr>
              <p:spPr bwMode="auto">
                <a:xfrm>
                  <a:off x="1252" y="1838"/>
                  <a:ext cx="33" cy="117"/>
                </a:xfrm>
                <a:custGeom>
                  <a:avLst/>
                  <a:gdLst>
                    <a:gd name="T0" fmla="*/ 0 w 14"/>
                    <a:gd name="T1" fmla="*/ 583 h 52"/>
                    <a:gd name="T2" fmla="*/ 94 w 14"/>
                    <a:gd name="T3" fmla="*/ 592 h 52"/>
                    <a:gd name="T4" fmla="*/ 184 w 14"/>
                    <a:gd name="T5" fmla="*/ 11 h 52"/>
                    <a:gd name="T6" fmla="*/ 78 w 14"/>
                    <a:gd name="T7" fmla="*/ 0 h 52"/>
                    <a:gd name="T8" fmla="*/ 0 w 14"/>
                    <a:gd name="T9" fmla="*/ 583 h 5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4"/>
                    <a:gd name="T16" fmla="*/ 0 h 52"/>
                    <a:gd name="T17" fmla="*/ 14 w 14"/>
                    <a:gd name="T18" fmla="*/ 52 h 5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4" h="52">
                      <a:moveTo>
                        <a:pt x="0" y="51"/>
                      </a:moveTo>
                      <a:lnTo>
                        <a:pt x="7" y="52"/>
                      </a:lnTo>
                      <a:lnTo>
                        <a:pt x="14" y="1"/>
                      </a:lnTo>
                      <a:lnTo>
                        <a:pt x="6" y="0"/>
                      </a:lnTo>
                      <a:lnTo>
                        <a:pt x="0" y="51"/>
                      </a:lnTo>
                      <a:close/>
                    </a:path>
                  </a:pathLst>
                </a:custGeom>
                <a:solidFill>
                  <a:srgbClr val="4D94C3"/>
                </a:solidFill>
                <a:ln w="19050" cmpd="sng">
                  <a:solidFill>
                    <a:srgbClr val="4D94C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160" name="Freeform 66"/>
                <p:cNvSpPr>
                  <a:spLocks noChangeAspect="1"/>
                </p:cNvSpPr>
                <p:nvPr/>
              </p:nvSpPr>
              <p:spPr bwMode="auto">
                <a:xfrm>
                  <a:off x="1323" y="1867"/>
                  <a:ext cx="73" cy="112"/>
                </a:xfrm>
                <a:custGeom>
                  <a:avLst/>
                  <a:gdLst>
                    <a:gd name="T0" fmla="*/ 0 w 31"/>
                    <a:gd name="T1" fmla="*/ 517 h 50"/>
                    <a:gd name="T2" fmla="*/ 106 w 31"/>
                    <a:gd name="T3" fmla="*/ 562 h 50"/>
                    <a:gd name="T4" fmla="*/ 405 w 31"/>
                    <a:gd name="T5" fmla="*/ 45 h 50"/>
                    <a:gd name="T6" fmla="*/ 316 w 31"/>
                    <a:gd name="T7" fmla="*/ 0 h 50"/>
                    <a:gd name="T8" fmla="*/ 0 w 31"/>
                    <a:gd name="T9" fmla="*/ 517 h 5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1"/>
                    <a:gd name="T16" fmla="*/ 0 h 50"/>
                    <a:gd name="T17" fmla="*/ 31 w 31"/>
                    <a:gd name="T18" fmla="*/ 50 h 5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1" h="50">
                      <a:moveTo>
                        <a:pt x="0" y="46"/>
                      </a:moveTo>
                      <a:lnTo>
                        <a:pt x="8" y="50"/>
                      </a:lnTo>
                      <a:lnTo>
                        <a:pt x="31" y="4"/>
                      </a:lnTo>
                      <a:lnTo>
                        <a:pt x="24" y="0"/>
                      </a:lnTo>
                      <a:lnTo>
                        <a:pt x="0" y="46"/>
                      </a:lnTo>
                      <a:close/>
                    </a:path>
                  </a:pathLst>
                </a:custGeom>
                <a:solidFill>
                  <a:srgbClr val="4D94C3"/>
                </a:solidFill>
                <a:ln w="19050" cmpd="sng">
                  <a:solidFill>
                    <a:srgbClr val="4D94C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161" name="Freeform 67"/>
                <p:cNvSpPr>
                  <a:spLocks noChangeAspect="1"/>
                </p:cNvSpPr>
                <p:nvPr/>
              </p:nvSpPr>
              <p:spPr bwMode="auto">
                <a:xfrm>
                  <a:off x="1398" y="1939"/>
                  <a:ext cx="95" cy="97"/>
                </a:xfrm>
                <a:custGeom>
                  <a:avLst/>
                  <a:gdLst>
                    <a:gd name="T0" fmla="*/ 0 w 40"/>
                    <a:gd name="T1" fmla="*/ 438 h 43"/>
                    <a:gd name="T2" fmla="*/ 78 w 40"/>
                    <a:gd name="T3" fmla="*/ 494 h 43"/>
                    <a:gd name="T4" fmla="*/ 537 w 40"/>
                    <a:gd name="T5" fmla="*/ 56 h 43"/>
                    <a:gd name="T6" fmla="*/ 468 w 40"/>
                    <a:gd name="T7" fmla="*/ 0 h 43"/>
                    <a:gd name="T8" fmla="*/ 0 w 40"/>
                    <a:gd name="T9" fmla="*/ 438 h 43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0"/>
                    <a:gd name="T16" fmla="*/ 0 h 43"/>
                    <a:gd name="T17" fmla="*/ 40 w 40"/>
                    <a:gd name="T18" fmla="*/ 43 h 43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0" h="43">
                      <a:moveTo>
                        <a:pt x="0" y="38"/>
                      </a:moveTo>
                      <a:lnTo>
                        <a:pt x="6" y="43"/>
                      </a:lnTo>
                      <a:lnTo>
                        <a:pt x="40" y="5"/>
                      </a:lnTo>
                      <a:lnTo>
                        <a:pt x="35" y="0"/>
                      </a:lnTo>
                      <a:lnTo>
                        <a:pt x="0" y="38"/>
                      </a:lnTo>
                      <a:close/>
                    </a:path>
                  </a:pathLst>
                </a:custGeom>
                <a:solidFill>
                  <a:srgbClr val="4D94C3"/>
                </a:solidFill>
                <a:ln w="19050" cmpd="sng">
                  <a:solidFill>
                    <a:srgbClr val="4D94C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162" name="Freeform 68"/>
                <p:cNvSpPr>
                  <a:spLocks noChangeAspect="1"/>
                </p:cNvSpPr>
                <p:nvPr/>
              </p:nvSpPr>
              <p:spPr bwMode="auto">
                <a:xfrm>
                  <a:off x="1474" y="2033"/>
                  <a:ext cx="112" cy="80"/>
                </a:xfrm>
                <a:custGeom>
                  <a:avLst/>
                  <a:gdLst>
                    <a:gd name="T0" fmla="*/ 0 w 47"/>
                    <a:gd name="T1" fmla="*/ 345 h 35"/>
                    <a:gd name="T2" fmla="*/ 69 w 47"/>
                    <a:gd name="T3" fmla="*/ 418 h 35"/>
                    <a:gd name="T4" fmla="*/ 636 w 47"/>
                    <a:gd name="T5" fmla="*/ 73 h 35"/>
                    <a:gd name="T6" fmla="*/ 579 w 47"/>
                    <a:gd name="T7" fmla="*/ 0 h 35"/>
                    <a:gd name="T8" fmla="*/ 0 w 47"/>
                    <a:gd name="T9" fmla="*/ 345 h 35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7"/>
                    <a:gd name="T16" fmla="*/ 0 h 35"/>
                    <a:gd name="T17" fmla="*/ 47 w 47"/>
                    <a:gd name="T18" fmla="*/ 35 h 35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7" h="35">
                      <a:moveTo>
                        <a:pt x="0" y="29"/>
                      </a:moveTo>
                      <a:lnTo>
                        <a:pt x="5" y="35"/>
                      </a:lnTo>
                      <a:lnTo>
                        <a:pt x="47" y="6"/>
                      </a:lnTo>
                      <a:lnTo>
                        <a:pt x="43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4D94C3"/>
                </a:solidFill>
                <a:ln w="19050" cmpd="sng">
                  <a:solidFill>
                    <a:srgbClr val="4D94C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163" name="Freeform 69"/>
                <p:cNvSpPr>
                  <a:spLocks noChangeAspect="1"/>
                </p:cNvSpPr>
                <p:nvPr/>
              </p:nvSpPr>
              <p:spPr bwMode="auto">
                <a:xfrm>
                  <a:off x="1539" y="2135"/>
                  <a:ext cx="115" cy="73"/>
                </a:xfrm>
                <a:custGeom>
                  <a:avLst/>
                  <a:gdLst>
                    <a:gd name="T0" fmla="*/ 0 w 49"/>
                    <a:gd name="T1" fmla="*/ 294 h 33"/>
                    <a:gd name="T2" fmla="*/ 66 w 49"/>
                    <a:gd name="T3" fmla="*/ 356 h 33"/>
                    <a:gd name="T4" fmla="*/ 634 w 49"/>
                    <a:gd name="T5" fmla="*/ 73 h 33"/>
                    <a:gd name="T6" fmla="*/ 584 w 49"/>
                    <a:gd name="T7" fmla="*/ 0 h 33"/>
                    <a:gd name="T8" fmla="*/ 0 w 49"/>
                    <a:gd name="T9" fmla="*/ 294 h 33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9"/>
                    <a:gd name="T16" fmla="*/ 0 h 33"/>
                    <a:gd name="T17" fmla="*/ 49 w 49"/>
                    <a:gd name="T18" fmla="*/ 33 h 33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9" h="33">
                      <a:moveTo>
                        <a:pt x="0" y="27"/>
                      </a:moveTo>
                      <a:lnTo>
                        <a:pt x="5" y="33"/>
                      </a:lnTo>
                      <a:lnTo>
                        <a:pt x="49" y="7"/>
                      </a:lnTo>
                      <a:lnTo>
                        <a:pt x="45" y="0"/>
                      </a:lnTo>
                      <a:lnTo>
                        <a:pt x="0" y="27"/>
                      </a:lnTo>
                      <a:close/>
                    </a:path>
                  </a:pathLst>
                </a:custGeom>
                <a:solidFill>
                  <a:srgbClr val="4D94C3"/>
                </a:solidFill>
                <a:ln w="19050" cmpd="sng">
                  <a:solidFill>
                    <a:srgbClr val="4D94C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164" name="Freeform 70"/>
                <p:cNvSpPr>
                  <a:spLocks noChangeAspect="1"/>
                </p:cNvSpPr>
                <p:nvPr/>
              </p:nvSpPr>
              <p:spPr bwMode="auto">
                <a:xfrm>
                  <a:off x="1605" y="2229"/>
                  <a:ext cx="105" cy="83"/>
                </a:xfrm>
                <a:custGeom>
                  <a:avLst/>
                  <a:gdLst>
                    <a:gd name="T0" fmla="*/ 0 w 44"/>
                    <a:gd name="T1" fmla="*/ 352 h 37"/>
                    <a:gd name="T2" fmla="*/ 69 w 44"/>
                    <a:gd name="T3" fmla="*/ 417 h 37"/>
                    <a:gd name="T4" fmla="*/ 599 w 44"/>
                    <a:gd name="T5" fmla="*/ 65 h 37"/>
                    <a:gd name="T6" fmla="*/ 530 w 44"/>
                    <a:gd name="T7" fmla="*/ 0 h 37"/>
                    <a:gd name="T8" fmla="*/ 0 w 44"/>
                    <a:gd name="T9" fmla="*/ 352 h 37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4"/>
                    <a:gd name="T16" fmla="*/ 0 h 37"/>
                    <a:gd name="T17" fmla="*/ 44 w 44"/>
                    <a:gd name="T18" fmla="*/ 37 h 37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4" h="37">
                      <a:moveTo>
                        <a:pt x="0" y="31"/>
                      </a:moveTo>
                      <a:lnTo>
                        <a:pt x="5" y="37"/>
                      </a:lnTo>
                      <a:lnTo>
                        <a:pt x="44" y="6"/>
                      </a:lnTo>
                      <a:lnTo>
                        <a:pt x="39" y="0"/>
                      </a:lnTo>
                      <a:lnTo>
                        <a:pt x="0" y="31"/>
                      </a:lnTo>
                      <a:close/>
                    </a:path>
                  </a:pathLst>
                </a:custGeom>
                <a:solidFill>
                  <a:srgbClr val="4D94C3"/>
                </a:solidFill>
                <a:ln w="19050" cmpd="sng">
                  <a:solidFill>
                    <a:srgbClr val="4D94C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165" name="Freeform 71"/>
                <p:cNvSpPr>
                  <a:spLocks noChangeAspect="1"/>
                </p:cNvSpPr>
                <p:nvPr/>
              </p:nvSpPr>
              <p:spPr bwMode="auto">
                <a:xfrm>
                  <a:off x="1697" y="2310"/>
                  <a:ext cx="82" cy="99"/>
                </a:xfrm>
                <a:custGeom>
                  <a:avLst/>
                  <a:gdLst>
                    <a:gd name="T0" fmla="*/ 0 w 35"/>
                    <a:gd name="T1" fmla="*/ 445 h 44"/>
                    <a:gd name="T2" fmla="*/ 77 w 35"/>
                    <a:gd name="T3" fmla="*/ 502 h 44"/>
                    <a:gd name="T4" fmla="*/ 450 w 35"/>
                    <a:gd name="T5" fmla="*/ 45 h 44"/>
                    <a:gd name="T6" fmla="*/ 373 w 35"/>
                    <a:gd name="T7" fmla="*/ 0 h 44"/>
                    <a:gd name="T8" fmla="*/ 0 w 35"/>
                    <a:gd name="T9" fmla="*/ 445 h 4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5"/>
                    <a:gd name="T16" fmla="*/ 0 h 44"/>
                    <a:gd name="T17" fmla="*/ 35 w 35"/>
                    <a:gd name="T18" fmla="*/ 44 h 4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5" h="44">
                      <a:moveTo>
                        <a:pt x="0" y="39"/>
                      </a:moveTo>
                      <a:lnTo>
                        <a:pt x="6" y="44"/>
                      </a:lnTo>
                      <a:lnTo>
                        <a:pt x="35" y="4"/>
                      </a:lnTo>
                      <a:lnTo>
                        <a:pt x="29" y="0"/>
                      </a:lnTo>
                      <a:lnTo>
                        <a:pt x="0" y="39"/>
                      </a:lnTo>
                      <a:close/>
                    </a:path>
                  </a:pathLst>
                </a:custGeom>
                <a:solidFill>
                  <a:srgbClr val="4D94C3"/>
                </a:solidFill>
                <a:ln w="19050" cmpd="sng">
                  <a:solidFill>
                    <a:srgbClr val="4D94C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166" name="Freeform 72"/>
                <p:cNvSpPr>
                  <a:spLocks noChangeAspect="1"/>
                </p:cNvSpPr>
                <p:nvPr/>
              </p:nvSpPr>
              <p:spPr bwMode="auto">
                <a:xfrm>
                  <a:off x="1819" y="2352"/>
                  <a:ext cx="52" cy="111"/>
                </a:xfrm>
                <a:custGeom>
                  <a:avLst/>
                  <a:gdLst>
                    <a:gd name="T0" fmla="*/ 0 w 22"/>
                    <a:gd name="T1" fmla="*/ 544 h 49"/>
                    <a:gd name="T2" fmla="*/ 95 w 22"/>
                    <a:gd name="T3" fmla="*/ 569 h 49"/>
                    <a:gd name="T4" fmla="*/ 291 w 22"/>
                    <a:gd name="T5" fmla="*/ 36 h 49"/>
                    <a:gd name="T6" fmla="*/ 196 w 22"/>
                    <a:gd name="T7" fmla="*/ 0 h 49"/>
                    <a:gd name="T8" fmla="*/ 0 w 22"/>
                    <a:gd name="T9" fmla="*/ 544 h 49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2"/>
                    <a:gd name="T16" fmla="*/ 0 h 49"/>
                    <a:gd name="T17" fmla="*/ 22 w 22"/>
                    <a:gd name="T18" fmla="*/ 49 h 49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2" h="49">
                      <a:moveTo>
                        <a:pt x="0" y="47"/>
                      </a:moveTo>
                      <a:lnTo>
                        <a:pt x="7" y="49"/>
                      </a:lnTo>
                      <a:lnTo>
                        <a:pt x="22" y="3"/>
                      </a:lnTo>
                      <a:lnTo>
                        <a:pt x="15" y="0"/>
                      </a:lnTo>
                      <a:lnTo>
                        <a:pt x="0" y="47"/>
                      </a:lnTo>
                      <a:close/>
                    </a:path>
                  </a:pathLst>
                </a:custGeom>
                <a:solidFill>
                  <a:srgbClr val="4D94C3"/>
                </a:solidFill>
                <a:ln w="19050" cmpd="sng">
                  <a:solidFill>
                    <a:srgbClr val="4D94C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167" name="Freeform 73"/>
                <p:cNvSpPr>
                  <a:spLocks noChangeAspect="1"/>
                </p:cNvSpPr>
                <p:nvPr/>
              </p:nvSpPr>
              <p:spPr bwMode="auto">
                <a:xfrm>
                  <a:off x="628" y="1903"/>
                  <a:ext cx="4429" cy="618"/>
                </a:xfrm>
                <a:custGeom>
                  <a:avLst/>
                  <a:gdLst>
                    <a:gd name="T0" fmla="*/ 1437 w 1859"/>
                    <a:gd name="T1" fmla="*/ 11 h 274"/>
                    <a:gd name="T2" fmla="*/ 0 w 1859"/>
                    <a:gd name="T3" fmla="*/ 11 h 274"/>
                    <a:gd name="T4" fmla="*/ 2378 w 1859"/>
                    <a:gd name="T5" fmla="*/ 275 h 274"/>
                    <a:gd name="T6" fmla="*/ 2378 w 1859"/>
                    <a:gd name="T7" fmla="*/ 275 h 274"/>
                    <a:gd name="T8" fmla="*/ 3162 w 1859"/>
                    <a:gd name="T9" fmla="*/ 311 h 274"/>
                    <a:gd name="T10" fmla="*/ 4500 w 1859"/>
                    <a:gd name="T11" fmla="*/ 823 h 274"/>
                    <a:gd name="T12" fmla="*/ 5006 w 1859"/>
                    <a:gd name="T13" fmla="*/ 1455 h 274"/>
                    <a:gd name="T14" fmla="*/ 5399 w 1859"/>
                    <a:gd name="T15" fmla="*/ 2010 h 274"/>
                    <a:gd name="T16" fmla="*/ 6056 w 1859"/>
                    <a:gd name="T17" fmla="*/ 2707 h 274"/>
                    <a:gd name="T18" fmla="*/ 7128 w 1859"/>
                    <a:gd name="T19" fmla="*/ 3099 h 274"/>
                    <a:gd name="T20" fmla="*/ 7924 w 1859"/>
                    <a:gd name="T21" fmla="*/ 3144 h 274"/>
                    <a:gd name="T22" fmla="*/ 8248 w 1859"/>
                    <a:gd name="T23" fmla="*/ 3144 h 274"/>
                    <a:gd name="T24" fmla="*/ 8980 w 1859"/>
                    <a:gd name="T25" fmla="*/ 3144 h 274"/>
                    <a:gd name="T26" fmla="*/ 10035 w 1859"/>
                    <a:gd name="T27" fmla="*/ 3144 h 274"/>
                    <a:gd name="T28" fmla="*/ 11374 w 1859"/>
                    <a:gd name="T29" fmla="*/ 3144 h 274"/>
                    <a:gd name="T30" fmla="*/ 12901 w 1859"/>
                    <a:gd name="T31" fmla="*/ 3144 h 274"/>
                    <a:gd name="T32" fmla="*/ 14564 w 1859"/>
                    <a:gd name="T33" fmla="*/ 3144 h 274"/>
                    <a:gd name="T34" fmla="*/ 16296 w 1859"/>
                    <a:gd name="T35" fmla="*/ 3144 h 274"/>
                    <a:gd name="T36" fmla="*/ 18038 w 1859"/>
                    <a:gd name="T37" fmla="*/ 3144 h 274"/>
                    <a:gd name="T38" fmla="*/ 19729 w 1859"/>
                    <a:gd name="T39" fmla="*/ 3144 h 274"/>
                    <a:gd name="T40" fmla="*/ 21297 w 1859"/>
                    <a:gd name="T41" fmla="*/ 3144 h 274"/>
                    <a:gd name="T42" fmla="*/ 22676 w 1859"/>
                    <a:gd name="T43" fmla="*/ 3144 h 274"/>
                    <a:gd name="T44" fmla="*/ 23817 w 1859"/>
                    <a:gd name="T45" fmla="*/ 3144 h 274"/>
                    <a:gd name="T46" fmla="*/ 24623 w 1859"/>
                    <a:gd name="T47" fmla="*/ 3144 h 274"/>
                    <a:gd name="T48" fmla="*/ 25071 w 1859"/>
                    <a:gd name="T49" fmla="*/ 3144 h 274"/>
                    <a:gd name="T50" fmla="*/ 25140 w 1859"/>
                    <a:gd name="T51" fmla="*/ 2889 h 274"/>
                    <a:gd name="T52" fmla="*/ 25004 w 1859"/>
                    <a:gd name="T53" fmla="*/ 2889 h 274"/>
                    <a:gd name="T54" fmla="*/ 24463 w 1859"/>
                    <a:gd name="T55" fmla="*/ 2889 h 274"/>
                    <a:gd name="T56" fmla="*/ 23555 w 1859"/>
                    <a:gd name="T57" fmla="*/ 2889 h 274"/>
                    <a:gd name="T58" fmla="*/ 22352 w 1859"/>
                    <a:gd name="T59" fmla="*/ 2889 h 274"/>
                    <a:gd name="T60" fmla="*/ 20923 w 1859"/>
                    <a:gd name="T61" fmla="*/ 2889 h 274"/>
                    <a:gd name="T62" fmla="*/ 19310 w 1859"/>
                    <a:gd name="T63" fmla="*/ 2889 h 274"/>
                    <a:gd name="T64" fmla="*/ 17606 w 1859"/>
                    <a:gd name="T65" fmla="*/ 2889 h 274"/>
                    <a:gd name="T66" fmla="*/ 15865 w 1859"/>
                    <a:gd name="T67" fmla="*/ 2889 h 274"/>
                    <a:gd name="T68" fmla="*/ 14133 w 1859"/>
                    <a:gd name="T69" fmla="*/ 2889 h 274"/>
                    <a:gd name="T70" fmla="*/ 12494 w 1859"/>
                    <a:gd name="T71" fmla="*/ 2889 h 274"/>
                    <a:gd name="T72" fmla="*/ 11024 w 1859"/>
                    <a:gd name="T73" fmla="*/ 2889 h 274"/>
                    <a:gd name="T74" fmla="*/ 9751 w 1859"/>
                    <a:gd name="T75" fmla="*/ 2889 h 274"/>
                    <a:gd name="T76" fmla="*/ 8765 w 1859"/>
                    <a:gd name="T77" fmla="*/ 2889 h 274"/>
                    <a:gd name="T78" fmla="*/ 8129 w 1859"/>
                    <a:gd name="T79" fmla="*/ 2889 h 274"/>
                    <a:gd name="T80" fmla="*/ 7895 w 1859"/>
                    <a:gd name="T81" fmla="*/ 2889 h 274"/>
                    <a:gd name="T82" fmla="*/ 6845 w 1859"/>
                    <a:gd name="T83" fmla="*/ 2767 h 274"/>
                    <a:gd name="T84" fmla="*/ 5987 w 1859"/>
                    <a:gd name="T85" fmla="*/ 2285 h 274"/>
                    <a:gd name="T86" fmla="*/ 5370 w 1859"/>
                    <a:gd name="T87" fmla="*/ 1455 h 274"/>
                    <a:gd name="T88" fmla="*/ 5029 w 1859"/>
                    <a:gd name="T89" fmla="*/ 961 h 274"/>
                    <a:gd name="T90" fmla="*/ 4138 w 1859"/>
                    <a:gd name="T91" fmla="*/ 284 h 274"/>
                    <a:gd name="T92" fmla="*/ 2854 w 1859"/>
                    <a:gd name="T93" fmla="*/ 11 h 274"/>
                    <a:gd name="T94" fmla="*/ 2366 w 1859"/>
                    <a:gd name="T95" fmla="*/ 11 h 274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w 1859"/>
                    <a:gd name="T145" fmla="*/ 0 h 274"/>
                    <a:gd name="T146" fmla="*/ 1859 w 1859"/>
                    <a:gd name="T147" fmla="*/ 274 h 274"/>
                  </a:gdLst>
                  <a:ahLst/>
                  <a:cxnLst>
                    <a:cxn ang="T96">
                      <a:pos x="T0" y="T1"/>
                    </a:cxn>
                    <a:cxn ang="T97">
                      <a:pos x="T2" y="T3"/>
                    </a:cxn>
                    <a:cxn ang="T98">
                      <a:pos x="T4" y="T5"/>
                    </a:cxn>
                    <a:cxn ang="T99">
                      <a:pos x="T6" y="T7"/>
                    </a:cxn>
                    <a:cxn ang="T100">
                      <a:pos x="T8" y="T9"/>
                    </a:cxn>
                    <a:cxn ang="T101">
                      <a:pos x="T10" y="T11"/>
                    </a:cxn>
                    <a:cxn ang="T102">
                      <a:pos x="T12" y="T13"/>
                    </a:cxn>
                    <a:cxn ang="T103">
                      <a:pos x="T14" y="T15"/>
                    </a:cxn>
                    <a:cxn ang="T104">
                      <a:pos x="T16" y="T17"/>
                    </a:cxn>
                    <a:cxn ang="T105">
                      <a:pos x="T18" y="T19"/>
                    </a:cxn>
                    <a:cxn ang="T106">
                      <a:pos x="T20" y="T21"/>
                    </a:cxn>
                    <a:cxn ang="T107">
                      <a:pos x="T22" y="T23"/>
                    </a:cxn>
                    <a:cxn ang="T108">
                      <a:pos x="T24" y="T25"/>
                    </a:cxn>
                    <a:cxn ang="T109">
                      <a:pos x="T26" y="T27"/>
                    </a:cxn>
                    <a:cxn ang="T110">
                      <a:pos x="T28" y="T29"/>
                    </a:cxn>
                    <a:cxn ang="T111">
                      <a:pos x="T30" y="T31"/>
                    </a:cxn>
                    <a:cxn ang="T112">
                      <a:pos x="T32" y="T33"/>
                    </a:cxn>
                    <a:cxn ang="T113">
                      <a:pos x="T34" y="T35"/>
                    </a:cxn>
                    <a:cxn ang="T114">
                      <a:pos x="T36" y="T37"/>
                    </a:cxn>
                    <a:cxn ang="T115">
                      <a:pos x="T38" y="T39"/>
                    </a:cxn>
                    <a:cxn ang="T116">
                      <a:pos x="T40" y="T41"/>
                    </a:cxn>
                    <a:cxn ang="T117">
                      <a:pos x="T42" y="T43"/>
                    </a:cxn>
                    <a:cxn ang="T118">
                      <a:pos x="T44" y="T45"/>
                    </a:cxn>
                    <a:cxn ang="T119">
                      <a:pos x="T46" y="T47"/>
                    </a:cxn>
                    <a:cxn ang="T120">
                      <a:pos x="T48" y="T49"/>
                    </a:cxn>
                    <a:cxn ang="T121">
                      <a:pos x="T50" y="T51"/>
                    </a:cxn>
                    <a:cxn ang="T122">
                      <a:pos x="T52" y="T53"/>
                    </a:cxn>
                    <a:cxn ang="T123">
                      <a:pos x="T54" y="T55"/>
                    </a:cxn>
                    <a:cxn ang="T124">
                      <a:pos x="T56" y="T57"/>
                    </a:cxn>
                    <a:cxn ang="T125">
                      <a:pos x="T58" y="T59"/>
                    </a:cxn>
                    <a:cxn ang="T126">
                      <a:pos x="T60" y="T61"/>
                    </a:cxn>
                    <a:cxn ang="T127">
                      <a:pos x="T62" y="T63"/>
                    </a:cxn>
                    <a:cxn ang="T128">
                      <a:pos x="T64" y="T65"/>
                    </a:cxn>
                    <a:cxn ang="T129">
                      <a:pos x="T66" y="T67"/>
                    </a:cxn>
                    <a:cxn ang="T130">
                      <a:pos x="T68" y="T69"/>
                    </a:cxn>
                    <a:cxn ang="T131">
                      <a:pos x="T70" y="T71"/>
                    </a:cxn>
                    <a:cxn ang="T132">
                      <a:pos x="T72" y="T73"/>
                    </a:cxn>
                    <a:cxn ang="T133">
                      <a:pos x="T74" y="T75"/>
                    </a:cxn>
                    <a:cxn ang="T134">
                      <a:pos x="T76" y="T77"/>
                    </a:cxn>
                    <a:cxn ang="T135">
                      <a:pos x="T78" y="T79"/>
                    </a:cxn>
                    <a:cxn ang="T136">
                      <a:pos x="T80" y="T81"/>
                    </a:cxn>
                    <a:cxn ang="T137">
                      <a:pos x="T82" y="T83"/>
                    </a:cxn>
                    <a:cxn ang="T138">
                      <a:pos x="T84" y="T85"/>
                    </a:cxn>
                    <a:cxn ang="T139">
                      <a:pos x="T86" y="T87"/>
                    </a:cxn>
                    <a:cxn ang="T140">
                      <a:pos x="T88" y="T89"/>
                    </a:cxn>
                    <a:cxn ang="T141">
                      <a:pos x="T90" y="T91"/>
                    </a:cxn>
                    <a:cxn ang="T142">
                      <a:pos x="T92" y="T93"/>
                    </a:cxn>
                    <a:cxn ang="T143">
                      <a:pos x="T94" y="T95"/>
                    </a:cxn>
                  </a:cxnLst>
                  <a:rect l="T144" t="T145" r="T146" b="T147"/>
                  <a:pathLst>
                    <a:path w="1859" h="274">
                      <a:moveTo>
                        <a:pt x="175" y="1"/>
                      </a:moveTo>
                      <a:lnTo>
                        <a:pt x="165" y="1"/>
                      </a:lnTo>
                      <a:lnTo>
                        <a:pt x="140" y="1"/>
                      </a:lnTo>
                      <a:lnTo>
                        <a:pt x="106" y="1"/>
                      </a:lnTo>
                      <a:lnTo>
                        <a:pt x="69" y="1"/>
                      </a:lnTo>
                      <a:lnTo>
                        <a:pt x="34" y="1"/>
                      </a:lnTo>
                      <a:lnTo>
                        <a:pt x="9" y="1"/>
                      </a:lnTo>
                      <a:lnTo>
                        <a:pt x="0" y="1"/>
                      </a:lnTo>
                      <a:lnTo>
                        <a:pt x="0" y="24"/>
                      </a:lnTo>
                      <a:lnTo>
                        <a:pt x="176" y="24"/>
                      </a:lnTo>
                      <a:lnTo>
                        <a:pt x="181" y="24"/>
                      </a:lnTo>
                      <a:lnTo>
                        <a:pt x="194" y="24"/>
                      </a:lnTo>
                      <a:lnTo>
                        <a:pt x="211" y="24"/>
                      </a:lnTo>
                      <a:lnTo>
                        <a:pt x="234" y="27"/>
                      </a:lnTo>
                      <a:lnTo>
                        <a:pt x="259" y="32"/>
                      </a:lnTo>
                      <a:lnTo>
                        <a:pt x="285" y="41"/>
                      </a:lnTo>
                      <a:lnTo>
                        <a:pt x="310" y="53"/>
                      </a:lnTo>
                      <a:lnTo>
                        <a:pt x="333" y="72"/>
                      </a:lnTo>
                      <a:lnTo>
                        <a:pt x="352" y="96"/>
                      </a:lnTo>
                      <a:lnTo>
                        <a:pt x="359" y="107"/>
                      </a:lnTo>
                      <a:lnTo>
                        <a:pt x="370" y="127"/>
                      </a:lnTo>
                      <a:lnTo>
                        <a:pt x="377" y="138"/>
                      </a:lnTo>
                      <a:lnTo>
                        <a:pt x="388" y="157"/>
                      </a:lnTo>
                      <a:lnTo>
                        <a:pt x="399" y="175"/>
                      </a:lnTo>
                      <a:lnTo>
                        <a:pt x="410" y="193"/>
                      </a:lnTo>
                      <a:lnTo>
                        <a:pt x="422" y="208"/>
                      </a:lnTo>
                      <a:lnTo>
                        <a:pt x="434" y="223"/>
                      </a:lnTo>
                      <a:lnTo>
                        <a:pt x="448" y="236"/>
                      </a:lnTo>
                      <a:lnTo>
                        <a:pt x="464" y="247"/>
                      </a:lnTo>
                      <a:lnTo>
                        <a:pt x="482" y="257"/>
                      </a:lnTo>
                      <a:lnTo>
                        <a:pt x="503" y="264"/>
                      </a:lnTo>
                      <a:lnTo>
                        <a:pt x="527" y="270"/>
                      </a:lnTo>
                      <a:lnTo>
                        <a:pt x="554" y="273"/>
                      </a:lnTo>
                      <a:lnTo>
                        <a:pt x="584" y="274"/>
                      </a:lnTo>
                      <a:lnTo>
                        <a:pt x="586" y="274"/>
                      </a:lnTo>
                      <a:lnTo>
                        <a:pt x="589" y="274"/>
                      </a:lnTo>
                      <a:lnTo>
                        <a:pt x="594" y="274"/>
                      </a:lnTo>
                      <a:lnTo>
                        <a:pt x="601" y="274"/>
                      </a:lnTo>
                      <a:lnTo>
                        <a:pt x="610" y="274"/>
                      </a:lnTo>
                      <a:lnTo>
                        <a:pt x="621" y="274"/>
                      </a:lnTo>
                      <a:lnTo>
                        <a:pt x="634" y="274"/>
                      </a:lnTo>
                      <a:lnTo>
                        <a:pt x="648" y="274"/>
                      </a:lnTo>
                      <a:lnTo>
                        <a:pt x="664" y="274"/>
                      </a:lnTo>
                      <a:lnTo>
                        <a:pt x="682" y="274"/>
                      </a:lnTo>
                      <a:lnTo>
                        <a:pt x="701" y="274"/>
                      </a:lnTo>
                      <a:lnTo>
                        <a:pt x="721" y="274"/>
                      </a:lnTo>
                      <a:lnTo>
                        <a:pt x="742" y="274"/>
                      </a:lnTo>
                      <a:lnTo>
                        <a:pt x="765" y="274"/>
                      </a:lnTo>
                      <a:lnTo>
                        <a:pt x="790" y="274"/>
                      </a:lnTo>
                      <a:lnTo>
                        <a:pt x="815" y="274"/>
                      </a:lnTo>
                      <a:lnTo>
                        <a:pt x="841" y="274"/>
                      </a:lnTo>
                      <a:lnTo>
                        <a:pt x="868" y="274"/>
                      </a:lnTo>
                      <a:lnTo>
                        <a:pt x="896" y="274"/>
                      </a:lnTo>
                      <a:lnTo>
                        <a:pt x="924" y="274"/>
                      </a:lnTo>
                      <a:lnTo>
                        <a:pt x="954" y="274"/>
                      </a:lnTo>
                      <a:lnTo>
                        <a:pt x="983" y="274"/>
                      </a:lnTo>
                      <a:lnTo>
                        <a:pt x="1014" y="274"/>
                      </a:lnTo>
                      <a:lnTo>
                        <a:pt x="1045" y="274"/>
                      </a:lnTo>
                      <a:lnTo>
                        <a:pt x="1077" y="274"/>
                      </a:lnTo>
                      <a:lnTo>
                        <a:pt x="1108" y="274"/>
                      </a:lnTo>
                      <a:lnTo>
                        <a:pt x="1140" y="274"/>
                      </a:lnTo>
                      <a:lnTo>
                        <a:pt x="1173" y="274"/>
                      </a:lnTo>
                      <a:lnTo>
                        <a:pt x="1205" y="274"/>
                      </a:lnTo>
                      <a:lnTo>
                        <a:pt x="1237" y="274"/>
                      </a:lnTo>
                      <a:lnTo>
                        <a:pt x="1270" y="274"/>
                      </a:lnTo>
                      <a:lnTo>
                        <a:pt x="1302" y="274"/>
                      </a:lnTo>
                      <a:lnTo>
                        <a:pt x="1334" y="274"/>
                      </a:lnTo>
                      <a:lnTo>
                        <a:pt x="1365" y="274"/>
                      </a:lnTo>
                      <a:lnTo>
                        <a:pt x="1397" y="274"/>
                      </a:lnTo>
                      <a:lnTo>
                        <a:pt x="1428" y="274"/>
                      </a:lnTo>
                      <a:lnTo>
                        <a:pt x="1459" y="274"/>
                      </a:lnTo>
                      <a:lnTo>
                        <a:pt x="1489" y="274"/>
                      </a:lnTo>
                      <a:lnTo>
                        <a:pt x="1518" y="274"/>
                      </a:lnTo>
                      <a:lnTo>
                        <a:pt x="1547" y="274"/>
                      </a:lnTo>
                      <a:lnTo>
                        <a:pt x="1575" y="274"/>
                      </a:lnTo>
                      <a:lnTo>
                        <a:pt x="1602" y="274"/>
                      </a:lnTo>
                      <a:lnTo>
                        <a:pt x="1628" y="274"/>
                      </a:lnTo>
                      <a:lnTo>
                        <a:pt x="1653" y="274"/>
                      </a:lnTo>
                      <a:lnTo>
                        <a:pt x="1677" y="274"/>
                      </a:lnTo>
                      <a:lnTo>
                        <a:pt x="1700" y="274"/>
                      </a:lnTo>
                      <a:lnTo>
                        <a:pt x="1721" y="274"/>
                      </a:lnTo>
                      <a:lnTo>
                        <a:pt x="1742" y="274"/>
                      </a:lnTo>
                      <a:lnTo>
                        <a:pt x="1761" y="274"/>
                      </a:lnTo>
                      <a:lnTo>
                        <a:pt x="1778" y="274"/>
                      </a:lnTo>
                      <a:lnTo>
                        <a:pt x="1795" y="274"/>
                      </a:lnTo>
                      <a:lnTo>
                        <a:pt x="1809" y="274"/>
                      </a:lnTo>
                      <a:lnTo>
                        <a:pt x="1821" y="274"/>
                      </a:lnTo>
                      <a:lnTo>
                        <a:pt x="1833" y="274"/>
                      </a:lnTo>
                      <a:lnTo>
                        <a:pt x="1842" y="274"/>
                      </a:lnTo>
                      <a:lnTo>
                        <a:pt x="1849" y="274"/>
                      </a:lnTo>
                      <a:lnTo>
                        <a:pt x="1854" y="274"/>
                      </a:lnTo>
                      <a:lnTo>
                        <a:pt x="1857" y="274"/>
                      </a:lnTo>
                      <a:lnTo>
                        <a:pt x="1859" y="274"/>
                      </a:lnTo>
                      <a:lnTo>
                        <a:pt x="1859" y="252"/>
                      </a:lnTo>
                      <a:lnTo>
                        <a:pt x="1857" y="252"/>
                      </a:lnTo>
                      <a:lnTo>
                        <a:pt x="1854" y="252"/>
                      </a:lnTo>
                      <a:lnTo>
                        <a:pt x="1849" y="252"/>
                      </a:lnTo>
                      <a:lnTo>
                        <a:pt x="1842" y="252"/>
                      </a:lnTo>
                      <a:lnTo>
                        <a:pt x="1833" y="252"/>
                      </a:lnTo>
                      <a:lnTo>
                        <a:pt x="1821" y="252"/>
                      </a:lnTo>
                      <a:lnTo>
                        <a:pt x="1809" y="252"/>
                      </a:lnTo>
                      <a:lnTo>
                        <a:pt x="1795" y="252"/>
                      </a:lnTo>
                      <a:lnTo>
                        <a:pt x="1778" y="252"/>
                      </a:lnTo>
                      <a:lnTo>
                        <a:pt x="1761" y="252"/>
                      </a:lnTo>
                      <a:lnTo>
                        <a:pt x="1742" y="252"/>
                      </a:lnTo>
                      <a:lnTo>
                        <a:pt x="1721" y="252"/>
                      </a:lnTo>
                      <a:lnTo>
                        <a:pt x="1700" y="252"/>
                      </a:lnTo>
                      <a:lnTo>
                        <a:pt x="1677" y="252"/>
                      </a:lnTo>
                      <a:lnTo>
                        <a:pt x="1653" y="252"/>
                      </a:lnTo>
                      <a:lnTo>
                        <a:pt x="1628" y="252"/>
                      </a:lnTo>
                      <a:lnTo>
                        <a:pt x="1602" y="252"/>
                      </a:lnTo>
                      <a:lnTo>
                        <a:pt x="1575" y="252"/>
                      </a:lnTo>
                      <a:lnTo>
                        <a:pt x="1547" y="252"/>
                      </a:lnTo>
                      <a:lnTo>
                        <a:pt x="1518" y="252"/>
                      </a:lnTo>
                      <a:lnTo>
                        <a:pt x="1489" y="252"/>
                      </a:lnTo>
                      <a:lnTo>
                        <a:pt x="1459" y="252"/>
                      </a:lnTo>
                      <a:lnTo>
                        <a:pt x="1428" y="252"/>
                      </a:lnTo>
                      <a:lnTo>
                        <a:pt x="1397" y="252"/>
                      </a:lnTo>
                      <a:lnTo>
                        <a:pt x="1365" y="252"/>
                      </a:lnTo>
                      <a:lnTo>
                        <a:pt x="1334" y="252"/>
                      </a:lnTo>
                      <a:lnTo>
                        <a:pt x="1302" y="252"/>
                      </a:lnTo>
                      <a:lnTo>
                        <a:pt x="1270" y="252"/>
                      </a:lnTo>
                      <a:lnTo>
                        <a:pt x="1237" y="252"/>
                      </a:lnTo>
                      <a:lnTo>
                        <a:pt x="1205" y="252"/>
                      </a:lnTo>
                      <a:lnTo>
                        <a:pt x="1173" y="252"/>
                      </a:lnTo>
                      <a:lnTo>
                        <a:pt x="1140" y="252"/>
                      </a:lnTo>
                      <a:lnTo>
                        <a:pt x="1108" y="252"/>
                      </a:lnTo>
                      <a:lnTo>
                        <a:pt x="1077" y="252"/>
                      </a:lnTo>
                      <a:lnTo>
                        <a:pt x="1045" y="252"/>
                      </a:lnTo>
                      <a:lnTo>
                        <a:pt x="1014" y="252"/>
                      </a:lnTo>
                      <a:lnTo>
                        <a:pt x="983" y="252"/>
                      </a:lnTo>
                      <a:lnTo>
                        <a:pt x="954" y="252"/>
                      </a:lnTo>
                      <a:lnTo>
                        <a:pt x="924" y="252"/>
                      </a:lnTo>
                      <a:lnTo>
                        <a:pt x="896" y="252"/>
                      </a:lnTo>
                      <a:lnTo>
                        <a:pt x="868" y="252"/>
                      </a:lnTo>
                      <a:lnTo>
                        <a:pt x="841" y="252"/>
                      </a:lnTo>
                      <a:lnTo>
                        <a:pt x="815" y="252"/>
                      </a:lnTo>
                      <a:lnTo>
                        <a:pt x="790" y="252"/>
                      </a:lnTo>
                      <a:lnTo>
                        <a:pt x="765" y="252"/>
                      </a:lnTo>
                      <a:lnTo>
                        <a:pt x="742" y="252"/>
                      </a:lnTo>
                      <a:lnTo>
                        <a:pt x="721" y="252"/>
                      </a:lnTo>
                      <a:lnTo>
                        <a:pt x="701" y="252"/>
                      </a:lnTo>
                      <a:lnTo>
                        <a:pt x="682" y="252"/>
                      </a:lnTo>
                      <a:lnTo>
                        <a:pt x="664" y="252"/>
                      </a:lnTo>
                      <a:lnTo>
                        <a:pt x="648" y="252"/>
                      </a:lnTo>
                      <a:lnTo>
                        <a:pt x="634" y="252"/>
                      </a:lnTo>
                      <a:lnTo>
                        <a:pt x="621" y="252"/>
                      </a:lnTo>
                      <a:lnTo>
                        <a:pt x="610" y="252"/>
                      </a:lnTo>
                      <a:lnTo>
                        <a:pt x="601" y="252"/>
                      </a:lnTo>
                      <a:lnTo>
                        <a:pt x="594" y="252"/>
                      </a:lnTo>
                      <a:lnTo>
                        <a:pt x="589" y="252"/>
                      </a:lnTo>
                      <a:lnTo>
                        <a:pt x="586" y="252"/>
                      </a:lnTo>
                      <a:lnTo>
                        <a:pt x="584" y="252"/>
                      </a:lnTo>
                      <a:lnTo>
                        <a:pt x="555" y="251"/>
                      </a:lnTo>
                      <a:lnTo>
                        <a:pt x="529" y="247"/>
                      </a:lnTo>
                      <a:lnTo>
                        <a:pt x="506" y="241"/>
                      </a:lnTo>
                      <a:lnTo>
                        <a:pt x="488" y="234"/>
                      </a:lnTo>
                      <a:lnTo>
                        <a:pt x="471" y="224"/>
                      </a:lnTo>
                      <a:lnTo>
                        <a:pt x="456" y="212"/>
                      </a:lnTo>
                      <a:lnTo>
                        <a:pt x="443" y="199"/>
                      </a:lnTo>
                      <a:lnTo>
                        <a:pt x="431" y="183"/>
                      </a:lnTo>
                      <a:lnTo>
                        <a:pt x="420" y="166"/>
                      </a:lnTo>
                      <a:lnTo>
                        <a:pt x="408" y="147"/>
                      </a:lnTo>
                      <a:lnTo>
                        <a:pt x="397" y="127"/>
                      </a:lnTo>
                      <a:lnTo>
                        <a:pt x="390" y="115"/>
                      </a:lnTo>
                      <a:lnTo>
                        <a:pt x="378" y="95"/>
                      </a:lnTo>
                      <a:lnTo>
                        <a:pt x="372" y="84"/>
                      </a:lnTo>
                      <a:lnTo>
                        <a:pt x="353" y="59"/>
                      </a:lnTo>
                      <a:lnTo>
                        <a:pt x="331" y="40"/>
                      </a:lnTo>
                      <a:lnTo>
                        <a:pt x="306" y="25"/>
                      </a:lnTo>
                      <a:lnTo>
                        <a:pt x="281" y="14"/>
                      </a:lnTo>
                      <a:lnTo>
                        <a:pt x="256" y="7"/>
                      </a:lnTo>
                      <a:lnTo>
                        <a:pt x="232" y="3"/>
                      </a:lnTo>
                      <a:lnTo>
                        <a:pt x="211" y="1"/>
                      </a:lnTo>
                      <a:lnTo>
                        <a:pt x="194" y="0"/>
                      </a:lnTo>
                      <a:lnTo>
                        <a:pt x="181" y="1"/>
                      </a:lnTo>
                      <a:lnTo>
                        <a:pt x="175" y="1"/>
                      </a:lnTo>
                      <a:close/>
                    </a:path>
                  </a:pathLst>
                </a:custGeom>
                <a:solidFill>
                  <a:srgbClr val="4D94C3"/>
                </a:solidFill>
                <a:ln w="19050" cmpd="sng">
                  <a:solidFill>
                    <a:srgbClr val="4D94C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168" name="Freeform 74"/>
                <p:cNvSpPr>
                  <a:spLocks noChangeAspect="1"/>
                </p:cNvSpPr>
                <p:nvPr/>
              </p:nvSpPr>
              <p:spPr bwMode="auto">
                <a:xfrm>
                  <a:off x="628" y="1124"/>
                  <a:ext cx="4429" cy="615"/>
                </a:xfrm>
                <a:custGeom>
                  <a:avLst/>
                  <a:gdLst>
                    <a:gd name="T0" fmla="*/ 7128 w 1859"/>
                    <a:gd name="T1" fmla="*/ 45 h 273"/>
                    <a:gd name="T2" fmla="*/ 6273 w 1859"/>
                    <a:gd name="T3" fmla="*/ 309 h 273"/>
                    <a:gd name="T4" fmla="*/ 5694 w 1859"/>
                    <a:gd name="T5" fmla="*/ 757 h 273"/>
                    <a:gd name="T6" fmla="*/ 5234 w 1859"/>
                    <a:gd name="T7" fmla="*/ 1340 h 273"/>
                    <a:gd name="T8" fmla="*/ 5006 w 1859"/>
                    <a:gd name="T9" fmla="*/ 1681 h 273"/>
                    <a:gd name="T10" fmla="*/ 4763 w 1859"/>
                    <a:gd name="T11" fmla="*/ 2034 h 273"/>
                    <a:gd name="T12" fmla="*/ 3855 w 1859"/>
                    <a:gd name="T13" fmla="*/ 2654 h 273"/>
                    <a:gd name="T14" fmla="*/ 2854 w 1859"/>
                    <a:gd name="T15" fmla="*/ 2847 h 273"/>
                    <a:gd name="T16" fmla="*/ 2378 w 1859"/>
                    <a:gd name="T17" fmla="*/ 2856 h 273"/>
                    <a:gd name="T18" fmla="*/ 2378 w 1859"/>
                    <a:gd name="T19" fmla="*/ 2847 h 273"/>
                    <a:gd name="T20" fmla="*/ 0 w 1859"/>
                    <a:gd name="T21" fmla="*/ 2847 h 273"/>
                    <a:gd name="T22" fmla="*/ 119 w 1859"/>
                    <a:gd name="T23" fmla="*/ 3120 h 273"/>
                    <a:gd name="T24" fmla="*/ 1437 w 1859"/>
                    <a:gd name="T25" fmla="*/ 3120 h 273"/>
                    <a:gd name="T26" fmla="*/ 2366 w 1859"/>
                    <a:gd name="T27" fmla="*/ 3120 h 273"/>
                    <a:gd name="T28" fmla="*/ 2623 w 1859"/>
                    <a:gd name="T29" fmla="*/ 3120 h 273"/>
                    <a:gd name="T30" fmla="*/ 3462 w 1859"/>
                    <a:gd name="T31" fmla="*/ 3039 h 273"/>
                    <a:gd name="T32" fmla="*/ 4479 w 1859"/>
                    <a:gd name="T33" fmla="*/ 2674 h 273"/>
                    <a:gd name="T34" fmla="*/ 5029 w 1859"/>
                    <a:gd name="T35" fmla="*/ 2163 h 273"/>
                    <a:gd name="T36" fmla="*/ 5353 w 1859"/>
                    <a:gd name="T37" fmla="*/ 1690 h 273"/>
                    <a:gd name="T38" fmla="*/ 5665 w 1859"/>
                    <a:gd name="T39" fmla="*/ 1248 h 273"/>
                    <a:gd name="T40" fmla="*/ 6163 w 1859"/>
                    <a:gd name="T41" fmla="*/ 710 h 273"/>
                    <a:gd name="T42" fmla="*/ 6845 w 1859"/>
                    <a:gd name="T43" fmla="*/ 376 h 273"/>
                    <a:gd name="T44" fmla="*/ 7895 w 1859"/>
                    <a:gd name="T45" fmla="*/ 264 h 273"/>
                    <a:gd name="T46" fmla="*/ 7965 w 1859"/>
                    <a:gd name="T47" fmla="*/ 264 h 273"/>
                    <a:gd name="T48" fmla="*/ 8248 w 1859"/>
                    <a:gd name="T49" fmla="*/ 264 h 273"/>
                    <a:gd name="T50" fmla="*/ 8765 w 1859"/>
                    <a:gd name="T51" fmla="*/ 264 h 273"/>
                    <a:gd name="T52" fmla="*/ 9480 w 1859"/>
                    <a:gd name="T53" fmla="*/ 264 h 273"/>
                    <a:gd name="T54" fmla="*/ 10347 w 1859"/>
                    <a:gd name="T55" fmla="*/ 264 h 273"/>
                    <a:gd name="T56" fmla="*/ 11374 w 1859"/>
                    <a:gd name="T57" fmla="*/ 264 h 273"/>
                    <a:gd name="T58" fmla="*/ 12494 w 1859"/>
                    <a:gd name="T59" fmla="*/ 264 h 273"/>
                    <a:gd name="T60" fmla="*/ 13713 w 1859"/>
                    <a:gd name="T61" fmla="*/ 264 h 273"/>
                    <a:gd name="T62" fmla="*/ 14986 w 1859"/>
                    <a:gd name="T63" fmla="*/ 264 h 273"/>
                    <a:gd name="T64" fmla="*/ 16296 w 1859"/>
                    <a:gd name="T65" fmla="*/ 264 h 273"/>
                    <a:gd name="T66" fmla="*/ 17606 w 1859"/>
                    <a:gd name="T67" fmla="*/ 264 h 273"/>
                    <a:gd name="T68" fmla="*/ 18891 w 1859"/>
                    <a:gd name="T69" fmla="*/ 264 h 273"/>
                    <a:gd name="T70" fmla="*/ 20134 w 1859"/>
                    <a:gd name="T71" fmla="*/ 264 h 273"/>
                    <a:gd name="T72" fmla="*/ 21297 w 1859"/>
                    <a:gd name="T73" fmla="*/ 264 h 273"/>
                    <a:gd name="T74" fmla="*/ 22352 w 1859"/>
                    <a:gd name="T75" fmla="*/ 264 h 273"/>
                    <a:gd name="T76" fmla="*/ 23272 w 1859"/>
                    <a:gd name="T77" fmla="*/ 264 h 273"/>
                    <a:gd name="T78" fmla="*/ 24044 w 1859"/>
                    <a:gd name="T79" fmla="*/ 264 h 273"/>
                    <a:gd name="T80" fmla="*/ 24623 w 1859"/>
                    <a:gd name="T81" fmla="*/ 264 h 273"/>
                    <a:gd name="T82" fmla="*/ 25004 w 1859"/>
                    <a:gd name="T83" fmla="*/ 264 h 273"/>
                    <a:gd name="T84" fmla="*/ 25140 w 1859"/>
                    <a:gd name="T85" fmla="*/ 264 h 273"/>
                    <a:gd name="T86" fmla="*/ 7895 w 1859"/>
                    <a:gd name="T87" fmla="*/ 0 h 273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w 1859"/>
                    <a:gd name="T133" fmla="*/ 0 h 273"/>
                    <a:gd name="T134" fmla="*/ 1859 w 1859"/>
                    <a:gd name="T135" fmla="*/ 273 h 273"/>
                  </a:gdLst>
                  <a:ahLst/>
                  <a:cxnLst>
                    <a:cxn ang="T88">
                      <a:pos x="T0" y="T1"/>
                    </a:cxn>
                    <a:cxn ang="T89">
                      <a:pos x="T2" y="T3"/>
                    </a:cxn>
                    <a:cxn ang="T90">
                      <a:pos x="T4" y="T5"/>
                    </a:cxn>
                    <a:cxn ang="T91">
                      <a:pos x="T6" y="T7"/>
                    </a:cxn>
                    <a:cxn ang="T92">
                      <a:pos x="T8" y="T9"/>
                    </a:cxn>
                    <a:cxn ang="T93">
                      <a:pos x="T10" y="T11"/>
                    </a:cxn>
                    <a:cxn ang="T94">
                      <a:pos x="T12" y="T13"/>
                    </a:cxn>
                    <a:cxn ang="T95">
                      <a:pos x="T14" y="T15"/>
                    </a:cxn>
                    <a:cxn ang="T96">
                      <a:pos x="T16" y="T17"/>
                    </a:cxn>
                    <a:cxn ang="T97">
                      <a:pos x="T18" y="T19"/>
                    </a:cxn>
                    <a:cxn ang="T98">
                      <a:pos x="T20" y="T21"/>
                    </a:cxn>
                    <a:cxn ang="T99">
                      <a:pos x="T22" y="T23"/>
                    </a:cxn>
                    <a:cxn ang="T100">
                      <a:pos x="T24" y="T25"/>
                    </a:cxn>
                    <a:cxn ang="T101">
                      <a:pos x="T26" y="T27"/>
                    </a:cxn>
                    <a:cxn ang="T102">
                      <a:pos x="T28" y="T29"/>
                    </a:cxn>
                    <a:cxn ang="T103">
                      <a:pos x="T30" y="T31"/>
                    </a:cxn>
                    <a:cxn ang="T104">
                      <a:pos x="T32" y="T33"/>
                    </a:cxn>
                    <a:cxn ang="T105">
                      <a:pos x="T34" y="T35"/>
                    </a:cxn>
                    <a:cxn ang="T106">
                      <a:pos x="T36" y="T37"/>
                    </a:cxn>
                    <a:cxn ang="T107">
                      <a:pos x="T38" y="T39"/>
                    </a:cxn>
                    <a:cxn ang="T108">
                      <a:pos x="T40" y="T41"/>
                    </a:cxn>
                    <a:cxn ang="T109">
                      <a:pos x="T42" y="T43"/>
                    </a:cxn>
                    <a:cxn ang="T110">
                      <a:pos x="T44" y="T45"/>
                    </a:cxn>
                    <a:cxn ang="T111">
                      <a:pos x="T46" y="T47"/>
                    </a:cxn>
                    <a:cxn ang="T112">
                      <a:pos x="T48" y="T49"/>
                    </a:cxn>
                    <a:cxn ang="T113">
                      <a:pos x="T50" y="T51"/>
                    </a:cxn>
                    <a:cxn ang="T114">
                      <a:pos x="T52" y="T53"/>
                    </a:cxn>
                    <a:cxn ang="T115">
                      <a:pos x="T54" y="T55"/>
                    </a:cxn>
                    <a:cxn ang="T116">
                      <a:pos x="T56" y="T57"/>
                    </a:cxn>
                    <a:cxn ang="T117">
                      <a:pos x="T58" y="T59"/>
                    </a:cxn>
                    <a:cxn ang="T118">
                      <a:pos x="T60" y="T61"/>
                    </a:cxn>
                    <a:cxn ang="T119">
                      <a:pos x="T62" y="T63"/>
                    </a:cxn>
                    <a:cxn ang="T120">
                      <a:pos x="T64" y="T65"/>
                    </a:cxn>
                    <a:cxn ang="T121">
                      <a:pos x="T66" y="T67"/>
                    </a:cxn>
                    <a:cxn ang="T122">
                      <a:pos x="T68" y="T69"/>
                    </a:cxn>
                    <a:cxn ang="T123">
                      <a:pos x="T70" y="T71"/>
                    </a:cxn>
                    <a:cxn ang="T124">
                      <a:pos x="T72" y="T73"/>
                    </a:cxn>
                    <a:cxn ang="T125">
                      <a:pos x="T74" y="T75"/>
                    </a:cxn>
                    <a:cxn ang="T126">
                      <a:pos x="T76" y="T77"/>
                    </a:cxn>
                    <a:cxn ang="T127">
                      <a:pos x="T78" y="T79"/>
                    </a:cxn>
                    <a:cxn ang="T128">
                      <a:pos x="T80" y="T81"/>
                    </a:cxn>
                    <a:cxn ang="T129">
                      <a:pos x="T82" y="T83"/>
                    </a:cxn>
                    <a:cxn ang="T130">
                      <a:pos x="T84" y="T85"/>
                    </a:cxn>
                    <a:cxn ang="T131">
                      <a:pos x="T86" y="T87"/>
                    </a:cxn>
                  </a:cxnLst>
                  <a:rect l="T132" t="T133" r="T134" b="T135"/>
                  <a:pathLst>
                    <a:path w="1859" h="273">
                      <a:moveTo>
                        <a:pt x="584" y="0"/>
                      </a:moveTo>
                      <a:lnTo>
                        <a:pt x="554" y="1"/>
                      </a:lnTo>
                      <a:lnTo>
                        <a:pt x="527" y="4"/>
                      </a:lnTo>
                      <a:lnTo>
                        <a:pt x="503" y="10"/>
                      </a:lnTo>
                      <a:lnTo>
                        <a:pt x="482" y="18"/>
                      </a:lnTo>
                      <a:lnTo>
                        <a:pt x="464" y="27"/>
                      </a:lnTo>
                      <a:lnTo>
                        <a:pt x="448" y="38"/>
                      </a:lnTo>
                      <a:lnTo>
                        <a:pt x="434" y="51"/>
                      </a:lnTo>
                      <a:lnTo>
                        <a:pt x="421" y="66"/>
                      </a:lnTo>
                      <a:lnTo>
                        <a:pt x="409" y="82"/>
                      </a:lnTo>
                      <a:lnTo>
                        <a:pt x="398" y="99"/>
                      </a:lnTo>
                      <a:lnTo>
                        <a:pt x="387" y="117"/>
                      </a:lnTo>
                      <a:lnTo>
                        <a:pt x="376" y="136"/>
                      </a:lnTo>
                      <a:lnTo>
                        <a:pt x="370" y="147"/>
                      </a:lnTo>
                      <a:lnTo>
                        <a:pt x="359" y="167"/>
                      </a:lnTo>
                      <a:lnTo>
                        <a:pt x="352" y="178"/>
                      </a:lnTo>
                      <a:lnTo>
                        <a:pt x="333" y="201"/>
                      </a:lnTo>
                      <a:lnTo>
                        <a:pt x="310" y="220"/>
                      </a:lnTo>
                      <a:lnTo>
                        <a:pt x="285" y="232"/>
                      </a:lnTo>
                      <a:lnTo>
                        <a:pt x="259" y="241"/>
                      </a:lnTo>
                      <a:lnTo>
                        <a:pt x="234" y="246"/>
                      </a:lnTo>
                      <a:lnTo>
                        <a:pt x="211" y="249"/>
                      </a:lnTo>
                      <a:lnTo>
                        <a:pt x="194" y="250"/>
                      </a:lnTo>
                      <a:lnTo>
                        <a:pt x="181" y="250"/>
                      </a:lnTo>
                      <a:lnTo>
                        <a:pt x="176" y="250"/>
                      </a:lnTo>
                      <a:lnTo>
                        <a:pt x="176" y="249"/>
                      </a:lnTo>
                      <a:lnTo>
                        <a:pt x="0" y="249"/>
                      </a:lnTo>
                      <a:lnTo>
                        <a:pt x="0" y="273"/>
                      </a:lnTo>
                      <a:lnTo>
                        <a:pt x="9" y="273"/>
                      </a:lnTo>
                      <a:lnTo>
                        <a:pt x="34" y="273"/>
                      </a:lnTo>
                      <a:lnTo>
                        <a:pt x="69" y="273"/>
                      </a:lnTo>
                      <a:lnTo>
                        <a:pt x="106" y="273"/>
                      </a:lnTo>
                      <a:lnTo>
                        <a:pt x="140" y="273"/>
                      </a:lnTo>
                      <a:lnTo>
                        <a:pt x="165" y="273"/>
                      </a:lnTo>
                      <a:lnTo>
                        <a:pt x="175" y="273"/>
                      </a:lnTo>
                      <a:lnTo>
                        <a:pt x="181" y="273"/>
                      </a:lnTo>
                      <a:lnTo>
                        <a:pt x="194" y="273"/>
                      </a:lnTo>
                      <a:lnTo>
                        <a:pt x="211" y="272"/>
                      </a:lnTo>
                      <a:lnTo>
                        <a:pt x="232" y="270"/>
                      </a:lnTo>
                      <a:lnTo>
                        <a:pt x="256" y="266"/>
                      </a:lnTo>
                      <a:lnTo>
                        <a:pt x="281" y="259"/>
                      </a:lnTo>
                      <a:lnTo>
                        <a:pt x="306" y="248"/>
                      </a:lnTo>
                      <a:lnTo>
                        <a:pt x="331" y="234"/>
                      </a:lnTo>
                      <a:lnTo>
                        <a:pt x="353" y="214"/>
                      </a:lnTo>
                      <a:lnTo>
                        <a:pt x="372" y="189"/>
                      </a:lnTo>
                      <a:lnTo>
                        <a:pt x="378" y="179"/>
                      </a:lnTo>
                      <a:lnTo>
                        <a:pt x="390" y="158"/>
                      </a:lnTo>
                      <a:lnTo>
                        <a:pt x="396" y="148"/>
                      </a:lnTo>
                      <a:lnTo>
                        <a:pt x="408" y="127"/>
                      </a:lnTo>
                      <a:lnTo>
                        <a:pt x="419" y="109"/>
                      </a:lnTo>
                      <a:lnTo>
                        <a:pt x="431" y="91"/>
                      </a:lnTo>
                      <a:lnTo>
                        <a:pt x="442" y="76"/>
                      </a:lnTo>
                      <a:lnTo>
                        <a:pt x="456" y="62"/>
                      </a:lnTo>
                      <a:lnTo>
                        <a:pt x="470" y="51"/>
                      </a:lnTo>
                      <a:lnTo>
                        <a:pt x="487" y="41"/>
                      </a:lnTo>
                      <a:lnTo>
                        <a:pt x="506" y="33"/>
                      </a:lnTo>
                      <a:lnTo>
                        <a:pt x="529" y="28"/>
                      </a:lnTo>
                      <a:lnTo>
                        <a:pt x="555" y="24"/>
                      </a:lnTo>
                      <a:lnTo>
                        <a:pt x="584" y="23"/>
                      </a:lnTo>
                      <a:lnTo>
                        <a:pt x="586" y="23"/>
                      </a:lnTo>
                      <a:lnTo>
                        <a:pt x="589" y="23"/>
                      </a:lnTo>
                      <a:lnTo>
                        <a:pt x="594" y="23"/>
                      </a:lnTo>
                      <a:lnTo>
                        <a:pt x="601" y="23"/>
                      </a:lnTo>
                      <a:lnTo>
                        <a:pt x="610" y="23"/>
                      </a:lnTo>
                      <a:lnTo>
                        <a:pt x="621" y="23"/>
                      </a:lnTo>
                      <a:lnTo>
                        <a:pt x="634" y="23"/>
                      </a:lnTo>
                      <a:lnTo>
                        <a:pt x="648" y="23"/>
                      </a:lnTo>
                      <a:lnTo>
                        <a:pt x="664" y="23"/>
                      </a:lnTo>
                      <a:lnTo>
                        <a:pt x="682" y="23"/>
                      </a:lnTo>
                      <a:lnTo>
                        <a:pt x="701" y="23"/>
                      </a:lnTo>
                      <a:lnTo>
                        <a:pt x="721" y="23"/>
                      </a:lnTo>
                      <a:lnTo>
                        <a:pt x="742" y="23"/>
                      </a:lnTo>
                      <a:lnTo>
                        <a:pt x="765" y="23"/>
                      </a:lnTo>
                      <a:lnTo>
                        <a:pt x="790" y="23"/>
                      </a:lnTo>
                      <a:lnTo>
                        <a:pt x="815" y="23"/>
                      </a:lnTo>
                      <a:lnTo>
                        <a:pt x="841" y="23"/>
                      </a:lnTo>
                      <a:lnTo>
                        <a:pt x="868" y="23"/>
                      </a:lnTo>
                      <a:lnTo>
                        <a:pt x="896" y="23"/>
                      </a:lnTo>
                      <a:lnTo>
                        <a:pt x="924" y="23"/>
                      </a:lnTo>
                      <a:lnTo>
                        <a:pt x="954" y="23"/>
                      </a:lnTo>
                      <a:lnTo>
                        <a:pt x="983" y="23"/>
                      </a:lnTo>
                      <a:lnTo>
                        <a:pt x="1014" y="23"/>
                      </a:lnTo>
                      <a:lnTo>
                        <a:pt x="1045" y="23"/>
                      </a:lnTo>
                      <a:lnTo>
                        <a:pt x="1077" y="23"/>
                      </a:lnTo>
                      <a:lnTo>
                        <a:pt x="1108" y="23"/>
                      </a:lnTo>
                      <a:lnTo>
                        <a:pt x="1140" y="23"/>
                      </a:lnTo>
                      <a:lnTo>
                        <a:pt x="1173" y="23"/>
                      </a:lnTo>
                      <a:lnTo>
                        <a:pt x="1205" y="23"/>
                      </a:lnTo>
                      <a:lnTo>
                        <a:pt x="1237" y="23"/>
                      </a:lnTo>
                      <a:lnTo>
                        <a:pt x="1270" y="23"/>
                      </a:lnTo>
                      <a:lnTo>
                        <a:pt x="1302" y="23"/>
                      </a:lnTo>
                      <a:lnTo>
                        <a:pt x="1334" y="23"/>
                      </a:lnTo>
                      <a:lnTo>
                        <a:pt x="1365" y="23"/>
                      </a:lnTo>
                      <a:lnTo>
                        <a:pt x="1397" y="23"/>
                      </a:lnTo>
                      <a:lnTo>
                        <a:pt x="1428" y="23"/>
                      </a:lnTo>
                      <a:lnTo>
                        <a:pt x="1459" y="23"/>
                      </a:lnTo>
                      <a:lnTo>
                        <a:pt x="1489" y="23"/>
                      </a:lnTo>
                      <a:lnTo>
                        <a:pt x="1518" y="23"/>
                      </a:lnTo>
                      <a:lnTo>
                        <a:pt x="1547" y="23"/>
                      </a:lnTo>
                      <a:lnTo>
                        <a:pt x="1575" y="23"/>
                      </a:lnTo>
                      <a:lnTo>
                        <a:pt x="1602" y="23"/>
                      </a:lnTo>
                      <a:lnTo>
                        <a:pt x="1628" y="23"/>
                      </a:lnTo>
                      <a:lnTo>
                        <a:pt x="1653" y="23"/>
                      </a:lnTo>
                      <a:lnTo>
                        <a:pt x="1677" y="23"/>
                      </a:lnTo>
                      <a:lnTo>
                        <a:pt x="1700" y="23"/>
                      </a:lnTo>
                      <a:lnTo>
                        <a:pt x="1721" y="23"/>
                      </a:lnTo>
                      <a:lnTo>
                        <a:pt x="1742" y="23"/>
                      </a:lnTo>
                      <a:lnTo>
                        <a:pt x="1761" y="23"/>
                      </a:lnTo>
                      <a:lnTo>
                        <a:pt x="1778" y="23"/>
                      </a:lnTo>
                      <a:lnTo>
                        <a:pt x="1795" y="23"/>
                      </a:lnTo>
                      <a:lnTo>
                        <a:pt x="1809" y="23"/>
                      </a:lnTo>
                      <a:lnTo>
                        <a:pt x="1821" y="23"/>
                      </a:lnTo>
                      <a:lnTo>
                        <a:pt x="1833" y="23"/>
                      </a:lnTo>
                      <a:lnTo>
                        <a:pt x="1842" y="23"/>
                      </a:lnTo>
                      <a:lnTo>
                        <a:pt x="1849" y="23"/>
                      </a:lnTo>
                      <a:lnTo>
                        <a:pt x="1854" y="23"/>
                      </a:lnTo>
                      <a:lnTo>
                        <a:pt x="1857" y="23"/>
                      </a:lnTo>
                      <a:lnTo>
                        <a:pt x="1859" y="23"/>
                      </a:lnTo>
                      <a:lnTo>
                        <a:pt x="1859" y="0"/>
                      </a:lnTo>
                      <a:lnTo>
                        <a:pt x="584" y="0"/>
                      </a:lnTo>
                      <a:close/>
                    </a:path>
                  </a:pathLst>
                </a:custGeom>
                <a:solidFill>
                  <a:srgbClr val="4D94C3"/>
                </a:solidFill>
                <a:ln w="19050" cmpd="sng">
                  <a:solidFill>
                    <a:srgbClr val="4D94C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grpSp>
              <p:nvGrpSpPr>
                <p:cNvPr id="169" name="Group 75"/>
                <p:cNvGrpSpPr>
                  <a:grpSpLocks/>
                </p:cNvGrpSpPr>
                <p:nvPr/>
              </p:nvGrpSpPr>
              <p:grpSpPr bwMode="auto">
                <a:xfrm>
                  <a:off x="1954" y="1151"/>
                  <a:ext cx="2288" cy="214"/>
                  <a:chOff x="2896" y="1474"/>
                  <a:chExt cx="1445" cy="143"/>
                </a:xfrm>
              </p:grpSpPr>
              <p:sp>
                <p:nvSpPr>
                  <p:cNvPr id="217" name="Rectangle 7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968" y="1474"/>
                    <a:ext cx="11" cy="143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218" name="Rectangle 7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896" y="1474"/>
                    <a:ext cx="12" cy="143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219" name="Rectangle 7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039" y="1474"/>
                    <a:ext cx="12" cy="143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220" name="Rectangle 7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111" y="1474"/>
                    <a:ext cx="11" cy="143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221" name="Rectangle 8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182" y="1474"/>
                    <a:ext cx="12" cy="143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222" name="Rectangle 8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54" y="1474"/>
                    <a:ext cx="12" cy="143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223" name="Rectangle 8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326" y="1474"/>
                    <a:ext cx="11" cy="143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224" name="Rectangle 8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397" y="1474"/>
                    <a:ext cx="12" cy="143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225" name="Rectangle 8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469" y="1474"/>
                    <a:ext cx="11" cy="143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226" name="Rectangle 8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540" y="1474"/>
                    <a:ext cx="12" cy="143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227" name="Rectangle 8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612" y="1474"/>
                    <a:ext cx="11" cy="143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228" name="Rectangle 8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683" y="1474"/>
                    <a:ext cx="12" cy="143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229" name="Rectangle 8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755" y="1474"/>
                    <a:ext cx="12" cy="143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230" name="Rectangle 8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826" y="1474"/>
                    <a:ext cx="12" cy="143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231" name="Rectangle 9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898" y="1474"/>
                    <a:ext cx="12" cy="143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232" name="Rectangle 9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970" y="1474"/>
                    <a:ext cx="11" cy="143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233" name="Rectangle 9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043" y="1474"/>
                    <a:ext cx="10" cy="143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234" name="Rectangle 9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113" y="1474"/>
                    <a:ext cx="12" cy="143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235" name="Rectangle 9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186" y="1474"/>
                    <a:ext cx="10" cy="143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236" name="Rectangle 9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256" y="1474"/>
                    <a:ext cx="12" cy="143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237" name="Rectangle 9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329" y="1474"/>
                    <a:ext cx="12" cy="143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</p:grpSp>
            <p:grpSp>
              <p:nvGrpSpPr>
                <p:cNvPr id="170" name="Group 97"/>
                <p:cNvGrpSpPr>
                  <a:grpSpLocks/>
                </p:cNvGrpSpPr>
                <p:nvPr/>
              </p:nvGrpSpPr>
              <p:grpSpPr bwMode="auto">
                <a:xfrm>
                  <a:off x="4337" y="1151"/>
                  <a:ext cx="699" cy="112"/>
                  <a:chOff x="4401" y="1474"/>
                  <a:chExt cx="442" cy="75"/>
                </a:xfrm>
              </p:grpSpPr>
              <p:sp>
                <p:nvSpPr>
                  <p:cNvPr id="210" name="Rectangle 9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401" y="1474"/>
                    <a:ext cx="10" cy="75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211" name="Rectangle 9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472" y="1474"/>
                    <a:ext cx="12" cy="75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212" name="Rectangle 10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544" y="1474"/>
                    <a:ext cx="12" cy="75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213" name="Rectangle 10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615" y="1474"/>
                    <a:ext cx="12" cy="75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214" name="Rectangle 10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687" y="1474"/>
                    <a:ext cx="12" cy="75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215" name="Rectangle 10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759" y="1474"/>
                    <a:ext cx="12" cy="75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216" name="Rectangle 10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831" y="1474"/>
                    <a:ext cx="12" cy="75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</p:grpSp>
            <p:grpSp>
              <p:nvGrpSpPr>
                <p:cNvPr id="171" name="Group 105"/>
                <p:cNvGrpSpPr>
                  <a:grpSpLocks/>
                </p:cNvGrpSpPr>
                <p:nvPr/>
              </p:nvGrpSpPr>
              <p:grpSpPr bwMode="auto">
                <a:xfrm>
                  <a:off x="1954" y="2386"/>
                  <a:ext cx="2628" cy="113"/>
                  <a:chOff x="2896" y="2299"/>
                  <a:chExt cx="1660" cy="75"/>
                </a:xfrm>
              </p:grpSpPr>
              <p:sp>
                <p:nvSpPr>
                  <p:cNvPr id="192" name="Rectangle 10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968" y="2299"/>
                    <a:ext cx="11" cy="75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193" name="Rectangle 10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896" y="2299"/>
                    <a:ext cx="12" cy="75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194" name="Rectangle 10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039" y="2299"/>
                    <a:ext cx="12" cy="75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195" name="Rectangle 10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111" y="2299"/>
                    <a:ext cx="11" cy="75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196" name="Rectangle 11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182" y="2299"/>
                    <a:ext cx="12" cy="75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197" name="Rectangle 11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54" y="2299"/>
                    <a:ext cx="12" cy="75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198" name="Rectangle 11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469" y="2299"/>
                    <a:ext cx="11" cy="75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199" name="Rectangle 11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540" y="2299"/>
                    <a:ext cx="12" cy="75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200" name="Rectangle 11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612" y="2299"/>
                    <a:ext cx="11" cy="75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201" name="Rectangle 11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683" y="2299"/>
                    <a:ext cx="12" cy="75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202" name="Rectangle 11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755" y="2299"/>
                    <a:ext cx="12" cy="75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203" name="Rectangle 11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826" y="2299"/>
                    <a:ext cx="12" cy="75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204" name="Rectangle 11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898" y="2299"/>
                    <a:ext cx="12" cy="75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205" name="Rectangle 11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256" y="2299"/>
                    <a:ext cx="12" cy="75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206" name="Rectangle 12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329" y="2299"/>
                    <a:ext cx="12" cy="75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207" name="Rectangle 12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401" y="2299"/>
                    <a:ext cx="10" cy="75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208" name="Rectangle 12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472" y="2299"/>
                    <a:ext cx="12" cy="75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209" name="Rectangle 12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544" y="2299"/>
                    <a:ext cx="12" cy="75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</p:grpSp>
            <p:grpSp>
              <p:nvGrpSpPr>
                <p:cNvPr id="172" name="Group 124"/>
                <p:cNvGrpSpPr>
                  <a:grpSpLocks/>
                </p:cNvGrpSpPr>
                <p:nvPr/>
              </p:nvGrpSpPr>
              <p:grpSpPr bwMode="auto">
                <a:xfrm>
                  <a:off x="680" y="1714"/>
                  <a:ext cx="480" cy="219"/>
                  <a:chOff x="2091" y="1850"/>
                  <a:chExt cx="303" cy="146"/>
                </a:xfrm>
              </p:grpSpPr>
              <p:sp>
                <p:nvSpPr>
                  <p:cNvPr id="187" name="Rectangle 12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382" y="1850"/>
                    <a:ext cx="12" cy="146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188" name="Rectangle 12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310" y="1850"/>
                    <a:ext cx="12" cy="146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189" name="Rectangle 12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236" y="1850"/>
                    <a:ext cx="12" cy="146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190" name="Rectangle 12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64" y="1850"/>
                    <a:ext cx="12" cy="146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191" name="Rectangle 12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091" y="1850"/>
                    <a:ext cx="12" cy="146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</p:grpSp>
            <p:sp>
              <p:nvSpPr>
                <p:cNvPr id="173" name="Rectangle 130"/>
                <p:cNvSpPr>
                  <a:spLocks noChangeAspect="1" noChangeArrowheads="1"/>
                </p:cNvSpPr>
                <p:nvPr/>
              </p:nvSpPr>
              <p:spPr bwMode="auto">
                <a:xfrm>
                  <a:off x="3996" y="2286"/>
                  <a:ext cx="16" cy="211"/>
                </a:xfrm>
                <a:prstGeom prst="rect">
                  <a:avLst/>
                </a:prstGeom>
                <a:solidFill>
                  <a:srgbClr val="4D94C3"/>
                </a:solidFill>
                <a:ln w="19050">
                  <a:solidFill>
                    <a:srgbClr val="4D94C3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174" name="Rectangle 131"/>
                <p:cNvSpPr>
                  <a:spLocks noChangeAspect="1" noChangeArrowheads="1"/>
                </p:cNvSpPr>
                <p:nvPr/>
              </p:nvSpPr>
              <p:spPr bwMode="auto">
                <a:xfrm>
                  <a:off x="3881" y="2286"/>
                  <a:ext cx="19" cy="211"/>
                </a:xfrm>
                <a:prstGeom prst="rect">
                  <a:avLst/>
                </a:prstGeom>
                <a:solidFill>
                  <a:srgbClr val="4D94C3"/>
                </a:solidFill>
                <a:ln w="19050">
                  <a:solidFill>
                    <a:srgbClr val="4D94C3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175" name="Rectangle 132"/>
                <p:cNvSpPr>
                  <a:spLocks noChangeAspect="1" noChangeArrowheads="1"/>
                </p:cNvSpPr>
                <p:nvPr/>
              </p:nvSpPr>
              <p:spPr bwMode="auto">
                <a:xfrm>
                  <a:off x="3770" y="2286"/>
                  <a:ext cx="16" cy="211"/>
                </a:xfrm>
                <a:prstGeom prst="rect">
                  <a:avLst/>
                </a:prstGeom>
                <a:solidFill>
                  <a:srgbClr val="4D94C3"/>
                </a:solidFill>
                <a:ln w="19050">
                  <a:solidFill>
                    <a:srgbClr val="4D94C3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176" name="Rectangle 133"/>
                <p:cNvSpPr>
                  <a:spLocks noChangeAspect="1" noChangeArrowheads="1"/>
                </p:cNvSpPr>
                <p:nvPr/>
              </p:nvSpPr>
              <p:spPr bwMode="auto">
                <a:xfrm>
                  <a:off x="3654" y="2286"/>
                  <a:ext cx="18" cy="211"/>
                </a:xfrm>
                <a:prstGeom prst="rect">
                  <a:avLst/>
                </a:prstGeom>
                <a:solidFill>
                  <a:srgbClr val="4D94C3"/>
                </a:solidFill>
                <a:ln w="19050">
                  <a:solidFill>
                    <a:srgbClr val="4D94C3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177" name="Rectangle 134"/>
                <p:cNvSpPr>
                  <a:spLocks noChangeAspect="1" noChangeArrowheads="1"/>
                </p:cNvSpPr>
                <p:nvPr/>
              </p:nvSpPr>
              <p:spPr bwMode="auto">
                <a:xfrm>
                  <a:off x="4675" y="2286"/>
                  <a:ext cx="19" cy="211"/>
                </a:xfrm>
                <a:prstGeom prst="rect">
                  <a:avLst/>
                </a:prstGeom>
                <a:solidFill>
                  <a:srgbClr val="4D94C3"/>
                </a:solidFill>
                <a:ln w="19050">
                  <a:solidFill>
                    <a:srgbClr val="4D94C3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178" name="Rectangle 135"/>
                <p:cNvSpPr>
                  <a:spLocks noChangeAspect="1" noChangeArrowheads="1"/>
                </p:cNvSpPr>
                <p:nvPr/>
              </p:nvSpPr>
              <p:spPr bwMode="auto">
                <a:xfrm>
                  <a:off x="4789" y="2286"/>
                  <a:ext cx="19" cy="211"/>
                </a:xfrm>
                <a:prstGeom prst="rect">
                  <a:avLst/>
                </a:prstGeom>
                <a:solidFill>
                  <a:srgbClr val="4D94C3"/>
                </a:solidFill>
                <a:ln w="19050">
                  <a:solidFill>
                    <a:srgbClr val="4D94C3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179" name="Rectangle 136"/>
                <p:cNvSpPr>
                  <a:spLocks noChangeAspect="1" noChangeArrowheads="1"/>
                </p:cNvSpPr>
                <p:nvPr/>
              </p:nvSpPr>
              <p:spPr bwMode="auto">
                <a:xfrm>
                  <a:off x="4903" y="2286"/>
                  <a:ext cx="19" cy="211"/>
                </a:xfrm>
                <a:prstGeom prst="rect">
                  <a:avLst/>
                </a:prstGeom>
                <a:solidFill>
                  <a:srgbClr val="4D94C3"/>
                </a:solidFill>
                <a:ln w="19050">
                  <a:solidFill>
                    <a:srgbClr val="4D94C3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180" name="Rectangle 137"/>
                <p:cNvSpPr>
                  <a:spLocks noChangeAspect="1" noChangeArrowheads="1"/>
                </p:cNvSpPr>
                <p:nvPr/>
              </p:nvSpPr>
              <p:spPr bwMode="auto">
                <a:xfrm>
                  <a:off x="5017" y="2286"/>
                  <a:ext cx="19" cy="211"/>
                </a:xfrm>
                <a:prstGeom prst="rect">
                  <a:avLst/>
                </a:prstGeom>
                <a:solidFill>
                  <a:srgbClr val="4D94C3"/>
                </a:solidFill>
                <a:ln w="19050">
                  <a:solidFill>
                    <a:srgbClr val="4D94C3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181" name="Rectangle 138"/>
                <p:cNvSpPr>
                  <a:spLocks noChangeAspect="1" noChangeArrowheads="1"/>
                </p:cNvSpPr>
                <p:nvPr/>
              </p:nvSpPr>
              <p:spPr bwMode="auto">
                <a:xfrm>
                  <a:off x="2748" y="2286"/>
                  <a:ext cx="15" cy="211"/>
                </a:xfrm>
                <a:prstGeom prst="rect">
                  <a:avLst/>
                </a:prstGeom>
                <a:solidFill>
                  <a:srgbClr val="4D94C3"/>
                </a:solidFill>
                <a:ln w="19050">
                  <a:solidFill>
                    <a:srgbClr val="4D94C3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182" name="Rectangle 139"/>
                <p:cNvSpPr>
                  <a:spLocks noChangeAspect="1" noChangeArrowheads="1"/>
                </p:cNvSpPr>
                <p:nvPr/>
              </p:nvSpPr>
              <p:spPr bwMode="auto">
                <a:xfrm>
                  <a:off x="2632" y="2286"/>
                  <a:ext cx="17" cy="211"/>
                </a:xfrm>
                <a:prstGeom prst="rect">
                  <a:avLst/>
                </a:prstGeom>
                <a:solidFill>
                  <a:srgbClr val="4D94C3"/>
                </a:solidFill>
                <a:ln w="19050">
                  <a:solidFill>
                    <a:srgbClr val="4D94C3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183" name="Rectangle 140"/>
                <p:cNvSpPr>
                  <a:spLocks noChangeArrowheads="1"/>
                </p:cNvSpPr>
                <p:nvPr/>
              </p:nvSpPr>
              <p:spPr bwMode="auto">
                <a:xfrm>
                  <a:off x="4567" y="2235"/>
                  <a:ext cx="483" cy="51"/>
                </a:xfrm>
                <a:prstGeom prst="rect">
                  <a:avLst/>
                </a:prstGeom>
                <a:solidFill>
                  <a:srgbClr val="4D94C3"/>
                </a:solidFill>
                <a:ln w="19050">
                  <a:solidFill>
                    <a:srgbClr val="4D94C3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184" name="Rectangle 141"/>
                <p:cNvSpPr>
                  <a:spLocks noChangeArrowheads="1"/>
                </p:cNvSpPr>
                <p:nvPr/>
              </p:nvSpPr>
              <p:spPr bwMode="auto">
                <a:xfrm>
                  <a:off x="2800" y="2252"/>
                  <a:ext cx="192" cy="51"/>
                </a:xfrm>
                <a:prstGeom prst="rect">
                  <a:avLst/>
                </a:prstGeom>
                <a:solidFill>
                  <a:srgbClr val="4D94C3"/>
                </a:solidFill>
                <a:ln w="19050">
                  <a:solidFill>
                    <a:srgbClr val="4D94C3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185" name="Rectangle 142"/>
                <p:cNvSpPr>
                  <a:spLocks noChangeAspect="1" noChangeArrowheads="1"/>
                </p:cNvSpPr>
                <p:nvPr/>
              </p:nvSpPr>
              <p:spPr bwMode="auto">
                <a:xfrm>
                  <a:off x="2865" y="2305"/>
                  <a:ext cx="15" cy="211"/>
                </a:xfrm>
                <a:prstGeom prst="rect">
                  <a:avLst/>
                </a:prstGeom>
                <a:solidFill>
                  <a:srgbClr val="4D94C3"/>
                </a:solidFill>
                <a:ln w="19050">
                  <a:solidFill>
                    <a:srgbClr val="4D94C3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186" name="Rectangle 143"/>
                <p:cNvSpPr>
                  <a:spLocks noChangeAspect="1" noChangeArrowheads="1"/>
                </p:cNvSpPr>
                <p:nvPr/>
              </p:nvSpPr>
              <p:spPr bwMode="auto">
                <a:xfrm>
                  <a:off x="2975" y="2282"/>
                  <a:ext cx="15" cy="211"/>
                </a:xfrm>
                <a:prstGeom prst="rect">
                  <a:avLst/>
                </a:prstGeom>
                <a:solidFill>
                  <a:srgbClr val="4D94C3"/>
                </a:solidFill>
                <a:ln w="19050">
                  <a:solidFill>
                    <a:srgbClr val="4D94C3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</p:grpSp>
        </p:grpSp>
        <p:sp>
          <p:nvSpPr>
            <p:cNvPr id="260" name="Line 50"/>
            <p:cNvSpPr>
              <a:spLocks noChangeAspect="1" noChangeShapeType="1"/>
            </p:cNvSpPr>
            <p:nvPr/>
          </p:nvSpPr>
          <p:spPr bwMode="auto">
            <a:xfrm>
              <a:off x="6699651" y="3138941"/>
              <a:ext cx="390937" cy="2456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stealth" w="sm" len="med"/>
            </a:ln>
          </p:spPr>
          <p:txBody>
            <a:bodyPr/>
            <a:lstStyle/>
            <a:p>
              <a:endParaRPr lang="en-US" sz="1400">
                <a:latin typeface="Times New Roman"/>
                <a:cs typeface="Times New Roman"/>
              </a:endParaRPr>
            </a:p>
          </p:txBody>
        </p:sp>
      </p:grpSp>
      <p:sp>
        <p:nvSpPr>
          <p:cNvPr id="2" name="TextBox 1"/>
          <p:cNvSpPr txBox="1"/>
          <p:nvPr/>
        </p:nvSpPr>
        <p:spPr>
          <a:xfrm>
            <a:off x="694882" y="4313401"/>
            <a:ext cx="7643439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dirty="0" err="1">
                <a:latin typeface="Times New Roman"/>
                <a:cs typeface="Times New Roman"/>
              </a:rPr>
              <a:t>Exonuclease</a:t>
            </a:r>
            <a:r>
              <a:rPr lang="en-US" sz="2200" dirty="0">
                <a:latin typeface="Times New Roman"/>
                <a:cs typeface="Times New Roman"/>
              </a:rPr>
              <a:t> activity of </a:t>
            </a:r>
            <a:r>
              <a:rPr lang="en-US" sz="2200" dirty="0">
                <a:solidFill>
                  <a:srgbClr val="DFDF00"/>
                </a:solidFill>
                <a:latin typeface="Times New Roman"/>
                <a:cs typeface="Times New Roman"/>
              </a:rPr>
              <a:t>DNA </a:t>
            </a:r>
            <a:r>
              <a:rPr lang="en-US" sz="2200" dirty="0" smtClean="0">
                <a:solidFill>
                  <a:srgbClr val="DFDF00"/>
                </a:solidFill>
                <a:latin typeface="Times New Roman"/>
                <a:cs typeface="Times New Roman"/>
              </a:rPr>
              <a:t>polymerase </a:t>
            </a:r>
            <a:r>
              <a:rPr lang="en-US" sz="2200" dirty="0" smtClean="0">
                <a:latin typeface="Times New Roman"/>
                <a:cs typeface="Times New Roman"/>
              </a:rPr>
              <a:t>removes </a:t>
            </a:r>
            <a:r>
              <a:rPr lang="en-US" sz="2200" dirty="0">
                <a:latin typeface="Times New Roman"/>
                <a:cs typeface="Times New Roman"/>
              </a:rPr>
              <a:t>RNA </a:t>
            </a:r>
            <a:r>
              <a:rPr lang="en-US" sz="2200" dirty="0" smtClean="0">
                <a:latin typeface="Times New Roman"/>
                <a:cs typeface="Times New Roman"/>
              </a:rPr>
              <a:t>primers</a:t>
            </a:r>
            <a:endParaRPr lang="en-US" sz="2200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9615766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>
                <a:latin typeface="Times New Roman"/>
                <a:cs typeface="Times New Roman"/>
              </a:rPr>
              <a:t>DNA polymerase </a:t>
            </a:r>
            <a:r>
              <a:rPr lang="en-US" dirty="0">
                <a:latin typeface="Times New Roman"/>
                <a:cs typeface="Times New Roman"/>
              </a:rPr>
              <a:t>fills the </a:t>
            </a:r>
            <a:r>
              <a:rPr lang="en-US" dirty="0" smtClean="0">
                <a:latin typeface="Times New Roman"/>
                <a:cs typeface="Times New Roman"/>
              </a:rPr>
              <a:t>gaps.</a:t>
            </a:r>
          </a:p>
          <a:p>
            <a:pPr marL="114300" indent="0">
              <a:buNone/>
            </a:pPr>
            <a:endParaRPr lang="en-US" dirty="0" smtClean="0">
              <a:latin typeface="Times New Roman"/>
              <a:cs typeface="Times New Roman"/>
            </a:endParaRPr>
          </a:p>
          <a:p>
            <a:r>
              <a:rPr lang="en-US" b="1" dirty="0" smtClean="0">
                <a:solidFill>
                  <a:srgbClr val="33CC33"/>
                </a:solidFill>
                <a:latin typeface="Times New Roman"/>
                <a:cs typeface="Times New Roman"/>
              </a:rPr>
              <a:t>Ligase</a:t>
            </a:r>
            <a:r>
              <a:rPr lang="en-US" dirty="0" smtClean="0">
                <a:latin typeface="Times New Roman"/>
                <a:cs typeface="Times New Roman"/>
              </a:rPr>
              <a:t> </a:t>
            </a:r>
            <a:r>
              <a:rPr lang="en-US" dirty="0">
                <a:latin typeface="Times New Roman"/>
                <a:cs typeface="Times New Roman"/>
              </a:rPr>
              <a:t>forms bonds between sugar-phosphate backbone</a:t>
            </a:r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  <p:grpSp>
        <p:nvGrpSpPr>
          <p:cNvPr id="149" name="Group 148"/>
          <p:cNvGrpSpPr>
            <a:grpSpLocks noChangeAspect="1"/>
          </p:cNvGrpSpPr>
          <p:nvPr/>
        </p:nvGrpSpPr>
        <p:grpSpPr>
          <a:xfrm>
            <a:off x="695849" y="1636912"/>
            <a:ext cx="6832424" cy="2160000"/>
            <a:chOff x="584200" y="1511300"/>
            <a:chExt cx="8832847" cy="2792413"/>
          </a:xfrm>
        </p:grpSpPr>
        <p:grpSp>
          <p:nvGrpSpPr>
            <p:cNvPr id="150" name="Group 4"/>
            <p:cNvGrpSpPr>
              <a:grpSpLocks/>
            </p:cNvGrpSpPr>
            <p:nvPr/>
          </p:nvGrpSpPr>
          <p:grpSpPr bwMode="auto">
            <a:xfrm>
              <a:off x="7286675" y="1581150"/>
              <a:ext cx="971499" cy="2654300"/>
              <a:chOff x="4080" y="996"/>
              <a:chExt cx="544" cy="1672"/>
            </a:xfrm>
          </p:grpSpPr>
          <p:grpSp>
            <p:nvGrpSpPr>
              <p:cNvPr id="295" name="Group 5"/>
              <p:cNvGrpSpPr>
                <a:grpSpLocks/>
              </p:cNvGrpSpPr>
              <p:nvPr/>
            </p:nvGrpSpPr>
            <p:grpSpPr bwMode="auto">
              <a:xfrm>
                <a:off x="4080" y="1990"/>
                <a:ext cx="442" cy="678"/>
                <a:chOff x="3713" y="3173"/>
                <a:chExt cx="442" cy="678"/>
              </a:xfrm>
            </p:grpSpPr>
            <p:sp>
              <p:nvSpPr>
                <p:cNvPr id="299" name="Freeform 6"/>
                <p:cNvSpPr>
                  <a:spLocks noChangeAspect="1"/>
                </p:cNvSpPr>
                <p:nvPr/>
              </p:nvSpPr>
              <p:spPr bwMode="auto">
                <a:xfrm>
                  <a:off x="3713" y="3173"/>
                  <a:ext cx="442" cy="678"/>
                </a:xfrm>
                <a:custGeom>
                  <a:avLst/>
                  <a:gdLst>
                    <a:gd name="T0" fmla="*/ 3289 w 147"/>
                    <a:gd name="T1" fmla="*/ 0 h 225"/>
                    <a:gd name="T2" fmla="*/ 3644 w 147"/>
                    <a:gd name="T3" fmla="*/ 136 h 225"/>
                    <a:gd name="T4" fmla="*/ 3915 w 147"/>
                    <a:gd name="T5" fmla="*/ 545 h 225"/>
                    <a:gd name="T6" fmla="*/ 3996 w 147"/>
                    <a:gd name="T7" fmla="*/ 1100 h 225"/>
                    <a:gd name="T8" fmla="*/ 3996 w 147"/>
                    <a:gd name="T9" fmla="*/ 1100 h 225"/>
                    <a:gd name="T10" fmla="*/ 3996 w 147"/>
                    <a:gd name="T11" fmla="*/ 1534 h 225"/>
                    <a:gd name="T12" fmla="*/ 3996 w 147"/>
                    <a:gd name="T13" fmla="*/ 2489 h 225"/>
                    <a:gd name="T14" fmla="*/ 3996 w 147"/>
                    <a:gd name="T15" fmla="*/ 3667 h 225"/>
                    <a:gd name="T16" fmla="*/ 3996 w 147"/>
                    <a:gd name="T17" fmla="*/ 4650 h 225"/>
                    <a:gd name="T18" fmla="*/ 3996 w 147"/>
                    <a:gd name="T19" fmla="*/ 5029 h 225"/>
                    <a:gd name="T20" fmla="*/ 3996 w 147"/>
                    <a:gd name="T21" fmla="*/ 5029 h 225"/>
                    <a:gd name="T22" fmla="*/ 3915 w 147"/>
                    <a:gd name="T23" fmla="*/ 5611 h 225"/>
                    <a:gd name="T24" fmla="*/ 3644 w 147"/>
                    <a:gd name="T25" fmla="*/ 6021 h 225"/>
                    <a:gd name="T26" fmla="*/ 3289 w 147"/>
                    <a:gd name="T27" fmla="*/ 6156 h 225"/>
                    <a:gd name="T28" fmla="*/ 3289 w 147"/>
                    <a:gd name="T29" fmla="*/ 6156 h 225"/>
                    <a:gd name="T30" fmla="*/ 2613 w 147"/>
                    <a:gd name="T31" fmla="*/ 6156 h 225"/>
                    <a:gd name="T32" fmla="*/ 1383 w 147"/>
                    <a:gd name="T33" fmla="*/ 6156 h 225"/>
                    <a:gd name="T34" fmla="*/ 707 w 147"/>
                    <a:gd name="T35" fmla="*/ 6156 h 225"/>
                    <a:gd name="T36" fmla="*/ 707 w 147"/>
                    <a:gd name="T37" fmla="*/ 6156 h 225"/>
                    <a:gd name="T38" fmla="*/ 352 w 147"/>
                    <a:gd name="T39" fmla="*/ 6021 h 225"/>
                    <a:gd name="T40" fmla="*/ 108 w 147"/>
                    <a:gd name="T41" fmla="*/ 5611 h 225"/>
                    <a:gd name="T42" fmla="*/ 0 w 147"/>
                    <a:gd name="T43" fmla="*/ 5029 h 225"/>
                    <a:gd name="T44" fmla="*/ 0 w 147"/>
                    <a:gd name="T45" fmla="*/ 5029 h 225"/>
                    <a:gd name="T46" fmla="*/ 0 w 147"/>
                    <a:gd name="T47" fmla="*/ 4650 h 225"/>
                    <a:gd name="T48" fmla="*/ 0 w 147"/>
                    <a:gd name="T49" fmla="*/ 3667 h 225"/>
                    <a:gd name="T50" fmla="*/ 0 w 147"/>
                    <a:gd name="T51" fmla="*/ 2489 h 225"/>
                    <a:gd name="T52" fmla="*/ 0 w 147"/>
                    <a:gd name="T53" fmla="*/ 1534 h 225"/>
                    <a:gd name="T54" fmla="*/ 0 w 147"/>
                    <a:gd name="T55" fmla="*/ 1100 h 225"/>
                    <a:gd name="T56" fmla="*/ 0 w 147"/>
                    <a:gd name="T57" fmla="*/ 1100 h 225"/>
                    <a:gd name="T58" fmla="*/ 108 w 147"/>
                    <a:gd name="T59" fmla="*/ 545 h 225"/>
                    <a:gd name="T60" fmla="*/ 352 w 147"/>
                    <a:gd name="T61" fmla="*/ 136 h 225"/>
                    <a:gd name="T62" fmla="*/ 707 w 147"/>
                    <a:gd name="T63" fmla="*/ 0 h 225"/>
                    <a:gd name="T64" fmla="*/ 707 w 147"/>
                    <a:gd name="T65" fmla="*/ 0 h 225"/>
                    <a:gd name="T66" fmla="*/ 1383 w 147"/>
                    <a:gd name="T67" fmla="*/ 0 h 225"/>
                    <a:gd name="T68" fmla="*/ 2613 w 147"/>
                    <a:gd name="T69" fmla="*/ 0 h 225"/>
                    <a:gd name="T70" fmla="*/ 3289 w 147"/>
                    <a:gd name="T71" fmla="*/ 0 h 225"/>
                    <a:gd name="T72" fmla="*/ 3289 w 147"/>
                    <a:gd name="T73" fmla="*/ 0 h 225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w 147"/>
                    <a:gd name="T112" fmla="*/ 0 h 225"/>
                    <a:gd name="T113" fmla="*/ 147 w 147"/>
                    <a:gd name="T114" fmla="*/ 225 h 225"/>
                  </a:gdLst>
                  <a:ahLst/>
                  <a:cxnLst>
                    <a:cxn ang="T74">
                      <a:pos x="T0" y="T1"/>
                    </a:cxn>
                    <a:cxn ang="T75">
                      <a:pos x="T2" y="T3"/>
                    </a:cxn>
                    <a:cxn ang="T76">
                      <a:pos x="T4" y="T5"/>
                    </a:cxn>
                    <a:cxn ang="T77">
                      <a:pos x="T6" y="T7"/>
                    </a:cxn>
                    <a:cxn ang="T78">
                      <a:pos x="T8" y="T9"/>
                    </a:cxn>
                    <a:cxn ang="T79">
                      <a:pos x="T10" y="T11"/>
                    </a:cxn>
                    <a:cxn ang="T80">
                      <a:pos x="T12" y="T13"/>
                    </a:cxn>
                    <a:cxn ang="T81">
                      <a:pos x="T14" y="T15"/>
                    </a:cxn>
                    <a:cxn ang="T82">
                      <a:pos x="T16" y="T17"/>
                    </a:cxn>
                    <a:cxn ang="T83">
                      <a:pos x="T18" y="T19"/>
                    </a:cxn>
                    <a:cxn ang="T84">
                      <a:pos x="T20" y="T21"/>
                    </a:cxn>
                    <a:cxn ang="T85">
                      <a:pos x="T22" y="T23"/>
                    </a:cxn>
                    <a:cxn ang="T86">
                      <a:pos x="T24" y="T25"/>
                    </a:cxn>
                    <a:cxn ang="T87">
                      <a:pos x="T26" y="T27"/>
                    </a:cxn>
                    <a:cxn ang="T88">
                      <a:pos x="T28" y="T29"/>
                    </a:cxn>
                    <a:cxn ang="T89">
                      <a:pos x="T30" y="T31"/>
                    </a:cxn>
                    <a:cxn ang="T90">
                      <a:pos x="T32" y="T33"/>
                    </a:cxn>
                    <a:cxn ang="T91">
                      <a:pos x="T34" y="T35"/>
                    </a:cxn>
                    <a:cxn ang="T92">
                      <a:pos x="T36" y="T37"/>
                    </a:cxn>
                    <a:cxn ang="T93">
                      <a:pos x="T38" y="T39"/>
                    </a:cxn>
                    <a:cxn ang="T94">
                      <a:pos x="T40" y="T41"/>
                    </a:cxn>
                    <a:cxn ang="T95">
                      <a:pos x="T42" y="T43"/>
                    </a:cxn>
                    <a:cxn ang="T96">
                      <a:pos x="T44" y="T45"/>
                    </a:cxn>
                    <a:cxn ang="T97">
                      <a:pos x="T46" y="T47"/>
                    </a:cxn>
                    <a:cxn ang="T98">
                      <a:pos x="T48" y="T49"/>
                    </a:cxn>
                    <a:cxn ang="T99">
                      <a:pos x="T50" y="T51"/>
                    </a:cxn>
                    <a:cxn ang="T100">
                      <a:pos x="T52" y="T53"/>
                    </a:cxn>
                    <a:cxn ang="T101">
                      <a:pos x="T54" y="T55"/>
                    </a:cxn>
                    <a:cxn ang="T102">
                      <a:pos x="T56" y="T57"/>
                    </a:cxn>
                    <a:cxn ang="T103">
                      <a:pos x="T58" y="T59"/>
                    </a:cxn>
                    <a:cxn ang="T104">
                      <a:pos x="T60" y="T61"/>
                    </a:cxn>
                    <a:cxn ang="T105">
                      <a:pos x="T62" y="T63"/>
                    </a:cxn>
                    <a:cxn ang="T106">
                      <a:pos x="T64" y="T65"/>
                    </a:cxn>
                    <a:cxn ang="T107">
                      <a:pos x="T66" y="T67"/>
                    </a:cxn>
                    <a:cxn ang="T108">
                      <a:pos x="T68" y="T69"/>
                    </a:cxn>
                    <a:cxn ang="T109">
                      <a:pos x="T70" y="T71"/>
                    </a:cxn>
                    <a:cxn ang="T110">
                      <a:pos x="T72" y="T73"/>
                    </a:cxn>
                  </a:cxnLst>
                  <a:rect l="T111" t="T112" r="T113" b="T114"/>
                  <a:pathLst>
                    <a:path w="147" h="225">
                      <a:moveTo>
                        <a:pt x="121" y="0"/>
                      </a:moveTo>
                      <a:lnTo>
                        <a:pt x="134" y="5"/>
                      </a:lnTo>
                      <a:lnTo>
                        <a:pt x="144" y="20"/>
                      </a:lnTo>
                      <a:lnTo>
                        <a:pt x="147" y="40"/>
                      </a:lnTo>
                      <a:lnTo>
                        <a:pt x="147" y="56"/>
                      </a:lnTo>
                      <a:lnTo>
                        <a:pt x="147" y="91"/>
                      </a:lnTo>
                      <a:lnTo>
                        <a:pt x="147" y="134"/>
                      </a:lnTo>
                      <a:lnTo>
                        <a:pt x="147" y="170"/>
                      </a:lnTo>
                      <a:lnTo>
                        <a:pt x="147" y="184"/>
                      </a:lnTo>
                      <a:lnTo>
                        <a:pt x="144" y="205"/>
                      </a:lnTo>
                      <a:lnTo>
                        <a:pt x="134" y="220"/>
                      </a:lnTo>
                      <a:lnTo>
                        <a:pt x="121" y="225"/>
                      </a:lnTo>
                      <a:lnTo>
                        <a:pt x="96" y="225"/>
                      </a:lnTo>
                      <a:lnTo>
                        <a:pt x="51" y="225"/>
                      </a:lnTo>
                      <a:lnTo>
                        <a:pt x="26" y="225"/>
                      </a:lnTo>
                      <a:lnTo>
                        <a:pt x="13" y="220"/>
                      </a:lnTo>
                      <a:lnTo>
                        <a:pt x="4" y="205"/>
                      </a:lnTo>
                      <a:lnTo>
                        <a:pt x="0" y="184"/>
                      </a:lnTo>
                      <a:lnTo>
                        <a:pt x="0" y="170"/>
                      </a:lnTo>
                      <a:lnTo>
                        <a:pt x="0" y="134"/>
                      </a:lnTo>
                      <a:lnTo>
                        <a:pt x="0" y="91"/>
                      </a:lnTo>
                      <a:lnTo>
                        <a:pt x="0" y="56"/>
                      </a:lnTo>
                      <a:lnTo>
                        <a:pt x="0" y="40"/>
                      </a:lnTo>
                      <a:lnTo>
                        <a:pt x="4" y="20"/>
                      </a:lnTo>
                      <a:lnTo>
                        <a:pt x="13" y="5"/>
                      </a:lnTo>
                      <a:lnTo>
                        <a:pt x="26" y="0"/>
                      </a:lnTo>
                      <a:lnTo>
                        <a:pt x="51" y="0"/>
                      </a:lnTo>
                      <a:lnTo>
                        <a:pt x="96" y="0"/>
                      </a:lnTo>
                      <a:lnTo>
                        <a:pt x="121" y="0"/>
                      </a:lnTo>
                      <a:close/>
                    </a:path>
                  </a:pathLst>
                </a:custGeom>
                <a:solidFill>
                  <a:srgbClr val="64E375"/>
                </a:solidFill>
                <a:ln w="19050" cmpd="sng">
                  <a:solidFill>
                    <a:srgbClr val="6A7F6C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300" name="Freeform 7"/>
                <p:cNvSpPr>
                  <a:spLocks noChangeAspect="1"/>
                </p:cNvSpPr>
                <p:nvPr/>
              </p:nvSpPr>
              <p:spPr bwMode="auto">
                <a:xfrm>
                  <a:off x="3764" y="3210"/>
                  <a:ext cx="168" cy="103"/>
                </a:xfrm>
                <a:custGeom>
                  <a:avLst/>
                  <a:gdLst>
                    <a:gd name="T0" fmla="*/ 0 w 56"/>
                    <a:gd name="T1" fmla="*/ 945 h 34"/>
                    <a:gd name="T2" fmla="*/ 81 w 56"/>
                    <a:gd name="T3" fmla="*/ 724 h 34"/>
                    <a:gd name="T4" fmla="*/ 243 w 56"/>
                    <a:gd name="T5" fmla="*/ 560 h 34"/>
                    <a:gd name="T6" fmla="*/ 459 w 56"/>
                    <a:gd name="T7" fmla="*/ 385 h 34"/>
                    <a:gd name="T8" fmla="*/ 459 w 56"/>
                    <a:gd name="T9" fmla="*/ 385 h 34"/>
                    <a:gd name="T10" fmla="*/ 783 w 56"/>
                    <a:gd name="T11" fmla="*/ 248 h 34"/>
                    <a:gd name="T12" fmla="*/ 1188 w 56"/>
                    <a:gd name="T13" fmla="*/ 194 h 34"/>
                    <a:gd name="T14" fmla="*/ 1512 w 56"/>
                    <a:gd name="T15" fmla="*/ 136 h 34"/>
                    <a:gd name="T16" fmla="*/ 1512 w 56"/>
                    <a:gd name="T17" fmla="*/ 136 h 34"/>
                    <a:gd name="T18" fmla="*/ 1458 w 56"/>
                    <a:gd name="T19" fmla="*/ 27 h 34"/>
                    <a:gd name="T20" fmla="*/ 837 w 56"/>
                    <a:gd name="T21" fmla="*/ 0 h 34"/>
                    <a:gd name="T22" fmla="*/ 297 w 56"/>
                    <a:gd name="T23" fmla="*/ 167 h 34"/>
                    <a:gd name="T24" fmla="*/ 297 w 56"/>
                    <a:gd name="T25" fmla="*/ 167 h 34"/>
                    <a:gd name="T26" fmla="*/ 135 w 56"/>
                    <a:gd name="T27" fmla="*/ 330 h 34"/>
                    <a:gd name="T28" fmla="*/ 0 w 56"/>
                    <a:gd name="T29" fmla="*/ 479 h 34"/>
                    <a:gd name="T30" fmla="*/ 0 w 56"/>
                    <a:gd name="T31" fmla="*/ 697 h 34"/>
                    <a:gd name="T32" fmla="*/ 0 w 56"/>
                    <a:gd name="T33" fmla="*/ 697 h 34"/>
                    <a:gd name="T34" fmla="*/ 0 w 56"/>
                    <a:gd name="T35" fmla="*/ 751 h 34"/>
                    <a:gd name="T36" fmla="*/ 0 w 56"/>
                    <a:gd name="T37" fmla="*/ 863 h 34"/>
                    <a:gd name="T38" fmla="*/ 0 w 56"/>
                    <a:gd name="T39" fmla="*/ 945 h 34"/>
                    <a:gd name="T40" fmla="*/ 0 w 56"/>
                    <a:gd name="T41" fmla="*/ 945 h 34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w 56"/>
                    <a:gd name="T64" fmla="*/ 0 h 34"/>
                    <a:gd name="T65" fmla="*/ 56 w 56"/>
                    <a:gd name="T66" fmla="*/ 34 h 34"/>
                  </a:gdLst>
                  <a:ahLst/>
                  <a:cxnLst>
                    <a:cxn ang="T42">
                      <a:pos x="T0" y="T1"/>
                    </a:cxn>
                    <a:cxn ang="T43">
                      <a:pos x="T2" y="T3"/>
                    </a:cxn>
                    <a:cxn ang="T44">
                      <a:pos x="T4" y="T5"/>
                    </a:cxn>
                    <a:cxn ang="T45">
                      <a:pos x="T6" y="T7"/>
                    </a:cxn>
                    <a:cxn ang="T46">
                      <a:pos x="T8" y="T9"/>
                    </a:cxn>
                    <a:cxn ang="T47">
                      <a:pos x="T10" y="T11"/>
                    </a:cxn>
                    <a:cxn ang="T48">
                      <a:pos x="T12" y="T13"/>
                    </a:cxn>
                    <a:cxn ang="T49">
                      <a:pos x="T14" y="T15"/>
                    </a:cxn>
                    <a:cxn ang="T50">
                      <a:pos x="T16" y="T17"/>
                    </a:cxn>
                    <a:cxn ang="T51">
                      <a:pos x="T18" y="T19"/>
                    </a:cxn>
                    <a:cxn ang="T52">
                      <a:pos x="T20" y="T21"/>
                    </a:cxn>
                    <a:cxn ang="T53">
                      <a:pos x="T22" y="T23"/>
                    </a:cxn>
                    <a:cxn ang="T54">
                      <a:pos x="T24" y="T25"/>
                    </a:cxn>
                    <a:cxn ang="T55">
                      <a:pos x="T26" y="T27"/>
                    </a:cxn>
                    <a:cxn ang="T56">
                      <a:pos x="T28" y="T29"/>
                    </a:cxn>
                    <a:cxn ang="T57">
                      <a:pos x="T30" y="T31"/>
                    </a:cxn>
                    <a:cxn ang="T58">
                      <a:pos x="T32" y="T33"/>
                    </a:cxn>
                    <a:cxn ang="T59">
                      <a:pos x="T34" y="T35"/>
                    </a:cxn>
                    <a:cxn ang="T60">
                      <a:pos x="T36" y="T37"/>
                    </a:cxn>
                    <a:cxn ang="T61">
                      <a:pos x="T38" y="T39"/>
                    </a:cxn>
                    <a:cxn ang="T62">
                      <a:pos x="T40" y="T41"/>
                    </a:cxn>
                  </a:cxnLst>
                  <a:rect l="T63" t="T64" r="T65" b="T66"/>
                  <a:pathLst>
                    <a:path w="56" h="34">
                      <a:moveTo>
                        <a:pt x="0" y="34"/>
                      </a:moveTo>
                      <a:lnTo>
                        <a:pt x="3" y="26"/>
                      </a:lnTo>
                      <a:lnTo>
                        <a:pt x="9" y="20"/>
                      </a:lnTo>
                      <a:lnTo>
                        <a:pt x="17" y="14"/>
                      </a:lnTo>
                      <a:lnTo>
                        <a:pt x="29" y="9"/>
                      </a:lnTo>
                      <a:lnTo>
                        <a:pt x="44" y="7"/>
                      </a:lnTo>
                      <a:lnTo>
                        <a:pt x="56" y="5"/>
                      </a:lnTo>
                      <a:lnTo>
                        <a:pt x="54" y="1"/>
                      </a:lnTo>
                      <a:lnTo>
                        <a:pt x="31" y="0"/>
                      </a:lnTo>
                      <a:lnTo>
                        <a:pt x="11" y="6"/>
                      </a:lnTo>
                      <a:lnTo>
                        <a:pt x="5" y="12"/>
                      </a:lnTo>
                      <a:lnTo>
                        <a:pt x="0" y="17"/>
                      </a:lnTo>
                      <a:lnTo>
                        <a:pt x="0" y="25"/>
                      </a:lnTo>
                      <a:lnTo>
                        <a:pt x="0" y="27"/>
                      </a:lnTo>
                      <a:lnTo>
                        <a:pt x="0" y="31"/>
                      </a:lnTo>
                      <a:lnTo>
                        <a:pt x="0" y="34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</p:grpSp>
          <p:grpSp>
            <p:nvGrpSpPr>
              <p:cNvPr id="296" name="Group 8"/>
              <p:cNvGrpSpPr>
                <a:grpSpLocks/>
              </p:cNvGrpSpPr>
              <p:nvPr/>
            </p:nvGrpSpPr>
            <p:grpSpPr bwMode="auto">
              <a:xfrm>
                <a:off x="4182" y="996"/>
                <a:ext cx="442" cy="678"/>
                <a:chOff x="3713" y="3173"/>
                <a:chExt cx="442" cy="678"/>
              </a:xfrm>
            </p:grpSpPr>
            <p:sp>
              <p:nvSpPr>
                <p:cNvPr id="297" name="Freeform 9"/>
                <p:cNvSpPr>
                  <a:spLocks noChangeAspect="1"/>
                </p:cNvSpPr>
                <p:nvPr/>
              </p:nvSpPr>
              <p:spPr bwMode="auto">
                <a:xfrm>
                  <a:off x="3713" y="3173"/>
                  <a:ext cx="442" cy="678"/>
                </a:xfrm>
                <a:custGeom>
                  <a:avLst/>
                  <a:gdLst>
                    <a:gd name="T0" fmla="*/ 3289 w 147"/>
                    <a:gd name="T1" fmla="*/ 0 h 225"/>
                    <a:gd name="T2" fmla="*/ 3644 w 147"/>
                    <a:gd name="T3" fmla="*/ 136 h 225"/>
                    <a:gd name="T4" fmla="*/ 3915 w 147"/>
                    <a:gd name="T5" fmla="*/ 545 h 225"/>
                    <a:gd name="T6" fmla="*/ 3996 w 147"/>
                    <a:gd name="T7" fmla="*/ 1100 h 225"/>
                    <a:gd name="T8" fmla="*/ 3996 w 147"/>
                    <a:gd name="T9" fmla="*/ 1100 h 225"/>
                    <a:gd name="T10" fmla="*/ 3996 w 147"/>
                    <a:gd name="T11" fmla="*/ 1534 h 225"/>
                    <a:gd name="T12" fmla="*/ 3996 w 147"/>
                    <a:gd name="T13" fmla="*/ 2489 h 225"/>
                    <a:gd name="T14" fmla="*/ 3996 w 147"/>
                    <a:gd name="T15" fmla="*/ 3667 h 225"/>
                    <a:gd name="T16" fmla="*/ 3996 w 147"/>
                    <a:gd name="T17" fmla="*/ 4650 h 225"/>
                    <a:gd name="T18" fmla="*/ 3996 w 147"/>
                    <a:gd name="T19" fmla="*/ 5029 h 225"/>
                    <a:gd name="T20" fmla="*/ 3996 w 147"/>
                    <a:gd name="T21" fmla="*/ 5029 h 225"/>
                    <a:gd name="T22" fmla="*/ 3915 w 147"/>
                    <a:gd name="T23" fmla="*/ 5611 h 225"/>
                    <a:gd name="T24" fmla="*/ 3644 w 147"/>
                    <a:gd name="T25" fmla="*/ 6021 h 225"/>
                    <a:gd name="T26" fmla="*/ 3289 w 147"/>
                    <a:gd name="T27" fmla="*/ 6156 h 225"/>
                    <a:gd name="T28" fmla="*/ 3289 w 147"/>
                    <a:gd name="T29" fmla="*/ 6156 h 225"/>
                    <a:gd name="T30" fmla="*/ 2613 w 147"/>
                    <a:gd name="T31" fmla="*/ 6156 h 225"/>
                    <a:gd name="T32" fmla="*/ 1383 w 147"/>
                    <a:gd name="T33" fmla="*/ 6156 h 225"/>
                    <a:gd name="T34" fmla="*/ 707 w 147"/>
                    <a:gd name="T35" fmla="*/ 6156 h 225"/>
                    <a:gd name="T36" fmla="*/ 707 w 147"/>
                    <a:gd name="T37" fmla="*/ 6156 h 225"/>
                    <a:gd name="T38" fmla="*/ 352 w 147"/>
                    <a:gd name="T39" fmla="*/ 6021 h 225"/>
                    <a:gd name="T40" fmla="*/ 108 w 147"/>
                    <a:gd name="T41" fmla="*/ 5611 h 225"/>
                    <a:gd name="T42" fmla="*/ 0 w 147"/>
                    <a:gd name="T43" fmla="*/ 5029 h 225"/>
                    <a:gd name="T44" fmla="*/ 0 w 147"/>
                    <a:gd name="T45" fmla="*/ 5029 h 225"/>
                    <a:gd name="T46" fmla="*/ 0 w 147"/>
                    <a:gd name="T47" fmla="*/ 4650 h 225"/>
                    <a:gd name="T48" fmla="*/ 0 w 147"/>
                    <a:gd name="T49" fmla="*/ 3667 h 225"/>
                    <a:gd name="T50" fmla="*/ 0 w 147"/>
                    <a:gd name="T51" fmla="*/ 2489 h 225"/>
                    <a:gd name="T52" fmla="*/ 0 w 147"/>
                    <a:gd name="T53" fmla="*/ 1534 h 225"/>
                    <a:gd name="T54" fmla="*/ 0 w 147"/>
                    <a:gd name="T55" fmla="*/ 1100 h 225"/>
                    <a:gd name="T56" fmla="*/ 0 w 147"/>
                    <a:gd name="T57" fmla="*/ 1100 h 225"/>
                    <a:gd name="T58" fmla="*/ 108 w 147"/>
                    <a:gd name="T59" fmla="*/ 545 h 225"/>
                    <a:gd name="T60" fmla="*/ 352 w 147"/>
                    <a:gd name="T61" fmla="*/ 136 h 225"/>
                    <a:gd name="T62" fmla="*/ 707 w 147"/>
                    <a:gd name="T63" fmla="*/ 0 h 225"/>
                    <a:gd name="T64" fmla="*/ 707 w 147"/>
                    <a:gd name="T65" fmla="*/ 0 h 225"/>
                    <a:gd name="T66" fmla="*/ 1383 w 147"/>
                    <a:gd name="T67" fmla="*/ 0 h 225"/>
                    <a:gd name="T68" fmla="*/ 2613 w 147"/>
                    <a:gd name="T69" fmla="*/ 0 h 225"/>
                    <a:gd name="T70" fmla="*/ 3289 w 147"/>
                    <a:gd name="T71" fmla="*/ 0 h 225"/>
                    <a:gd name="T72" fmla="*/ 3289 w 147"/>
                    <a:gd name="T73" fmla="*/ 0 h 225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w 147"/>
                    <a:gd name="T112" fmla="*/ 0 h 225"/>
                    <a:gd name="T113" fmla="*/ 147 w 147"/>
                    <a:gd name="T114" fmla="*/ 225 h 225"/>
                  </a:gdLst>
                  <a:ahLst/>
                  <a:cxnLst>
                    <a:cxn ang="T74">
                      <a:pos x="T0" y="T1"/>
                    </a:cxn>
                    <a:cxn ang="T75">
                      <a:pos x="T2" y="T3"/>
                    </a:cxn>
                    <a:cxn ang="T76">
                      <a:pos x="T4" y="T5"/>
                    </a:cxn>
                    <a:cxn ang="T77">
                      <a:pos x="T6" y="T7"/>
                    </a:cxn>
                    <a:cxn ang="T78">
                      <a:pos x="T8" y="T9"/>
                    </a:cxn>
                    <a:cxn ang="T79">
                      <a:pos x="T10" y="T11"/>
                    </a:cxn>
                    <a:cxn ang="T80">
                      <a:pos x="T12" y="T13"/>
                    </a:cxn>
                    <a:cxn ang="T81">
                      <a:pos x="T14" y="T15"/>
                    </a:cxn>
                    <a:cxn ang="T82">
                      <a:pos x="T16" y="T17"/>
                    </a:cxn>
                    <a:cxn ang="T83">
                      <a:pos x="T18" y="T19"/>
                    </a:cxn>
                    <a:cxn ang="T84">
                      <a:pos x="T20" y="T21"/>
                    </a:cxn>
                    <a:cxn ang="T85">
                      <a:pos x="T22" y="T23"/>
                    </a:cxn>
                    <a:cxn ang="T86">
                      <a:pos x="T24" y="T25"/>
                    </a:cxn>
                    <a:cxn ang="T87">
                      <a:pos x="T26" y="T27"/>
                    </a:cxn>
                    <a:cxn ang="T88">
                      <a:pos x="T28" y="T29"/>
                    </a:cxn>
                    <a:cxn ang="T89">
                      <a:pos x="T30" y="T31"/>
                    </a:cxn>
                    <a:cxn ang="T90">
                      <a:pos x="T32" y="T33"/>
                    </a:cxn>
                    <a:cxn ang="T91">
                      <a:pos x="T34" y="T35"/>
                    </a:cxn>
                    <a:cxn ang="T92">
                      <a:pos x="T36" y="T37"/>
                    </a:cxn>
                    <a:cxn ang="T93">
                      <a:pos x="T38" y="T39"/>
                    </a:cxn>
                    <a:cxn ang="T94">
                      <a:pos x="T40" y="T41"/>
                    </a:cxn>
                    <a:cxn ang="T95">
                      <a:pos x="T42" y="T43"/>
                    </a:cxn>
                    <a:cxn ang="T96">
                      <a:pos x="T44" y="T45"/>
                    </a:cxn>
                    <a:cxn ang="T97">
                      <a:pos x="T46" y="T47"/>
                    </a:cxn>
                    <a:cxn ang="T98">
                      <a:pos x="T48" y="T49"/>
                    </a:cxn>
                    <a:cxn ang="T99">
                      <a:pos x="T50" y="T51"/>
                    </a:cxn>
                    <a:cxn ang="T100">
                      <a:pos x="T52" y="T53"/>
                    </a:cxn>
                    <a:cxn ang="T101">
                      <a:pos x="T54" y="T55"/>
                    </a:cxn>
                    <a:cxn ang="T102">
                      <a:pos x="T56" y="T57"/>
                    </a:cxn>
                    <a:cxn ang="T103">
                      <a:pos x="T58" y="T59"/>
                    </a:cxn>
                    <a:cxn ang="T104">
                      <a:pos x="T60" y="T61"/>
                    </a:cxn>
                    <a:cxn ang="T105">
                      <a:pos x="T62" y="T63"/>
                    </a:cxn>
                    <a:cxn ang="T106">
                      <a:pos x="T64" y="T65"/>
                    </a:cxn>
                    <a:cxn ang="T107">
                      <a:pos x="T66" y="T67"/>
                    </a:cxn>
                    <a:cxn ang="T108">
                      <a:pos x="T68" y="T69"/>
                    </a:cxn>
                    <a:cxn ang="T109">
                      <a:pos x="T70" y="T71"/>
                    </a:cxn>
                    <a:cxn ang="T110">
                      <a:pos x="T72" y="T73"/>
                    </a:cxn>
                  </a:cxnLst>
                  <a:rect l="T111" t="T112" r="T113" b="T114"/>
                  <a:pathLst>
                    <a:path w="147" h="225">
                      <a:moveTo>
                        <a:pt x="121" y="0"/>
                      </a:moveTo>
                      <a:lnTo>
                        <a:pt x="134" y="5"/>
                      </a:lnTo>
                      <a:lnTo>
                        <a:pt x="144" y="20"/>
                      </a:lnTo>
                      <a:lnTo>
                        <a:pt x="147" y="40"/>
                      </a:lnTo>
                      <a:lnTo>
                        <a:pt x="147" y="56"/>
                      </a:lnTo>
                      <a:lnTo>
                        <a:pt x="147" y="91"/>
                      </a:lnTo>
                      <a:lnTo>
                        <a:pt x="147" y="134"/>
                      </a:lnTo>
                      <a:lnTo>
                        <a:pt x="147" y="170"/>
                      </a:lnTo>
                      <a:lnTo>
                        <a:pt x="147" y="184"/>
                      </a:lnTo>
                      <a:lnTo>
                        <a:pt x="144" y="205"/>
                      </a:lnTo>
                      <a:lnTo>
                        <a:pt x="134" y="220"/>
                      </a:lnTo>
                      <a:lnTo>
                        <a:pt x="121" y="225"/>
                      </a:lnTo>
                      <a:lnTo>
                        <a:pt x="96" y="225"/>
                      </a:lnTo>
                      <a:lnTo>
                        <a:pt x="51" y="225"/>
                      </a:lnTo>
                      <a:lnTo>
                        <a:pt x="26" y="225"/>
                      </a:lnTo>
                      <a:lnTo>
                        <a:pt x="13" y="220"/>
                      </a:lnTo>
                      <a:lnTo>
                        <a:pt x="4" y="205"/>
                      </a:lnTo>
                      <a:lnTo>
                        <a:pt x="0" y="184"/>
                      </a:lnTo>
                      <a:lnTo>
                        <a:pt x="0" y="170"/>
                      </a:lnTo>
                      <a:lnTo>
                        <a:pt x="0" y="134"/>
                      </a:lnTo>
                      <a:lnTo>
                        <a:pt x="0" y="91"/>
                      </a:lnTo>
                      <a:lnTo>
                        <a:pt x="0" y="56"/>
                      </a:lnTo>
                      <a:lnTo>
                        <a:pt x="0" y="40"/>
                      </a:lnTo>
                      <a:lnTo>
                        <a:pt x="4" y="20"/>
                      </a:lnTo>
                      <a:lnTo>
                        <a:pt x="13" y="5"/>
                      </a:lnTo>
                      <a:lnTo>
                        <a:pt x="26" y="0"/>
                      </a:lnTo>
                      <a:lnTo>
                        <a:pt x="51" y="0"/>
                      </a:lnTo>
                      <a:lnTo>
                        <a:pt x="96" y="0"/>
                      </a:lnTo>
                      <a:lnTo>
                        <a:pt x="121" y="0"/>
                      </a:lnTo>
                      <a:close/>
                    </a:path>
                  </a:pathLst>
                </a:custGeom>
                <a:solidFill>
                  <a:srgbClr val="64E375"/>
                </a:solidFill>
                <a:ln w="19050" cmpd="sng">
                  <a:solidFill>
                    <a:srgbClr val="6A7F6C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298" name="Freeform 10"/>
                <p:cNvSpPr>
                  <a:spLocks noChangeAspect="1"/>
                </p:cNvSpPr>
                <p:nvPr/>
              </p:nvSpPr>
              <p:spPr bwMode="auto">
                <a:xfrm>
                  <a:off x="3764" y="3210"/>
                  <a:ext cx="168" cy="103"/>
                </a:xfrm>
                <a:custGeom>
                  <a:avLst/>
                  <a:gdLst>
                    <a:gd name="T0" fmla="*/ 0 w 56"/>
                    <a:gd name="T1" fmla="*/ 945 h 34"/>
                    <a:gd name="T2" fmla="*/ 81 w 56"/>
                    <a:gd name="T3" fmla="*/ 724 h 34"/>
                    <a:gd name="T4" fmla="*/ 243 w 56"/>
                    <a:gd name="T5" fmla="*/ 560 h 34"/>
                    <a:gd name="T6" fmla="*/ 459 w 56"/>
                    <a:gd name="T7" fmla="*/ 385 h 34"/>
                    <a:gd name="T8" fmla="*/ 459 w 56"/>
                    <a:gd name="T9" fmla="*/ 385 h 34"/>
                    <a:gd name="T10" fmla="*/ 783 w 56"/>
                    <a:gd name="T11" fmla="*/ 248 h 34"/>
                    <a:gd name="T12" fmla="*/ 1188 w 56"/>
                    <a:gd name="T13" fmla="*/ 194 h 34"/>
                    <a:gd name="T14" fmla="*/ 1512 w 56"/>
                    <a:gd name="T15" fmla="*/ 136 h 34"/>
                    <a:gd name="T16" fmla="*/ 1512 w 56"/>
                    <a:gd name="T17" fmla="*/ 136 h 34"/>
                    <a:gd name="T18" fmla="*/ 1458 w 56"/>
                    <a:gd name="T19" fmla="*/ 27 h 34"/>
                    <a:gd name="T20" fmla="*/ 837 w 56"/>
                    <a:gd name="T21" fmla="*/ 0 h 34"/>
                    <a:gd name="T22" fmla="*/ 297 w 56"/>
                    <a:gd name="T23" fmla="*/ 167 h 34"/>
                    <a:gd name="T24" fmla="*/ 297 w 56"/>
                    <a:gd name="T25" fmla="*/ 167 h 34"/>
                    <a:gd name="T26" fmla="*/ 135 w 56"/>
                    <a:gd name="T27" fmla="*/ 330 h 34"/>
                    <a:gd name="T28" fmla="*/ 0 w 56"/>
                    <a:gd name="T29" fmla="*/ 479 h 34"/>
                    <a:gd name="T30" fmla="*/ 0 w 56"/>
                    <a:gd name="T31" fmla="*/ 697 h 34"/>
                    <a:gd name="T32" fmla="*/ 0 w 56"/>
                    <a:gd name="T33" fmla="*/ 697 h 34"/>
                    <a:gd name="T34" fmla="*/ 0 w 56"/>
                    <a:gd name="T35" fmla="*/ 751 h 34"/>
                    <a:gd name="T36" fmla="*/ 0 w 56"/>
                    <a:gd name="T37" fmla="*/ 863 h 34"/>
                    <a:gd name="T38" fmla="*/ 0 w 56"/>
                    <a:gd name="T39" fmla="*/ 945 h 34"/>
                    <a:gd name="T40" fmla="*/ 0 w 56"/>
                    <a:gd name="T41" fmla="*/ 945 h 34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w 56"/>
                    <a:gd name="T64" fmla="*/ 0 h 34"/>
                    <a:gd name="T65" fmla="*/ 56 w 56"/>
                    <a:gd name="T66" fmla="*/ 34 h 34"/>
                  </a:gdLst>
                  <a:ahLst/>
                  <a:cxnLst>
                    <a:cxn ang="T42">
                      <a:pos x="T0" y="T1"/>
                    </a:cxn>
                    <a:cxn ang="T43">
                      <a:pos x="T2" y="T3"/>
                    </a:cxn>
                    <a:cxn ang="T44">
                      <a:pos x="T4" y="T5"/>
                    </a:cxn>
                    <a:cxn ang="T45">
                      <a:pos x="T6" y="T7"/>
                    </a:cxn>
                    <a:cxn ang="T46">
                      <a:pos x="T8" y="T9"/>
                    </a:cxn>
                    <a:cxn ang="T47">
                      <a:pos x="T10" y="T11"/>
                    </a:cxn>
                    <a:cxn ang="T48">
                      <a:pos x="T12" y="T13"/>
                    </a:cxn>
                    <a:cxn ang="T49">
                      <a:pos x="T14" y="T15"/>
                    </a:cxn>
                    <a:cxn ang="T50">
                      <a:pos x="T16" y="T17"/>
                    </a:cxn>
                    <a:cxn ang="T51">
                      <a:pos x="T18" y="T19"/>
                    </a:cxn>
                    <a:cxn ang="T52">
                      <a:pos x="T20" y="T21"/>
                    </a:cxn>
                    <a:cxn ang="T53">
                      <a:pos x="T22" y="T23"/>
                    </a:cxn>
                    <a:cxn ang="T54">
                      <a:pos x="T24" y="T25"/>
                    </a:cxn>
                    <a:cxn ang="T55">
                      <a:pos x="T26" y="T27"/>
                    </a:cxn>
                    <a:cxn ang="T56">
                      <a:pos x="T28" y="T29"/>
                    </a:cxn>
                    <a:cxn ang="T57">
                      <a:pos x="T30" y="T31"/>
                    </a:cxn>
                    <a:cxn ang="T58">
                      <a:pos x="T32" y="T33"/>
                    </a:cxn>
                    <a:cxn ang="T59">
                      <a:pos x="T34" y="T35"/>
                    </a:cxn>
                    <a:cxn ang="T60">
                      <a:pos x="T36" y="T37"/>
                    </a:cxn>
                    <a:cxn ang="T61">
                      <a:pos x="T38" y="T39"/>
                    </a:cxn>
                    <a:cxn ang="T62">
                      <a:pos x="T40" y="T41"/>
                    </a:cxn>
                  </a:cxnLst>
                  <a:rect l="T63" t="T64" r="T65" b="T66"/>
                  <a:pathLst>
                    <a:path w="56" h="34">
                      <a:moveTo>
                        <a:pt x="0" y="34"/>
                      </a:moveTo>
                      <a:lnTo>
                        <a:pt x="3" y="26"/>
                      </a:lnTo>
                      <a:lnTo>
                        <a:pt x="9" y="20"/>
                      </a:lnTo>
                      <a:lnTo>
                        <a:pt x="17" y="14"/>
                      </a:lnTo>
                      <a:lnTo>
                        <a:pt x="29" y="9"/>
                      </a:lnTo>
                      <a:lnTo>
                        <a:pt x="44" y="7"/>
                      </a:lnTo>
                      <a:lnTo>
                        <a:pt x="56" y="5"/>
                      </a:lnTo>
                      <a:lnTo>
                        <a:pt x="54" y="1"/>
                      </a:lnTo>
                      <a:lnTo>
                        <a:pt x="31" y="0"/>
                      </a:lnTo>
                      <a:lnTo>
                        <a:pt x="11" y="6"/>
                      </a:lnTo>
                      <a:lnTo>
                        <a:pt x="5" y="12"/>
                      </a:lnTo>
                      <a:lnTo>
                        <a:pt x="0" y="17"/>
                      </a:lnTo>
                      <a:lnTo>
                        <a:pt x="0" y="25"/>
                      </a:lnTo>
                      <a:lnTo>
                        <a:pt x="0" y="27"/>
                      </a:lnTo>
                      <a:lnTo>
                        <a:pt x="0" y="31"/>
                      </a:lnTo>
                      <a:lnTo>
                        <a:pt x="0" y="34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</p:grpSp>
        </p:grpSp>
        <p:grpSp>
          <p:nvGrpSpPr>
            <p:cNvPr id="151" name="Group 150"/>
            <p:cNvGrpSpPr/>
            <p:nvPr/>
          </p:nvGrpSpPr>
          <p:grpSpPr>
            <a:xfrm>
              <a:off x="584200" y="1511300"/>
              <a:ext cx="8832847" cy="2792413"/>
              <a:chOff x="584200" y="1511300"/>
              <a:chExt cx="8832847" cy="2792413"/>
            </a:xfrm>
          </p:grpSpPr>
          <p:grpSp>
            <p:nvGrpSpPr>
              <p:cNvPr id="152" name="Group 12"/>
              <p:cNvGrpSpPr>
                <a:grpSpLocks/>
              </p:cNvGrpSpPr>
              <p:nvPr/>
            </p:nvGrpSpPr>
            <p:grpSpPr bwMode="auto">
              <a:xfrm>
                <a:off x="584200" y="1511300"/>
                <a:ext cx="8832847" cy="2792413"/>
                <a:chOff x="327" y="952"/>
                <a:chExt cx="4946" cy="1759"/>
              </a:xfrm>
            </p:grpSpPr>
            <p:sp>
              <p:nvSpPr>
                <p:cNvPr id="165" name="Text Box 13"/>
                <p:cNvSpPr txBox="1">
                  <a:spLocks noChangeAspect="1" noChangeArrowheads="1"/>
                </p:cNvSpPr>
                <p:nvPr/>
              </p:nvSpPr>
              <p:spPr bwMode="auto">
                <a:xfrm>
                  <a:off x="4999" y="2109"/>
                  <a:ext cx="267" cy="25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pPr algn="l" eaLnBrk="0" hangingPunct="0"/>
                  <a:r>
                    <a:rPr lang="en-US" sz="1400" b="1">
                      <a:latin typeface="Times New Roman"/>
                      <a:cs typeface="Times New Roman"/>
                    </a:rPr>
                    <a:t> 3’</a:t>
                  </a:r>
                </a:p>
              </p:txBody>
            </p:sp>
            <p:sp>
              <p:nvSpPr>
                <p:cNvPr id="166" name="Text Box 14"/>
                <p:cNvSpPr txBox="1">
                  <a:spLocks noChangeAspect="1" noChangeArrowheads="1"/>
                </p:cNvSpPr>
                <p:nvPr/>
              </p:nvSpPr>
              <p:spPr bwMode="auto">
                <a:xfrm>
                  <a:off x="5006" y="2350"/>
                  <a:ext cx="267" cy="25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pPr algn="l" eaLnBrk="0" hangingPunct="0"/>
                  <a:r>
                    <a:rPr lang="en-US" sz="1400" b="1">
                      <a:latin typeface="Times New Roman"/>
                      <a:cs typeface="Times New Roman"/>
                    </a:rPr>
                    <a:t> 5’</a:t>
                  </a:r>
                </a:p>
              </p:txBody>
            </p:sp>
            <p:sp>
              <p:nvSpPr>
                <p:cNvPr id="167" name="Text Box 15"/>
                <p:cNvSpPr txBox="1">
                  <a:spLocks noChangeAspect="1" noChangeArrowheads="1"/>
                </p:cNvSpPr>
                <p:nvPr/>
              </p:nvSpPr>
              <p:spPr bwMode="auto">
                <a:xfrm>
                  <a:off x="4999" y="1046"/>
                  <a:ext cx="267" cy="25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pPr algn="l" eaLnBrk="0" hangingPunct="0"/>
                  <a:r>
                    <a:rPr lang="en-US" sz="1400" b="1">
                      <a:latin typeface="Times New Roman"/>
                      <a:cs typeface="Times New Roman"/>
                    </a:rPr>
                    <a:t> 3’</a:t>
                  </a:r>
                </a:p>
              </p:txBody>
            </p:sp>
            <p:sp>
              <p:nvSpPr>
                <p:cNvPr id="168" name="Freeform 16"/>
                <p:cNvSpPr>
                  <a:spLocks noChangeAspect="1"/>
                </p:cNvSpPr>
                <p:nvPr/>
              </p:nvSpPr>
              <p:spPr bwMode="auto">
                <a:xfrm>
                  <a:off x="1919" y="952"/>
                  <a:ext cx="366" cy="639"/>
                </a:xfrm>
                <a:custGeom>
                  <a:avLst/>
                  <a:gdLst>
                    <a:gd name="T0" fmla="*/ 164 w 154"/>
                    <a:gd name="T1" fmla="*/ 2162 h 284"/>
                    <a:gd name="T2" fmla="*/ 69 w 154"/>
                    <a:gd name="T3" fmla="*/ 2324 h 284"/>
                    <a:gd name="T4" fmla="*/ 0 w 154"/>
                    <a:gd name="T5" fmla="*/ 2540 h 284"/>
                    <a:gd name="T6" fmla="*/ 0 w 154"/>
                    <a:gd name="T7" fmla="*/ 2779 h 284"/>
                    <a:gd name="T8" fmla="*/ 78 w 154"/>
                    <a:gd name="T9" fmla="*/ 2997 h 284"/>
                    <a:gd name="T10" fmla="*/ 271 w 154"/>
                    <a:gd name="T11" fmla="*/ 3168 h 284"/>
                    <a:gd name="T12" fmla="*/ 604 w 154"/>
                    <a:gd name="T13" fmla="*/ 3235 h 284"/>
                    <a:gd name="T14" fmla="*/ 604 w 154"/>
                    <a:gd name="T15" fmla="*/ 3235 h 284"/>
                    <a:gd name="T16" fmla="*/ 1034 w 154"/>
                    <a:gd name="T17" fmla="*/ 3199 h 284"/>
                    <a:gd name="T18" fmla="*/ 1367 w 154"/>
                    <a:gd name="T19" fmla="*/ 3053 h 284"/>
                    <a:gd name="T20" fmla="*/ 1637 w 154"/>
                    <a:gd name="T21" fmla="*/ 2835 h 284"/>
                    <a:gd name="T22" fmla="*/ 1842 w 154"/>
                    <a:gd name="T23" fmla="*/ 2608 h 284"/>
                    <a:gd name="T24" fmla="*/ 1961 w 154"/>
                    <a:gd name="T25" fmla="*/ 2390 h 284"/>
                    <a:gd name="T26" fmla="*/ 2039 w 154"/>
                    <a:gd name="T27" fmla="*/ 2232 h 284"/>
                    <a:gd name="T28" fmla="*/ 2068 w 154"/>
                    <a:gd name="T29" fmla="*/ 2162 h 284"/>
                    <a:gd name="T30" fmla="*/ 2068 w 154"/>
                    <a:gd name="T31" fmla="*/ 2162 h 284"/>
                    <a:gd name="T32" fmla="*/ 2068 w 154"/>
                    <a:gd name="T33" fmla="*/ 1082 h 284"/>
                    <a:gd name="T34" fmla="*/ 2068 w 154"/>
                    <a:gd name="T35" fmla="*/ 1082 h 284"/>
                    <a:gd name="T36" fmla="*/ 2039 w 154"/>
                    <a:gd name="T37" fmla="*/ 1012 h 284"/>
                    <a:gd name="T38" fmla="*/ 1961 w 154"/>
                    <a:gd name="T39" fmla="*/ 855 h 284"/>
                    <a:gd name="T40" fmla="*/ 1842 w 154"/>
                    <a:gd name="T41" fmla="*/ 637 h 284"/>
                    <a:gd name="T42" fmla="*/ 1637 w 154"/>
                    <a:gd name="T43" fmla="*/ 400 h 284"/>
                    <a:gd name="T44" fmla="*/ 1367 w 154"/>
                    <a:gd name="T45" fmla="*/ 191 h 284"/>
                    <a:gd name="T46" fmla="*/ 1034 w 154"/>
                    <a:gd name="T47" fmla="*/ 45 h 284"/>
                    <a:gd name="T48" fmla="*/ 604 w 154"/>
                    <a:gd name="T49" fmla="*/ 0 h 284"/>
                    <a:gd name="T50" fmla="*/ 604 w 154"/>
                    <a:gd name="T51" fmla="*/ 0 h 284"/>
                    <a:gd name="T52" fmla="*/ 271 w 154"/>
                    <a:gd name="T53" fmla="*/ 81 h 284"/>
                    <a:gd name="T54" fmla="*/ 78 w 154"/>
                    <a:gd name="T55" fmla="*/ 247 h 284"/>
                    <a:gd name="T56" fmla="*/ 0 w 154"/>
                    <a:gd name="T57" fmla="*/ 466 h 284"/>
                    <a:gd name="T58" fmla="*/ 0 w 154"/>
                    <a:gd name="T59" fmla="*/ 704 h 284"/>
                    <a:gd name="T60" fmla="*/ 69 w 154"/>
                    <a:gd name="T61" fmla="*/ 920 h 284"/>
                    <a:gd name="T62" fmla="*/ 164 w 154"/>
                    <a:gd name="T63" fmla="*/ 1082 h 284"/>
                    <a:gd name="T64" fmla="*/ 164 w 154"/>
                    <a:gd name="T65" fmla="*/ 1082 h 284"/>
                    <a:gd name="T66" fmla="*/ 164 w 154"/>
                    <a:gd name="T67" fmla="*/ 1368 h 284"/>
                    <a:gd name="T68" fmla="*/ 164 w 154"/>
                    <a:gd name="T69" fmla="*/ 1879 h 284"/>
                    <a:gd name="T70" fmla="*/ 164 w 154"/>
                    <a:gd name="T71" fmla="*/ 2162 h 284"/>
                    <a:gd name="T72" fmla="*/ 164 w 154"/>
                    <a:gd name="T73" fmla="*/ 2162 h 284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w 154"/>
                    <a:gd name="T112" fmla="*/ 0 h 284"/>
                    <a:gd name="T113" fmla="*/ 154 w 154"/>
                    <a:gd name="T114" fmla="*/ 284 h 284"/>
                  </a:gdLst>
                  <a:ahLst/>
                  <a:cxnLst>
                    <a:cxn ang="T74">
                      <a:pos x="T0" y="T1"/>
                    </a:cxn>
                    <a:cxn ang="T75">
                      <a:pos x="T2" y="T3"/>
                    </a:cxn>
                    <a:cxn ang="T76">
                      <a:pos x="T4" y="T5"/>
                    </a:cxn>
                    <a:cxn ang="T77">
                      <a:pos x="T6" y="T7"/>
                    </a:cxn>
                    <a:cxn ang="T78">
                      <a:pos x="T8" y="T9"/>
                    </a:cxn>
                    <a:cxn ang="T79">
                      <a:pos x="T10" y="T11"/>
                    </a:cxn>
                    <a:cxn ang="T80">
                      <a:pos x="T12" y="T13"/>
                    </a:cxn>
                    <a:cxn ang="T81">
                      <a:pos x="T14" y="T15"/>
                    </a:cxn>
                    <a:cxn ang="T82">
                      <a:pos x="T16" y="T17"/>
                    </a:cxn>
                    <a:cxn ang="T83">
                      <a:pos x="T18" y="T19"/>
                    </a:cxn>
                    <a:cxn ang="T84">
                      <a:pos x="T20" y="T21"/>
                    </a:cxn>
                    <a:cxn ang="T85">
                      <a:pos x="T22" y="T23"/>
                    </a:cxn>
                    <a:cxn ang="T86">
                      <a:pos x="T24" y="T25"/>
                    </a:cxn>
                    <a:cxn ang="T87">
                      <a:pos x="T26" y="T27"/>
                    </a:cxn>
                    <a:cxn ang="T88">
                      <a:pos x="T28" y="T29"/>
                    </a:cxn>
                    <a:cxn ang="T89">
                      <a:pos x="T30" y="T31"/>
                    </a:cxn>
                    <a:cxn ang="T90">
                      <a:pos x="T32" y="T33"/>
                    </a:cxn>
                    <a:cxn ang="T91">
                      <a:pos x="T34" y="T35"/>
                    </a:cxn>
                    <a:cxn ang="T92">
                      <a:pos x="T36" y="T37"/>
                    </a:cxn>
                    <a:cxn ang="T93">
                      <a:pos x="T38" y="T39"/>
                    </a:cxn>
                    <a:cxn ang="T94">
                      <a:pos x="T40" y="T41"/>
                    </a:cxn>
                    <a:cxn ang="T95">
                      <a:pos x="T42" y="T43"/>
                    </a:cxn>
                    <a:cxn ang="T96">
                      <a:pos x="T44" y="T45"/>
                    </a:cxn>
                    <a:cxn ang="T97">
                      <a:pos x="T46" y="T47"/>
                    </a:cxn>
                    <a:cxn ang="T98">
                      <a:pos x="T48" y="T49"/>
                    </a:cxn>
                    <a:cxn ang="T99">
                      <a:pos x="T50" y="T51"/>
                    </a:cxn>
                    <a:cxn ang="T100">
                      <a:pos x="T52" y="T53"/>
                    </a:cxn>
                    <a:cxn ang="T101">
                      <a:pos x="T54" y="T55"/>
                    </a:cxn>
                    <a:cxn ang="T102">
                      <a:pos x="T56" y="T57"/>
                    </a:cxn>
                    <a:cxn ang="T103">
                      <a:pos x="T58" y="T59"/>
                    </a:cxn>
                    <a:cxn ang="T104">
                      <a:pos x="T60" y="T61"/>
                    </a:cxn>
                    <a:cxn ang="T105">
                      <a:pos x="T62" y="T63"/>
                    </a:cxn>
                    <a:cxn ang="T106">
                      <a:pos x="T64" y="T65"/>
                    </a:cxn>
                    <a:cxn ang="T107">
                      <a:pos x="T66" y="T67"/>
                    </a:cxn>
                    <a:cxn ang="T108">
                      <a:pos x="T68" y="T69"/>
                    </a:cxn>
                    <a:cxn ang="T109">
                      <a:pos x="T70" y="T71"/>
                    </a:cxn>
                    <a:cxn ang="T110">
                      <a:pos x="T72" y="T73"/>
                    </a:cxn>
                  </a:cxnLst>
                  <a:rect l="T111" t="T112" r="T113" b="T114"/>
                  <a:pathLst>
                    <a:path w="154" h="284">
                      <a:moveTo>
                        <a:pt x="12" y="190"/>
                      </a:moveTo>
                      <a:lnTo>
                        <a:pt x="5" y="204"/>
                      </a:lnTo>
                      <a:lnTo>
                        <a:pt x="0" y="223"/>
                      </a:lnTo>
                      <a:lnTo>
                        <a:pt x="0" y="244"/>
                      </a:lnTo>
                      <a:lnTo>
                        <a:pt x="6" y="263"/>
                      </a:lnTo>
                      <a:lnTo>
                        <a:pt x="20" y="278"/>
                      </a:lnTo>
                      <a:lnTo>
                        <a:pt x="45" y="284"/>
                      </a:lnTo>
                      <a:lnTo>
                        <a:pt x="77" y="281"/>
                      </a:lnTo>
                      <a:lnTo>
                        <a:pt x="102" y="268"/>
                      </a:lnTo>
                      <a:lnTo>
                        <a:pt x="122" y="249"/>
                      </a:lnTo>
                      <a:lnTo>
                        <a:pt x="137" y="229"/>
                      </a:lnTo>
                      <a:lnTo>
                        <a:pt x="146" y="210"/>
                      </a:lnTo>
                      <a:lnTo>
                        <a:pt x="152" y="196"/>
                      </a:lnTo>
                      <a:lnTo>
                        <a:pt x="154" y="190"/>
                      </a:lnTo>
                      <a:lnTo>
                        <a:pt x="154" y="95"/>
                      </a:lnTo>
                      <a:lnTo>
                        <a:pt x="152" y="89"/>
                      </a:lnTo>
                      <a:lnTo>
                        <a:pt x="146" y="75"/>
                      </a:lnTo>
                      <a:lnTo>
                        <a:pt x="137" y="56"/>
                      </a:lnTo>
                      <a:lnTo>
                        <a:pt x="122" y="35"/>
                      </a:lnTo>
                      <a:lnTo>
                        <a:pt x="102" y="17"/>
                      </a:lnTo>
                      <a:lnTo>
                        <a:pt x="77" y="4"/>
                      </a:lnTo>
                      <a:lnTo>
                        <a:pt x="45" y="0"/>
                      </a:lnTo>
                      <a:lnTo>
                        <a:pt x="20" y="7"/>
                      </a:lnTo>
                      <a:lnTo>
                        <a:pt x="6" y="22"/>
                      </a:lnTo>
                      <a:lnTo>
                        <a:pt x="0" y="41"/>
                      </a:lnTo>
                      <a:lnTo>
                        <a:pt x="0" y="62"/>
                      </a:lnTo>
                      <a:lnTo>
                        <a:pt x="5" y="81"/>
                      </a:lnTo>
                      <a:lnTo>
                        <a:pt x="12" y="95"/>
                      </a:lnTo>
                      <a:lnTo>
                        <a:pt x="12" y="120"/>
                      </a:lnTo>
                      <a:lnTo>
                        <a:pt x="12" y="165"/>
                      </a:lnTo>
                      <a:lnTo>
                        <a:pt x="12" y="190"/>
                      </a:lnTo>
                      <a:close/>
                    </a:path>
                  </a:pathLst>
                </a:custGeom>
                <a:solidFill>
                  <a:srgbClr val="C3AAD2"/>
                </a:solidFill>
                <a:ln w="19050" cmpd="sng">
                  <a:solidFill>
                    <a:srgbClr val="9E7AB9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169" name="Freeform 17"/>
                <p:cNvSpPr>
                  <a:spLocks noChangeAspect="1"/>
                </p:cNvSpPr>
                <p:nvPr/>
              </p:nvSpPr>
              <p:spPr bwMode="auto">
                <a:xfrm>
                  <a:off x="1955" y="977"/>
                  <a:ext cx="115" cy="150"/>
                </a:xfrm>
                <a:custGeom>
                  <a:avLst/>
                  <a:gdLst>
                    <a:gd name="T0" fmla="*/ 661 w 48"/>
                    <a:gd name="T1" fmla="*/ 0 h 67"/>
                    <a:gd name="T2" fmla="*/ 276 w 48"/>
                    <a:gd name="T3" fmla="*/ 65 h 67"/>
                    <a:gd name="T4" fmla="*/ 69 w 48"/>
                    <a:gd name="T5" fmla="*/ 246 h 67"/>
                    <a:gd name="T6" fmla="*/ 0 w 48"/>
                    <a:gd name="T7" fmla="*/ 481 h 67"/>
                    <a:gd name="T8" fmla="*/ 57 w 48"/>
                    <a:gd name="T9" fmla="*/ 716 h 67"/>
                    <a:gd name="T10" fmla="*/ 57 w 48"/>
                    <a:gd name="T11" fmla="*/ 716 h 67"/>
                    <a:gd name="T12" fmla="*/ 69 w 48"/>
                    <a:gd name="T13" fmla="*/ 732 h 67"/>
                    <a:gd name="T14" fmla="*/ 81 w 48"/>
                    <a:gd name="T15" fmla="*/ 741 h 67"/>
                    <a:gd name="T16" fmla="*/ 110 w 48"/>
                    <a:gd name="T17" fmla="*/ 752 h 67"/>
                    <a:gd name="T18" fmla="*/ 110 w 48"/>
                    <a:gd name="T19" fmla="*/ 752 h 67"/>
                    <a:gd name="T20" fmla="*/ 137 w 48"/>
                    <a:gd name="T21" fmla="*/ 741 h 67"/>
                    <a:gd name="T22" fmla="*/ 149 w 48"/>
                    <a:gd name="T23" fmla="*/ 732 h 67"/>
                    <a:gd name="T24" fmla="*/ 149 w 48"/>
                    <a:gd name="T25" fmla="*/ 707 h 67"/>
                    <a:gd name="T26" fmla="*/ 149 w 48"/>
                    <a:gd name="T27" fmla="*/ 707 h 67"/>
                    <a:gd name="T28" fmla="*/ 137 w 48"/>
                    <a:gd name="T29" fmla="*/ 425 h 67"/>
                    <a:gd name="T30" fmla="*/ 276 w 48"/>
                    <a:gd name="T31" fmla="*/ 154 h 67"/>
                    <a:gd name="T32" fmla="*/ 661 w 48"/>
                    <a:gd name="T33" fmla="*/ 0 h 67"/>
                    <a:gd name="T34" fmla="*/ 661 w 48"/>
                    <a:gd name="T35" fmla="*/ 0 h 67"/>
                    <a:gd name="T36" fmla="*/ 661 w 48"/>
                    <a:gd name="T37" fmla="*/ 0 h 67"/>
                    <a:gd name="T38" fmla="*/ 661 w 48"/>
                    <a:gd name="T39" fmla="*/ 0 h 67"/>
                    <a:gd name="T40" fmla="*/ 661 w 48"/>
                    <a:gd name="T41" fmla="*/ 0 h 67"/>
                    <a:gd name="T42" fmla="*/ 661 w 48"/>
                    <a:gd name="T43" fmla="*/ 0 h 67"/>
                    <a:gd name="T44" fmla="*/ 661 w 48"/>
                    <a:gd name="T45" fmla="*/ 0 h 67"/>
                    <a:gd name="T46" fmla="*/ 661 w 48"/>
                    <a:gd name="T47" fmla="*/ 0 h 67"/>
                    <a:gd name="T48" fmla="*/ 661 w 48"/>
                    <a:gd name="T49" fmla="*/ 0 h 67"/>
                    <a:gd name="T50" fmla="*/ 661 w 48"/>
                    <a:gd name="T51" fmla="*/ 0 h 67"/>
                    <a:gd name="T52" fmla="*/ 661 w 48"/>
                    <a:gd name="T53" fmla="*/ 0 h 67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w 48"/>
                    <a:gd name="T82" fmla="*/ 0 h 67"/>
                    <a:gd name="T83" fmla="*/ 48 w 48"/>
                    <a:gd name="T84" fmla="*/ 67 h 67"/>
                  </a:gdLst>
                  <a:ahLst/>
                  <a:cxnLst>
                    <a:cxn ang="T54">
                      <a:pos x="T0" y="T1"/>
                    </a:cxn>
                    <a:cxn ang="T55">
                      <a:pos x="T2" y="T3"/>
                    </a:cxn>
                    <a:cxn ang="T56">
                      <a:pos x="T4" y="T5"/>
                    </a:cxn>
                    <a:cxn ang="T57">
                      <a:pos x="T6" y="T7"/>
                    </a:cxn>
                    <a:cxn ang="T58">
                      <a:pos x="T8" y="T9"/>
                    </a:cxn>
                    <a:cxn ang="T59">
                      <a:pos x="T10" y="T11"/>
                    </a:cxn>
                    <a:cxn ang="T60">
                      <a:pos x="T12" y="T13"/>
                    </a:cxn>
                    <a:cxn ang="T61">
                      <a:pos x="T14" y="T15"/>
                    </a:cxn>
                    <a:cxn ang="T62">
                      <a:pos x="T16" y="T17"/>
                    </a:cxn>
                    <a:cxn ang="T63">
                      <a:pos x="T18" y="T19"/>
                    </a:cxn>
                    <a:cxn ang="T64">
                      <a:pos x="T20" y="T21"/>
                    </a:cxn>
                    <a:cxn ang="T65">
                      <a:pos x="T22" y="T23"/>
                    </a:cxn>
                    <a:cxn ang="T66">
                      <a:pos x="T24" y="T25"/>
                    </a:cxn>
                    <a:cxn ang="T67">
                      <a:pos x="T26" y="T27"/>
                    </a:cxn>
                    <a:cxn ang="T68">
                      <a:pos x="T28" y="T29"/>
                    </a:cxn>
                    <a:cxn ang="T69">
                      <a:pos x="T30" y="T31"/>
                    </a:cxn>
                    <a:cxn ang="T70">
                      <a:pos x="T32" y="T33"/>
                    </a:cxn>
                    <a:cxn ang="T71">
                      <a:pos x="T34" y="T35"/>
                    </a:cxn>
                    <a:cxn ang="T72">
                      <a:pos x="T36" y="T37"/>
                    </a:cxn>
                    <a:cxn ang="T73">
                      <a:pos x="T38" y="T39"/>
                    </a:cxn>
                    <a:cxn ang="T74">
                      <a:pos x="T40" y="T41"/>
                    </a:cxn>
                    <a:cxn ang="T75">
                      <a:pos x="T42" y="T43"/>
                    </a:cxn>
                    <a:cxn ang="T76">
                      <a:pos x="T44" y="T45"/>
                    </a:cxn>
                    <a:cxn ang="T77">
                      <a:pos x="T46" y="T47"/>
                    </a:cxn>
                    <a:cxn ang="T78">
                      <a:pos x="T48" y="T49"/>
                    </a:cxn>
                    <a:cxn ang="T79">
                      <a:pos x="T50" y="T51"/>
                    </a:cxn>
                    <a:cxn ang="T80">
                      <a:pos x="T52" y="T53"/>
                    </a:cxn>
                  </a:cxnLst>
                  <a:rect l="T81" t="T82" r="T83" b="T84"/>
                  <a:pathLst>
                    <a:path w="48" h="67">
                      <a:moveTo>
                        <a:pt x="48" y="0"/>
                      </a:moveTo>
                      <a:lnTo>
                        <a:pt x="20" y="6"/>
                      </a:lnTo>
                      <a:lnTo>
                        <a:pt x="5" y="22"/>
                      </a:lnTo>
                      <a:lnTo>
                        <a:pt x="0" y="43"/>
                      </a:lnTo>
                      <a:lnTo>
                        <a:pt x="4" y="64"/>
                      </a:lnTo>
                      <a:lnTo>
                        <a:pt x="5" y="65"/>
                      </a:lnTo>
                      <a:lnTo>
                        <a:pt x="6" y="66"/>
                      </a:lnTo>
                      <a:lnTo>
                        <a:pt x="8" y="67"/>
                      </a:lnTo>
                      <a:lnTo>
                        <a:pt x="10" y="66"/>
                      </a:lnTo>
                      <a:lnTo>
                        <a:pt x="11" y="65"/>
                      </a:lnTo>
                      <a:lnTo>
                        <a:pt x="11" y="63"/>
                      </a:lnTo>
                      <a:lnTo>
                        <a:pt x="10" y="38"/>
                      </a:lnTo>
                      <a:lnTo>
                        <a:pt x="20" y="14"/>
                      </a:lnTo>
                      <a:lnTo>
                        <a:pt x="48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170" name="Line 18"/>
                <p:cNvSpPr>
                  <a:spLocks noChangeAspect="1" noChangeShapeType="1"/>
                </p:cNvSpPr>
                <p:nvPr/>
              </p:nvSpPr>
              <p:spPr bwMode="auto">
                <a:xfrm flipH="1">
                  <a:off x="2283" y="1483"/>
                  <a:ext cx="284" cy="2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 type="stealth" w="sm" len="med"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171" name="Rectangle 19"/>
                <p:cNvSpPr>
                  <a:spLocks noChangeArrowheads="1"/>
                </p:cNvSpPr>
                <p:nvPr/>
              </p:nvSpPr>
              <p:spPr bwMode="auto">
                <a:xfrm>
                  <a:off x="1908" y="1340"/>
                  <a:ext cx="2370" cy="50"/>
                </a:xfrm>
                <a:prstGeom prst="rect">
                  <a:avLst/>
                </a:prstGeom>
                <a:solidFill>
                  <a:srgbClr val="4D94C3"/>
                </a:solidFill>
                <a:ln w="19050">
                  <a:solidFill>
                    <a:srgbClr val="4D94C3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grpSp>
              <p:nvGrpSpPr>
                <p:cNvPr id="172" name="Group 20"/>
                <p:cNvGrpSpPr>
                  <a:grpSpLocks/>
                </p:cNvGrpSpPr>
                <p:nvPr/>
              </p:nvGrpSpPr>
              <p:grpSpPr bwMode="auto">
                <a:xfrm>
                  <a:off x="1122" y="1509"/>
                  <a:ext cx="536" cy="645"/>
                  <a:chOff x="3561" y="1713"/>
                  <a:chExt cx="339" cy="431"/>
                </a:xfrm>
              </p:grpSpPr>
              <p:sp>
                <p:nvSpPr>
                  <p:cNvPr id="291" name="Freeform 21"/>
                  <p:cNvSpPr>
                    <a:spLocks noChangeAspect="1"/>
                  </p:cNvSpPr>
                  <p:nvPr/>
                </p:nvSpPr>
                <p:spPr bwMode="auto">
                  <a:xfrm>
                    <a:off x="3561" y="1713"/>
                    <a:ext cx="339" cy="431"/>
                  </a:xfrm>
                  <a:custGeom>
                    <a:avLst/>
                    <a:gdLst>
                      <a:gd name="T0" fmla="*/ 382 w 226"/>
                      <a:gd name="T1" fmla="*/ 0 h 288"/>
                      <a:gd name="T2" fmla="*/ 450 w 226"/>
                      <a:gd name="T3" fmla="*/ 6 h 288"/>
                      <a:gd name="T4" fmla="*/ 513 w 226"/>
                      <a:gd name="T5" fmla="*/ 28 h 288"/>
                      <a:gd name="T6" fmla="*/ 573 w 226"/>
                      <a:gd name="T7" fmla="*/ 67 h 288"/>
                      <a:gd name="T8" fmla="*/ 629 w 226"/>
                      <a:gd name="T9" fmla="*/ 114 h 288"/>
                      <a:gd name="T10" fmla="*/ 674 w 226"/>
                      <a:gd name="T11" fmla="*/ 171 h 288"/>
                      <a:gd name="T12" fmla="*/ 709 w 226"/>
                      <a:gd name="T13" fmla="*/ 238 h 288"/>
                      <a:gd name="T14" fmla="*/ 741 w 226"/>
                      <a:gd name="T15" fmla="*/ 316 h 288"/>
                      <a:gd name="T16" fmla="*/ 756 w 226"/>
                      <a:gd name="T17" fmla="*/ 397 h 288"/>
                      <a:gd name="T18" fmla="*/ 763 w 226"/>
                      <a:gd name="T19" fmla="*/ 483 h 288"/>
                      <a:gd name="T20" fmla="*/ 763 w 226"/>
                      <a:gd name="T21" fmla="*/ 483 h 288"/>
                      <a:gd name="T22" fmla="*/ 756 w 226"/>
                      <a:gd name="T23" fmla="*/ 569 h 288"/>
                      <a:gd name="T24" fmla="*/ 741 w 226"/>
                      <a:gd name="T25" fmla="*/ 649 h 288"/>
                      <a:gd name="T26" fmla="*/ 709 w 226"/>
                      <a:gd name="T27" fmla="*/ 723 h 288"/>
                      <a:gd name="T28" fmla="*/ 674 w 226"/>
                      <a:gd name="T29" fmla="*/ 795 h 288"/>
                      <a:gd name="T30" fmla="*/ 629 w 226"/>
                      <a:gd name="T31" fmla="*/ 852 h 288"/>
                      <a:gd name="T32" fmla="*/ 573 w 226"/>
                      <a:gd name="T33" fmla="*/ 898 h 288"/>
                      <a:gd name="T34" fmla="*/ 513 w 226"/>
                      <a:gd name="T35" fmla="*/ 937 h 288"/>
                      <a:gd name="T36" fmla="*/ 450 w 226"/>
                      <a:gd name="T37" fmla="*/ 959 h 288"/>
                      <a:gd name="T38" fmla="*/ 382 w 226"/>
                      <a:gd name="T39" fmla="*/ 965 h 288"/>
                      <a:gd name="T40" fmla="*/ 382 w 226"/>
                      <a:gd name="T41" fmla="*/ 965 h 288"/>
                      <a:gd name="T42" fmla="*/ 315 w 226"/>
                      <a:gd name="T43" fmla="*/ 959 h 288"/>
                      <a:gd name="T44" fmla="*/ 248 w 226"/>
                      <a:gd name="T45" fmla="*/ 937 h 288"/>
                      <a:gd name="T46" fmla="*/ 189 w 226"/>
                      <a:gd name="T47" fmla="*/ 898 h 288"/>
                      <a:gd name="T48" fmla="*/ 135 w 226"/>
                      <a:gd name="T49" fmla="*/ 852 h 288"/>
                      <a:gd name="T50" fmla="*/ 93 w 226"/>
                      <a:gd name="T51" fmla="*/ 795 h 288"/>
                      <a:gd name="T52" fmla="*/ 50 w 226"/>
                      <a:gd name="T53" fmla="*/ 723 h 288"/>
                      <a:gd name="T54" fmla="*/ 26 w 226"/>
                      <a:gd name="T55" fmla="*/ 649 h 288"/>
                      <a:gd name="T56" fmla="*/ 8 w 226"/>
                      <a:gd name="T57" fmla="*/ 569 h 288"/>
                      <a:gd name="T58" fmla="*/ 0 w 226"/>
                      <a:gd name="T59" fmla="*/ 483 h 288"/>
                      <a:gd name="T60" fmla="*/ 0 w 226"/>
                      <a:gd name="T61" fmla="*/ 483 h 288"/>
                      <a:gd name="T62" fmla="*/ 8 w 226"/>
                      <a:gd name="T63" fmla="*/ 397 h 288"/>
                      <a:gd name="T64" fmla="*/ 26 w 226"/>
                      <a:gd name="T65" fmla="*/ 316 h 288"/>
                      <a:gd name="T66" fmla="*/ 50 w 226"/>
                      <a:gd name="T67" fmla="*/ 238 h 288"/>
                      <a:gd name="T68" fmla="*/ 93 w 226"/>
                      <a:gd name="T69" fmla="*/ 171 h 288"/>
                      <a:gd name="T70" fmla="*/ 135 w 226"/>
                      <a:gd name="T71" fmla="*/ 114 h 288"/>
                      <a:gd name="T72" fmla="*/ 189 w 226"/>
                      <a:gd name="T73" fmla="*/ 67 h 288"/>
                      <a:gd name="T74" fmla="*/ 248 w 226"/>
                      <a:gd name="T75" fmla="*/ 28 h 288"/>
                      <a:gd name="T76" fmla="*/ 315 w 226"/>
                      <a:gd name="T77" fmla="*/ 6 h 288"/>
                      <a:gd name="T78" fmla="*/ 382 w 226"/>
                      <a:gd name="T79" fmla="*/ 0 h 288"/>
                      <a:gd name="T80" fmla="*/ 382 w 226"/>
                      <a:gd name="T81" fmla="*/ 0 h 288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w 226"/>
                      <a:gd name="T124" fmla="*/ 0 h 288"/>
                      <a:gd name="T125" fmla="*/ 226 w 226"/>
                      <a:gd name="T126" fmla="*/ 288 h 288"/>
                    </a:gdLst>
                    <a:ahLst/>
                    <a:cxnLst>
                      <a:cxn ang="T82">
                        <a:pos x="T0" y="T1"/>
                      </a:cxn>
                      <a:cxn ang="T83">
                        <a:pos x="T2" y="T3"/>
                      </a:cxn>
                      <a:cxn ang="T84">
                        <a:pos x="T4" y="T5"/>
                      </a:cxn>
                      <a:cxn ang="T85">
                        <a:pos x="T6" y="T7"/>
                      </a:cxn>
                      <a:cxn ang="T86">
                        <a:pos x="T8" y="T9"/>
                      </a:cxn>
                      <a:cxn ang="T87">
                        <a:pos x="T10" y="T11"/>
                      </a:cxn>
                      <a:cxn ang="T88">
                        <a:pos x="T12" y="T13"/>
                      </a:cxn>
                      <a:cxn ang="T89">
                        <a:pos x="T14" y="T15"/>
                      </a:cxn>
                      <a:cxn ang="T90">
                        <a:pos x="T16" y="T17"/>
                      </a:cxn>
                      <a:cxn ang="T91">
                        <a:pos x="T18" y="T19"/>
                      </a:cxn>
                      <a:cxn ang="T92">
                        <a:pos x="T20" y="T21"/>
                      </a:cxn>
                      <a:cxn ang="T93">
                        <a:pos x="T22" y="T23"/>
                      </a:cxn>
                      <a:cxn ang="T94">
                        <a:pos x="T24" y="T25"/>
                      </a:cxn>
                      <a:cxn ang="T95">
                        <a:pos x="T26" y="T27"/>
                      </a:cxn>
                      <a:cxn ang="T96">
                        <a:pos x="T28" y="T29"/>
                      </a:cxn>
                      <a:cxn ang="T97">
                        <a:pos x="T30" y="T31"/>
                      </a:cxn>
                      <a:cxn ang="T98">
                        <a:pos x="T32" y="T33"/>
                      </a:cxn>
                      <a:cxn ang="T99">
                        <a:pos x="T34" y="T35"/>
                      </a:cxn>
                      <a:cxn ang="T100">
                        <a:pos x="T36" y="T37"/>
                      </a:cxn>
                      <a:cxn ang="T101">
                        <a:pos x="T38" y="T39"/>
                      </a:cxn>
                      <a:cxn ang="T102">
                        <a:pos x="T40" y="T41"/>
                      </a:cxn>
                      <a:cxn ang="T103">
                        <a:pos x="T42" y="T43"/>
                      </a:cxn>
                      <a:cxn ang="T104">
                        <a:pos x="T44" y="T45"/>
                      </a:cxn>
                      <a:cxn ang="T105">
                        <a:pos x="T46" y="T47"/>
                      </a:cxn>
                      <a:cxn ang="T106">
                        <a:pos x="T48" y="T49"/>
                      </a:cxn>
                      <a:cxn ang="T107">
                        <a:pos x="T50" y="T51"/>
                      </a:cxn>
                      <a:cxn ang="T108">
                        <a:pos x="T52" y="T53"/>
                      </a:cxn>
                      <a:cxn ang="T109">
                        <a:pos x="T54" y="T55"/>
                      </a:cxn>
                      <a:cxn ang="T110">
                        <a:pos x="T56" y="T57"/>
                      </a:cxn>
                      <a:cxn ang="T111">
                        <a:pos x="T58" y="T59"/>
                      </a:cxn>
                      <a:cxn ang="T112">
                        <a:pos x="T60" y="T61"/>
                      </a:cxn>
                      <a:cxn ang="T113">
                        <a:pos x="T62" y="T63"/>
                      </a:cxn>
                      <a:cxn ang="T114">
                        <a:pos x="T64" y="T65"/>
                      </a:cxn>
                      <a:cxn ang="T115">
                        <a:pos x="T66" y="T67"/>
                      </a:cxn>
                      <a:cxn ang="T116">
                        <a:pos x="T68" y="T69"/>
                      </a:cxn>
                      <a:cxn ang="T117">
                        <a:pos x="T70" y="T71"/>
                      </a:cxn>
                      <a:cxn ang="T118">
                        <a:pos x="T72" y="T73"/>
                      </a:cxn>
                      <a:cxn ang="T119">
                        <a:pos x="T74" y="T75"/>
                      </a:cxn>
                      <a:cxn ang="T120">
                        <a:pos x="T76" y="T77"/>
                      </a:cxn>
                      <a:cxn ang="T121">
                        <a:pos x="T78" y="T79"/>
                      </a:cxn>
                      <a:cxn ang="T122">
                        <a:pos x="T80" y="T81"/>
                      </a:cxn>
                    </a:cxnLst>
                    <a:rect l="T123" t="T124" r="T125" b="T126"/>
                    <a:pathLst>
                      <a:path w="226" h="288">
                        <a:moveTo>
                          <a:pt x="113" y="0"/>
                        </a:moveTo>
                        <a:lnTo>
                          <a:pt x="133" y="2"/>
                        </a:lnTo>
                        <a:lnTo>
                          <a:pt x="152" y="9"/>
                        </a:lnTo>
                        <a:lnTo>
                          <a:pt x="170" y="20"/>
                        </a:lnTo>
                        <a:lnTo>
                          <a:pt x="186" y="34"/>
                        </a:lnTo>
                        <a:lnTo>
                          <a:pt x="199" y="51"/>
                        </a:lnTo>
                        <a:lnTo>
                          <a:pt x="210" y="71"/>
                        </a:lnTo>
                        <a:lnTo>
                          <a:pt x="219" y="94"/>
                        </a:lnTo>
                        <a:lnTo>
                          <a:pt x="224" y="118"/>
                        </a:lnTo>
                        <a:lnTo>
                          <a:pt x="226" y="144"/>
                        </a:lnTo>
                        <a:lnTo>
                          <a:pt x="224" y="170"/>
                        </a:lnTo>
                        <a:lnTo>
                          <a:pt x="219" y="194"/>
                        </a:lnTo>
                        <a:lnTo>
                          <a:pt x="210" y="216"/>
                        </a:lnTo>
                        <a:lnTo>
                          <a:pt x="199" y="237"/>
                        </a:lnTo>
                        <a:lnTo>
                          <a:pt x="186" y="254"/>
                        </a:lnTo>
                        <a:lnTo>
                          <a:pt x="170" y="268"/>
                        </a:lnTo>
                        <a:lnTo>
                          <a:pt x="152" y="279"/>
                        </a:lnTo>
                        <a:lnTo>
                          <a:pt x="133" y="286"/>
                        </a:lnTo>
                        <a:lnTo>
                          <a:pt x="113" y="288"/>
                        </a:lnTo>
                        <a:lnTo>
                          <a:pt x="93" y="286"/>
                        </a:lnTo>
                        <a:lnTo>
                          <a:pt x="73" y="279"/>
                        </a:lnTo>
                        <a:lnTo>
                          <a:pt x="56" y="268"/>
                        </a:lnTo>
                        <a:lnTo>
                          <a:pt x="40" y="254"/>
                        </a:lnTo>
                        <a:lnTo>
                          <a:pt x="27" y="237"/>
                        </a:lnTo>
                        <a:lnTo>
                          <a:pt x="15" y="216"/>
                        </a:lnTo>
                        <a:lnTo>
                          <a:pt x="7" y="194"/>
                        </a:lnTo>
                        <a:lnTo>
                          <a:pt x="2" y="170"/>
                        </a:lnTo>
                        <a:lnTo>
                          <a:pt x="0" y="144"/>
                        </a:lnTo>
                        <a:lnTo>
                          <a:pt x="2" y="118"/>
                        </a:lnTo>
                        <a:lnTo>
                          <a:pt x="7" y="94"/>
                        </a:lnTo>
                        <a:lnTo>
                          <a:pt x="15" y="71"/>
                        </a:lnTo>
                        <a:lnTo>
                          <a:pt x="27" y="51"/>
                        </a:lnTo>
                        <a:lnTo>
                          <a:pt x="40" y="34"/>
                        </a:lnTo>
                        <a:lnTo>
                          <a:pt x="56" y="20"/>
                        </a:lnTo>
                        <a:lnTo>
                          <a:pt x="73" y="9"/>
                        </a:lnTo>
                        <a:lnTo>
                          <a:pt x="93" y="2"/>
                        </a:lnTo>
                        <a:lnTo>
                          <a:pt x="113" y="0"/>
                        </a:lnTo>
                        <a:close/>
                      </a:path>
                    </a:pathLst>
                  </a:custGeom>
                  <a:solidFill>
                    <a:srgbClr val="EAD4E4"/>
                  </a:solidFill>
                  <a:ln w="19050" cmpd="sng">
                    <a:solidFill>
                      <a:srgbClr val="DEB7D4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292" name="Freeform 22"/>
                  <p:cNvSpPr>
                    <a:spLocks noChangeAspect="1"/>
                  </p:cNvSpPr>
                  <p:nvPr/>
                </p:nvSpPr>
                <p:spPr bwMode="auto">
                  <a:xfrm>
                    <a:off x="3749" y="1830"/>
                    <a:ext cx="67" cy="202"/>
                  </a:xfrm>
                  <a:custGeom>
                    <a:avLst/>
                    <a:gdLst>
                      <a:gd name="T0" fmla="*/ 122 w 45"/>
                      <a:gd name="T1" fmla="*/ 362 h 135"/>
                      <a:gd name="T2" fmla="*/ 89 w 45"/>
                      <a:gd name="T3" fmla="*/ 322 h 135"/>
                      <a:gd name="T4" fmla="*/ 63 w 45"/>
                      <a:gd name="T5" fmla="*/ 278 h 135"/>
                      <a:gd name="T6" fmla="*/ 49 w 45"/>
                      <a:gd name="T7" fmla="*/ 221 h 135"/>
                      <a:gd name="T8" fmla="*/ 49 w 45"/>
                      <a:gd name="T9" fmla="*/ 221 h 135"/>
                      <a:gd name="T10" fmla="*/ 63 w 45"/>
                      <a:gd name="T11" fmla="*/ 171 h 135"/>
                      <a:gd name="T12" fmla="*/ 89 w 45"/>
                      <a:gd name="T13" fmla="*/ 127 h 135"/>
                      <a:gd name="T14" fmla="*/ 122 w 45"/>
                      <a:gd name="T15" fmla="*/ 90 h 135"/>
                      <a:gd name="T16" fmla="*/ 122 w 45"/>
                      <a:gd name="T17" fmla="*/ 90 h 135"/>
                      <a:gd name="T18" fmla="*/ 140 w 45"/>
                      <a:gd name="T19" fmla="*/ 63 h 135"/>
                      <a:gd name="T20" fmla="*/ 141 w 45"/>
                      <a:gd name="T21" fmla="*/ 28 h 135"/>
                      <a:gd name="T22" fmla="*/ 149 w 45"/>
                      <a:gd name="T23" fmla="*/ 0 h 135"/>
                      <a:gd name="T24" fmla="*/ 149 w 45"/>
                      <a:gd name="T25" fmla="*/ 0 h 135"/>
                      <a:gd name="T26" fmla="*/ 141 w 45"/>
                      <a:gd name="T27" fmla="*/ 22 h 135"/>
                      <a:gd name="T28" fmla="*/ 141 w 45"/>
                      <a:gd name="T29" fmla="*/ 28 h 135"/>
                      <a:gd name="T30" fmla="*/ 149 w 45"/>
                      <a:gd name="T31" fmla="*/ 0 h 135"/>
                      <a:gd name="T32" fmla="*/ 149 w 45"/>
                      <a:gd name="T33" fmla="*/ 0 h 135"/>
                      <a:gd name="T34" fmla="*/ 149 w 45"/>
                      <a:gd name="T35" fmla="*/ 0 h 135"/>
                      <a:gd name="T36" fmla="*/ 149 w 45"/>
                      <a:gd name="T37" fmla="*/ 0 h 135"/>
                      <a:gd name="T38" fmla="*/ 149 w 45"/>
                      <a:gd name="T39" fmla="*/ 0 h 135"/>
                      <a:gd name="T40" fmla="*/ 149 w 45"/>
                      <a:gd name="T41" fmla="*/ 0 h 135"/>
                      <a:gd name="T42" fmla="*/ 140 w 45"/>
                      <a:gd name="T43" fmla="*/ 27 h 135"/>
                      <a:gd name="T44" fmla="*/ 128 w 45"/>
                      <a:gd name="T45" fmla="*/ 55 h 135"/>
                      <a:gd name="T46" fmla="*/ 113 w 45"/>
                      <a:gd name="T47" fmla="*/ 81 h 135"/>
                      <a:gd name="T48" fmla="*/ 113 w 45"/>
                      <a:gd name="T49" fmla="*/ 81 h 135"/>
                      <a:gd name="T50" fmla="*/ 55 w 45"/>
                      <a:gd name="T51" fmla="*/ 121 h 135"/>
                      <a:gd name="T52" fmla="*/ 13 w 45"/>
                      <a:gd name="T53" fmla="*/ 175 h 135"/>
                      <a:gd name="T54" fmla="*/ 0 w 45"/>
                      <a:gd name="T55" fmla="*/ 238 h 135"/>
                      <a:gd name="T56" fmla="*/ 0 w 45"/>
                      <a:gd name="T57" fmla="*/ 238 h 135"/>
                      <a:gd name="T58" fmla="*/ 0 w 45"/>
                      <a:gd name="T59" fmla="*/ 238 h 135"/>
                      <a:gd name="T60" fmla="*/ 0 w 45"/>
                      <a:gd name="T61" fmla="*/ 238 h 135"/>
                      <a:gd name="T62" fmla="*/ 0 w 45"/>
                      <a:gd name="T63" fmla="*/ 242 h 135"/>
                      <a:gd name="T64" fmla="*/ 0 w 45"/>
                      <a:gd name="T65" fmla="*/ 242 h 135"/>
                      <a:gd name="T66" fmla="*/ 22 w 45"/>
                      <a:gd name="T67" fmla="*/ 292 h 135"/>
                      <a:gd name="T68" fmla="*/ 67 w 45"/>
                      <a:gd name="T69" fmla="*/ 335 h 135"/>
                      <a:gd name="T70" fmla="*/ 113 w 45"/>
                      <a:gd name="T71" fmla="*/ 371 h 135"/>
                      <a:gd name="T72" fmla="*/ 113 w 45"/>
                      <a:gd name="T73" fmla="*/ 371 h 135"/>
                      <a:gd name="T74" fmla="*/ 128 w 45"/>
                      <a:gd name="T75" fmla="*/ 397 h 135"/>
                      <a:gd name="T76" fmla="*/ 140 w 45"/>
                      <a:gd name="T77" fmla="*/ 423 h 135"/>
                      <a:gd name="T78" fmla="*/ 149 w 45"/>
                      <a:gd name="T79" fmla="*/ 452 h 135"/>
                      <a:gd name="T80" fmla="*/ 149 w 45"/>
                      <a:gd name="T81" fmla="*/ 452 h 135"/>
                      <a:gd name="T82" fmla="*/ 149 w 45"/>
                      <a:gd name="T83" fmla="*/ 452 h 135"/>
                      <a:gd name="T84" fmla="*/ 149 w 45"/>
                      <a:gd name="T85" fmla="*/ 452 h 135"/>
                      <a:gd name="T86" fmla="*/ 149 w 45"/>
                      <a:gd name="T87" fmla="*/ 452 h 135"/>
                      <a:gd name="T88" fmla="*/ 122 w 45"/>
                      <a:gd name="T89" fmla="*/ 362 h 135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w 45"/>
                      <a:gd name="T136" fmla="*/ 0 h 135"/>
                      <a:gd name="T137" fmla="*/ 45 w 45"/>
                      <a:gd name="T138" fmla="*/ 135 h 135"/>
                    </a:gdLst>
                    <a:ahLst/>
                    <a:cxnLst>
                      <a:cxn ang="T90">
                        <a:pos x="T0" y="T1"/>
                      </a:cxn>
                      <a:cxn ang="T91">
                        <a:pos x="T2" y="T3"/>
                      </a:cxn>
                      <a:cxn ang="T92">
                        <a:pos x="T4" y="T5"/>
                      </a:cxn>
                      <a:cxn ang="T93">
                        <a:pos x="T6" y="T7"/>
                      </a:cxn>
                      <a:cxn ang="T94">
                        <a:pos x="T8" y="T9"/>
                      </a:cxn>
                      <a:cxn ang="T95">
                        <a:pos x="T10" y="T11"/>
                      </a:cxn>
                      <a:cxn ang="T96">
                        <a:pos x="T12" y="T13"/>
                      </a:cxn>
                      <a:cxn ang="T97">
                        <a:pos x="T14" y="T15"/>
                      </a:cxn>
                      <a:cxn ang="T98">
                        <a:pos x="T16" y="T17"/>
                      </a:cxn>
                      <a:cxn ang="T99">
                        <a:pos x="T18" y="T19"/>
                      </a:cxn>
                      <a:cxn ang="T100">
                        <a:pos x="T20" y="T21"/>
                      </a:cxn>
                      <a:cxn ang="T101">
                        <a:pos x="T22" y="T23"/>
                      </a:cxn>
                      <a:cxn ang="T102">
                        <a:pos x="T24" y="T25"/>
                      </a:cxn>
                      <a:cxn ang="T103">
                        <a:pos x="T26" y="T27"/>
                      </a:cxn>
                      <a:cxn ang="T104">
                        <a:pos x="T28" y="T29"/>
                      </a:cxn>
                      <a:cxn ang="T105">
                        <a:pos x="T30" y="T31"/>
                      </a:cxn>
                      <a:cxn ang="T106">
                        <a:pos x="T32" y="T33"/>
                      </a:cxn>
                      <a:cxn ang="T107">
                        <a:pos x="T34" y="T35"/>
                      </a:cxn>
                      <a:cxn ang="T108">
                        <a:pos x="T36" y="T37"/>
                      </a:cxn>
                      <a:cxn ang="T109">
                        <a:pos x="T38" y="T39"/>
                      </a:cxn>
                      <a:cxn ang="T110">
                        <a:pos x="T40" y="T41"/>
                      </a:cxn>
                      <a:cxn ang="T111">
                        <a:pos x="T42" y="T43"/>
                      </a:cxn>
                      <a:cxn ang="T112">
                        <a:pos x="T44" y="T45"/>
                      </a:cxn>
                      <a:cxn ang="T113">
                        <a:pos x="T46" y="T47"/>
                      </a:cxn>
                      <a:cxn ang="T114">
                        <a:pos x="T48" y="T49"/>
                      </a:cxn>
                      <a:cxn ang="T115">
                        <a:pos x="T50" y="T51"/>
                      </a:cxn>
                      <a:cxn ang="T116">
                        <a:pos x="T52" y="T53"/>
                      </a:cxn>
                      <a:cxn ang="T117">
                        <a:pos x="T54" y="T55"/>
                      </a:cxn>
                      <a:cxn ang="T118">
                        <a:pos x="T56" y="T57"/>
                      </a:cxn>
                      <a:cxn ang="T119">
                        <a:pos x="T58" y="T59"/>
                      </a:cxn>
                      <a:cxn ang="T120">
                        <a:pos x="T60" y="T61"/>
                      </a:cxn>
                      <a:cxn ang="T121">
                        <a:pos x="T62" y="T63"/>
                      </a:cxn>
                      <a:cxn ang="T122">
                        <a:pos x="T64" y="T65"/>
                      </a:cxn>
                      <a:cxn ang="T123">
                        <a:pos x="T66" y="T67"/>
                      </a:cxn>
                      <a:cxn ang="T124">
                        <a:pos x="T68" y="T69"/>
                      </a:cxn>
                      <a:cxn ang="T125">
                        <a:pos x="T70" y="T71"/>
                      </a:cxn>
                      <a:cxn ang="T126">
                        <a:pos x="T72" y="T73"/>
                      </a:cxn>
                      <a:cxn ang="T127">
                        <a:pos x="T74" y="T75"/>
                      </a:cxn>
                      <a:cxn ang="T128">
                        <a:pos x="T76" y="T77"/>
                      </a:cxn>
                      <a:cxn ang="T129">
                        <a:pos x="T78" y="T79"/>
                      </a:cxn>
                      <a:cxn ang="T130">
                        <a:pos x="T80" y="T81"/>
                      </a:cxn>
                      <a:cxn ang="T131">
                        <a:pos x="T82" y="T83"/>
                      </a:cxn>
                      <a:cxn ang="T132">
                        <a:pos x="T84" y="T85"/>
                      </a:cxn>
                      <a:cxn ang="T133">
                        <a:pos x="T86" y="T87"/>
                      </a:cxn>
                      <a:cxn ang="T134">
                        <a:pos x="T88" y="T89"/>
                      </a:cxn>
                    </a:cxnLst>
                    <a:rect l="T135" t="T136" r="T137" b="T138"/>
                    <a:pathLst>
                      <a:path w="45" h="135">
                        <a:moveTo>
                          <a:pt x="37" y="108"/>
                        </a:moveTo>
                        <a:lnTo>
                          <a:pt x="27" y="96"/>
                        </a:lnTo>
                        <a:lnTo>
                          <a:pt x="19" y="83"/>
                        </a:lnTo>
                        <a:lnTo>
                          <a:pt x="15" y="66"/>
                        </a:lnTo>
                        <a:lnTo>
                          <a:pt x="19" y="51"/>
                        </a:lnTo>
                        <a:lnTo>
                          <a:pt x="27" y="38"/>
                        </a:lnTo>
                        <a:lnTo>
                          <a:pt x="37" y="27"/>
                        </a:lnTo>
                        <a:lnTo>
                          <a:pt x="42" y="19"/>
                        </a:lnTo>
                        <a:lnTo>
                          <a:pt x="43" y="9"/>
                        </a:lnTo>
                        <a:lnTo>
                          <a:pt x="45" y="0"/>
                        </a:lnTo>
                        <a:lnTo>
                          <a:pt x="43" y="7"/>
                        </a:lnTo>
                        <a:lnTo>
                          <a:pt x="43" y="9"/>
                        </a:lnTo>
                        <a:lnTo>
                          <a:pt x="45" y="0"/>
                        </a:lnTo>
                        <a:lnTo>
                          <a:pt x="42" y="8"/>
                        </a:lnTo>
                        <a:lnTo>
                          <a:pt x="39" y="17"/>
                        </a:lnTo>
                        <a:lnTo>
                          <a:pt x="34" y="24"/>
                        </a:lnTo>
                        <a:lnTo>
                          <a:pt x="17" y="36"/>
                        </a:lnTo>
                        <a:lnTo>
                          <a:pt x="4" y="52"/>
                        </a:lnTo>
                        <a:lnTo>
                          <a:pt x="0" y="71"/>
                        </a:lnTo>
                        <a:lnTo>
                          <a:pt x="0" y="72"/>
                        </a:lnTo>
                        <a:lnTo>
                          <a:pt x="7" y="87"/>
                        </a:lnTo>
                        <a:lnTo>
                          <a:pt x="20" y="100"/>
                        </a:lnTo>
                        <a:lnTo>
                          <a:pt x="34" y="111"/>
                        </a:lnTo>
                        <a:lnTo>
                          <a:pt x="39" y="118"/>
                        </a:lnTo>
                        <a:lnTo>
                          <a:pt x="42" y="126"/>
                        </a:lnTo>
                        <a:lnTo>
                          <a:pt x="45" y="135"/>
                        </a:lnTo>
                        <a:lnTo>
                          <a:pt x="37" y="108"/>
                        </a:lnTo>
                        <a:close/>
                      </a:path>
                    </a:pathLst>
                  </a:custGeom>
                  <a:solidFill>
                    <a:srgbClr val="E0BCD6"/>
                  </a:solidFill>
                  <a:ln w="38100" cmpd="sng">
                    <a:solidFill>
                      <a:srgbClr val="DEB7D4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293" name="Freeform 23"/>
                  <p:cNvSpPr>
                    <a:spLocks noChangeAspect="1"/>
                  </p:cNvSpPr>
                  <p:nvPr/>
                </p:nvSpPr>
                <p:spPr bwMode="auto">
                  <a:xfrm>
                    <a:off x="3599" y="1732"/>
                    <a:ext cx="138" cy="113"/>
                  </a:xfrm>
                  <a:custGeom>
                    <a:avLst/>
                    <a:gdLst>
                      <a:gd name="T0" fmla="*/ 0 w 92"/>
                      <a:gd name="T1" fmla="*/ 256 h 75"/>
                      <a:gd name="T2" fmla="*/ 54 w 92"/>
                      <a:gd name="T3" fmla="*/ 184 h 75"/>
                      <a:gd name="T4" fmla="*/ 119 w 92"/>
                      <a:gd name="T5" fmla="*/ 122 h 75"/>
                      <a:gd name="T6" fmla="*/ 192 w 92"/>
                      <a:gd name="T7" fmla="*/ 75 h 75"/>
                      <a:gd name="T8" fmla="*/ 276 w 92"/>
                      <a:gd name="T9" fmla="*/ 48 h 75"/>
                      <a:gd name="T10" fmla="*/ 276 w 92"/>
                      <a:gd name="T11" fmla="*/ 48 h 75"/>
                      <a:gd name="T12" fmla="*/ 295 w 92"/>
                      <a:gd name="T13" fmla="*/ 39 h 75"/>
                      <a:gd name="T14" fmla="*/ 304 w 92"/>
                      <a:gd name="T15" fmla="*/ 26 h 75"/>
                      <a:gd name="T16" fmla="*/ 310 w 92"/>
                      <a:gd name="T17" fmla="*/ 14 h 75"/>
                      <a:gd name="T18" fmla="*/ 310 w 92"/>
                      <a:gd name="T19" fmla="*/ 14 h 75"/>
                      <a:gd name="T20" fmla="*/ 295 w 92"/>
                      <a:gd name="T21" fmla="*/ 0 h 75"/>
                      <a:gd name="T22" fmla="*/ 267 w 92"/>
                      <a:gd name="T23" fmla="*/ 0 h 75"/>
                      <a:gd name="T24" fmla="*/ 248 w 92"/>
                      <a:gd name="T25" fmla="*/ 0 h 75"/>
                      <a:gd name="T26" fmla="*/ 248 w 92"/>
                      <a:gd name="T27" fmla="*/ 0 h 75"/>
                      <a:gd name="T28" fmla="*/ 157 w 92"/>
                      <a:gd name="T29" fmla="*/ 39 h 75"/>
                      <a:gd name="T30" fmla="*/ 88 w 92"/>
                      <a:gd name="T31" fmla="*/ 99 h 75"/>
                      <a:gd name="T32" fmla="*/ 33 w 92"/>
                      <a:gd name="T33" fmla="*/ 178 h 75"/>
                      <a:gd name="T34" fmla="*/ 0 w 92"/>
                      <a:gd name="T35" fmla="*/ 256 h 75"/>
                      <a:gd name="T36" fmla="*/ 0 w 92"/>
                      <a:gd name="T37" fmla="*/ 256 h 75"/>
                      <a:gd name="T38" fmla="*/ 0 w 92"/>
                      <a:gd name="T39" fmla="*/ 256 h 75"/>
                      <a:gd name="T40" fmla="*/ 0 w 92"/>
                      <a:gd name="T41" fmla="*/ 256 h 75"/>
                      <a:gd name="T42" fmla="*/ 0 w 92"/>
                      <a:gd name="T43" fmla="*/ 256 h 75"/>
                      <a:gd name="T44" fmla="*/ 0 w 92"/>
                      <a:gd name="T45" fmla="*/ 256 h 75"/>
                      <a:gd name="T46" fmla="*/ 0 w 92"/>
                      <a:gd name="T47" fmla="*/ 256 h 75"/>
                      <a:gd name="T48" fmla="*/ 0 w 92"/>
                      <a:gd name="T49" fmla="*/ 256 h 75"/>
                      <a:gd name="T50" fmla="*/ 0 w 92"/>
                      <a:gd name="T51" fmla="*/ 256 h 75"/>
                      <a:gd name="T52" fmla="*/ 0 w 92"/>
                      <a:gd name="T53" fmla="*/ 256 h 75"/>
                      <a:gd name="T54" fmla="*/ 0 60000 65536"/>
                      <a:gd name="T55" fmla="*/ 0 60000 65536"/>
                      <a:gd name="T56" fmla="*/ 0 60000 65536"/>
                      <a:gd name="T57" fmla="*/ 0 60000 65536"/>
                      <a:gd name="T58" fmla="*/ 0 60000 65536"/>
                      <a:gd name="T59" fmla="*/ 0 60000 65536"/>
                      <a:gd name="T60" fmla="*/ 0 60000 65536"/>
                      <a:gd name="T61" fmla="*/ 0 60000 65536"/>
                      <a:gd name="T62" fmla="*/ 0 60000 65536"/>
                      <a:gd name="T63" fmla="*/ 0 60000 65536"/>
                      <a:gd name="T64" fmla="*/ 0 60000 65536"/>
                      <a:gd name="T65" fmla="*/ 0 60000 655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w 92"/>
                      <a:gd name="T82" fmla="*/ 0 h 75"/>
                      <a:gd name="T83" fmla="*/ 92 w 92"/>
                      <a:gd name="T84" fmla="*/ 75 h 75"/>
                    </a:gdLst>
                    <a:ahLst/>
                    <a:cxnLst>
                      <a:cxn ang="T54">
                        <a:pos x="T0" y="T1"/>
                      </a:cxn>
                      <a:cxn ang="T55">
                        <a:pos x="T2" y="T3"/>
                      </a:cxn>
                      <a:cxn ang="T56">
                        <a:pos x="T4" y="T5"/>
                      </a:cxn>
                      <a:cxn ang="T57">
                        <a:pos x="T6" y="T7"/>
                      </a:cxn>
                      <a:cxn ang="T58">
                        <a:pos x="T8" y="T9"/>
                      </a:cxn>
                      <a:cxn ang="T59">
                        <a:pos x="T10" y="T11"/>
                      </a:cxn>
                      <a:cxn ang="T60">
                        <a:pos x="T12" y="T13"/>
                      </a:cxn>
                      <a:cxn ang="T61">
                        <a:pos x="T14" y="T15"/>
                      </a:cxn>
                      <a:cxn ang="T62">
                        <a:pos x="T16" y="T17"/>
                      </a:cxn>
                      <a:cxn ang="T63">
                        <a:pos x="T18" y="T19"/>
                      </a:cxn>
                      <a:cxn ang="T64">
                        <a:pos x="T20" y="T21"/>
                      </a:cxn>
                      <a:cxn ang="T65">
                        <a:pos x="T22" y="T23"/>
                      </a:cxn>
                      <a:cxn ang="T66">
                        <a:pos x="T24" y="T25"/>
                      </a:cxn>
                      <a:cxn ang="T67">
                        <a:pos x="T26" y="T27"/>
                      </a:cxn>
                      <a:cxn ang="T68">
                        <a:pos x="T28" y="T29"/>
                      </a:cxn>
                      <a:cxn ang="T69">
                        <a:pos x="T30" y="T31"/>
                      </a:cxn>
                      <a:cxn ang="T70">
                        <a:pos x="T32" y="T33"/>
                      </a:cxn>
                      <a:cxn ang="T71">
                        <a:pos x="T34" y="T35"/>
                      </a:cxn>
                      <a:cxn ang="T72">
                        <a:pos x="T36" y="T37"/>
                      </a:cxn>
                      <a:cxn ang="T73">
                        <a:pos x="T38" y="T39"/>
                      </a:cxn>
                      <a:cxn ang="T74">
                        <a:pos x="T40" y="T41"/>
                      </a:cxn>
                      <a:cxn ang="T75">
                        <a:pos x="T42" y="T43"/>
                      </a:cxn>
                      <a:cxn ang="T76">
                        <a:pos x="T44" y="T45"/>
                      </a:cxn>
                      <a:cxn ang="T77">
                        <a:pos x="T46" y="T47"/>
                      </a:cxn>
                      <a:cxn ang="T78">
                        <a:pos x="T48" y="T49"/>
                      </a:cxn>
                      <a:cxn ang="T79">
                        <a:pos x="T50" y="T51"/>
                      </a:cxn>
                      <a:cxn ang="T80">
                        <a:pos x="T52" y="T53"/>
                      </a:cxn>
                    </a:cxnLst>
                    <a:rect l="T81" t="T82" r="T83" b="T84"/>
                    <a:pathLst>
                      <a:path w="92" h="75">
                        <a:moveTo>
                          <a:pt x="0" y="75"/>
                        </a:moveTo>
                        <a:lnTo>
                          <a:pt x="16" y="54"/>
                        </a:lnTo>
                        <a:lnTo>
                          <a:pt x="35" y="36"/>
                        </a:lnTo>
                        <a:lnTo>
                          <a:pt x="57" y="22"/>
                        </a:lnTo>
                        <a:lnTo>
                          <a:pt x="82" y="14"/>
                        </a:lnTo>
                        <a:lnTo>
                          <a:pt x="87" y="11"/>
                        </a:lnTo>
                        <a:lnTo>
                          <a:pt x="90" y="7"/>
                        </a:lnTo>
                        <a:lnTo>
                          <a:pt x="92" y="4"/>
                        </a:lnTo>
                        <a:lnTo>
                          <a:pt x="87" y="0"/>
                        </a:lnTo>
                        <a:lnTo>
                          <a:pt x="79" y="0"/>
                        </a:lnTo>
                        <a:lnTo>
                          <a:pt x="73" y="0"/>
                        </a:lnTo>
                        <a:lnTo>
                          <a:pt x="47" y="11"/>
                        </a:lnTo>
                        <a:lnTo>
                          <a:pt x="26" y="29"/>
                        </a:lnTo>
                        <a:lnTo>
                          <a:pt x="10" y="52"/>
                        </a:lnTo>
                        <a:lnTo>
                          <a:pt x="0" y="75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294" name="Freeform 24"/>
                  <p:cNvSpPr>
                    <a:spLocks noChangeAspect="1"/>
                  </p:cNvSpPr>
                  <p:nvPr/>
                </p:nvSpPr>
                <p:spPr bwMode="auto">
                  <a:xfrm>
                    <a:off x="3735" y="1824"/>
                    <a:ext cx="77" cy="202"/>
                  </a:xfrm>
                  <a:custGeom>
                    <a:avLst/>
                    <a:gdLst>
                      <a:gd name="T0" fmla="*/ 171 w 51"/>
                      <a:gd name="T1" fmla="*/ 0 h 135"/>
                      <a:gd name="T2" fmla="*/ 162 w 51"/>
                      <a:gd name="T3" fmla="*/ 27 h 135"/>
                      <a:gd name="T4" fmla="*/ 157 w 51"/>
                      <a:gd name="T5" fmla="*/ 33 h 135"/>
                      <a:gd name="T6" fmla="*/ 171 w 51"/>
                      <a:gd name="T7" fmla="*/ 0 h 135"/>
                      <a:gd name="T8" fmla="*/ 171 w 51"/>
                      <a:gd name="T9" fmla="*/ 0 h 135"/>
                      <a:gd name="T10" fmla="*/ 171 w 51"/>
                      <a:gd name="T11" fmla="*/ 0 h 135"/>
                      <a:gd name="T12" fmla="*/ 171 w 51"/>
                      <a:gd name="T13" fmla="*/ 0 h 135"/>
                      <a:gd name="T14" fmla="*/ 157 w 51"/>
                      <a:gd name="T15" fmla="*/ 28 h 135"/>
                      <a:gd name="T16" fmla="*/ 142 w 51"/>
                      <a:gd name="T17" fmla="*/ 55 h 135"/>
                      <a:gd name="T18" fmla="*/ 116 w 51"/>
                      <a:gd name="T19" fmla="*/ 81 h 135"/>
                      <a:gd name="T20" fmla="*/ 62 w 51"/>
                      <a:gd name="T21" fmla="*/ 123 h 135"/>
                      <a:gd name="T22" fmla="*/ 14 w 51"/>
                      <a:gd name="T23" fmla="*/ 175 h 135"/>
                      <a:gd name="T24" fmla="*/ 0 w 51"/>
                      <a:gd name="T25" fmla="*/ 242 h 135"/>
                      <a:gd name="T26" fmla="*/ 0 w 51"/>
                      <a:gd name="T27" fmla="*/ 242 h 135"/>
                      <a:gd name="T28" fmla="*/ 0 w 51"/>
                      <a:gd name="T29" fmla="*/ 242 h 135"/>
                      <a:gd name="T30" fmla="*/ 0 w 51"/>
                      <a:gd name="T31" fmla="*/ 242 h 135"/>
                      <a:gd name="T32" fmla="*/ 26 w 51"/>
                      <a:gd name="T33" fmla="*/ 296 h 135"/>
                      <a:gd name="T34" fmla="*/ 68 w 51"/>
                      <a:gd name="T35" fmla="*/ 335 h 135"/>
                      <a:gd name="T36" fmla="*/ 116 w 51"/>
                      <a:gd name="T37" fmla="*/ 371 h 135"/>
                      <a:gd name="T38" fmla="*/ 142 w 51"/>
                      <a:gd name="T39" fmla="*/ 398 h 135"/>
                      <a:gd name="T40" fmla="*/ 157 w 51"/>
                      <a:gd name="T41" fmla="*/ 425 h 135"/>
                      <a:gd name="T42" fmla="*/ 175 w 51"/>
                      <a:gd name="T43" fmla="*/ 452 h 135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  <a:gd name="T51" fmla="*/ 0 60000 65536"/>
                      <a:gd name="T52" fmla="*/ 0 60000 65536"/>
                      <a:gd name="T53" fmla="*/ 0 60000 65536"/>
                      <a:gd name="T54" fmla="*/ 0 60000 65536"/>
                      <a:gd name="T55" fmla="*/ 0 60000 65536"/>
                      <a:gd name="T56" fmla="*/ 0 60000 65536"/>
                      <a:gd name="T57" fmla="*/ 0 60000 65536"/>
                      <a:gd name="T58" fmla="*/ 0 60000 65536"/>
                      <a:gd name="T59" fmla="*/ 0 60000 65536"/>
                      <a:gd name="T60" fmla="*/ 0 60000 65536"/>
                      <a:gd name="T61" fmla="*/ 0 60000 65536"/>
                      <a:gd name="T62" fmla="*/ 0 60000 65536"/>
                      <a:gd name="T63" fmla="*/ 0 60000 65536"/>
                      <a:gd name="T64" fmla="*/ 0 60000 65536"/>
                      <a:gd name="T65" fmla="*/ 0 60000 65536"/>
                      <a:gd name="T66" fmla="*/ 0 w 51"/>
                      <a:gd name="T67" fmla="*/ 0 h 135"/>
                      <a:gd name="T68" fmla="*/ 51 w 51"/>
                      <a:gd name="T69" fmla="*/ 135 h 135"/>
                    </a:gdLst>
                    <a:ahLst/>
                    <a:cxnLst>
                      <a:cxn ang="T44">
                        <a:pos x="T0" y="T1"/>
                      </a:cxn>
                      <a:cxn ang="T45">
                        <a:pos x="T2" y="T3"/>
                      </a:cxn>
                      <a:cxn ang="T46">
                        <a:pos x="T4" y="T5"/>
                      </a:cxn>
                      <a:cxn ang="T47">
                        <a:pos x="T6" y="T7"/>
                      </a:cxn>
                      <a:cxn ang="T48">
                        <a:pos x="T8" y="T9"/>
                      </a:cxn>
                      <a:cxn ang="T49">
                        <a:pos x="T10" y="T11"/>
                      </a:cxn>
                      <a:cxn ang="T50">
                        <a:pos x="T12" y="T13"/>
                      </a:cxn>
                      <a:cxn ang="T51">
                        <a:pos x="T14" y="T15"/>
                      </a:cxn>
                      <a:cxn ang="T52">
                        <a:pos x="T16" y="T17"/>
                      </a:cxn>
                      <a:cxn ang="T53">
                        <a:pos x="T18" y="T19"/>
                      </a:cxn>
                      <a:cxn ang="T54">
                        <a:pos x="T20" y="T21"/>
                      </a:cxn>
                      <a:cxn ang="T55">
                        <a:pos x="T22" y="T23"/>
                      </a:cxn>
                      <a:cxn ang="T56">
                        <a:pos x="T24" y="T25"/>
                      </a:cxn>
                      <a:cxn ang="T57">
                        <a:pos x="T26" y="T27"/>
                      </a:cxn>
                      <a:cxn ang="T58">
                        <a:pos x="T28" y="T29"/>
                      </a:cxn>
                      <a:cxn ang="T59">
                        <a:pos x="T30" y="T31"/>
                      </a:cxn>
                      <a:cxn ang="T60">
                        <a:pos x="T32" y="T33"/>
                      </a:cxn>
                      <a:cxn ang="T61">
                        <a:pos x="T34" y="T35"/>
                      </a:cxn>
                      <a:cxn ang="T62">
                        <a:pos x="T36" y="T37"/>
                      </a:cxn>
                      <a:cxn ang="T63">
                        <a:pos x="T38" y="T39"/>
                      </a:cxn>
                      <a:cxn ang="T64">
                        <a:pos x="T40" y="T41"/>
                      </a:cxn>
                      <a:cxn ang="T65">
                        <a:pos x="T42" y="T43"/>
                      </a:cxn>
                    </a:cxnLst>
                    <a:rect l="T66" t="T67" r="T68" b="T69"/>
                    <a:pathLst>
                      <a:path w="51" h="135">
                        <a:moveTo>
                          <a:pt x="50" y="0"/>
                        </a:moveTo>
                        <a:lnTo>
                          <a:pt x="47" y="8"/>
                        </a:lnTo>
                        <a:lnTo>
                          <a:pt x="46" y="10"/>
                        </a:lnTo>
                        <a:lnTo>
                          <a:pt x="50" y="0"/>
                        </a:lnTo>
                        <a:lnTo>
                          <a:pt x="46" y="9"/>
                        </a:lnTo>
                        <a:lnTo>
                          <a:pt x="41" y="17"/>
                        </a:lnTo>
                        <a:lnTo>
                          <a:pt x="34" y="24"/>
                        </a:lnTo>
                        <a:lnTo>
                          <a:pt x="18" y="37"/>
                        </a:lnTo>
                        <a:lnTo>
                          <a:pt x="4" y="52"/>
                        </a:lnTo>
                        <a:lnTo>
                          <a:pt x="0" y="72"/>
                        </a:lnTo>
                        <a:lnTo>
                          <a:pt x="7" y="88"/>
                        </a:lnTo>
                        <a:lnTo>
                          <a:pt x="20" y="100"/>
                        </a:lnTo>
                        <a:lnTo>
                          <a:pt x="34" y="111"/>
                        </a:lnTo>
                        <a:lnTo>
                          <a:pt x="41" y="119"/>
                        </a:lnTo>
                        <a:lnTo>
                          <a:pt x="46" y="127"/>
                        </a:lnTo>
                        <a:lnTo>
                          <a:pt x="51" y="135"/>
                        </a:lnTo>
                      </a:path>
                    </a:pathLst>
                  </a:custGeom>
                  <a:noFill/>
                  <a:ln w="19050" cmpd="sng">
                    <a:solidFill>
                      <a:srgbClr val="C8A3C4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</p:grpSp>
            <p:sp>
              <p:nvSpPr>
                <p:cNvPr id="173" name="Line 25"/>
                <p:cNvSpPr>
                  <a:spLocks noChangeAspect="1" noChangeShapeType="1"/>
                </p:cNvSpPr>
                <p:nvPr/>
              </p:nvSpPr>
              <p:spPr bwMode="auto">
                <a:xfrm>
                  <a:off x="2323" y="2168"/>
                  <a:ext cx="283" cy="2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 type="stealth" w="sm" len="med"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grpSp>
              <p:nvGrpSpPr>
                <p:cNvPr id="174" name="Group 26"/>
                <p:cNvGrpSpPr>
                  <a:grpSpLocks/>
                </p:cNvGrpSpPr>
                <p:nvPr/>
              </p:nvGrpSpPr>
              <p:grpSpPr bwMode="auto">
                <a:xfrm>
                  <a:off x="2670" y="2073"/>
                  <a:ext cx="366" cy="638"/>
                  <a:chOff x="4459" y="2091"/>
                  <a:chExt cx="231" cy="426"/>
                </a:xfrm>
              </p:grpSpPr>
              <p:sp>
                <p:nvSpPr>
                  <p:cNvPr id="289" name="Freeform 27"/>
                  <p:cNvSpPr>
                    <a:spLocks noChangeAspect="1"/>
                  </p:cNvSpPr>
                  <p:nvPr/>
                </p:nvSpPr>
                <p:spPr bwMode="auto">
                  <a:xfrm>
                    <a:off x="4459" y="2091"/>
                    <a:ext cx="231" cy="426"/>
                  </a:xfrm>
                  <a:custGeom>
                    <a:avLst/>
                    <a:gdLst>
                      <a:gd name="T0" fmla="*/ 478 w 154"/>
                      <a:gd name="T1" fmla="*/ 637 h 284"/>
                      <a:gd name="T2" fmla="*/ 504 w 154"/>
                      <a:gd name="T3" fmla="*/ 688 h 284"/>
                      <a:gd name="T4" fmla="*/ 519 w 154"/>
                      <a:gd name="T5" fmla="*/ 748 h 284"/>
                      <a:gd name="T6" fmla="*/ 519 w 154"/>
                      <a:gd name="T7" fmla="*/ 819 h 284"/>
                      <a:gd name="T8" fmla="*/ 499 w 154"/>
                      <a:gd name="T9" fmla="*/ 883 h 284"/>
                      <a:gd name="T10" fmla="*/ 452 w 154"/>
                      <a:gd name="T11" fmla="*/ 936 h 284"/>
                      <a:gd name="T12" fmla="*/ 366 w 154"/>
                      <a:gd name="T13" fmla="*/ 958 h 284"/>
                      <a:gd name="T14" fmla="*/ 366 w 154"/>
                      <a:gd name="T15" fmla="*/ 958 h 284"/>
                      <a:gd name="T16" fmla="*/ 261 w 154"/>
                      <a:gd name="T17" fmla="*/ 945 h 284"/>
                      <a:gd name="T18" fmla="*/ 175 w 154"/>
                      <a:gd name="T19" fmla="*/ 904 h 284"/>
                      <a:gd name="T20" fmla="*/ 108 w 154"/>
                      <a:gd name="T21" fmla="*/ 839 h 284"/>
                      <a:gd name="T22" fmla="*/ 58 w 154"/>
                      <a:gd name="T23" fmla="*/ 770 h 284"/>
                      <a:gd name="T24" fmla="*/ 27 w 154"/>
                      <a:gd name="T25" fmla="*/ 703 h 284"/>
                      <a:gd name="T26" fmla="*/ 6 w 154"/>
                      <a:gd name="T27" fmla="*/ 657 h 284"/>
                      <a:gd name="T28" fmla="*/ 0 w 154"/>
                      <a:gd name="T29" fmla="*/ 640 h 284"/>
                      <a:gd name="T30" fmla="*/ 0 w 154"/>
                      <a:gd name="T31" fmla="*/ 640 h 284"/>
                      <a:gd name="T32" fmla="*/ 0 w 154"/>
                      <a:gd name="T33" fmla="*/ 318 h 284"/>
                      <a:gd name="T34" fmla="*/ 0 w 154"/>
                      <a:gd name="T35" fmla="*/ 318 h 284"/>
                      <a:gd name="T36" fmla="*/ 6 w 154"/>
                      <a:gd name="T37" fmla="*/ 300 h 284"/>
                      <a:gd name="T38" fmla="*/ 27 w 154"/>
                      <a:gd name="T39" fmla="*/ 252 h 284"/>
                      <a:gd name="T40" fmla="*/ 58 w 154"/>
                      <a:gd name="T41" fmla="*/ 189 h 284"/>
                      <a:gd name="T42" fmla="*/ 108 w 154"/>
                      <a:gd name="T43" fmla="*/ 118 h 284"/>
                      <a:gd name="T44" fmla="*/ 175 w 154"/>
                      <a:gd name="T45" fmla="*/ 58 h 284"/>
                      <a:gd name="T46" fmla="*/ 261 w 154"/>
                      <a:gd name="T47" fmla="*/ 13 h 284"/>
                      <a:gd name="T48" fmla="*/ 366 w 154"/>
                      <a:gd name="T49" fmla="*/ 0 h 284"/>
                      <a:gd name="T50" fmla="*/ 366 w 154"/>
                      <a:gd name="T51" fmla="*/ 0 h 284"/>
                      <a:gd name="T52" fmla="*/ 452 w 154"/>
                      <a:gd name="T53" fmla="*/ 22 h 284"/>
                      <a:gd name="T54" fmla="*/ 499 w 154"/>
                      <a:gd name="T55" fmla="*/ 75 h 284"/>
                      <a:gd name="T56" fmla="*/ 519 w 154"/>
                      <a:gd name="T57" fmla="*/ 136 h 284"/>
                      <a:gd name="T58" fmla="*/ 519 w 154"/>
                      <a:gd name="T59" fmla="*/ 204 h 284"/>
                      <a:gd name="T60" fmla="*/ 504 w 154"/>
                      <a:gd name="T61" fmla="*/ 271 h 284"/>
                      <a:gd name="T62" fmla="*/ 478 w 154"/>
                      <a:gd name="T63" fmla="*/ 318 h 284"/>
                      <a:gd name="T64" fmla="*/ 478 w 154"/>
                      <a:gd name="T65" fmla="*/ 318 h 284"/>
                      <a:gd name="T66" fmla="*/ 478 w 154"/>
                      <a:gd name="T67" fmla="*/ 401 h 284"/>
                      <a:gd name="T68" fmla="*/ 478 w 154"/>
                      <a:gd name="T69" fmla="*/ 555 h 284"/>
                      <a:gd name="T70" fmla="*/ 478 w 154"/>
                      <a:gd name="T71" fmla="*/ 637 h 284"/>
                      <a:gd name="T72" fmla="*/ 478 w 154"/>
                      <a:gd name="T73" fmla="*/ 637 h 284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w 154"/>
                      <a:gd name="T112" fmla="*/ 0 h 284"/>
                      <a:gd name="T113" fmla="*/ 154 w 154"/>
                      <a:gd name="T114" fmla="*/ 284 h 284"/>
                    </a:gdLst>
                    <a:ahLst/>
                    <a:cxnLst>
                      <a:cxn ang="T74">
                        <a:pos x="T0" y="T1"/>
                      </a:cxn>
                      <a:cxn ang="T75">
                        <a:pos x="T2" y="T3"/>
                      </a:cxn>
                      <a:cxn ang="T76">
                        <a:pos x="T4" y="T5"/>
                      </a:cxn>
                      <a:cxn ang="T77">
                        <a:pos x="T6" y="T7"/>
                      </a:cxn>
                      <a:cxn ang="T78">
                        <a:pos x="T8" y="T9"/>
                      </a:cxn>
                      <a:cxn ang="T79">
                        <a:pos x="T10" y="T11"/>
                      </a:cxn>
                      <a:cxn ang="T80">
                        <a:pos x="T12" y="T13"/>
                      </a:cxn>
                      <a:cxn ang="T81">
                        <a:pos x="T14" y="T15"/>
                      </a:cxn>
                      <a:cxn ang="T82">
                        <a:pos x="T16" y="T17"/>
                      </a:cxn>
                      <a:cxn ang="T83">
                        <a:pos x="T18" y="T19"/>
                      </a:cxn>
                      <a:cxn ang="T84">
                        <a:pos x="T20" y="T21"/>
                      </a:cxn>
                      <a:cxn ang="T85">
                        <a:pos x="T22" y="T23"/>
                      </a:cxn>
                      <a:cxn ang="T86">
                        <a:pos x="T24" y="T25"/>
                      </a:cxn>
                      <a:cxn ang="T87">
                        <a:pos x="T26" y="T27"/>
                      </a:cxn>
                      <a:cxn ang="T88">
                        <a:pos x="T28" y="T29"/>
                      </a:cxn>
                      <a:cxn ang="T89">
                        <a:pos x="T30" y="T31"/>
                      </a:cxn>
                      <a:cxn ang="T90">
                        <a:pos x="T32" y="T33"/>
                      </a:cxn>
                      <a:cxn ang="T91">
                        <a:pos x="T34" y="T35"/>
                      </a:cxn>
                      <a:cxn ang="T92">
                        <a:pos x="T36" y="T37"/>
                      </a:cxn>
                      <a:cxn ang="T93">
                        <a:pos x="T38" y="T39"/>
                      </a:cxn>
                      <a:cxn ang="T94">
                        <a:pos x="T40" y="T41"/>
                      </a:cxn>
                      <a:cxn ang="T95">
                        <a:pos x="T42" y="T43"/>
                      </a:cxn>
                      <a:cxn ang="T96">
                        <a:pos x="T44" y="T45"/>
                      </a:cxn>
                      <a:cxn ang="T97">
                        <a:pos x="T46" y="T47"/>
                      </a:cxn>
                      <a:cxn ang="T98">
                        <a:pos x="T48" y="T49"/>
                      </a:cxn>
                      <a:cxn ang="T99">
                        <a:pos x="T50" y="T51"/>
                      </a:cxn>
                      <a:cxn ang="T100">
                        <a:pos x="T52" y="T53"/>
                      </a:cxn>
                      <a:cxn ang="T101">
                        <a:pos x="T54" y="T55"/>
                      </a:cxn>
                      <a:cxn ang="T102">
                        <a:pos x="T56" y="T57"/>
                      </a:cxn>
                      <a:cxn ang="T103">
                        <a:pos x="T58" y="T59"/>
                      </a:cxn>
                      <a:cxn ang="T104">
                        <a:pos x="T60" y="T61"/>
                      </a:cxn>
                      <a:cxn ang="T105">
                        <a:pos x="T62" y="T63"/>
                      </a:cxn>
                      <a:cxn ang="T106">
                        <a:pos x="T64" y="T65"/>
                      </a:cxn>
                      <a:cxn ang="T107">
                        <a:pos x="T66" y="T67"/>
                      </a:cxn>
                      <a:cxn ang="T108">
                        <a:pos x="T68" y="T69"/>
                      </a:cxn>
                      <a:cxn ang="T109">
                        <a:pos x="T70" y="T71"/>
                      </a:cxn>
                      <a:cxn ang="T110">
                        <a:pos x="T72" y="T73"/>
                      </a:cxn>
                    </a:cxnLst>
                    <a:rect l="T111" t="T112" r="T113" b="T114"/>
                    <a:pathLst>
                      <a:path w="154" h="284">
                        <a:moveTo>
                          <a:pt x="142" y="189"/>
                        </a:moveTo>
                        <a:lnTo>
                          <a:pt x="149" y="204"/>
                        </a:lnTo>
                        <a:lnTo>
                          <a:pt x="154" y="222"/>
                        </a:lnTo>
                        <a:lnTo>
                          <a:pt x="154" y="243"/>
                        </a:lnTo>
                        <a:lnTo>
                          <a:pt x="148" y="262"/>
                        </a:lnTo>
                        <a:lnTo>
                          <a:pt x="134" y="277"/>
                        </a:lnTo>
                        <a:lnTo>
                          <a:pt x="109" y="284"/>
                        </a:lnTo>
                        <a:lnTo>
                          <a:pt x="77" y="280"/>
                        </a:lnTo>
                        <a:lnTo>
                          <a:pt x="52" y="268"/>
                        </a:lnTo>
                        <a:lnTo>
                          <a:pt x="32" y="249"/>
                        </a:lnTo>
                        <a:lnTo>
                          <a:pt x="17" y="228"/>
                        </a:lnTo>
                        <a:lnTo>
                          <a:pt x="8" y="209"/>
                        </a:lnTo>
                        <a:lnTo>
                          <a:pt x="2" y="195"/>
                        </a:lnTo>
                        <a:lnTo>
                          <a:pt x="0" y="190"/>
                        </a:lnTo>
                        <a:lnTo>
                          <a:pt x="0" y="94"/>
                        </a:lnTo>
                        <a:lnTo>
                          <a:pt x="2" y="89"/>
                        </a:lnTo>
                        <a:lnTo>
                          <a:pt x="8" y="75"/>
                        </a:lnTo>
                        <a:lnTo>
                          <a:pt x="17" y="56"/>
                        </a:lnTo>
                        <a:lnTo>
                          <a:pt x="32" y="35"/>
                        </a:lnTo>
                        <a:lnTo>
                          <a:pt x="52" y="17"/>
                        </a:lnTo>
                        <a:lnTo>
                          <a:pt x="77" y="4"/>
                        </a:lnTo>
                        <a:lnTo>
                          <a:pt x="109" y="0"/>
                        </a:lnTo>
                        <a:lnTo>
                          <a:pt x="134" y="7"/>
                        </a:lnTo>
                        <a:lnTo>
                          <a:pt x="148" y="22"/>
                        </a:lnTo>
                        <a:lnTo>
                          <a:pt x="154" y="41"/>
                        </a:lnTo>
                        <a:lnTo>
                          <a:pt x="154" y="61"/>
                        </a:lnTo>
                        <a:lnTo>
                          <a:pt x="149" y="81"/>
                        </a:lnTo>
                        <a:lnTo>
                          <a:pt x="142" y="94"/>
                        </a:lnTo>
                        <a:lnTo>
                          <a:pt x="142" y="119"/>
                        </a:lnTo>
                        <a:lnTo>
                          <a:pt x="142" y="165"/>
                        </a:lnTo>
                        <a:lnTo>
                          <a:pt x="142" y="189"/>
                        </a:lnTo>
                        <a:close/>
                      </a:path>
                    </a:pathLst>
                  </a:custGeom>
                  <a:solidFill>
                    <a:srgbClr val="C3AAD2"/>
                  </a:solidFill>
                  <a:ln w="19050" cmpd="sng">
                    <a:solidFill>
                      <a:srgbClr val="9E7AB9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290" name="Freeform 28"/>
                  <p:cNvSpPr>
                    <a:spLocks noChangeAspect="1"/>
                  </p:cNvSpPr>
                  <p:nvPr/>
                </p:nvSpPr>
                <p:spPr bwMode="auto">
                  <a:xfrm>
                    <a:off x="4515" y="2114"/>
                    <a:ext cx="123" cy="66"/>
                  </a:xfrm>
                  <a:custGeom>
                    <a:avLst/>
                    <a:gdLst>
                      <a:gd name="T0" fmla="*/ 0 w 82"/>
                      <a:gd name="T1" fmla="*/ 148 h 44"/>
                      <a:gd name="T2" fmla="*/ 60 w 82"/>
                      <a:gd name="T3" fmla="*/ 88 h 44"/>
                      <a:gd name="T4" fmla="*/ 144 w 82"/>
                      <a:gd name="T5" fmla="*/ 43 h 44"/>
                      <a:gd name="T6" fmla="*/ 236 w 82"/>
                      <a:gd name="T7" fmla="*/ 32 h 44"/>
                      <a:gd name="T8" fmla="*/ 236 w 82"/>
                      <a:gd name="T9" fmla="*/ 32 h 44"/>
                      <a:gd name="T10" fmla="*/ 262 w 82"/>
                      <a:gd name="T11" fmla="*/ 22 h 44"/>
                      <a:gd name="T12" fmla="*/ 276 w 82"/>
                      <a:gd name="T13" fmla="*/ 9 h 44"/>
                      <a:gd name="T14" fmla="*/ 240 w 82"/>
                      <a:gd name="T15" fmla="*/ 0 h 44"/>
                      <a:gd name="T16" fmla="*/ 240 w 82"/>
                      <a:gd name="T17" fmla="*/ 0 h 44"/>
                      <a:gd name="T18" fmla="*/ 104 w 82"/>
                      <a:gd name="T19" fmla="*/ 32 h 44"/>
                      <a:gd name="T20" fmla="*/ 22 w 82"/>
                      <a:gd name="T21" fmla="*/ 108 h 44"/>
                      <a:gd name="T22" fmla="*/ 0 w 82"/>
                      <a:gd name="T23" fmla="*/ 148 h 44"/>
                      <a:gd name="T24" fmla="*/ 0 w 82"/>
                      <a:gd name="T25" fmla="*/ 148 h 44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  <a:gd name="T39" fmla="*/ 0 w 82"/>
                      <a:gd name="T40" fmla="*/ 0 h 44"/>
                      <a:gd name="T41" fmla="*/ 82 w 82"/>
                      <a:gd name="T42" fmla="*/ 44 h 44"/>
                    </a:gdLst>
                    <a:ahLst/>
                    <a:cxnLst>
                      <a:cxn ang="T26">
                        <a:pos x="T0" y="T1"/>
                      </a:cxn>
                      <a:cxn ang="T27">
                        <a:pos x="T2" y="T3"/>
                      </a:cxn>
                      <a:cxn ang="T28">
                        <a:pos x="T4" y="T5"/>
                      </a:cxn>
                      <a:cxn ang="T29">
                        <a:pos x="T6" y="T7"/>
                      </a:cxn>
                      <a:cxn ang="T30">
                        <a:pos x="T8" y="T9"/>
                      </a:cxn>
                      <a:cxn ang="T31">
                        <a:pos x="T10" y="T11"/>
                      </a:cxn>
                      <a:cxn ang="T32">
                        <a:pos x="T12" y="T13"/>
                      </a:cxn>
                      <a:cxn ang="T33">
                        <a:pos x="T14" y="T15"/>
                      </a:cxn>
                      <a:cxn ang="T34">
                        <a:pos x="T16" y="T17"/>
                      </a:cxn>
                      <a:cxn ang="T35">
                        <a:pos x="T18" y="T19"/>
                      </a:cxn>
                      <a:cxn ang="T36">
                        <a:pos x="T20" y="T21"/>
                      </a:cxn>
                      <a:cxn ang="T37">
                        <a:pos x="T22" y="T23"/>
                      </a:cxn>
                      <a:cxn ang="T38">
                        <a:pos x="T24" y="T25"/>
                      </a:cxn>
                    </a:cxnLst>
                    <a:rect l="T39" t="T40" r="T41" b="T42"/>
                    <a:pathLst>
                      <a:path w="82" h="44">
                        <a:moveTo>
                          <a:pt x="0" y="44"/>
                        </a:moveTo>
                        <a:lnTo>
                          <a:pt x="18" y="26"/>
                        </a:lnTo>
                        <a:lnTo>
                          <a:pt x="43" y="13"/>
                        </a:lnTo>
                        <a:lnTo>
                          <a:pt x="70" y="9"/>
                        </a:lnTo>
                        <a:lnTo>
                          <a:pt x="78" y="7"/>
                        </a:lnTo>
                        <a:lnTo>
                          <a:pt x="82" y="3"/>
                        </a:lnTo>
                        <a:lnTo>
                          <a:pt x="71" y="0"/>
                        </a:lnTo>
                        <a:lnTo>
                          <a:pt x="31" y="9"/>
                        </a:lnTo>
                        <a:lnTo>
                          <a:pt x="7" y="32"/>
                        </a:lnTo>
                        <a:lnTo>
                          <a:pt x="0" y="44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</p:grpSp>
            <p:grpSp>
              <p:nvGrpSpPr>
                <p:cNvPr id="175" name="Group 29"/>
                <p:cNvGrpSpPr>
                  <a:grpSpLocks noChangeAspect="1"/>
                </p:cNvGrpSpPr>
                <p:nvPr/>
              </p:nvGrpSpPr>
              <p:grpSpPr bwMode="auto">
                <a:xfrm>
                  <a:off x="2227" y="2254"/>
                  <a:ext cx="370" cy="132"/>
                  <a:chOff x="3109" y="911"/>
                  <a:chExt cx="156" cy="59"/>
                </a:xfrm>
              </p:grpSpPr>
              <p:sp>
                <p:nvSpPr>
                  <p:cNvPr id="285" name="Rectangle 3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109" y="911"/>
                    <a:ext cx="156" cy="23"/>
                  </a:xfrm>
                  <a:prstGeom prst="rect">
                    <a:avLst/>
                  </a:prstGeom>
                  <a:solidFill>
                    <a:srgbClr val="437631"/>
                  </a:solidFill>
                  <a:ln w="19050">
                    <a:solidFill>
                      <a:srgbClr val="437631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pPr algn="l" eaLnBrk="0" hangingPunct="0"/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286" name="Rectangle 3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32" y="922"/>
                    <a:ext cx="8" cy="48"/>
                  </a:xfrm>
                  <a:prstGeom prst="rect">
                    <a:avLst/>
                  </a:prstGeom>
                  <a:solidFill>
                    <a:srgbClr val="437631"/>
                  </a:solidFill>
                  <a:ln w="19050">
                    <a:solidFill>
                      <a:srgbClr val="437631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287" name="Rectangle 3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184" y="922"/>
                    <a:ext cx="8" cy="48"/>
                  </a:xfrm>
                  <a:prstGeom prst="rect">
                    <a:avLst/>
                  </a:prstGeom>
                  <a:solidFill>
                    <a:srgbClr val="437631"/>
                  </a:solidFill>
                  <a:ln w="19050">
                    <a:solidFill>
                      <a:srgbClr val="437631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288" name="Rectangle 3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137" y="922"/>
                    <a:ext cx="7" cy="48"/>
                  </a:xfrm>
                  <a:prstGeom prst="rect">
                    <a:avLst/>
                  </a:prstGeom>
                  <a:solidFill>
                    <a:srgbClr val="437631"/>
                  </a:solidFill>
                  <a:ln w="19050">
                    <a:solidFill>
                      <a:srgbClr val="437631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</p:grpSp>
            <p:sp>
              <p:nvSpPr>
                <p:cNvPr id="176" name="Rectangle 34"/>
                <p:cNvSpPr>
                  <a:spLocks noChangeArrowheads="1"/>
                </p:cNvSpPr>
                <p:nvPr/>
              </p:nvSpPr>
              <p:spPr bwMode="auto">
                <a:xfrm>
                  <a:off x="2613" y="2254"/>
                  <a:ext cx="192" cy="51"/>
                </a:xfrm>
                <a:prstGeom prst="rect">
                  <a:avLst/>
                </a:prstGeom>
                <a:solidFill>
                  <a:srgbClr val="4D94C3"/>
                </a:solidFill>
                <a:ln w="19050">
                  <a:solidFill>
                    <a:srgbClr val="4D94C3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177" name="Text Box 35"/>
                <p:cNvSpPr txBox="1">
                  <a:spLocks noChangeAspect="1" noChangeArrowheads="1"/>
                </p:cNvSpPr>
                <p:nvPr/>
              </p:nvSpPr>
              <p:spPr bwMode="auto">
                <a:xfrm>
                  <a:off x="1935" y="2101"/>
                  <a:ext cx="267" cy="25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pPr algn="l" eaLnBrk="0" hangingPunct="0"/>
                  <a:r>
                    <a:rPr lang="en-US" sz="1400" b="1">
                      <a:latin typeface="Times New Roman"/>
                      <a:cs typeface="Times New Roman"/>
                    </a:rPr>
                    <a:t> 5’</a:t>
                  </a:r>
                </a:p>
              </p:txBody>
            </p:sp>
            <p:sp>
              <p:nvSpPr>
                <p:cNvPr id="178" name="Text Box 36"/>
                <p:cNvSpPr txBox="1">
                  <a:spLocks noChangeAspect="1" noChangeArrowheads="1"/>
                </p:cNvSpPr>
                <p:nvPr/>
              </p:nvSpPr>
              <p:spPr bwMode="auto">
                <a:xfrm>
                  <a:off x="2921" y="2147"/>
                  <a:ext cx="267" cy="25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pPr algn="l" eaLnBrk="0" hangingPunct="0"/>
                  <a:r>
                    <a:rPr lang="en-US" sz="1400" b="1">
                      <a:latin typeface="Times New Roman"/>
                      <a:cs typeface="Times New Roman"/>
                    </a:rPr>
                    <a:t> 3’</a:t>
                  </a:r>
                </a:p>
              </p:txBody>
            </p:sp>
            <p:sp>
              <p:nvSpPr>
                <p:cNvPr id="179" name="Text Box 37"/>
                <p:cNvSpPr txBox="1">
                  <a:spLocks noChangeAspect="1" noChangeArrowheads="1"/>
                </p:cNvSpPr>
                <p:nvPr/>
              </p:nvSpPr>
              <p:spPr bwMode="auto">
                <a:xfrm>
                  <a:off x="378" y="1606"/>
                  <a:ext cx="235" cy="25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pPr algn="l" eaLnBrk="0" hangingPunct="0"/>
                  <a:r>
                    <a:rPr lang="en-US" sz="1400" b="1">
                      <a:latin typeface="Times New Roman"/>
                      <a:cs typeface="Times New Roman"/>
                    </a:rPr>
                    <a:t>5’</a:t>
                  </a:r>
                </a:p>
              </p:txBody>
            </p:sp>
            <p:sp>
              <p:nvSpPr>
                <p:cNvPr id="180" name="Text Box 38"/>
                <p:cNvSpPr txBox="1">
                  <a:spLocks noChangeAspect="1" noChangeArrowheads="1"/>
                </p:cNvSpPr>
                <p:nvPr/>
              </p:nvSpPr>
              <p:spPr bwMode="auto">
                <a:xfrm>
                  <a:off x="327" y="1826"/>
                  <a:ext cx="267" cy="25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pPr algn="l" eaLnBrk="0" hangingPunct="0"/>
                  <a:r>
                    <a:rPr lang="en-US" sz="1400" b="1">
                      <a:latin typeface="Times New Roman"/>
                      <a:cs typeface="Times New Roman"/>
                    </a:rPr>
                    <a:t> 3’</a:t>
                  </a:r>
                </a:p>
              </p:txBody>
            </p:sp>
            <p:sp>
              <p:nvSpPr>
                <p:cNvPr id="181" name="Text Box 39"/>
                <p:cNvSpPr txBox="1">
                  <a:spLocks noChangeAspect="1" noChangeArrowheads="1"/>
                </p:cNvSpPr>
                <p:nvPr/>
              </p:nvSpPr>
              <p:spPr bwMode="auto">
                <a:xfrm>
                  <a:off x="1674" y="1288"/>
                  <a:ext cx="267" cy="25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pPr algn="l" eaLnBrk="0" hangingPunct="0"/>
                  <a:r>
                    <a:rPr lang="en-US" sz="1400" b="1">
                      <a:latin typeface="Times New Roman"/>
                      <a:cs typeface="Times New Roman"/>
                    </a:rPr>
                    <a:t> 3’</a:t>
                  </a:r>
                </a:p>
              </p:txBody>
            </p:sp>
            <p:sp>
              <p:nvSpPr>
                <p:cNvPr id="182" name="Text Box 40"/>
                <p:cNvSpPr txBox="1">
                  <a:spLocks noChangeAspect="1" noChangeArrowheads="1"/>
                </p:cNvSpPr>
                <p:nvPr/>
              </p:nvSpPr>
              <p:spPr bwMode="auto">
                <a:xfrm>
                  <a:off x="3034" y="2149"/>
                  <a:ext cx="267" cy="25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pPr algn="l" eaLnBrk="0" hangingPunct="0"/>
                  <a:r>
                    <a:rPr lang="en-US" sz="1400" b="1">
                      <a:latin typeface="Times New Roman"/>
                      <a:cs typeface="Times New Roman"/>
                    </a:rPr>
                    <a:t> 5’</a:t>
                  </a:r>
                </a:p>
              </p:txBody>
            </p:sp>
            <p:sp>
              <p:nvSpPr>
                <p:cNvPr id="183" name="Line 41"/>
                <p:cNvSpPr>
                  <a:spLocks noChangeAspect="1" noChangeShapeType="1"/>
                </p:cNvSpPr>
                <p:nvPr/>
              </p:nvSpPr>
              <p:spPr bwMode="auto">
                <a:xfrm>
                  <a:off x="3391" y="2142"/>
                  <a:ext cx="283" cy="2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 type="stealth" w="sm" len="med"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184" name="Rectangle 42"/>
                <p:cNvSpPr>
                  <a:spLocks noChangeArrowheads="1"/>
                </p:cNvSpPr>
                <p:nvPr/>
              </p:nvSpPr>
              <p:spPr bwMode="auto">
                <a:xfrm>
                  <a:off x="3543" y="2235"/>
                  <a:ext cx="483" cy="51"/>
                </a:xfrm>
                <a:prstGeom prst="rect">
                  <a:avLst/>
                </a:prstGeom>
                <a:solidFill>
                  <a:srgbClr val="4D94C3"/>
                </a:solidFill>
                <a:ln w="19050">
                  <a:solidFill>
                    <a:srgbClr val="4D94C3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grpSp>
              <p:nvGrpSpPr>
                <p:cNvPr id="185" name="Group 43"/>
                <p:cNvGrpSpPr>
                  <a:grpSpLocks noChangeAspect="1"/>
                </p:cNvGrpSpPr>
                <p:nvPr/>
              </p:nvGrpSpPr>
              <p:grpSpPr bwMode="auto">
                <a:xfrm>
                  <a:off x="3239" y="2235"/>
                  <a:ext cx="371" cy="132"/>
                  <a:chOff x="3109" y="911"/>
                  <a:chExt cx="156" cy="59"/>
                </a:xfrm>
              </p:grpSpPr>
              <p:sp>
                <p:nvSpPr>
                  <p:cNvPr id="281" name="Rectangle 4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109" y="911"/>
                    <a:ext cx="156" cy="23"/>
                  </a:xfrm>
                  <a:prstGeom prst="rect">
                    <a:avLst/>
                  </a:prstGeom>
                  <a:solidFill>
                    <a:srgbClr val="437631"/>
                  </a:solidFill>
                  <a:ln w="19050">
                    <a:solidFill>
                      <a:srgbClr val="437631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pPr algn="l" eaLnBrk="0" hangingPunct="0"/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282" name="Rectangle 4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32" y="922"/>
                    <a:ext cx="8" cy="48"/>
                  </a:xfrm>
                  <a:prstGeom prst="rect">
                    <a:avLst/>
                  </a:prstGeom>
                  <a:solidFill>
                    <a:srgbClr val="437631"/>
                  </a:solidFill>
                  <a:ln w="19050">
                    <a:solidFill>
                      <a:srgbClr val="437631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283" name="Rectangle 4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184" y="922"/>
                    <a:ext cx="8" cy="48"/>
                  </a:xfrm>
                  <a:prstGeom prst="rect">
                    <a:avLst/>
                  </a:prstGeom>
                  <a:solidFill>
                    <a:srgbClr val="437631"/>
                  </a:solidFill>
                  <a:ln w="19050">
                    <a:solidFill>
                      <a:srgbClr val="437631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284" name="Rectangle 4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137" y="922"/>
                    <a:ext cx="7" cy="48"/>
                  </a:xfrm>
                  <a:prstGeom prst="rect">
                    <a:avLst/>
                  </a:prstGeom>
                  <a:solidFill>
                    <a:srgbClr val="437631"/>
                  </a:solidFill>
                  <a:ln w="19050">
                    <a:solidFill>
                      <a:srgbClr val="437631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</p:grpSp>
            <p:sp>
              <p:nvSpPr>
                <p:cNvPr id="186" name="Freeform 48"/>
                <p:cNvSpPr>
                  <a:spLocks noChangeAspect="1"/>
                </p:cNvSpPr>
                <p:nvPr/>
              </p:nvSpPr>
              <p:spPr bwMode="auto">
                <a:xfrm>
                  <a:off x="1252" y="1692"/>
                  <a:ext cx="33" cy="117"/>
                </a:xfrm>
                <a:custGeom>
                  <a:avLst/>
                  <a:gdLst>
                    <a:gd name="T0" fmla="*/ 0 w 14"/>
                    <a:gd name="T1" fmla="*/ 0 h 52"/>
                    <a:gd name="T2" fmla="*/ 78 w 14"/>
                    <a:gd name="T3" fmla="*/ 592 h 52"/>
                    <a:gd name="T4" fmla="*/ 184 w 14"/>
                    <a:gd name="T5" fmla="*/ 583 h 52"/>
                    <a:gd name="T6" fmla="*/ 94 w 14"/>
                    <a:gd name="T7" fmla="*/ 0 h 52"/>
                    <a:gd name="T8" fmla="*/ 0 w 14"/>
                    <a:gd name="T9" fmla="*/ 0 h 5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4"/>
                    <a:gd name="T16" fmla="*/ 0 h 52"/>
                    <a:gd name="T17" fmla="*/ 14 w 14"/>
                    <a:gd name="T18" fmla="*/ 52 h 5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4" h="52">
                      <a:moveTo>
                        <a:pt x="0" y="0"/>
                      </a:moveTo>
                      <a:lnTo>
                        <a:pt x="6" y="52"/>
                      </a:lnTo>
                      <a:lnTo>
                        <a:pt x="14" y="51"/>
                      </a:lnTo>
                      <a:lnTo>
                        <a:pt x="7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4D94C3"/>
                </a:solidFill>
                <a:ln w="19050" cmpd="sng">
                  <a:solidFill>
                    <a:srgbClr val="4D94C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187" name="Freeform 49"/>
                <p:cNvSpPr>
                  <a:spLocks noChangeAspect="1"/>
                </p:cNvSpPr>
                <p:nvPr/>
              </p:nvSpPr>
              <p:spPr bwMode="auto">
                <a:xfrm>
                  <a:off x="1323" y="1668"/>
                  <a:ext cx="73" cy="109"/>
                </a:xfrm>
                <a:custGeom>
                  <a:avLst/>
                  <a:gdLst>
                    <a:gd name="T0" fmla="*/ 0 w 31"/>
                    <a:gd name="T1" fmla="*/ 36 h 49"/>
                    <a:gd name="T2" fmla="*/ 316 w 31"/>
                    <a:gd name="T3" fmla="*/ 538 h 49"/>
                    <a:gd name="T4" fmla="*/ 405 w 31"/>
                    <a:gd name="T5" fmla="*/ 505 h 49"/>
                    <a:gd name="T6" fmla="*/ 106 w 31"/>
                    <a:gd name="T7" fmla="*/ 0 h 49"/>
                    <a:gd name="T8" fmla="*/ 0 w 31"/>
                    <a:gd name="T9" fmla="*/ 36 h 49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1"/>
                    <a:gd name="T16" fmla="*/ 0 h 49"/>
                    <a:gd name="T17" fmla="*/ 31 w 31"/>
                    <a:gd name="T18" fmla="*/ 49 h 49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1" h="49">
                      <a:moveTo>
                        <a:pt x="0" y="3"/>
                      </a:moveTo>
                      <a:lnTo>
                        <a:pt x="24" y="49"/>
                      </a:lnTo>
                      <a:lnTo>
                        <a:pt x="31" y="46"/>
                      </a:lnTo>
                      <a:lnTo>
                        <a:pt x="8" y="0"/>
                      </a:lnTo>
                      <a:lnTo>
                        <a:pt x="0" y="3"/>
                      </a:lnTo>
                      <a:close/>
                    </a:path>
                  </a:pathLst>
                </a:custGeom>
                <a:solidFill>
                  <a:srgbClr val="4D94C3"/>
                </a:solidFill>
                <a:ln w="19050" cmpd="sng">
                  <a:solidFill>
                    <a:srgbClr val="4D94C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188" name="Freeform 50"/>
                <p:cNvSpPr>
                  <a:spLocks noChangeAspect="1"/>
                </p:cNvSpPr>
                <p:nvPr/>
              </p:nvSpPr>
              <p:spPr bwMode="auto">
                <a:xfrm>
                  <a:off x="1398" y="1611"/>
                  <a:ext cx="95" cy="97"/>
                </a:xfrm>
                <a:custGeom>
                  <a:avLst/>
                  <a:gdLst>
                    <a:gd name="T0" fmla="*/ 0 w 40"/>
                    <a:gd name="T1" fmla="*/ 56 h 43"/>
                    <a:gd name="T2" fmla="*/ 468 w 40"/>
                    <a:gd name="T3" fmla="*/ 494 h 43"/>
                    <a:gd name="T4" fmla="*/ 537 w 40"/>
                    <a:gd name="T5" fmla="*/ 438 h 43"/>
                    <a:gd name="T6" fmla="*/ 78 w 40"/>
                    <a:gd name="T7" fmla="*/ 0 h 43"/>
                    <a:gd name="T8" fmla="*/ 0 w 40"/>
                    <a:gd name="T9" fmla="*/ 56 h 43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0"/>
                    <a:gd name="T16" fmla="*/ 0 h 43"/>
                    <a:gd name="T17" fmla="*/ 40 w 40"/>
                    <a:gd name="T18" fmla="*/ 43 h 43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0" h="43">
                      <a:moveTo>
                        <a:pt x="0" y="5"/>
                      </a:moveTo>
                      <a:lnTo>
                        <a:pt x="35" y="43"/>
                      </a:lnTo>
                      <a:lnTo>
                        <a:pt x="40" y="38"/>
                      </a:lnTo>
                      <a:lnTo>
                        <a:pt x="6" y="0"/>
                      </a:lnTo>
                      <a:lnTo>
                        <a:pt x="0" y="5"/>
                      </a:lnTo>
                      <a:close/>
                    </a:path>
                  </a:pathLst>
                </a:custGeom>
                <a:solidFill>
                  <a:srgbClr val="4D94C3"/>
                </a:solidFill>
                <a:ln w="19050" cmpd="sng">
                  <a:solidFill>
                    <a:srgbClr val="4D94C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189" name="Freeform 51"/>
                <p:cNvSpPr>
                  <a:spLocks noChangeAspect="1"/>
                </p:cNvSpPr>
                <p:nvPr/>
              </p:nvSpPr>
              <p:spPr bwMode="auto">
                <a:xfrm>
                  <a:off x="1474" y="1533"/>
                  <a:ext cx="112" cy="81"/>
                </a:xfrm>
                <a:custGeom>
                  <a:avLst/>
                  <a:gdLst>
                    <a:gd name="T0" fmla="*/ 0 w 47"/>
                    <a:gd name="T1" fmla="*/ 65 h 36"/>
                    <a:gd name="T2" fmla="*/ 579 w 47"/>
                    <a:gd name="T3" fmla="*/ 409 h 36"/>
                    <a:gd name="T4" fmla="*/ 636 w 47"/>
                    <a:gd name="T5" fmla="*/ 340 h 36"/>
                    <a:gd name="T6" fmla="*/ 69 w 47"/>
                    <a:gd name="T7" fmla="*/ 0 h 36"/>
                    <a:gd name="T8" fmla="*/ 0 w 47"/>
                    <a:gd name="T9" fmla="*/ 65 h 3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7"/>
                    <a:gd name="T16" fmla="*/ 0 h 36"/>
                    <a:gd name="T17" fmla="*/ 47 w 47"/>
                    <a:gd name="T18" fmla="*/ 36 h 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7" h="36">
                      <a:moveTo>
                        <a:pt x="0" y="6"/>
                      </a:moveTo>
                      <a:lnTo>
                        <a:pt x="43" y="36"/>
                      </a:lnTo>
                      <a:lnTo>
                        <a:pt x="47" y="30"/>
                      </a:lnTo>
                      <a:lnTo>
                        <a:pt x="5" y="0"/>
                      </a:lnTo>
                      <a:lnTo>
                        <a:pt x="0" y="6"/>
                      </a:lnTo>
                      <a:close/>
                    </a:path>
                  </a:pathLst>
                </a:custGeom>
                <a:solidFill>
                  <a:srgbClr val="4D94C3"/>
                </a:solidFill>
                <a:ln w="19050" cmpd="sng">
                  <a:solidFill>
                    <a:srgbClr val="4D94C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190" name="Freeform 52"/>
                <p:cNvSpPr>
                  <a:spLocks noChangeAspect="1"/>
                </p:cNvSpPr>
                <p:nvPr/>
              </p:nvSpPr>
              <p:spPr bwMode="auto">
                <a:xfrm>
                  <a:off x="1539" y="1436"/>
                  <a:ext cx="115" cy="74"/>
                </a:xfrm>
                <a:custGeom>
                  <a:avLst/>
                  <a:gdLst>
                    <a:gd name="T0" fmla="*/ 0 w 49"/>
                    <a:gd name="T1" fmla="*/ 81 h 33"/>
                    <a:gd name="T2" fmla="*/ 584 w 49"/>
                    <a:gd name="T3" fmla="*/ 372 h 33"/>
                    <a:gd name="T4" fmla="*/ 634 w 49"/>
                    <a:gd name="T5" fmla="*/ 307 h 33"/>
                    <a:gd name="T6" fmla="*/ 66 w 49"/>
                    <a:gd name="T7" fmla="*/ 0 h 33"/>
                    <a:gd name="T8" fmla="*/ 0 w 49"/>
                    <a:gd name="T9" fmla="*/ 81 h 33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9"/>
                    <a:gd name="T16" fmla="*/ 0 h 33"/>
                    <a:gd name="T17" fmla="*/ 49 w 49"/>
                    <a:gd name="T18" fmla="*/ 33 h 33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9" h="33">
                      <a:moveTo>
                        <a:pt x="0" y="7"/>
                      </a:moveTo>
                      <a:lnTo>
                        <a:pt x="45" y="33"/>
                      </a:lnTo>
                      <a:lnTo>
                        <a:pt x="49" y="27"/>
                      </a:lnTo>
                      <a:lnTo>
                        <a:pt x="5" y="0"/>
                      </a:lnTo>
                      <a:lnTo>
                        <a:pt x="0" y="7"/>
                      </a:lnTo>
                      <a:close/>
                    </a:path>
                  </a:pathLst>
                </a:custGeom>
                <a:solidFill>
                  <a:srgbClr val="4D94C3"/>
                </a:solidFill>
                <a:ln w="19050" cmpd="sng">
                  <a:solidFill>
                    <a:srgbClr val="4D94C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191" name="Freeform 53"/>
                <p:cNvSpPr>
                  <a:spLocks noChangeAspect="1"/>
                </p:cNvSpPr>
                <p:nvPr/>
              </p:nvSpPr>
              <p:spPr bwMode="auto">
                <a:xfrm>
                  <a:off x="1605" y="1335"/>
                  <a:ext cx="105" cy="83"/>
                </a:xfrm>
                <a:custGeom>
                  <a:avLst/>
                  <a:gdLst>
                    <a:gd name="T0" fmla="*/ 0 w 44"/>
                    <a:gd name="T1" fmla="*/ 81 h 37"/>
                    <a:gd name="T2" fmla="*/ 530 w 44"/>
                    <a:gd name="T3" fmla="*/ 417 h 37"/>
                    <a:gd name="T4" fmla="*/ 599 w 44"/>
                    <a:gd name="T5" fmla="*/ 336 h 37"/>
                    <a:gd name="T6" fmla="*/ 69 w 44"/>
                    <a:gd name="T7" fmla="*/ 0 h 37"/>
                    <a:gd name="T8" fmla="*/ 0 w 44"/>
                    <a:gd name="T9" fmla="*/ 81 h 37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4"/>
                    <a:gd name="T16" fmla="*/ 0 h 37"/>
                    <a:gd name="T17" fmla="*/ 44 w 44"/>
                    <a:gd name="T18" fmla="*/ 37 h 37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4" h="37">
                      <a:moveTo>
                        <a:pt x="0" y="7"/>
                      </a:moveTo>
                      <a:lnTo>
                        <a:pt x="39" y="37"/>
                      </a:lnTo>
                      <a:lnTo>
                        <a:pt x="44" y="30"/>
                      </a:lnTo>
                      <a:lnTo>
                        <a:pt x="5" y="0"/>
                      </a:lnTo>
                      <a:lnTo>
                        <a:pt x="0" y="7"/>
                      </a:lnTo>
                      <a:close/>
                    </a:path>
                  </a:pathLst>
                </a:custGeom>
                <a:solidFill>
                  <a:srgbClr val="4D94C3"/>
                </a:solidFill>
                <a:ln w="19050" cmpd="sng">
                  <a:solidFill>
                    <a:srgbClr val="4D94C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192" name="Freeform 54"/>
                <p:cNvSpPr>
                  <a:spLocks noChangeAspect="1"/>
                </p:cNvSpPr>
                <p:nvPr/>
              </p:nvSpPr>
              <p:spPr bwMode="auto">
                <a:xfrm>
                  <a:off x="1697" y="1238"/>
                  <a:ext cx="82" cy="102"/>
                </a:xfrm>
                <a:custGeom>
                  <a:avLst/>
                  <a:gdLst>
                    <a:gd name="T0" fmla="*/ 0 w 35"/>
                    <a:gd name="T1" fmla="*/ 57 h 45"/>
                    <a:gd name="T2" fmla="*/ 373 w 35"/>
                    <a:gd name="T3" fmla="*/ 524 h 45"/>
                    <a:gd name="T4" fmla="*/ 450 w 35"/>
                    <a:gd name="T5" fmla="*/ 467 h 45"/>
                    <a:gd name="T6" fmla="*/ 77 w 35"/>
                    <a:gd name="T7" fmla="*/ 0 h 45"/>
                    <a:gd name="T8" fmla="*/ 0 w 35"/>
                    <a:gd name="T9" fmla="*/ 57 h 45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5"/>
                    <a:gd name="T16" fmla="*/ 0 h 45"/>
                    <a:gd name="T17" fmla="*/ 35 w 35"/>
                    <a:gd name="T18" fmla="*/ 45 h 45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5" h="45">
                      <a:moveTo>
                        <a:pt x="0" y="5"/>
                      </a:moveTo>
                      <a:lnTo>
                        <a:pt x="29" y="45"/>
                      </a:lnTo>
                      <a:lnTo>
                        <a:pt x="35" y="40"/>
                      </a:lnTo>
                      <a:lnTo>
                        <a:pt x="6" y="0"/>
                      </a:lnTo>
                      <a:lnTo>
                        <a:pt x="0" y="5"/>
                      </a:lnTo>
                      <a:close/>
                    </a:path>
                  </a:pathLst>
                </a:custGeom>
                <a:solidFill>
                  <a:srgbClr val="4D94C3"/>
                </a:solidFill>
                <a:ln w="19050" cmpd="sng">
                  <a:solidFill>
                    <a:srgbClr val="4D94C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193" name="Freeform 55"/>
                <p:cNvSpPr>
                  <a:spLocks noChangeAspect="1"/>
                </p:cNvSpPr>
                <p:nvPr/>
              </p:nvSpPr>
              <p:spPr bwMode="auto">
                <a:xfrm>
                  <a:off x="1819" y="1184"/>
                  <a:ext cx="52" cy="108"/>
                </a:xfrm>
                <a:custGeom>
                  <a:avLst/>
                  <a:gdLst>
                    <a:gd name="T0" fmla="*/ 0 w 22"/>
                    <a:gd name="T1" fmla="*/ 25 h 48"/>
                    <a:gd name="T2" fmla="*/ 196 w 22"/>
                    <a:gd name="T3" fmla="*/ 547 h 48"/>
                    <a:gd name="T4" fmla="*/ 291 w 22"/>
                    <a:gd name="T5" fmla="*/ 526 h 48"/>
                    <a:gd name="T6" fmla="*/ 95 w 22"/>
                    <a:gd name="T7" fmla="*/ 0 h 48"/>
                    <a:gd name="T8" fmla="*/ 0 w 22"/>
                    <a:gd name="T9" fmla="*/ 25 h 4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2"/>
                    <a:gd name="T16" fmla="*/ 0 h 48"/>
                    <a:gd name="T17" fmla="*/ 22 w 22"/>
                    <a:gd name="T18" fmla="*/ 48 h 4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2" h="48">
                      <a:moveTo>
                        <a:pt x="0" y="2"/>
                      </a:moveTo>
                      <a:lnTo>
                        <a:pt x="15" y="48"/>
                      </a:lnTo>
                      <a:lnTo>
                        <a:pt x="22" y="46"/>
                      </a:lnTo>
                      <a:lnTo>
                        <a:pt x="7" y="0"/>
                      </a:lnTo>
                      <a:lnTo>
                        <a:pt x="0" y="2"/>
                      </a:lnTo>
                      <a:close/>
                    </a:path>
                  </a:pathLst>
                </a:custGeom>
                <a:solidFill>
                  <a:srgbClr val="4D94C3"/>
                </a:solidFill>
                <a:ln w="19050" cmpd="sng">
                  <a:solidFill>
                    <a:srgbClr val="4D94C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194" name="Freeform 56"/>
                <p:cNvSpPr>
                  <a:spLocks noChangeAspect="1"/>
                </p:cNvSpPr>
                <p:nvPr/>
              </p:nvSpPr>
              <p:spPr bwMode="auto">
                <a:xfrm>
                  <a:off x="1252" y="1838"/>
                  <a:ext cx="33" cy="117"/>
                </a:xfrm>
                <a:custGeom>
                  <a:avLst/>
                  <a:gdLst>
                    <a:gd name="T0" fmla="*/ 0 w 14"/>
                    <a:gd name="T1" fmla="*/ 583 h 52"/>
                    <a:gd name="T2" fmla="*/ 94 w 14"/>
                    <a:gd name="T3" fmla="*/ 592 h 52"/>
                    <a:gd name="T4" fmla="*/ 184 w 14"/>
                    <a:gd name="T5" fmla="*/ 11 h 52"/>
                    <a:gd name="T6" fmla="*/ 78 w 14"/>
                    <a:gd name="T7" fmla="*/ 0 h 52"/>
                    <a:gd name="T8" fmla="*/ 0 w 14"/>
                    <a:gd name="T9" fmla="*/ 583 h 5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4"/>
                    <a:gd name="T16" fmla="*/ 0 h 52"/>
                    <a:gd name="T17" fmla="*/ 14 w 14"/>
                    <a:gd name="T18" fmla="*/ 52 h 5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4" h="52">
                      <a:moveTo>
                        <a:pt x="0" y="51"/>
                      </a:moveTo>
                      <a:lnTo>
                        <a:pt x="7" y="52"/>
                      </a:lnTo>
                      <a:lnTo>
                        <a:pt x="14" y="1"/>
                      </a:lnTo>
                      <a:lnTo>
                        <a:pt x="6" y="0"/>
                      </a:lnTo>
                      <a:lnTo>
                        <a:pt x="0" y="51"/>
                      </a:lnTo>
                      <a:close/>
                    </a:path>
                  </a:pathLst>
                </a:custGeom>
                <a:solidFill>
                  <a:srgbClr val="4D94C3"/>
                </a:solidFill>
                <a:ln w="19050" cmpd="sng">
                  <a:solidFill>
                    <a:srgbClr val="4D94C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195" name="Freeform 57"/>
                <p:cNvSpPr>
                  <a:spLocks noChangeAspect="1"/>
                </p:cNvSpPr>
                <p:nvPr/>
              </p:nvSpPr>
              <p:spPr bwMode="auto">
                <a:xfrm>
                  <a:off x="1323" y="1867"/>
                  <a:ext cx="73" cy="112"/>
                </a:xfrm>
                <a:custGeom>
                  <a:avLst/>
                  <a:gdLst>
                    <a:gd name="T0" fmla="*/ 0 w 31"/>
                    <a:gd name="T1" fmla="*/ 517 h 50"/>
                    <a:gd name="T2" fmla="*/ 106 w 31"/>
                    <a:gd name="T3" fmla="*/ 562 h 50"/>
                    <a:gd name="T4" fmla="*/ 405 w 31"/>
                    <a:gd name="T5" fmla="*/ 45 h 50"/>
                    <a:gd name="T6" fmla="*/ 316 w 31"/>
                    <a:gd name="T7" fmla="*/ 0 h 50"/>
                    <a:gd name="T8" fmla="*/ 0 w 31"/>
                    <a:gd name="T9" fmla="*/ 517 h 5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1"/>
                    <a:gd name="T16" fmla="*/ 0 h 50"/>
                    <a:gd name="T17" fmla="*/ 31 w 31"/>
                    <a:gd name="T18" fmla="*/ 50 h 5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1" h="50">
                      <a:moveTo>
                        <a:pt x="0" y="46"/>
                      </a:moveTo>
                      <a:lnTo>
                        <a:pt x="8" y="50"/>
                      </a:lnTo>
                      <a:lnTo>
                        <a:pt x="31" y="4"/>
                      </a:lnTo>
                      <a:lnTo>
                        <a:pt x="24" y="0"/>
                      </a:lnTo>
                      <a:lnTo>
                        <a:pt x="0" y="46"/>
                      </a:lnTo>
                      <a:close/>
                    </a:path>
                  </a:pathLst>
                </a:custGeom>
                <a:solidFill>
                  <a:srgbClr val="4D94C3"/>
                </a:solidFill>
                <a:ln w="19050" cmpd="sng">
                  <a:solidFill>
                    <a:srgbClr val="4D94C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196" name="Freeform 58"/>
                <p:cNvSpPr>
                  <a:spLocks noChangeAspect="1"/>
                </p:cNvSpPr>
                <p:nvPr/>
              </p:nvSpPr>
              <p:spPr bwMode="auto">
                <a:xfrm>
                  <a:off x="1398" y="1939"/>
                  <a:ext cx="95" cy="97"/>
                </a:xfrm>
                <a:custGeom>
                  <a:avLst/>
                  <a:gdLst>
                    <a:gd name="T0" fmla="*/ 0 w 40"/>
                    <a:gd name="T1" fmla="*/ 438 h 43"/>
                    <a:gd name="T2" fmla="*/ 78 w 40"/>
                    <a:gd name="T3" fmla="*/ 494 h 43"/>
                    <a:gd name="T4" fmla="*/ 537 w 40"/>
                    <a:gd name="T5" fmla="*/ 56 h 43"/>
                    <a:gd name="T6" fmla="*/ 468 w 40"/>
                    <a:gd name="T7" fmla="*/ 0 h 43"/>
                    <a:gd name="T8" fmla="*/ 0 w 40"/>
                    <a:gd name="T9" fmla="*/ 438 h 43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0"/>
                    <a:gd name="T16" fmla="*/ 0 h 43"/>
                    <a:gd name="T17" fmla="*/ 40 w 40"/>
                    <a:gd name="T18" fmla="*/ 43 h 43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0" h="43">
                      <a:moveTo>
                        <a:pt x="0" y="38"/>
                      </a:moveTo>
                      <a:lnTo>
                        <a:pt x="6" y="43"/>
                      </a:lnTo>
                      <a:lnTo>
                        <a:pt x="40" y="5"/>
                      </a:lnTo>
                      <a:lnTo>
                        <a:pt x="35" y="0"/>
                      </a:lnTo>
                      <a:lnTo>
                        <a:pt x="0" y="38"/>
                      </a:lnTo>
                      <a:close/>
                    </a:path>
                  </a:pathLst>
                </a:custGeom>
                <a:solidFill>
                  <a:srgbClr val="4D94C3"/>
                </a:solidFill>
                <a:ln w="19050" cmpd="sng">
                  <a:solidFill>
                    <a:srgbClr val="4D94C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197" name="Freeform 59"/>
                <p:cNvSpPr>
                  <a:spLocks noChangeAspect="1"/>
                </p:cNvSpPr>
                <p:nvPr/>
              </p:nvSpPr>
              <p:spPr bwMode="auto">
                <a:xfrm>
                  <a:off x="1474" y="2033"/>
                  <a:ext cx="112" cy="80"/>
                </a:xfrm>
                <a:custGeom>
                  <a:avLst/>
                  <a:gdLst>
                    <a:gd name="T0" fmla="*/ 0 w 47"/>
                    <a:gd name="T1" fmla="*/ 345 h 35"/>
                    <a:gd name="T2" fmla="*/ 69 w 47"/>
                    <a:gd name="T3" fmla="*/ 418 h 35"/>
                    <a:gd name="T4" fmla="*/ 636 w 47"/>
                    <a:gd name="T5" fmla="*/ 73 h 35"/>
                    <a:gd name="T6" fmla="*/ 579 w 47"/>
                    <a:gd name="T7" fmla="*/ 0 h 35"/>
                    <a:gd name="T8" fmla="*/ 0 w 47"/>
                    <a:gd name="T9" fmla="*/ 345 h 35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7"/>
                    <a:gd name="T16" fmla="*/ 0 h 35"/>
                    <a:gd name="T17" fmla="*/ 47 w 47"/>
                    <a:gd name="T18" fmla="*/ 35 h 35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7" h="35">
                      <a:moveTo>
                        <a:pt x="0" y="29"/>
                      </a:moveTo>
                      <a:lnTo>
                        <a:pt x="5" y="35"/>
                      </a:lnTo>
                      <a:lnTo>
                        <a:pt x="47" y="6"/>
                      </a:lnTo>
                      <a:lnTo>
                        <a:pt x="43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4D94C3"/>
                </a:solidFill>
                <a:ln w="19050" cmpd="sng">
                  <a:solidFill>
                    <a:srgbClr val="4D94C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198" name="Freeform 60"/>
                <p:cNvSpPr>
                  <a:spLocks noChangeAspect="1"/>
                </p:cNvSpPr>
                <p:nvPr/>
              </p:nvSpPr>
              <p:spPr bwMode="auto">
                <a:xfrm>
                  <a:off x="1539" y="2135"/>
                  <a:ext cx="115" cy="73"/>
                </a:xfrm>
                <a:custGeom>
                  <a:avLst/>
                  <a:gdLst>
                    <a:gd name="T0" fmla="*/ 0 w 49"/>
                    <a:gd name="T1" fmla="*/ 294 h 33"/>
                    <a:gd name="T2" fmla="*/ 66 w 49"/>
                    <a:gd name="T3" fmla="*/ 356 h 33"/>
                    <a:gd name="T4" fmla="*/ 634 w 49"/>
                    <a:gd name="T5" fmla="*/ 73 h 33"/>
                    <a:gd name="T6" fmla="*/ 584 w 49"/>
                    <a:gd name="T7" fmla="*/ 0 h 33"/>
                    <a:gd name="T8" fmla="*/ 0 w 49"/>
                    <a:gd name="T9" fmla="*/ 294 h 33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9"/>
                    <a:gd name="T16" fmla="*/ 0 h 33"/>
                    <a:gd name="T17" fmla="*/ 49 w 49"/>
                    <a:gd name="T18" fmla="*/ 33 h 33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9" h="33">
                      <a:moveTo>
                        <a:pt x="0" y="27"/>
                      </a:moveTo>
                      <a:lnTo>
                        <a:pt x="5" y="33"/>
                      </a:lnTo>
                      <a:lnTo>
                        <a:pt x="49" y="7"/>
                      </a:lnTo>
                      <a:lnTo>
                        <a:pt x="45" y="0"/>
                      </a:lnTo>
                      <a:lnTo>
                        <a:pt x="0" y="27"/>
                      </a:lnTo>
                      <a:close/>
                    </a:path>
                  </a:pathLst>
                </a:custGeom>
                <a:solidFill>
                  <a:srgbClr val="4D94C3"/>
                </a:solidFill>
                <a:ln w="19050" cmpd="sng">
                  <a:solidFill>
                    <a:srgbClr val="4D94C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199" name="Freeform 61"/>
                <p:cNvSpPr>
                  <a:spLocks noChangeAspect="1"/>
                </p:cNvSpPr>
                <p:nvPr/>
              </p:nvSpPr>
              <p:spPr bwMode="auto">
                <a:xfrm>
                  <a:off x="1605" y="2229"/>
                  <a:ext cx="105" cy="83"/>
                </a:xfrm>
                <a:custGeom>
                  <a:avLst/>
                  <a:gdLst>
                    <a:gd name="T0" fmla="*/ 0 w 44"/>
                    <a:gd name="T1" fmla="*/ 352 h 37"/>
                    <a:gd name="T2" fmla="*/ 69 w 44"/>
                    <a:gd name="T3" fmla="*/ 417 h 37"/>
                    <a:gd name="T4" fmla="*/ 599 w 44"/>
                    <a:gd name="T5" fmla="*/ 65 h 37"/>
                    <a:gd name="T6" fmla="*/ 530 w 44"/>
                    <a:gd name="T7" fmla="*/ 0 h 37"/>
                    <a:gd name="T8" fmla="*/ 0 w 44"/>
                    <a:gd name="T9" fmla="*/ 352 h 37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4"/>
                    <a:gd name="T16" fmla="*/ 0 h 37"/>
                    <a:gd name="T17" fmla="*/ 44 w 44"/>
                    <a:gd name="T18" fmla="*/ 37 h 37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4" h="37">
                      <a:moveTo>
                        <a:pt x="0" y="31"/>
                      </a:moveTo>
                      <a:lnTo>
                        <a:pt x="5" y="37"/>
                      </a:lnTo>
                      <a:lnTo>
                        <a:pt x="44" y="6"/>
                      </a:lnTo>
                      <a:lnTo>
                        <a:pt x="39" y="0"/>
                      </a:lnTo>
                      <a:lnTo>
                        <a:pt x="0" y="31"/>
                      </a:lnTo>
                      <a:close/>
                    </a:path>
                  </a:pathLst>
                </a:custGeom>
                <a:solidFill>
                  <a:srgbClr val="4D94C3"/>
                </a:solidFill>
                <a:ln w="19050" cmpd="sng">
                  <a:solidFill>
                    <a:srgbClr val="4D94C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200" name="Freeform 62"/>
                <p:cNvSpPr>
                  <a:spLocks noChangeAspect="1"/>
                </p:cNvSpPr>
                <p:nvPr/>
              </p:nvSpPr>
              <p:spPr bwMode="auto">
                <a:xfrm>
                  <a:off x="1697" y="2310"/>
                  <a:ext cx="82" cy="99"/>
                </a:xfrm>
                <a:custGeom>
                  <a:avLst/>
                  <a:gdLst>
                    <a:gd name="T0" fmla="*/ 0 w 35"/>
                    <a:gd name="T1" fmla="*/ 445 h 44"/>
                    <a:gd name="T2" fmla="*/ 77 w 35"/>
                    <a:gd name="T3" fmla="*/ 502 h 44"/>
                    <a:gd name="T4" fmla="*/ 450 w 35"/>
                    <a:gd name="T5" fmla="*/ 45 h 44"/>
                    <a:gd name="T6" fmla="*/ 373 w 35"/>
                    <a:gd name="T7" fmla="*/ 0 h 44"/>
                    <a:gd name="T8" fmla="*/ 0 w 35"/>
                    <a:gd name="T9" fmla="*/ 445 h 4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5"/>
                    <a:gd name="T16" fmla="*/ 0 h 44"/>
                    <a:gd name="T17" fmla="*/ 35 w 35"/>
                    <a:gd name="T18" fmla="*/ 44 h 4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5" h="44">
                      <a:moveTo>
                        <a:pt x="0" y="39"/>
                      </a:moveTo>
                      <a:lnTo>
                        <a:pt x="6" y="44"/>
                      </a:lnTo>
                      <a:lnTo>
                        <a:pt x="35" y="4"/>
                      </a:lnTo>
                      <a:lnTo>
                        <a:pt x="29" y="0"/>
                      </a:lnTo>
                      <a:lnTo>
                        <a:pt x="0" y="39"/>
                      </a:lnTo>
                      <a:close/>
                    </a:path>
                  </a:pathLst>
                </a:custGeom>
                <a:solidFill>
                  <a:srgbClr val="4D94C3"/>
                </a:solidFill>
                <a:ln w="19050" cmpd="sng">
                  <a:solidFill>
                    <a:srgbClr val="4D94C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201" name="Freeform 63"/>
                <p:cNvSpPr>
                  <a:spLocks noChangeAspect="1"/>
                </p:cNvSpPr>
                <p:nvPr/>
              </p:nvSpPr>
              <p:spPr bwMode="auto">
                <a:xfrm>
                  <a:off x="1819" y="2352"/>
                  <a:ext cx="52" cy="111"/>
                </a:xfrm>
                <a:custGeom>
                  <a:avLst/>
                  <a:gdLst>
                    <a:gd name="T0" fmla="*/ 0 w 22"/>
                    <a:gd name="T1" fmla="*/ 544 h 49"/>
                    <a:gd name="T2" fmla="*/ 95 w 22"/>
                    <a:gd name="T3" fmla="*/ 569 h 49"/>
                    <a:gd name="T4" fmla="*/ 291 w 22"/>
                    <a:gd name="T5" fmla="*/ 36 h 49"/>
                    <a:gd name="T6" fmla="*/ 196 w 22"/>
                    <a:gd name="T7" fmla="*/ 0 h 49"/>
                    <a:gd name="T8" fmla="*/ 0 w 22"/>
                    <a:gd name="T9" fmla="*/ 544 h 49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2"/>
                    <a:gd name="T16" fmla="*/ 0 h 49"/>
                    <a:gd name="T17" fmla="*/ 22 w 22"/>
                    <a:gd name="T18" fmla="*/ 49 h 49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2" h="49">
                      <a:moveTo>
                        <a:pt x="0" y="47"/>
                      </a:moveTo>
                      <a:lnTo>
                        <a:pt x="7" y="49"/>
                      </a:lnTo>
                      <a:lnTo>
                        <a:pt x="22" y="3"/>
                      </a:lnTo>
                      <a:lnTo>
                        <a:pt x="15" y="0"/>
                      </a:lnTo>
                      <a:lnTo>
                        <a:pt x="0" y="47"/>
                      </a:lnTo>
                      <a:close/>
                    </a:path>
                  </a:pathLst>
                </a:custGeom>
                <a:solidFill>
                  <a:srgbClr val="4D94C3"/>
                </a:solidFill>
                <a:ln w="19050" cmpd="sng">
                  <a:solidFill>
                    <a:srgbClr val="4D94C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202" name="Freeform 64"/>
                <p:cNvSpPr>
                  <a:spLocks noChangeAspect="1"/>
                </p:cNvSpPr>
                <p:nvPr/>
              </p:nvSpPr>
              <p:spPr bwMode="auto">
                <a:xfrm>
                  <a:off x="628" y="1903"/>
                  <a:ext cx="4429" cy="618"/>
                </a:xfrm>
                <a:custGeom>
                  <a:avLst/>
                  <a:gdLst>
                    <a:gd name="T0" fmla="*/ 1437 w 1859"/>
                    <a:gd name="T1" fmla="*/ 11 h 274"/>
                    <a:gd name="T2" fmla="*/ 0 w 1859"/>
                    <a:gd name="T3" fmla="*/ 11 h 274"/>
                    <a:gd name="T4" fmla="*/ 2378 w 1859"/>
                    <a:gd name="T5" fmla="*/ 275 h 274"/>
                    <a:gd name="T6" fmla="*/ 2378 w 1859"/>
                    <a:gd name="T7" fmla="*/ 275 h 274"/>
                    <a:gd name="T8" fmla="*/ 3162 w 1859"/>
                    <a:gd name="T9" fmla="*/ 311 h 274"/>
                    <a:gd name="T10" fmla="*/ 4500 w 1859"/>
                    <a:gd name="T11" fmla="*/ 823 h 274"/>
                    <a:gd name="T12" fmla="*/ 5006 w 1859"/>
                    <a:gd name="T13" fmla="*/ 1455 h 274"/>
                    <a:gd name="T14" fmla="*/ 5399 w 1859"/>
                    <a:gd name="T15" fmla="*/ 2010 h 274"/>
                    <a:gd name="T16" fmla="*/ 6056 w 1859"/>
                    <a:gd name="T17" fmla="*/ 2707 h 274"/>
                    <a:gd name="T18" fmla="*/ 7128 w 1859"/>
                    <a:gd name="T19" fmla="*/ 3099 h 274"/>
                    <a:gd name="T20" fmla="*/ 7924 w 1859"/>
                    <a:gd name="T21" fmla="*/ 3144 h 274"/>
                    <a:gd name="T22" fmla="*/ 8248 w 1859"/>
                    <a:gd name="T23" fmla="*/ 3144 h 274"/>
                    <a:gd name="T24" fmla="*/ 8980 w 1859"/>
                    <a:gd name="T25" fmla="*/ 3144 h 274"/>
                    <a:gd name="T26" fmla="*/ 10035 w 1859"/>
                    <a:gd name="T27" fmla="*/ 3144 h 274"/>
                    <a:gd name="T28" fmla="*/ 11374 w 1859"/>
                    <a:gd name="T29" fmla="*/ 3144 h 274"/>
                    <a:gd name="T30" fmla="*/ 12901 w 1859"/>
                    <a:gd name="T31" fmla="*/ 3144 h 274"/>
                    <a:gd name="T32" fmla="*/ 14564 w 1859"/>
                    <a:gd name="T33" fmla="*/ 3144 h 274"/>
                    <a:gd name="T34" fmla="*/ 16296 w 1859"/>
                    <a:gd name="T35" fmla="*/ 3144 h 274"/>
                    <a:gd name="T36" fmla="*/ 18038 w 1859"/>
                    <a:gd name="T37" fmla="*/ 3144 h 274"/>
                    <a:gd name="T38" fmla="*/ 19729 w 1859"/>
                    <a:gd name="T39" fmla="*/ 3144 h 274"/>
                    <a:gd name="T40" fmla="*/ 21297 w 1859"/>
                    <a:gd name="T41" fmla="*/ 3144 h 274"/>
                    <a:gd name="T42" fmla="*/ 22676 w 1859"/>
                    <a:gd name="T43" fmla="*/ 3144 h 274"/>
                    <a:gd name="T44" fmla="*/ 23817 w 1859"/>
                    <a:gd name="T45" fmla="*/ 3144 h 274"/>
                    <a:gd name="T46" fmla="*/ 24623 w 1859"/>
                    <a:gd name="T47" fmla="*/ 3144 h 274"/>
                    <a:gd name="T48" fmla="*/ 25071 w 1859"/>
                    <a:gd name="T49" fmla="*/ 3144 h 274"/>
                    <a:gd name="T50" fmla="*/ 25140 w 1859"/>
                    <a:gd name="T51" fmla="*/ 2889 h 274"/>
                    <a:gd name="T52" fmla="*/ 25004 w 1859"/>
                    <a:gd name="T53" fmla="*/ 2889 h 274"/>
                    <a:gd name="T54" fmla="*/ 24463 w 1859"/>
                    <a:gd name="T55" fmla="*/ 2889 h 274"/>
                    <a:gd name="T56" fmla="*/ 23555 w 1859"/>
                    <a:gd name="T57" fmla="*/ 2889 h 274"/>
                    <a:gd name="T58" fmla="*/ 22352 w 1859"/>
                    <a:gd name="T59" fmla="*/ 2889 h 274"/>
                    <a:gd name="T60" fmla="*/ 20923 w 1859"/>
                    <a:gd name="T61" fmla="*/ 2889 h 274"/>
                    <a:gd name="T62" fmla="*/ 19310 w 1859"/>
                    <a:gd name="T63" fmla="*/ 2889 h 274"/>
                    <a:gd name="T64" fmla="*/ 17606 w 1859"/>
                    <a:gd name="T65" fmla="*/ 2889 h 274"/>
                    <a:gd name="T66" fmla="*/ 15865 w 1859"/>
                    <a:gd name="T67" fmla="*/ 2889 h 274"/>
                    <a:gd name="T68" fmla="*/ 14133 w 1859"/>
                    <a:gd name="T69" fmla="*/ 2889 h 274"/>
                    <a:gd name="T70" fmla="*/ 12494 w 1859"/>
                    <a:gd name="T71" fmla="*/ 2889 h 274"/>
                    <a:gd name="T72" fmla="*/ 11024 w 1859"/>
                    <a:gd name="T73" fmla="*/ 2889 h 274"/>
                    <a:gd name="T74" fmla="*/ 9751 w 1859"/>
                    <a:gd name="T75" fmla="*/ 2889 h 274"/>
                    <a:gd name="T76" fmla="*/ 8765 w 1859"/>
                    <a:gd name="T77" fmla="*/ 2889 h 274"/>
                    <a:gd name="T78" fmla="*/ 8129 w 1859"/>
                    <a:gd name="T79" fmla="*/ 2889 h 274"/>
                    <a:gd name="T80" fmla="*/ 7895 w 1859"/>
                    <a:gd name="T81" fmla="*/ 2889 h 274"/>
                    <a:gd name="T82" fmla="*/ 6845 w 1859"/>
                    <a:gd name="T83" fmla="*/ 2767 h 274"/>
                    <a:gd name="T84" fmla="*/ 5987 w 1859"/>
                    <a:gd name="T85" fmla="*/ 2285 h 274"/>
                    <a:gd name="T86" fmla="*/ 5370 w 1859"/>
                    <a:gd name="T87" fmla="*/ 1455 h 274"/>
                    <a:gd name="T88" fmla="*/ 5029 w 1859"/>
                    <a:gd name="T89" fmla="*/ 961 h 274"/>
                    <a:gd name="T90" fmla="*/ 4138 w 1859"/>
                    <a:gd name="T91" fmla="*/ 284 h 274"/>
                    <a:gd name="T92" fmla="*/ 2854 w 1859"/>
                    <a:gd name="T93" fmla="*/ 11 h 274"/>
                    <a:gd name="T94" fmla="*/ 2366 w 1859"/>
                    <a:gd name="T95" fmla="*/ 11 h 274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w 1859"/>
                    <a:gd name="T145" fmla="*/ 0 h 274"/>
                    <a:gd name="T146" fmla="*/ 1859 w 1859"/>
                    <a:gd name="T147" fmla="*/ 274 h 274"/>
                  </a:gdLst>
                  <a:ahLst/>
                  <a:cxnLst>
                    <a:cxn ang="T96">
                      <a:pos x="T0" y="T1"/>
                    </a:cxn>
                    <a:cxn ang="T97">
                      <a:pos x="T2" y="T3"/>
                    </a:cxn>
                    <a:cxn ang="T98">
                      <a:pos x="T4" y="T5"/>
                    </a:cxn>
                    <a:cxn ang="T99">
                      <a:pos x="T6" y="T7"/>
                    </a:cxn>
                    <a:cxn ang="T100">
                      <a:pos x="T8" y="T9"/>
                    </a:cxn>
                    <a:cxn ang="T101">
                      <a:pos x="T10" y="T11"/>
                    </a:cxn>
                    <a:cxn ang="T102">
                      <a:pos x="T12" y="T13"/>
                    </a:cxn>
                    <a:cxn ang="T103">
                      <a:pos x="T14" y="T15"/>
                    </a:cxn>
                    <a:cxn ang="T104">
                      <a:pos x="T16" y="T17"/>
                    </a:cxn>
                    <a:cxn ang="T105">
                      <a:pos x="T18" y="T19"/>
                    </a:cxn>
                    <a:cxn ang="T106">
                      <a:pos x="T20" y="T21"/>
                    </a:cxn>
                    <a:cxn ang="T107">
                      <a:pos x="T22" y="T23"/>
                    </a:cxn>
                    <a:cxn ang="T108">
                      <a:pos x="T24" y="T25"/>
                    </a:cxn>
                    <a:cxn ang="T109">
                      <a:pos x="T26" y="T27"/>
                    </a:cxn>
                    <a:cxn ang="T110">
                      <a:pos x="T28" y="T29"/>
                    </a:cxn>
                    <a:cxn ang="T111">
                      <a:pos x="T30" y="T31"/>
                    </a:cxn>
                    <a:cxn ang="T112">
                      <a:pos x="T32" y="T33"/>
                    </a:cxn>
                    <a:cxn ang="T113">
                      <a:pos x="T34" y="T35"/>
                    </a:cxn>
                    <a:cxn ang="T114">
                      <a:pos x="T36" y="T37"/>
                    </a:cxn>
                    <a:cxn ang="T115">
                      <a:pos x="T38" y="T39"/>
                    </a:cxn>
                    <a:cxn ang="T116">
                      <a:pos x="T40" y="T41"/>
                    </a:cxn>
                    <a:cxn ang="T117">
                      <a:pos x="T42" y="T43"/>
                    </a:cxn>
                    <a:cxn ang="T118">
                      <a:pos x="T44" y="T45"/>
                    </a:cxn>
                    <a:cxn ang="T119">
                      <a:pos x="T46" y="T47"/>
                    </a:cxn>
                    <a:cxn ang="T120">
                      <a:pos x="T48" y="T49"/>
                    </a:cxn>
                    <a:cxn ang="T121">
                      <a:pos x="T50" y="T51"/>
                    </a:cxn>
                    <a:cxn ang="T122">
                      <a:pos x="T52" y="T53"/>
                    </a:cxn>
                    <a:cxn ang="T123">
                      <a:pos x="T54" y="T55"/>
                    </a:cxn>
                    <a:cxn ang="T124">
                      <a:pos x="T56" y="T57"/>
                    </a:cxn>
                    <a:cxn ang="T125">
                      <a:pos x="T58" y="T59"/>
                    </a:cxn>
                    <a:cxn ang="T126">
                      <a:pos x="T60" y="T61"/>
                    </a:cxn>
                    <a:cxn ang="T127">
                      <a:pos x="T62" y="T63"/>
                    </a:cxn>
                    <a:cxn ang="T128">
                      <a:pos x="T64" y="T65"/>
                    </a:cxn>
                    <a:cxn ang="T129">
                      <a:pos x="T66" y="T67"/>
                    </a:cxn>
                    <a:cxn ang="T130">
                      <a:pos x="T68" y="T69"/>
                    </a:cxn>
                    <a:cxn ang="T131">
                      <a:pos x="T70" y="T71"/>
                    </a:cxn>
                    <a:cxn ang="T132">
                      <a:pos x="T72" y="T73"/>
                    </a:cxn>
                    <a:cxn ang="T133">
                      <a:pos x="T74" y="T75"/>
                    </a:cxn>
                    <a:cxn ang="T134">
                      <a:pos x="T76" y="T77"/>
                    </a:cxn>
                    <a:cxn ang="T135">
                      <a:pos x="T78" y="T79"/>
                    </a:cxn>
                    <a:cxn ang="T136">
                      <a:pos x="T80" y="T81"/>
                    </a:cxn>
                    <a:cxn ang="T137">
                      <a:pos x="T82" y="T83"/>
                    </a:cxn>
                    <a:cxn ang="T138">
                      <a:pos x="T84" y="T85"/>
                    </a:cxn>
                    <a:cxn ang="T139">
                      <a:pos x="T86" y="T87"/>
                    </a:cxn>
                    <a:cxn ang="T140">
                      <a:pos x="T88" y="T89"/>
                    </a:cxn>
                    <a:cxn ang="T141">
                      <a:pos x="T90" y="T91"/>
                    </a:cxn>
                    <a:cxn ang="T142">
                      <a:pos x="T92" y="T93"/>
                    </a:cxn>
                    <a:cxn ang="T143">
                      <a:pos x="T94" y="T95"/>
                    </a:cxn>
                  </a:cxnLst>
                  <a:rect l="T144" t="T145" r="T146" b="T147"/>
                  <a:pathLst>
                    <a:path w="1859" h="274">
                      <a:moveTo>
                        <a:pt x="175" y="1"/>
                      </a:moveTo>
                      <a:lnTo>
                        <a:pt x="165" y="1"/>
                      </a:lnTo>
                      <a:lnTo>
                        <a:pt x="140" y="1"/>
                      </a:lnTo>
                      <a:lnTo>
                        <a:pt x="106" y="1"/>
                      </a:lnTo>
                      <a:lnTo>
                        <a:pt x="69" y="1"/>
                      </a:lnTo>
                      <a:lnTo>
                        <a:pt x="34" y="1"/>
                      </a:lnTo>
                      <a:lnTo>
                        <a:pt x="9" y="1"/>
                      </a:lnTo>
                      <a:lnTo>
                        <a:pt x="0" y="1"/>
                      </a:lnTo>
                      <a:lnTo>
                        <a:pt x="0" y="24"/>
                      </a:lnTo>
                      <a:lnTo>
                        <a:pt x="176" y="24"/>
                      </a:lnTo>
                      <a:lnTo>
                        <a:pt x="181" y="24"/>
                      </a:lnTo>
                      <a:lnTo>
                        <a:pt x="194" y="24"/>
                      </a:lnTo>
                      <a:lnTo>
                        <a:pt x="211" y="24"/>
                      </a:lnTo>
                      <a:lnTo>
                        <a:pt x="234" y="27"/>
                      </a:lnTo>
                      <a:lnTo>
                        <a:pt x="259" y="32"/>
                      </a:lnTo>
                      <a:lnTo>
                        <a:pt x="285" y="41"/>
                      </a:lnTo>
                      <a:lnTo>
                        <a:pt x="310" y="53"/>
                      </a:lnTo>
                      <a:lnTo>
                        <a:pt x="333" y="72"/>
                      </a:lnTo>
                      <a:lnTo>
                        <a:pt x="352" y="96"/>
                      </a:lnTo>
                      <a:lnTo>
                        <a:pt x="359" y="107"/>
                      </a:lnTo>
                      <a:lnTo>
                        <a:pt x="370" y="127"/>
                      </a:lnTo>
                      <a:lnTo>
                        <a:pt x="377" y="138"/>
                      </a:lnTo>
                      <a:lnTo>
                        <a:pt x="388" y="157"/>
                      </a:lnTo>
                      <a:lnTo>
                        <a:pt x="399" y="175"/>
                      </a:lnTo>
                      <a:lnTo>
                        <a:pt x="410" y="193"/>
                      </a:lnTo>
                      <a:lnTo>
                        <a:pt x="422" y="208"/>
                      </a:lnTo>
                      <a:lnTo>
                        <a:pt x="434" y="223"/>
                      </a:lnTo>
                      <a:lnTo>
                        <a:pt x="448" y="236"/>
                      </a:lnTo>
                      <a:lnTo>
                        <a:pt x="464" y="247"/>
                      </a:lnTo>
                      <a:lnTo>
                        <a:pt x="482" y="257"/>
                      </a:lnTo>
                      <a:lnTo>
                        <a:pt x="503" y="264"/>
                      </a:lnTo>
                      <a:lnTo>
                        <a:pt x="527" y="270"/>
                      </a:lnTo>
                      <a:lnTo>
                        <a:pt x="554" y="273"/>
                      </a:lnTo>
                      <a:lnTo>
                        <a:pt x="584" y="274"/>
                      </a:lnTo>
                      <a:lnTo>
                        <a:pt x="586" y="274"/>
                      </a:lnTo>
                      <a:lnTo>
                        <a:pt x="589" y="274"/>
                      </a:lnTo>
                      <a:lnTo>
                        <a:pt x="594" y="274"/>
                      </a:lnTo>
                      <a:lnTo>
                        <a:pt x="601" y="274"/>
                      </a:lnTo>
                      <a:lnTo>
                        <a:pt x="610" y="274"/>
                      </a:lnTo>
                      <a:lnTo>
                        <a:pt x="621" y="274"/>
                      </a:lnTo>
                      <a:lnTo>
                        <a:pt x="634" y="274"/>
                      </a:lnTo>
                      <a:lnTo>
                        <a:pt x="648" y="274"/>
                      </a:lnTo>
                      <a:lnTo>
                        <a:pt x="664" y="274"/>
                      </a:lnTo>
                      <a:lnTo>
                        <a:pt x="682" y="274"/>
                      </a:lnTo>
                      <a:lnTo>
                        <a:pt x="701" y="274"/>
                      </a:lnTo>
                      <a:lnTo>
                        <a:pt x="721" y="274"/>
                      </a:lnTo>
                      <a:lnTo>
                        <a:pt x="742" y="274"/>
                      </a:lnTo>
                      <a:lnTo>
                        <a:pt x="765" y="274"/>
                      </a:lnTo>
                      <a:lnTo>
                        <a:pt x="790" y="274"/>
                      </a:lnTo>
                      <a:lnTo>
                        <a:pt x="815" y="274"/>
                      </a:lnTo>
                      <a:lnTo>
                        <a:pt x="841" y="274"/>
                      </a:lnTo>
                      <a:lnTo>
                        <a:pt x="868" y="274"/>
                      </a:lnTo>
                      <a:lnTo>
                        <a:pt x="896" y="274"/>
                      </a:lnTo>
                      <a:lnTo>
                        <a:pt x="924" y="274"/>
                      </a:lnTo>
                      <a:lnTo>
                        <a:pt x="954" y="274"/>
                      </a:lnTo>
                      <a:lnTo>
                        <a:pt x="983" y="274"/>
                      </a:lnTo>
                      <a:lnTo>
                        <a:pt x="1014" y="274"/>
                      </a:lnTo>
                      <a:lnTo>
                        <a:pt x="1045" y="274"/>
                      </a:lnTo>
                      <a:lnTo>
                        <a:pt x="1077" y="274"/>
                      </a:lnTo>
                      <a:lnTo>
                        <a:pt x="1108" y="274"/>
                      </a:lnTo>
                      <a:lnTo>
                        <a:pt x="1140" y="274"/>
                      </a:lnTo>
                      <a:lnTo>
                        <a:pt x="1173" y="274"/>
                      </a:lnTo>
                      <a:lnTo>
                        <a:pt x="1205" y="274"/>
                      </a:lnTo>
                      <a:lnTo>
                        <a:pt x="1237" y="274"/>
                      </a:lnTo>
                      <a:lnTo>
                        <a:pt x="1270" y="274"/>
                      </a:lnTo>
                      <a:lnTo>
                        <a:pt x="1302" y="274"/>
                      </a:lnTo>
                      <a:lnTo>
                        <a:pt x="1334" y="274"/>
                      </a:lnTo>
                      <a:lnTo>
                        <a:pt x="1365" y="274"/>
                      </a:lnTo>
                      <a:lnTo>
                        <a:pt x="1397" y="274"/>
                      </a:lnTo>
                      <a:lnTo>
                        <a:pt x="1428" y="274"/>
                      </a:lnTo>
                      <a:lnTo>
                        <a:pt x="1459" y="274"/>
                      </a:lnTo>
                      <a:lnTo>
                        <a:pt x="1489" y="274"/>
                      </a:lnTo>
                      <a:lnTo>
                        <a:pt x="1518" y="274"/>
                      </a:lnTo>
                      <a:lnTo>
                        <a:pt x="1547" y="274"/>
                      </a:lnTo>
                      <a:lnTo>
                        <a:pt x="1575" y="274"/>
                      </a:lnTo>
                      <a:lnTo>
                        <a:pt x="1602" y="274"/>
                      </a:lnTo>
                      <a:lnTo>
                        <a:pt x="1628" y="274"/>
                      </a:lnTo>
                      <a:lnTo>
                        <a:pt x="1653" y="274"/>
                      </a:lnTo>
                      <a:lnTo>
                        <a:pt x="1677" y="274"/>
                      </a:lnTo>
                      <a:lnTo>
                        <a:pt x="1700" y="274"/>
                      </a:lnTo>
                      <a:lnTo>
                        <a:pt x="1721" y="274"/>
                      </a:lnTo>
                      <a:lnTo>
                        <a:pt x="1742" y="274"/>
                      </a:lnTo>
                      <a:lnTo>
                        <a:pt x="1761" y="274"/>
                      </a:lnTo>
                      <a:lnTo>
                        <a:pt x="1778" y="274"/>
                      </a:lnTo>
                      <a:lnTo>
                        <a:pt x="1795" y="274"/>
                      </a:lnTo>
                      <a:lnTo>
                        <a:pt x="1809" y="274"/>
                      </a:lnTo>
                      <a:lnTo>
                        <a:pt x="1821" y="274"/>
                      </a:lnTo>
                      <a:lnTo>
                        <a:pt x="1833" y="274"/>
                      </a:lnTo>
                      <a:lnTo>
                        <a:pt x="1842" y="274"/>
                      </a:lnTo>
                      <a:lnTo>
                        <a:pt x="1849" y="274"/>
                      </a:lnTo>
                      <a:lnTo>
                        <a:pt x="1854" y="274"/>
                      </a:lnTo>
                      <a:lnTo>
                        <a:pt x="1857" y="274"/>
                      </a:lnTo>
                      <a:lnTo>
                        <a:pt x="1859" y="274"/>
                      </a:lnTo>
                      <a:lnTo>
                        <a:pt x="1859" y="252"/>
                      </a:lnTo>
                      <a:lnTo>
                        <a:pt x="1857" y="252"/>
                      </a:lnTo>
                      <a:lnTo>
                        <a:pt x="1854" y="252"/>
                      </a:lnTo>
                      <a:lnTo>
                        <a:pt x="1849" y="252"/>
                      </a:lnTo>
                      <a:lnTo>
                        <a:pt x="1842" y="252"/>
                      </a:lnTo>
                      <a:lnTo>
                        <a:pt x="1833" y="252"/>
                      </a:lnTo>
                      <a:lnTo>
                        <a:pt x="1821" y="252"/>
                      </a:lnTo>
                      <a:lnTo>
                        <a:pt x="1809" y="252"/>
                      </a:lnTo>
                      <a:lnTo>
                        <a:pt x="1795" y="252"/>
                      </a:lnTo>
                      <a:lnTo>
                        <a:pt x="1778" y="252"/>
                      </a:lnTo>
                      <a:lnTo>
                        <a:pt x="1761" y="252"/>
                      </a:lnTo>
                      <a:lnTo>
                        <a:pt x="1742" y="252"/>
                      </a:lnTo>
                      <a:lnTo>
                        <a:pt x="1721" y="252"/>
                      </a:lnTo>
                      <a:lnTo>
                        <a:pt x="1700" y="252"/>
                      </a:lnTo>
                      <a:lnTo>
                        <a:pt x="1677" y="252"/>
                      </a:lnTo>
                      <a:lnTo>
                        <a:pt x="1653" y="252"/>
                      </a:lnTo>
                      <a:lnTo>
                        <a:pt x="1628" y="252"/>
                      </a:lnTo>
                      <a:lnTo>
                        <a:pt x="1602" y="252"/>
                      </a:lnTo>
                      <a:lnTo>
                        <a:pt x="1575" y="252"/>
                      </a:lnTo>
                      <a:lnTo>
                        <a:pt x="1547" y="252"/>
                      </a:lnTo>
                      <a:lnTo>
                        <a:pt x="1518" y="252"/>
                      </a:lnTo>
                      <a:lnTo>
                        <a:pt x="1489" y="252"/>
                      </a:lnTo>
                      <a:lnTo>
                        <a:pt x="1459" y="252"/>
                      </a:lnTo>
                      <a:lnTo>
                        <a:pt x="1428" y="252"/>
                      </a:lnTo>
                      <a:lnTo>
                        <a:pt x="1397" y="252"/>
                      </a:lnTo>
                      <a:lnTo>
                        <a:pt x="1365" y="252"/>
                      </a:lnTo>
                      <a:lnTo>
                        <a:pt x="1334" y="252"/>
                      </a:lnTo>
                      <a:lnTo>
                        <a:pt x="1302" y="252"/>
                      </a:lnTo>
                      <a:lnTo>
                        <a:pt x="1270" y="252"/>
                      </a:lnTo>
                      <a:lnTo>
                        <a:pt x="1237" y="252"/>
                      </a:lnTo>
                      <a:lnTo>
                        <a:pt x="1205" y="252"/>
                      </a:lnTo>
                      <a:lnTo>
                        <a:pt x="1173" y="252"/>
                      </a:lnTo>
                      <a:lnTo>
                        <a:pt x="1140" y="252"/>
                      </a:lnTo>
                      <a:lnTo>
                        <a:pt x="1108" y="252"/>
                      </a:lnTo>
                      <a:lnTo>
                        <a:pt x="1077" y="252"/>
                      </a:lnTo>
                      <a:lnTo>
                        <a:pt x="1045" y="252"/>
                      </a:lnTo>
                      <a:lnTo>
                        <a:pt x="1014" y="252"/>
                      </a:lnTo>
                      <a:lnTo>
                        <a:pt x="983" y="252"/>
                      </a:lnTo>
                      <a:lnTo>
                        <a:pt x="954" y="252"/>
                      </a:lnTo>
                      <a:lnTo>
                        <a:pt x="924" y="252"/>
                      </a:lnTo>
                      <a:lnTo>
                        <a:pt x="896" y="252"/>
                      </a:lnTo>
                      <a:lnTo>
                        <a:pt x="868" y="252"/>
                      </a:lnTo>
                      <a:lnTo>
                        <a:pt x="841" y="252"/>
                      </a:lnTo>
                      <a:lnTo>
                        <a:pt x="815" y="252"/>
                      </a:lnTo>
                      <a:lnTo>
                        <a:pt x="790" y="252"/>
                      </a:lnTo>
                      <a:lnTo>
                        <a:pt x="765" y="252"/>
                      </a:lnTo>
                      <a:lnTo>
                        <a:pt x="742" y="252"/>
                      </a:lnTo>
                      <a:lnTo>
                        <a:pt x="721" y="252"/>
                      </a:lnTo>
                      <a:lnTo>
                        <a:pt x="701" y="252"/>
                      </a:lnTo>
                      <a:lnTo>
                        <a:pt x="682" y="252"/>
                      </a:lnTo>
                      <a:lnTo>
                        <a:pt x="664" y="252"/>
                      </a:lnTo>
                      <a:lnTo>
                        <a:pt x="648" y="252"/>
                      </a:lnTo>
                      <a:lnTo>
                        <a:pt x="634" y="252"/>
                      </a:lnTo>
                      <a:lnTo>
                        <a:pt x="621" y="252"/>
                      </a:lnTo>
                      <a:lnTo>
                        <a:pt x="610" y="252"/>
                      </a:lnTo>
                      <a:lnTo>
                        <a:pt x="601" y="252"/>
                      </a:lnTo>
                      <a:lnTo>
                        <a:pt x="594" y="252"/>
                      </a:lnTo>
                      <a:lnTo>
                        <a:pt x="589" y="252"/>
                      </a:lnTo>
                      <a:lnTo>
                        <a:pt x="586" y="252"/>
                      </a:lnTo>
                      <a:lnTo>
                        <a:pt x="584" y="252"/>
                      </a:lnTo>
                      <a:lnTo>
                        <a:pt x="555" y="251"/>
                      </a:lnTo>
                      <a:lnTo>
                        <a:pt x="529" y="247"/>
                      </a:lnTo>
                      <a:lnTo>
                        <a:pt x="506" y="241"/>
                      </a:lnTo>
                      <a:lnTo>
                        <a:pt x="488" y="234"/>
                      </a:lnTo>
                      <a:lnTo>
                        <a:pt x="471" y="224"/>
                      </a:lnTo>
                      <a:lnTo>
                        <a:pt x="456" y="212"/>
                      </a:lnTo>
                      <a:lnTo>
                        <a:pt x="443" y="199"/>
                      </a:lnTo>
                      <a:lnTo>
                        <a:pt x="431" y="183"/>
                      </a:lnTo>
                      <a:lnTo>
                        <a:pt x="420" y="166"/>
                      </a:lnTo>
                      <a:lnTo>
                        <a:pt x="408" y="147"/>
                      </a:lnTo>
                      <a:lnTo>
                        <a:pt x="397" y="127"/>
                      </a:lnTo>
                      <a:lnTo>
                        <a:pt x="390" y="115"/>
                      </a:lnTo>
                      <a:lnTo>
                        <a:pt x="378" y="95"/>
                      </a:lnTo>
                      <a:lnTo>
                        <a:pt x="372" y="84"/>
                      </a:lnTo>
                      <a:lnTo>
                        <a:pt x="353" y="59"/>
                      </a:lnTo>
                      <a:lnTo>
                        <a:pt x="331" y="40"/>
                      </a:lnTo>
                      <a:lnTo>
                        <a:pt x="306" y="25"/>
                      </a:lnTo>
                      <a:lnTo>
                        <a:pt x="281" y="14"/>
                      </a:lnTo>
                      <a:lnTo>
                        <a:pt x="256" y="7"/>
                      </a:lnTo>
                      <a:lnTo>
                        <a:pt x="232" y="3"/>
                      </a:lnTo>
                      <a:lnTo>
                        <a:pt x="211" y="1"/>
                      </a:lnTo>
                      <a:lnTo>
                        <a:pt x="194" y="0"/>
                      </a:lnTo>
                      <a:lnTo>
                        <a:pt x="181" y="1"/>
                      </a:lnTo>
                      <a:lnTo>
                        <a:pt x="175" y="1"/>
                      </a:lnTo>
                      <a:close/>
                    </a:path>
                  </a:pathLst>
                </a:custGeom>
                <a:solidFill>
                  <a:srgbClr val="4D94C3"/>
                </a:solidFill>
                <a:ln w="19050" cmpd="sng">
                  <a:solidFill>
                    <a:srgbClr val="4D94C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203" name="Freeform 65"/>
                <p:cNvSpPr>
                  <a:spLocks noChangeAspect="1"/>
                </p:cNvSpPr>
                <p:nvPr/>
              </p:nvSpPr>
              <p:spPr bwMode="auto">
                <a:xfrm>
                  <a:off x="628" y="1124"/>
                  <a:ext cx="4429" cy="615"/>
                </a:xfrm>
                <a:custGeom>
                  <a:avLst/>
                  <a:gdLst>
                    <a:gd name="T0" fmla="*/ 7128 w 1859"/>
                    <a:gd name="T1" fmla="*/ 45 h 273"/>
                    <a:gd name="T2" fmla="*/ 6273 w 1859"/>
                    <a:gd name="T3" fmla="*/ 309 h 273"/>
                    <a:gd name="T4" fmla="*/ 5694 w 1859"/>
                    <a:gd name="T5" fmla="*/ 757 h 273"/>
                    <a:gd name="T6" fmla="*/ 5234 w 1859"/>
                    <a:gd name="T7" fmla="*/ 1340 h 273"/>
                    <a:gd name="T8" fmla="*/ 5006 w 1859"/>
                    <a:gd name="T9" fmla="*/ 1681 h 273"/>
                    <a:gd name="T10" fmla="*/ 4763 w 1859"/>
                    <a:gd name="T11" fmla="*/ 2034 h 273"/>
                    <a:gd name="T12" fmla="*/ 3855 w 1859"/>
                    <a:gd name="T13" fmla="*/ 2654 h 273"/>
                    <a:gd name="T14" fmla="*/ 2854 w 1859"/>
                    <a:gd name="T15" fmla="*/ 2847 h 273"/>
                    <a:gd name="T16" fmla="*/ 2378 w 1859"/>
                    <a:gd name="T17" fmla="*/ 2856 h 273"/>
                    <a:gd name="T18" fmla="*/ 2378 w 1859"/>
                    <a:gd name="T19" fmla="*/ 2847 h 273"/>
                    <a:gd name="T20" fmla="*/ 0 w 1859"/>
                    <a:gd name="T21" fmla="*/ 2847 h 273"/>
                    <a:gd name="T22" fmla="*/ 119 w 1859"/>
                    <a:gd name="T23" fmla="*/ 3120 h 273"/>
                    <a:gd name="T24" fmla="*/ 1437 w 1859"/>
                    <a:gd name="T25" fmla="*/ 3120 h 273"/>
                    <a:gd name="T26" fmla="*/ 2366 w 1859"/>
                    <a:gd name="T27" fmla="*/ 3120 h 273"/>
                    <a:gd name="T28" fmla="*/ 2623 w 1859"/>
                    <a:gd name="T29" fmla="*/ 3120 h 273"/>
                    <a:gd name="T30" fmla="*/ 3462 w 1859"/>
                    <a:gd name="T31" fmla="*/ 3039 h 273"/>
                    <a:gd name="T32" fmla="*/ 4479 w 1859"/>
                    <a:gd name="T33" fmla="*/ 2674 h 273"/>
                    <a:gd name="T34" fmla="*/ 5029 w 1859"/>
                    <a:gd name="T35" fmla="*/ 2163 h 273"/>
                    <a:gd name="T36" fmla="*/ 5353 w 1859"/>
                    <a:gd name="T37" fmla="*/ 1690 h 273"/>
                    <a:gd name="T38" fmla="*/ 5665 w 1859"/>
                    <a:gd name="T39" fmla="*/ 1248 h 273"/>
                    <a:gd name="T40" fmla="*/ 6163 w 1859"/>
                    <a:gd name="T41" fmla="*/ 710 h 273"/>
                    <a:gd name="T42" fmla="*/ 6845 w 1859"/>
                    <a:gd name="T43" fmla="*/ 376 h 273"/>
                    <a:gd name="T44" fmla="*/ 7895 w 1859"/>
                    <a:gd name="T45" fmla="*/ 264 h 273"/>
                    <a:gd name="T46" fmla="*/ 7965 w 1859"/>
                    <a:gd name="T47" fmla="*/ 264 h 273"/>
                    <a:gd name="T48" fmla="*/ 8248 w 1859"/>
                    <a:gd name="T49" fmla="*/ 264 h 273"/>
                    <a:gd name="T50" fmla="*/ 8765 w 1859"/>
                    <a:gd name="T51" fmla="*/ 264 h 273"/>
                    <a:gd name="T52" fmla="*/ 9480 w 1859"/>
                    <a:gd name="T53" fmla="*/ 264 h 273"/>
                    <a:gd name="T54" fmla="*/ 10347 w 1859"/>
                    <a:gd name="T55" fmla="*/ 264 h 273"/>
                    <a:gd name="T56" fmla="*/ 11374 w 1859"/>
                    <a:gd name="T57" fmla="*/ 264 h 273"/>
                    <a:gd name="T58" fmla="*/ 12494 w 1859"/>
                    <a:gd name="T59" fmla="*/ 264 h 273"/>
                    <a:gd name="T60" fmla="*/ 13713 w 1859"/>
                    <a:gd name="T61" fmla="*/ 264 h 273"/>
                    <a:gd name="T62" fmla="*/ 14986 w 1859"/>
                    <a:gd name="T63" fmla="*/ 264 h 273"/>
                    <a:gd name="T64" fmla="*/ 16296 w 1859"/>
                    <a:gd name="T65" fmla="*/ 264 h 273"/>
                    <a:gd name="T66" fmla="*/ 17606 w 1859"/>
                    <a:gd name="T67" fmla="*/ 264 h 273"/>
                    <a:gd name="T68" fmla="*/ 18891 w 1859"/>
                    <a:gd name="T69" fmla="*/ 264 h 273"/>
                    <a:gd name="T70" fmla="*/ 20134 w 1859"/>
                    <a:gd name="T71" fmla="*/ 264 h 273"/>
                    <a:gd name="T72" fmla="*/ 21297 w 1859"/>
                    <a:gd name="T73" fmla="*/ 264 h 273"/>
                    <a:gd name="T74" fmla="*/ 22352 w 1859"/>
                    <a:gd name="T75" fmla="*/ 264 h 273"/>
                    <a:gd name="T76" fmla="*/ 23272 w 1859"/>
                    <a:gd name="T77" fmla="*/ 264 h 273"/>
                    <a:gd name="T78" fmla="*/ 24044 w 1859"/>
                    <a:gd name="T79" fmla="*/ 264 h 273"/>
                    <a:gd name="T80" fmla="*/ 24623 w 1859"/>
                    <a:gd name="T81" fmla="*/ 264 h 273"/>
                    <a:gd name="T82" fmla="*/ 25004 w 1859"/>
                    <a:gd name="T83" fmla="*/ 264 h 273"/>
                    <a:gd name="T84" fmla="*/ 25140 w 1859"/>
                    <a:gd name="T85" fmla="*/ 264 h 273"/>
                    <a:gd name="T86" fmla="*/ 7895 w 1859"/>
                    <a:gd name="T87" fmla="*/ 0 h 273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w 1859"/>
                    <a:gd name="T133" fmla="*/ 0 h 273"/>
                    <a:gd name="T134" fmla="*/ 1859 w 1859"/>
                    <a:gd name="T135" fmla="*/ 273 h 273"/>
                  </a:gdLst>
                  <a:ahLst/>
                  <a:cxnLst>
                    <a:cxn ang="T88">
                      <a:pos x="T0" y="T1"/>
                    </a:cxn>
                    <a:cxn ang="T89">
                      <a:pos x="T2" y="T3"/>
                    </a:cxn>
                    <a:cxn ang="T90">
                      <a:pos x="T4" y="T5"/>
                    </a:cxn>
                    <a:cxn ang="T91">
                      <a:pos x="T6" y="T7"/>
                    </a:cxn>
                    <a:cxn ang="T92">
                      <a:pos x="T8" y="T9"/>
                    </a:cxn>
                    <a:cxn ang="T93">
                      <a:pos x="T10" y="T11"/>
                    </a:cxn>
                    <a:cxn ang="T94">
                      <a:pos x="T12" y="T13"/>
                    </a:cxn>
                    <a:cxn ang="T95">
                      <a:pos x="T14" y="T15"/>
                    </a:cxn>
                    <a:cxn ang="T96">
                      <a:pos x="T16" y="T17"/>
                    </a:cxn>
                    <a:cxn ang="T97">
                      <a:pos x="T18" y="T19"/>
                    </a:cxn>
                    <a:cxn ang="T98">
                      <a:pos x="T20" y="T21"/>
                    </a:cxn>
                    <a:cxn ang="T99">
                      <a:pos x="T22" y="T23"/>
                    </a:cxn>
                    <a:cxn ang="T100">
                      <a:pos x="T24" y="T25"/>
                    </a:cxn>
                    <a:cxn ang="T101">
                      <a:pos x="T26" y="T27"/>
                    </a:cxn>
                    <a:cxn ang="T102">
                      <a:pos x="T28" y="T29"/>
                    </a:cxn>
                    <a:cxn ang="T103">
                      <a:pos x="T30" y="T31"/>
                    </a:cxn>
                    <a:cxn ang="T104">
                      <a:pos x="T32" y="T33"/>
                    </a:cxn>
                    <a:cxn ang="T105">
                      <a:pos x="T34" y="T35"/>
                    </a:cxn>
                    <a:cxn ang="T106">
                      <a:pos x="T36" y="T37"/>
                    </a:cxn>
                    <a:cxn ang="T107">
                      <a:pos x="T38" y="T39"/>
                    </a:cxn>
                    <a:cxn ang="T108">
                      <a:pos x="T40" y="T41"/>
                    </a:cxn>
                    <a:cxn ang="T109">
                      <a:pos x="T42" y="T43"/>
                    </a:cxn>
                    <a:cxn ang="T110">
                      <a:pos x="T44" y="T45"/>
                    </a:cxn>
                    <a:cxn ang="T111">
                      <a:pos x="T46" y="T47"/>
                    </a:cxn>
                    <a:cxn ang="T112">
                      <a:pos x="T48" y="T49"/>
                    </a:cxn>
                    <a:cxn ang="T113">
                      <a:pos x="T50" y="T51"/>
                    </a:cxn>
                    <a:cxn ang="T114">
                      <a:pos x="T52" y="T53"/>
                    </a:cxn>
                    <a:cxn ang="T115">
                      <a:pos x="T54" y="T55"/>
                    </a:cxn>
                    <a:cxn ang="T116">
                      <a:pos x="T56" y="T57"/>
                    </a:cxn>
                    <a:cxn ang="T117">
                      <a:pos x="T58" y="T59"/>
                    </a:cxn>
                    <a:cxn ang="T118">
                      <a:pos x="T60" y="T61"/>
                    </a:cxn>
                    <a:cxn ang="T119">
                      <a:pos x="T62" y="T63"/>
                    </a:cxn>
                    <a:cxn ang="T120">
                      <a:pos x="T64" y="T65"/>
                    </a:cxn>
                    <a:cxn ang="T121">
                      <a:pos x="T66" y="T67"/>
                    </a:cxn>
                    <a:cxn ang="T122">
                      <a:pos x="T68" y="T69"/>
                    </a:cxn>
                    <a:cxn ang="T123">
                      <a:pos x="T70" y="T71"/>
                    </a:cxn>
                    <a:cxn ang="T124">
                      <a:pos x="T72" y="T73"/>
                    </a:cxn>
                    <a:cxn ang="T125">
                      <a:pos x="T74" y="T75"/>
                    </a:cxn>
                    <a:cxn ang="T126">
                      <a:pos x="T76" y="T77"/>
                    </a:cxn>
                    <a:cxn ang="T127">
                      <a:pos x="T78" y="T79"/>
                    </a:cxn>
                    <a:cxn ang="T128">
                      <a:pos x="T80" y="T81"/>
                    </a:cxn>
                    <a:cxn ang="T129">
                      <a:pos x="T82" y="T83"/>
                    </a:cxn>
                    <a:cxn ang="T130">
                      <a:pos x="T84" y="T85"/>
                    </a:cxn>
                    <a:cxn ang="T131">
                      <a:pos x="T86" y="T87"/>
                    </a:cxn>
                  </a:cxnLst>
                  <a:rect l="T132" t="T133" r="T134" b="T135"/>
                  <a:pathLst>
                    <a:path w="1859" h="273">
                      <a:moveTo>
                        <a:pt x="584" y="0"/>
                      </a:moveTo>
                      <a:lnTo>
                        <a:pt x="554" y="1"/>
                      </a:lnTo>
                      <a:lnTo>
                        <a:pt x="527" y="4"/>
                      </a:lnTo>
                      <a:lnTo>
                        <a:pt x="503" y="10"/>
                      </a:lnTo>
                      <a:lnTo>
                        <a:pt x="482" y="18"/>
                      </a:lnTo>
                      <a:lnTo>
                        <a:pt x="464" y="27"/>
                      </a:lnTo>
                      <a:lnTo>
                        <a:pt x="448" y="38"/>
                      </a:lnTo>
                      <a:lnTo>
                        <a:pt x="434" y="51"/>
                      </a:lnTo>
                      <a:lnTo>
                        <a:pt x="421" y="66"/>
                      </a:lnTo>
                      <a:lnTo>
                        <a:pt x="409" y="82"/>
                      </a:lnTo>
                      <a:lnTo>
                        <a:pt x="398" y="99"/>
                      </a:lnTo>
                      <a:lnTo>
                        <a:pt x="387" y="117"/>
                      </a:lnTo>
                      <a:lnTo>
                        <a:pt x="376" y="136"/>
                      </a:lnTo>
                      <a:lnTo>
                        <a:pt x="370" y="147"/>
                      </a:lnTo>
                      <a:lnTo>
                        <a:pt x="359" y="167"/>
                      </a:lnTo>
                      <a:lnTo>
                        <a:pt x="352" y="178"/>
                      </a:lnTo>
                      <a:lnTo>
                        <a:pt x="333" y="201"/>
                      </a:lnTo>
                      <a:lnTo>
                        <a:pt x="310" y="220"/>
                      </a:lnTo>
                      <a:lnTo>
                        <a:pt x="285" y="232"/>
                      </a:lnTo>
                      <a:lnTo>
                        <a:pt x="259" y="241"/>
                      </a:lnTo>
                      <a:lnTo>
                        <a:pt x="234" y="246"/>
                      </a:lnTo>
                      <a:lnTo>
                        <a:pt x="211" y="249"/>
                      </a:lnTo>
                      <a:lnTo>
                        <a:pt x="194" y="250"/>
                      </a:lnTo>
                      <a:lnTo>
                        <a:pt x="181" y="250"/>
                      </a:lnTo>
                      <a:lnTo>
                        <a:pt x="176" y="250"/>
                      </a:lnTo>
                      <a:lnTo>
                        <a:pt x="176" y="249"/>
                      </a:lnTo>
                      <a:lnTo>
                        <a:pt x="0" y="249"/>
                      </a:lnTo>
                      <a:lnTo>
                        <a:pt x="0" y="273"/>
                      </a:lnTo>
                      <a:lnTo>
                        <a:pt x="9" y="273"/>
                      </a:lnTo>
                      <a:lnTo>
                        <a:pt x="34" y="273"/>
                      </a:lnTo>
                      <a:lnTo>
                        <a:pt x="69" y="273"/>
                      </a:lnTo>
                      <a:lnTo>
                        <a:pt x="106" y="273"/>
                      </a:lnTo>
                      <a:lnTo>
                        <a:pt x="140" y="273"/>
                      </a:lnTo>
                      <a:lnTo>
                        <a:pt x="165" y="273"/>
                      </a:lnTo>
                      <a:lnTo>
                        <a:pt x="175" y="273"/>
                      </a:lnTo>
                      <a:lnTo>
                        <a:pt x="181" y="273"/>
                      </a:lnTo>
                      <a:lnTo>
                        <a:pt x="194" y="273"/>
                      </a:lnTo>
                      <a:lnTo>
                        <a:pt x="211" y="272"/>
                      </a:lnTo>
                      <a:lnTo>
                        <a:pt x="232" y="270"/>
                      </a:lnTo>
                      <a:lnTo>
                        <a:pt x="256" y="266"/>
                      </a:lnTo>
                      <a:lnTo>
                        <a:pt x="281" y="259"/>
                      </a:lnTo>
                      <a:lnTo>
                        <a:pt x="306" y="248"/>
                      </a:lnTo>
                      <a:lnTo>
                        <a:pt x="331" y="234"/>
                      </a:lnTo>
                      <a:lnTo>
                        <a:pt x="353" y="214"/>
                      </a:lnTo>
                      <a:lnTo>
                        <a:pt x="372" y="189"/>
                      </a:lnTo>
                      <a:lnTo>
                        <a:pt x="378" y="179"/>
                      </a:lnTo>
                      <a:lnTo>
                        <a:pt x="390" y="158"/>
                      </a:lnTo>
                      <a:lnTo>
                        <a:pt x="396" y="148"/>
                      </a:lnTo>
                      <a:lnTo>
                        <a:pt x="408" y="127"/>
                      </a:lnTo>
                      <a:lnTo>
                        <a:pt x="419" y="109"/>
                      </a:lnTo>
                      <a:lnTo>
                        <a:pt x="431" y="91"/>
                      </a:lnTo>
                      <a:lnTo>
                        <a:pt x="442" y="76"/>
                      </a:lnTo>
                      <a:lnTo>
                        <a:pt x="456" y="62"/>
                      </a:lnTo>
                      <a:lnTo>
                        <a:pt x="470" y="51"/>
                      </a:lnTo>
                      <a:lnTo>
                        <a:pt x="487" y="41"/>
                      </a:lnTo>
                      <a:lnTo>
                        <a:pt x="506" y="33"/>
                      </a:lnTo>
                      <a:lnTo>
                        <a:pt x="529" y="28"/>
                      </a:lnTo>
                      <a:lnTo>
                        <a:pt x="555" y="24"/>
                      </a:lnTo>
                      <a:lnTo>
                        <a:pt x="584" y="23"/>
                      </a:lnTo>
                      <a:lnTo>
                        <a:pt x="586" y="23"/>
                      </a:lnTo>
                      <a:lnTo>
                        <a:pt x="589" y="23"/>
                      </a:lnTo>
                      <a:lnTo>
                        <a:pt x="594" y="23"/>
                      </a:lnTo>
                      <a:lnTo>
                        <a:pt x="601" y="23"/>
                      </a:lnTo>
                      <a:lnTo>
                        <a:pt x="610" y="23"/>
                      </a:lnTo>
                      <a:lnTo>
                        <a:pt x="621" y="23"/>
                      </a:lnTo>
                      <a:lnTo>
                        <a:pt x="634" y="23"/>
                      </a:lnTo>
                      <a:lnTo>
                        <a:pt x="648" y="23"/>
                      </a:lnTo>
                      <a:lnTo>
                        <a:pt x="664" y="23"/>
                      </a:lnTo>
                      <a:lnTo>
                        <a:pt x="682" y="23"/>
                      </a:lnTo>
                      <a:lnTo>
                        <a:pt x="701" y="23"/>
                      </a:lnTo>
                      <a:lnTo>
                        <a:pt x="721" y="23"/>
                      </a:lnTo>
                      <a:lnTo>
                        <a:pt x="742" y="23"/>
                      </a:lnTo>
                      <a:lnTo>
                        <a:pt x="765" y="23"/>
                      </a:lnTo>
                      <a:lnTo>
                        <a:pt x="790" y="23"/>
                      </a:lnTo>
                      <a:lnTo>
                        <a:pt x="815" y="23"/>
                      </a:lnTo>
                      <a:lnTo>
                        <a:pt x="841" y="23"/>
                      </a:lnTo>
                      <a:lnTo>
                        <a:pt x="868" y="23"/>
                      </a:lnTo>
                      <a:lnTo>
                        <a:pt x="896" y="23"/>
                      </a:lnTo>
                      <a:lnTo>
                        <a:pt x="924" y="23"/>
                      </a:lnTo>
                      <a:lnTo>
                        <a:pt x="954" y="23"/>
                      </a:lnTo>
                      <a:lnTo>
                        <a:pt x="983" y="23"/>
                      </a:lnTo>
                      <a:lnTo>
                        <a:pt x="1014" y="23"/>
                      </a:lnTo>
                      <a:lnTo>
                        <a:pt x="1045" y="23"/>
                      </a:lnTo>
                      <a:lnTo>
                        <a:pt x="1077" y="23"/>
                      </a:lnTo>
                      <a:lnTo>
                        <a:pt x="1108" y="23"/>
                      </a:lnTo>
                      <a:lnTo>
                        <a:pt x="1140" y="23"/>
                      </a:lnTo>
                      <a:lnTo>
                        <a:pt x="1173" y="23"/>
                      </a:lnTo>
                      <a:lnTo>
                        <a:pt x="1205" y="23"/>
                      </a:lnTo>
                      <a:lnTo>
                        <a:pt x="1237" y="23"/>
                      </a:lnTo>
                      <a:lnTo>
                        <a:pt x="1270" y="23"/>
                      </a:lnTo>
                      <a:lnTo>
                        <a:pt x="1302" y="23"/>
                      </a:lnTo>
                      <a:lnTo>
                        <a:pt x="1334" y="23"/>
                      </a:lnTo>
                      <a:lnTo>
                        <a:pt x="1365" y="23"/>
                      </a:lnTo>
                      <a:lnTo>
                        <a:pt x="1397" y="23"/>
                      </a:lnTo>
                      <a:lnTo>
                        <a:pt x="1428" y="23"/>
                      </a:lnTo>
                      <a:lnTo>
                        <a:pt x="1459" y="23"/>
                      </a:lnTo>
                      <a:lnTo>
                        <a:pt x="1489" y="23"/>
                      </a:lnTo>
                      <a:lnTo>
                        <a:pt x="1518" y="23"/>
                      </a:lnTo>
                      <a:lnTo>
                        <a:pt x="1547" y="23"/>
                      </a:lnTo>
                      <a:lnTo>
                        <a:pt x="1575" y="23"/>
                      </a:lnTo>
                      <a:lnTo>
                        <a:pt x="1602" y="23"/>
                      </a:lnTo>
                      <a:lnTo>
                        <a:pt x="1628" y="23"/>
                      </a:lnTo>
                      <a:lnTo>
                        <a:pt x="1653" y="23"/>
                      </a:lnTo>
                      <a:lnTo>
                        <a:pt x="1677" y="23"/>
                      </a:lnTo>
                      <a:lnTo>
                        <a:pt x="1700" y="23"/>
                      </a:lnTo>
                      <a:lnTo>
                        <a:pt x="1721" y="23"/>
                      </a:lnTo>
                      <a:lnTo>
                        <a:pt x="1742" y="23"/>
                      </a:lnTo>
                      <a:lnTo>
                        <a:pt x="1761" y="23"/>
                      </a:lnTo>
                      <a:lnTo>
                        <a:pt x="1778" y="23"/>
                      </a:lnTo>
                      <a:lnTo>
                        <a:pt x="1795" y="23"/>
                      </a:lnTo>
                      <a:lnTo>
                        <a:pt x="1809" y="23"/>
                      </a:lnTo>
                      <a:lnTo>
                        <a:pt x="1821" y="23"/>
                      </a:lnTo>
                      <a:lnTo>
                        <a:pt x="1833" y="23"/>
                      </a:lnTo>
                      <a:lnTo>
                        <a:pt x="1842" y="23"/>
                      </a:lnTo>
                      <a:lnTo>
                        <a:pt x="1849" y="23"/>
                      </a:lnTo>
                      <a:lnTo>
                        <a:pt x="1854" y="23"/>
                      </a:lnTo>
                      <a:lnTo>
                        <a:pt x="1857" y="23"/>
                      </a:lnTo>
                      <a:lnTo>
                        <a:pt x="1859" y="23"/>
                      </a:lnTo>
                      <a:lnTo>
                        <a:pt x="1859" y="0"/>
                      </a:lnTo>
                      <a:lnTo>
                        <a:pt x="584" y="0"/>
                      </a:lnTo>
                      <a:close/>
                    </a:path>
                  </a:pathLst>
                </a:custGeom>
                <a:solidFill>
                  <a:srgbClr val="4D94C3"/>
                </a:solidFill>
                <a:ln w="19050" cmpd="sng">
                  <a:solidFill>
                    <a:srgbClr val="4D94C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grpSp>
              <p:nvGrpSpPr>
                <p:cNvPr id="204" name="Group 66"/>
                <p:cNvGrpSpPr>
                  <a:grpSpLocks/>
                </p:cNvGrpSpPr>
                <p:nvPr/>
              </p:nvGrpSpPr>
              <p:grpSpPr bwMode="auto">
                <a:xfrm>
                  <a:off x="1947" y="1151"/>
                  <a:ext cx="2288" cy="214"/>
                  <a:chOff x="2896" y="1474"/>
                  <a:chExt cx="1445" cy="143"/>
                </a:xfrm>
              </p:grpSpPr>
              <p:sp>
                <p:nvSpPr>
                  <p:cNvPr id="260" name="Rectangle 6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968" y="1474"/>
                    <a:ext cx="11" cy="143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261" name="Rectangle 6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896" y="1474"/>
                    <a:ext cx="12" cy="143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262" name="Rectangle 6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039" y="1474"/>
                    <a:ext cx="12" cy="143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263" name="Rectangle 7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111" y="1474"/>
                    <a:ext cx="11" cy="143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264" name="Rectangle 7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182" y="1474"/>
                    <a:ext cx="12" cy="143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265" name="Rectangle 7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54" y="1474"/>
                    <a:ext cx="12" cy="143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266" name="Rectangle 7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326" y="1474"/>
                    <a:ext cx="11" cy="143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267" name="Rectangle 7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397" y="1474"/>
                    <a:ext cx="12" cy="143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268" name="Rectangle 7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469" y="1474"/>
                    <a:ext cx="11" cy="143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269" name="Rectangle 7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540" y="1474"/>
                    <a:ext cx="12" cy="143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270" name="Rectangle 7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612" y="1474"/>
                    <a:ext cx="11" cy="143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271" name="Rectangle 7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683" y="1474"/>
                    <a:ext cx="12" cy="143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272" name="Rectangle 7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755" y="1474"/>
                    <a:ext cx="12" cy="143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273" name="Rectangle 8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826" y="1474"/>
                    <a:ext cx="12" cy="143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274" name="Rectangle 8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898" y="1474"/>
                    <a:ext cx="12" cy="143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275" name="Rectangle 8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970" y="1474"/>
                    <a:ext cx="11" cy="143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276" name="Rectangle 8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043" y="1474"/>
                    <a:ext cx="10" cy="143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277" name="Rectangle 8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113" y="1474"/>
                    <a:ext cx="12" cy="143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278" name="Rectangle 8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186" y="1474"/>
                    <a:ext cx="10" cy="143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279" name="Rectangle 8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256" y="1474"/>
                    <a:ext cx="12" cy="143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280" name="Rectangle 8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329" y="1474"/>
                    <a:ext cx="12" cy="143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</p:grpSp>
            <p:grpSp>
              <p:nvGrpSpPr>
                <p:cNvPr id="205" name="Group 88"/>
                <p:cNvGrpSpPr>
                  <a:grpSpLocks/>
                </p:cNvGrpSpPr>
                <p:nvPr/>
              </p:nvGrpSpPr>
              <p:grpSpPr bwMode="auto">
                <a:xfrm>
                  <a:off x="1954" y="2386"/>
                  <a:ext cx="2628" cy="113"/>
                  <a:chOff x="2896" y="2299"/>
                  <a:chExt cx="1660" cy="75"/>
                </a:xfrm>
              </p:grpSpPr>
              <p:sp>
                <p:nvSpPr>
                  <p:cNvPr id="242" name="Rectangle 8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968" y="2299"/>
                    <a:ext cx="11" cy="75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243" name="Rectangle 9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896" y="2299"/>
                    <a:ext cx="12" cy="75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244" name="Rectangle 9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039" y="2299"/>
                    <a:ext cx="12" cy="75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245" name="Rectangle 9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111" y="2299"/>
                    <a:ext cx="11" cy="75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246" name="Rectangle 9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182" y="2299"/>
                    <a:ext cx="12" cy="75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247" name="Rectangle 9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54" y="2299"/>
                    <a:ext cx="12" cy="75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248" name="Rectangle 9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469" y="2299"/>
                    <a:ext cx="11" cy="75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249" name="Rectangle 9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540" y="2299"/>
                    <a:ext cx="12" cy="75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250" name="Rectangle 9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612" y="2299"/>
                    <a:ext cx="11" cy="75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251" name="Rectangle 9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683" y="2299"/>
                    <a:ext cx="12" cy="75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252" name="Rectangle 9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755" y="2299"/>
                    <a:ext cx="12" cy="75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253" name="Rectangle 10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826" y="2299"/>
                    <a:ext cx="12" cy="75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254" name="Rectangle 10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898" y="2299"/>
                    <a:ext cx="12" cy="75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255" name="Rectangle 10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256" y="2299"/>
                    <a:ext cx="12" cy="75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256" name="Rectangle 10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329" y="2299"/>
                    <a:ext cx="12" cy="75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257" name="Rectangle 10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401" y="2299"/>
                    <a:ext cx="10" cy="75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258" name="Rectangle 10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472" y="2299"/>
                    <a:ext cx="12" cy="75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259" name="Rectangle 10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544" y="2299"/>
                    <a:ext cx="12" cy="75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</p:grpSp>
            <p:grpSp>
              <p:nvGrpSpPr>
                <p:cNvPr id="206" name="Group 107"/>
                <p:cNvGrpSpPr>
                  <a:grpSpLocks/>
                </p:cNvGrpSpPr>
                <p:nvPr/>
              </p:nvGrpSpPr>
              <p:grpSpPr bwMode="auto">
                <a:xfrm>
                  <a:off x="680" y="1714"/>
                  <a:ext cx="480" cy="219"/>
                  <a:chOff x="2091" y="1850"/>
                  <a:chExt cx="303" cy="146"/>
                </a:xfrm>
              </p:grpSpPr>
              <p:sp>
                <p:nvSpPr>
                  <p:cNvPr id="237" name="Rectangle 10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382" y="1850"/>
                    <a:ext cx="12" cy="146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238" name="Rectangle 10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310" y="1850"/>
                    <a:ext cx="12" cy="146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239" name="Rectangle 11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236" y="1850"/>
                    <a:ext cx="12" cy="146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240" name="Rectangle 11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64" y="1850"/>
                    <a:ext cx="12" cy="146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241" name="Rectangle 11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091" y="1850"/>
                    <a:ext cx="12" cy="146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</p:grpSp>
            <p:sp>
              <p:nvSpPr>
                <p:cNvPr id="207" name="Rectangle 113"/>
                <p:cNvSpPr>
                  <a:spLocks noChangeAspect="1" noChangeArrowheads="1"/>
                </p:cNvSpPr>
                <p:nvPr/>
              </p:nvSpPr>
              <p:spPr bwMode="auto">
                <a:xfrm>
                  <a:off x="3996" y="2286"/>
                  <a:ext cx="16" cy="211"/>
                </a:xfrm>
                <a:prstGeom prst="rect">
                  <a:avLst/>
                </a:prstGeom>
                <a:solidFill>
                  <a:srgbClr val="4D94C3"/>
                </a:solidFill>
                <a:ln w="19050">
                  <a:solidFill>
                    <a:srgbClr val="4D94C3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208" name="Rectangle 114"/>
                <p:cNvSpPr>
                  <a:spLocks noChangeAspect="1" noChangeArrowheads="1"/>
                </p:cNvSpPr>
                <p:nvPr/>
              </p:nvSpPr>
              <p:spPr bwMode="auto">
                <a:xfrm>
                  <a:off x="3881" y="2286"/>
                  <a:ext cx="19" cy="211"/>
                </a:xfrm>
                <a:prstGeom prst="rect">
                  <a:avLst/>
                </a:prstGeom>
                <a:solidFill>
                  <a:srgbClr val="4D94C3"/>
                </a:solidFill>
                <a:ln w="19050">
                  <a:solidFill>
                    <a:srgbClr val="4D94C3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209" name="Rectangle 115"/>
                <p:cNvSpPr>
                  <a:spLocks noChangeAspect="1" noChangeArrowheads="1"/>
                </p:cNvSpPr>
                <p:nvPr/>
              </p:nvSpPr>
              <p:spPr bwMode="auto">
                <a:xfrm>
                  <a:off x="3770" y="2286"/>
                  <a:ext cx="16" cy="211"/>
                </a:xfrm>
                <a:prstGeom prst="rect">
                  <a:avLst/>
                </a:prstGeom>
                <a:solidFill>
                  <a:srgbClr val="4D94C3"/>
                </a:solidFill>
                <a:ln w="19050">
                  <a:solidFill>
                    <a:srgbClr val="4D94C3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210" name="Rectangle 116"/>
                <p:cNvSpPr>
                  <a:spLocks noChangeAspect="1" noChangeArrowheads="1"/>
                </p:cNvSpPr>
                <p:nvPr/>
              </p:nvSpPr>
              <p:spPr bwMode="auto">
                <a:xfrm>
                  <a:off x="3654" y="2286"/>
                  <a:ext cx="18" cy="211"/>
                </a:xfrm>
                <a:prstGeom prst="rect">
                  <a:avLst/>
                </a:prstGeom>
                <a:solidFill>
                  <a:srgbClr val="4D94C3"/>
                </a:solidFill>
                <a:ln w="19050">
                  <a:solidFill>
                    <a:srgbClr val="4D94C3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211" name="Rectangle 117"/>
                <p:cNvSpPr>
                  <a:spLocks noChangeAspect="1" noChangeArrowheads="1"/>
                </p:cNvSpPr>
                <p:nvPr/>
              </p:nvSpPr>
              <p:spPr bwMode="auto">
                <a:xfrm>
                  <a:off x="2748" y="2286"/>
                  <a:ext cx="15" cy="211"/>
                </a:xfrm>
                <a:prstGeom prst="rect">
                  <a:avLst/>
                </a:prstGeom>
                <a:solidFill>
                  <a:srgbClr val="4D94C3"/>
                </a:solidFill>
                <a:ln w="19050">
                  <a:solidFill>
                    <a:srgbClr val="4D94C3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212" name="Rectangle 118"/>
                <p:cNvSpPr>
                  <a:spLocks noChangeAspect="1" noChangeArrowheads="1"/>
                </p:cNvSpPr>
                <p:nvPr/>
              </p:nvSpPr>
              <p:spPr bwMode="auto">
                <a:xfrm>
                  <a:off x="2632" y="2286"/>
                  <a:ext cx="17" cy="211"/>
                </a:xfrm>
                <a:prstGeom prst="rect">
                  <a:avLst/>
                </a:prstGeom>
                <a:solidFill>
                  <a:srgbClr val="4D94C3"/>
                </a:solidFill>
                <a:ln w="19050">
                  <a:solidFill>
                    <a:srgbClr val="4D94C3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grpSp>
              <p:nvGrpSpPr>
                <p:cNvPr id="213" name="Group 119"/>
                <p:cNvGrpSpPr>
                  <a:grpSpLocks/>
                </p:cNvGrpSpPr>
                <p:nvPr/>
              </p:nvGrpSpPr>
              <p:grpSpPr bwMode="auto">
                <a:xfrm>
                  <a:off x="4567" y="2235"/>
                  <a:ext cx="483" cy="262"/>
                  <a:chOff x="4567" y="2235"/>
                  <a:chExt cx="483" cy="262"/>
                </a:xfrm>
              </p:grpSpPr>
              <p:sp>
                <p:nvSpPr>
                  <p:cNvPr id="232" name="Rectangle 12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675" y="2286"/>
                    <a:ext cx="19" cy="211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233" name="Rectangle 12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789" y="2286"/>
                    <a:ext cx="19" cy="211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234" name="Rectangle 12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903" y="2286"/>
                    <a:ext cx="19" cy="211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235" name="Rectangle 12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5017" y="2286"/>
                    <a:ext cx="19" cy="211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236" name="Rectangle 124"/>
                  <p:cNvSpPr>
                    <a:spLocks noChangeArrowheads="1"/>
                  </p:cNvSpPr>
                  <p:nvPr/>
                </p:nvSpPr>
                <p:spPr bwMode="auto">
                  <a:xfrm>
                    <a:off x="4567" y="2235"/>
                    <a:ext cx="483" cy="51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</p:grpSp>
            <p:sp>
              <p:nvSpPr>
                <p:cNvPr id="214" name="Rectangle 125"/>
                <p:cNvSpPr>
                  <a:spLocks noChangeArrowheads="1"/>
                </p:cNvSpPr>
                <p:nvPr/>
              </p:nvSpPr>
              <p:spPr bwMode="auto">
                <a:xfrm>
                  <a:off x="2800" y="2252"/>
                  <a:ext cx="192" cy="51"/>
                </a:xfrm>
                <a:prstGeom prst="rect">
                  <a:avLst/>
                </a:prstGeom>
                <a:solidFill>
                  <a:srgbClr val="4D94C3"/>
                </a:solidFill>
                <a:ln w="19050">
                  <a:solidFill>
                    <a:srgbClr val="4D94C3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215" name="Rectangle 126"/>
                <p:cNvSpPr>
                  <a:spLocks noChangeAspect="1" noChangeArrowheads="1"/>
                </p:cNvSpPr>
                <p:nvPr/>
              </p:nvSpPr>
              <p:spPr bwMode="auto">
                <a:xfrm>
                  <a:off x="2865" y="2305"/>
                  <a:ext cx="15" cy="211"/>
                </a:xfrm>
                <a:prstGeom prst="rect">
                  <a:avLst/>
                </a:prstGeom>
                <a:solidFill>
                  <a:srgbClr val="4D94C3"/>
                </a:solidFill>
                <a:ln w="19050">
                  <a:solidFill>
                    <a:srgbClr val="4D94C3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216" name="Rectangle 127"/>
                <p:cNvSpPr>
                  <a:spLocks noChangeAspect="1" noChangeArrowheads="1"/>
                </p:cNvSpPr>
                <p:nvPr/>
              </p:nvSpPr>
              <p:spPr bwMode="auto">
                <a:xfrm>
                  <a:off x="2975" y="2282"/>
                  <a:ext cx="15" cy="211"/>
                </a:xfrm>
                <a:prstGeom prst="rect">
                  <a:avLst/>
                </a:prstGeom>
                <a:solidFill>
                  <a:srgbClr val="4D94C3"/>
                </a:solidFill>
                <a:ln w="19050">
                  <a:solidFill>
                    <a:srgbClr val="4D94C3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grpSp>
              <p:nvGrpSpPr>
                <p:cNvPr id="217" name="Group 128"/>
                <p:cNvGrpSpPr>
                  <a:grpSpLocks/>
                </p:cNvGrpSpPr>
                <p:nvPr/>
              </p:nvGrpSpPr>
              <p:grpSpPr bwMode="auto">
                <a:xfrm flipV="1">
                  <a:off x="4566" y="1130"/>
                  <a:ext cx="483" cy="262"/>
                  <a:chOff x="4567" y="2235"/>
                  <a:chExt cx="483" cy="262"/>
                </a:xfrm>
              </p:grpSpPr>
              <p:sp>
                <p:nvSpPr>
                  <p:cNvPr id="227" name="Rectangle 12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675" y="2286"/>
                    <a:ext cx="19" cy="211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228" name="Rectangle 13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789" y="2286"/>
                    <a:ext cx="19" cy="211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229" name="Rectangle 13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903" y="2286"/>
                    <a:ext cx="19" cy="211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230" name="Rectangle 13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5017" y="2286"/>
                    <a:ext cx="19" cy="211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231" name="Rectangle 133"/>
                  <p:cNvSpPr>
                    <a:spLocks noChangeArrowheads="1"/>
                  </p:cNvSpPr>
                  <p:nvPr/>
                </p:nvSpPr>
                <p:spPr bwMode="auto">
                  <a:xfrm>
                    <a:off x="4567" y="2235"/>
                    <a:ext cx="483" cy="51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</p:grpSp>
            <p:sp>
              <p:nvSpPr>
                <p:cNvPr id="218" name="Rectangle 134"/>
                <p:cNvSpPr>
                  <a:spLocks noChangeAspect="1" noChangeArrowheads="1"/>
                </p:cNvSpPr>
                <p:nvPr/>
              </p:nvSpPr>
              <p:spPr bwMode="auto">
                <a:xfrm>
                  <a:off x="4561" y="2282"/>
                  <a:ext cx="19" cy="211"/>
                </a:xfrm>
                <a:prstGeom prst="rect">
                  <a:avLst/>
                </a:prstGeom>
                <a:solidFill>
                  <a:srgbClr val="4D94C3"/>
                </a:solidFill>
                <a:ln w="19050">
                  <a:solidFill>
                    <a:srgbClr val="4D94C3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grpSp>
              <p:nvGrpSpPr>
                <p:cNvPr id="219" name="Group 135"/>
                <p:cNvGrpSpPr>
                  <a:grpSpLocks/>
                </p:cNvGrpSpPr>
                <p:nvPr/>
              </p:nvGrpSpPr>
              <p:grpSpPr bwMode="auto">
                <a:xfrm>
                  <a:off x="4337" y="1151"/>
                  <a:ext cx="699" cy="112"/>
                  <a:chOff x="4401" y="1474"/>
                  <a:chExt cx="442" cy="75"/>
                </a:xfrm>
              </p:grpSpPr>
              <p:sp>
                <p:nvSpPr>
                  <p:cNvPr id="220" name="Rectangle 13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401" y="1474"/>
                    <a:ext cx="10" cy="75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221" name="Rectangle 13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472" y="1474"/>
                    <a:ext cx="12" cy="75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222" name="Rectangle 13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544" y="1474"/>
                    <a:ext cx="12" cy="75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223" name="Rectangle 13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615" y="1474"/>
                    <a:ext cx="12" cy="75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224" name="Rectangle 14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687" y="1474"/>
                    <a:ext cx="12" cy="75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225" name="Rectangle 14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759" y="1474"/>
                    <a:ext cx="12" cy="75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226" name="Rectangle 14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831" y="1474"/>
                    <a:ext cx="12" cy="75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</p:grpSp>
          </p:grpSp>
          <p:grpSp>
            <p:nvGrpSpPr>
              <p:cNvPr id="153" name="Group 143"/>
              <p:cNvGrpSpPr>
                <a:grpSpLocks/>
              </p:cNvGrpSpPr>
              <p:nvPr/>
            </p:nvGrpSpPr>
            <p:grpSpPr bwMode="auto">
              <a:xfrm>
                <a:off x="7148513" y="1817688"/>
                <a:ext cx="1154112" cy="2143125"/>
                <a:chOff x="4003" y="1145"/>
                <a:chExt cx="646" cy="1350"/>
              </a:xfrm>
            </p:grpSpPr>
            <p:grpSp>
              <p:nvGrpSpPr>
                <p:cNvPr id="154" name="Group 144"/>
                <p:cNvGrpSpPr>
                  <a:grpSpLocks/>
                </p:cNvGrpSpPr>
                <p:nvPr/>
              </p:nvGrpSpPr>
              <p:grpSpPr bwMode="auto">
                <a:xfrm>
                  <a:off x="4084" y="1145"/>
                  <a:ext cx="565" cy="248"/>
                  <a:chOff x="4084" y="1145"/>
                  <a:chExt cx="565" cy="248"/>
                </a:xfrm>
              </p:grpSpPr>
              <p:sp>
                <p:nvSpPr>
                  <p:cNvPr id="161" name="Rectangle 145"/>
                  <p:cNvSpPr>
                    <a:spLocks noChangeArrowheads="1"/>
                  </p:cNvSpPr>
                  <p:nvPr/>
                </p:nvSpPr>
                <p:spPr bwMode="auto">
                  <a:xfrm>
                    <a:off x="4084" y="1342"/>
                    <a:ext cx="565" cy="51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162" name="Rectangle 14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566" y="1145"/>
                    <a:ext cx="19" cy="211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163" name="Rectangle 14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326" y="1158"/>
                    <a:ext cx="19" cy="211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164" name="Rectangle 14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451" y="1149"/>
                    <a:ext cx="19" cy="211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</p:grpSp>
            <p:grpSp>
              <p:nvGrpSpPr>
                <p:cNvPr id="155" name="Group 149"/>
                <p:cNvGrpSpPr>
                  <a:grpSpLocks/>
                </p:cNvGrpSpPr>
                <p:nvPr/>
              </p:nvGrpSpPr>
              <p:grpSpPr bwMode="auto">
                <a:xfrm>
                  <a:off x="4003" y="2233"/>
                  <a:ext cx="565" cy="262"/>
                  <a:chOff x="4003" y="2233"/>
                  <a:chExt cx="565" cy="262"/>
                </a:xfrm>
              </p:grpSpPr>
              <p:sp>
                <p:nvSpPr>
                  <p:cNvPr id="156" name="Rectangle 15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218" y="2284"/>
                    <a:ext cx="19" cy="211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157" name="Rectangle 15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332" y="2284"/>
                    <a:ext cx="19" cy="211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158" name="Rectangle 15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446" y="2284"/>
                    <a:ext cx="19" cy="211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159" name="Rectangle 153"/>
                  <p:cNvSpPr>
                    <a:spLocks noChangeArrowheads="1"/>
                  </p:cNvSpPr>
                  <p:nvPr/>
                </p:nvSpPr>
                <p:spPr bwMode="auto">
                  <a:xfrm>
                    <a:off x="4003" y="2233"/>
                    <a:ext cx="565" cy="51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160" name="Rectangle 15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104" y="2273"/>
                    <a:ext cx="19" cy="211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</p:grpSp>
          </p:grpSp>
        </p:grpSp>
      </p:grpSp>
    </p:spTree>
    <p:extLst>
      <p:ext uri="{BB962C8B-B14F-4D97-AF65-F5344CB8AC3E}">
        <p14:creationId xmlns:p14="http://schemas.microsoft.com/office/powerpoint/2010/main" val="25775175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>
                <a:latin typeface="Times New Roman"/>
                <a:cs typeface="Times New Roman"/>
              </a:rPr>
              <a:t>The central dogma of Molecular Biology</a:t>
            </a:r>
            <a:endParaRPr lang="en-US" sz="3600" dirty="0">
              <a:latin typeface="Times New Roman"/>
              <a:cs typeface="Times New Roman"/>
            </a:endParaRPr>
          </a:p>
        </p:txBody>
      </p:sp>
      <p:pic>
        <p:nvPicPr>
          <p:cNvPr id="3" name="Picture 2" descr="Central Dogma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3525" y="1392818"/>
            <a:ext cx="2560533" cy="507598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284275" y="3376329"/>
            <a:ext cx="356406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000" i="1" dirty="0" smtClean="0">
                <a:latin typeface="Times New Roman"/>
                <a:cs typeface="Times New Roman"/>
              </a:rPr>
              <a:t>A portion of </a:t>
            </a:r>
            <a:r>
              <a:rPr lang="en-US" sz="2000" b="1" i="1" dirty="0" smtClean="0">
                <a:latin typeface="Times New Roman"/>
                <a:cs typeface="Times New Roman"/>
              </a:rPr>
              <a:t>DNA</a:t>
            </a:r>
            <a:r>
              <a:rPr lang="en-US" sz="2000" i="1" dirty="0" smtClean="0">
                <a:latin typeface="Times New Roman"/>
                <a:cs typeface="Times New Roman"/>
              </a:rPr>
              <a:t>, called a </a:t>
            </a:r>
            <a:r>
              <a:rPr lang="en-US" sz="2000" b="1" i="1" dirty="0" smtClean="0">
                <a:latin typeface="Times New Roman"/>
                <a:cs typeface="Times New Roman"/>
              </a:rPr>
              <a:t>gene</a:t>
            </a:r>
            <a:r>
              <a:rPr lang="en-US" sz="2000" i="1" dirty="0" smtClean="0">
                <a:latin typeface="Times New Roman"/>
                <a:cs typeface="Times New Roman"/>
              </a:rPr>
              <a:t>, is transcribed into </a:t>
            </a:r>
            <a:r>
              <a:rPr lang="en-US" sz="2000" b="1" i="1" dirty="0" smtClean="0">
                <a:latin typeface="Times New Roman"/>
                <a:cs typeface="Times New Roman"/>
              </a:rPr>
              <a:t>RNA</a:t>
            </a:r>
            <a:r>
              <a:rPr lang="en-US" sz="2000" i="1" dirty="0" smtClean="0">
                <a:latin typeface="Times New Roman"/>
                <a:cs typeface="Times New Roman"/>
              </a:rPr>
              <a:t>.</a:t>
            </a:r>
          </a:p>
          <a:p>
            <a:pPr algn="just"/>
            <a:endParaRPr lang="en-US" sz="2000" i="1" dirty="0" smtClean="0">
              <a:latin typeface="Times New Roman"/>
              <a:cs typeface="Times New Roman"/>
            </a:endParaRPr>
          </a:p>
          <a:p>
            <a:pPr algn="just"/>
            <a:endParaRPr lang="en-US" sz="2000" i="1" dirty="0">
              <a:latin typeface="Times New Roman"/>
              <a:cs typeface="Times New Roman"/>
            </a:endParaRPr>
          </a:p>
          <a:p>
            <a:pPr algn="just"/>
            <a:endParaRPr lang="en-US" sz="2000" i="1" dirty="0" smtClean="0">
              <a:latin typeface="Times New Roman"/>
              <a:cs typeface="Times New Roman"/>
            </a:endParaRPr>
          </a:p>
          <a:p>
            <a:pPr algn="just"/>
            <a:r>
              <a:rPr lang="en-US" sz="2000" i="1" dirty="0" smtClean="0">
                <a:latin typeface="Times New Roman"/>
                <a:cs typeface="Times New Roman"/>
              </a:rPr>
              <a:t>RNA is translated into </a:t>
            </a:r>
            <a:r>
              <a:rPr lang="en-US" sz="2000" b="1" i="1" dirty="0" smtClean="0">
                <a:latin typeface="Times New Roman"/>
                <a:cs typeface="Times New Roman"/>
              </a:rPr>
              <a:t>proteins</a:t>
            </a:r>
            <a:r>
              <a:rPr lang="en-US" sz="2000" i="1" dirty="0" smtClean="0">
                <a:latin typeface="Times New Roman"/>
                <a:cs typeface="Times New Roman"/>
              </a:rPr>
              <a:t>.</a:t>
            </a:r>
            <a:endParaRPr lang="en-US" sz="2000" i="1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177500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/>
                <a:cs typeface="Times New Roman"/>
              </a:rPr>
              <a:t>Transcription (mRNA synthesis)</a:t>
            </a:r>
            <a:endParaRPr lang="en-US" dirty="0">
              <a:latin typeface="Times New Roman"/>
              <a:cs typeface="Times New Roman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>
                <a:latin typeface="Times New Roman"/>
                <a:cs typeface="Times New Roman"/>
              </a:rPr>
              <a:t>A portion of </a:t>
            </a:r>
            <a:r>
              <a:rPr lang="en-US" b="1" dirty="0" smtClean="0">
                <a:latin typeface="Times New Roman"/>
                <a:cs typeface="Times New Roman"/>
              </a:rPr>
              <a:t>DNA</a:t>
            </a:r>
            <a:r>
              <a:rPr lang="en-US" dirty="0" smtClean="0">
                <a:latin typeface="Times New Roman"/>
                <a:cs typeface="Times New Roman"/>
              </a:rPr>
              <a:t> (a </a:t>
            </a:r>
            <a:r>
              <a:rPr lang="en-US" b="1" dirty="0" smtClean="0">
                <a:latin typeface="Times New Roman"/>
                <a:cs typeface="Times New Roman"/>
              </a:rPr>
              <a:t>gene</a:t>
            </a:r>
            <a:r>
              <a:rPr lang="en-US" dirty="0" smtClean="0">
                <a:latin typeface="Times New Roman"/>
                <a:cs typeface="Times New Roman"/>
              </a:rPr>
              <a:t>) </a:t>
            </a:r>
            <a:r>
              <a:rPr lang="en-US" dirty="0">
                <a:latin typeface="Times New Roman"/>
                <a:cs typeface="Times New Roman"/>
              </a:rPr>
              <a:t>is transcribed into </a:t>
            </a:r>
            <a:r>
              <a:rPr lang="en-US" dirty="0" smtClean="0">
                <a:latin typeface="Times New Roman"/>
                <a:cs typeface="Times New Roman"/>
              </a:rPr>
              <a:t>messenger RNA (</a:t>
            </a:r>
            <a:r>
              <a:rPr lang="en-US" b="1" dirty="0" smtClean="0">
                <a:latin typeface="Times New Roman"/>
                <a:cs typeface="Times New Roman"/>
              </a:rPr>
              <a:t>mRNA</a:t>
            </a:r>
            <a:r>
              <a:rPr lang="en-US" dirty="0" smtClean="0">
                <a:latin typeface="Times New Roman"/>
                <a:cs typeface="Times New Roman"/>
              </a:rPr>
              <a:t>).</a:t>
            </a:r>
          </a:p>
          <a:p>
            <a:pPr marL="114300" indent="0">
              <a:buNone/>
            </a:pPr>
            <a:endParaRPr lang="en-US" dirty="0" smtClean="0">
              <a:latin typeface="Times New Roman"/>
              <a:cs typeface="Times New Roman"/>
            </a:endParaRPr>
          </a:p>
          <a:p>
            <a:r>
              <a:rPr lang="en-US" dirty="0">
                <a:latin typeface="Times New Roman"/>
                <a:cs typeface="Times New Roman"/>
              </a:rPr>
              <a:t>Only one of the DNA strands is transcribed</a:t>
            </a:r>
            <a:r>
              <a:rPr lang="x-none" dirty="0">
                <a:latin typeface="Times New Roman"/>
                <a:cs typeface="Times New Roman"/>
              </a:rPr>
              <a:t> </a:t>
            </a:r>
            <a:r>
              <a:rPr lang="en-US" dirty="0">
                <a:latin typeface="Times New Roman"/>
                <a:cs typeface="Times New Roman"/>
              </a:rPr>
              <a:t>(</a:t>
            </a:r>
            <a:r>
              <a:rPr lang="en-US" b="1" dirty="0">
                <a:latin typeface="Times New Roman"/>
                <a:cs typeface="Times New Roman"/>
              </a:rPr>
              <a:t>antisense strand</a:t>
            </a:r>
            <a:r>
              <a:rPr lang="en-US" dirty="0">
                <a:latin typeface="Times New Roman"/>
                <a:cs typeface="Times New Roman"/>
              </a:rPr>
              <a:t>)</a:t>
            </a:r>
            <a:r>
              <a:rPr lang="en-US" dirty="0" smtClean="0">
                <a:latin typeface="Times New Roman"/>
                <a:cs typeface="Times New Roman"/>
              </a:rPr>
              <a:t>.</a:t>
            </a:r>
          </a:p>
          <a:p>
            <a:pPr marL="114300" indent="0">
              <a:buNone/>
            </a:pPr>
            <a:endParaRPr lang="en-US" dirty="0">
              <a:latin typeface="Times New Roman"/>
              <a:cs typeface="Times New Roman"/>
            </a:endParaRPr>
          </a:p>
          <a:p>
            <a:r>
              <a:rPr lang="en-US" dirty="0">
                <a:latin typeface="Times New Roman"/>
                <a:cs typeface="Times New Roman"/>
              </a:rPr>
              <a:t>The </a:t>
            </a:r>
            <a:r>
              <a:rPr lang="en-US" b="1" dirty="0">
                <a:latin typeface="Times New Roman"/>
                <a:cs typeface="Times New Roman"/>
              </a:rPr>
              <a:t>RNA polymerase II</a:t>
            </a:r>
            <a:r>
              <a:rPr lang="en-US" dirty="0" smtClean="0">
                <a:latin typeface="Times New Roman"/>
                <a:cs typeface="Times New Roman"/>
              </a:rPr>
              <a:t> is responsible </a:t>
            </a:r>
            <a:r>
              <a:rPr lang="en-US" dirty="0">
                <a:latin typeface="Times New Roman"/>
                <a:cs typeface="Times New Roman"/>
              </a:rPr>
              <a:t>for this </a:t>
            </a:r>
            <a:r>
              <a:rPr lang="en-US" dirty="0" smtClean="0">
                <a:latin typeface="Times New Roman"/>
                <a:cs typeface="Times New Roman"/>
              </a:rPr>
              <a:t>process.</a:t>
            </a:r>
          </a:p>
          <a:p>
            <a:pPr marL="114300" indent="0">
              <a:buNone/>
            </a:pPr>
            <a:endParaRPr lang="en-US" dirty="0">
              <a:latin typeface="Times New Roman"/>
              <a:cs typeface="Times New Roman"/>
            </a:endParaRPr>
          </a:p>
          <a:p>
            <a:pPr>
              <a:lnSpc>
                <a:spcPct val="90000"/>
              </a:lnSpc>
            </a:pPr>
            <a:r>
              <a:rPr lang="en-US" dirty="0">
                <a:latin typeface="Times New Roman"/>
                <a:cs typeface="Times New Roman"/>
              </a:rPr>
              <a:t>The direction of transcription is </a:t>
            </a:r>
            <a:r>
              <a:rPr lang="en-US" b="1" dirty="0">
                <a:latin typeface="Times New Roman"/>
                <a:cs typeface="Times New Roman"/>
              </a:rPr>
              <a:t>5’ </a:t>
            </a:r>
            <a:r>
              <a:rPr lang="en-US" b="1" dirty="0">
                <a:latin typeface="Times New Roman"/>
                <a:cs typeface="Times New Roman"/>
                <a:sym typeface="Symbol" pitchFamily="18" charset="2"/>
              </a:rPr>
              <a:t> </a:t>
            </a:r>
            <a:r>
              <a:rPr lang="en-US" b="1" dirty="0">
                <a:latin typeface="Times New Roman"/>
                <a:cs typeface="Times New Roman"/>
              </a:rPr>
              <a:t>3</a:t>
            </a:r>
            <a:r>
              <a:rPr lang="en-US" b="1" dirty="0" smtClean="0">
                <a:latin typeface="Times New Roman"/>
                <a:cs typeface="Times New Roman"/>
              </a:rPr>
              <a:t>’</a:t>
            </a:r>
            <a:r>
              <a:rPr lang="en-US" dirty="0" smtClean="0">
                <a:latin typeface="Times New Roman"/>
                <a:cs typeface="Times New Roman"/>
              </a:rPr>
              <a:t>.</a:t>
            </a:r>
            <a:endParaRPr lang="en-US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0840368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/>
                <a:cs typeface="Times New Roman"/>
              </a:rPr>
              <a:t>Steps of mRNA synthesis</a:t>
            </a:r>
            <a:endParaRPr lang="en-US" dirty="0">
              <a:latin typeface="Times New Roman"/>
              <a:cs typeface="Times New Roman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latin typeface="Times New Roman"/>
                <a:cs typeface="Times New Roman"/>
              </a:rPr>
              <a:t>Chain initiation:</a:t>
            </a:r>
          </a:p>
          <a:p>
            <a:pPr lvl="1"/>
            <a:r>
              <a:rPr lang="en-US" sz="2200" dirty="0">
                <a:latin typeface="Times New Roman"/>
                <a:cs typeface="Times New Roman"/>
              </a:rPr>
              <a:t>RNA </a:t>
            </a:r>
            <a:r>
              <a:rPr lang="en-US" sz="2200" dirty="0" smtClean="0">
                <a:latin typeface="Times New Roman"/>
                <a:cs typeface="Times New Roman"/>
              </a:rPr>
              <a:t>polymerase II </a:t>
            </a:r>
            <a:r>
              <a:rPr lang="en-US" sz="2200" dirty="0">
                <a:latin typeface="Times New Roman"/>
                <a:cs typeface="Times New Roman"/>
              </a:rPr>
              <a:t>binds to </a:t>
            </a:r>
            <a:r>
              <a:rPr lang="en-US" sz="2200" b="1" i="1" dirty="0">
                <a:latin typeface="Times New Roman"/>
                <a:cs typeface="Times New Roman"/>
              </a:rPr>
              <a:t>promoter region</a:t>
            </a:r>
            <a:r>
              <a:rPr lang="en-US" sz="2200" dirty="0">
                <a:latin typeface="Times New Roman"/>
                <a:cs typeface="Times New Roman"/>
              </a:rPr>
              <a:t> of DNA to start </a:t>
            </a:r>
            <a:r>
              <a:rPr lang="en-US" sz="2200" dirty="0" smtClean="0">
                <a:latin typeface="Times New Roman"/>
                <a:cs typeface="Times New Roman"/>
              </a:rPr>
              <a:t>transcription.</a:t>
            </a:r>
          </a:p>
          <a:p>
            <a:pPr marL="411480" lvl="1" indent="0">
              <a:buNone/>
            </a:pPr>
            <a:endParaRPr lang="en-US" dirty="0">
              <a:latin typeface="Times New Roman"/>
              <a:cs typeface="Times New Roman"/>
            </a:endParaRPr>
          </a:p>
          <a:p>
            <a:pPr marL="411480" lvl="1" indent="0">
              <a:buNone/>
            </a:pPr>
            <a:endParaRPr lang="en-US" dirty="0" smtClean="0">
              <a:latin typeface="Times New Roman"/>
              <a:cs typeface="Times New Roman"/>
            </a:endParaRPr>
          </a:p>
        </p:txBody>
      </p:sp>
      <p:pic>
        <p:nvPicPr>
          <p:cNvPr id="4" name="Picture 3" descr="Gene structure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0600" y="3124200"/>
            <a:ext cx="7150100" cy="167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16924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/>
                <a:cs typeface="Times New Roman"/>
              </a:rPr>
              <a:t>Steps of mRNA synthesis</a:t>
            </a:r>
            <a:endParaRPr lang="en-US" dirty="0">
              <a:latin typeface="Times New Roman"/>
              <a:cs typeface="Times New Roman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latin typeface="Times New Roman"/>
                <a:cs typeface="Times New Roman"/>
              </a:rPr>
              <a:t>Chain elongation:</a:t>
            </a:r>
          </a:p>
          <a:p>
            <a:pPr lvl="1">
              <a:lnSpc>
                <a:spcPct val="80000"/>
              </a:lnSpc>
            </a:pPr>
            <a:r>
              <a:rPr lang="en-US" sz="2200" dirty="0">
                <a:latin typeface="Times New Roman"/>
                <a:cs typeface="Times New Roman"/>
              </a:rPr>
              <a:t>A portion of DNA template unwinds (opens) at the point of RNA </a:t>
            </a:r>
            <a:r>
              <a:rPr lang="en-US" sz="2200" dirty="0" smtClean="0">
                <a:latin typeface="Times New Roman"/>
                <a:cs typeface="Times New Roman"/>
              </a:rPr>
              <a:t>synthesis.</a:t>
            </a:r>
            <a:endParaRPr lang="en-US" sz="2200" dirty="0">
              <a:latin typeface="Times New Roman"/>
              <a:cs typeface="Times New Roman"/>
            </a:endParaRPr>
          </a:p>
          <a:p>
            <a:pPr lvl="1">
              <a:lnSpc>
                <a:spcPct val="80000"/>
              </a:lnSpc>
            </a:pPr>
            <a:r>
              <a:rPr lang="en-US" sz="2200" dirty="0">
                <a:latin typeface="Times New Roman"/>
                <a:cs typeface="Times New Roman"/>
              </a:rPr>
              <a:t>This forms a short length of RNA-DNA </a:t>
            </a:r>
            <a:r>
              <a:rPr lang="en-US" sz="2200" dirty="0" smtClean="0">
                <a:latin typeface="Times New Roman"/>
                <a:cs typeface="Times New Roman"/>
              </a:rPr>
              <a:t>hybrid.</a:t>
            </a:r>
          </a:p>
          <a:p>
            <a:pPr marL="114300" indent="0">
              <a:buNone/>
            </a:pPr>
            <a:endParaRPr lang="en-US" dirty="0" smtClean="0">
              <a:latin typeface="Times New Roman"/>
              <a:cs typeface="Times New Roman"/>
            </a:endParaRPr>
          </a:p>
          <a:p>
            <a:pPr marL="114300" indent="0">
              <a:buNone/>
            </a:pPr>
            <a:endParaRPr lang="en-US" dirty="0">
              <a:latin typeface="Times New Roman"/>
              <a:cs typeface="Times New Roman"/>
            </a:endParaRPr>
          </a:p>
          <a:p>
            <a:pPr marL="114300" indent="0">
              <a:buNone/>
            </a:pPr>
            <a:endParaRPr lang="en-US" dirty="0" smtClean="0">
              <a:latin typeface="Times New Roman"/>
              <a:cs typeface="Times New Roman"/>
            </a:endParaRPr>
          </a:p>
          <a:p>
            <a:pPr marL="114300" indent="0">
              <a:buNone/>
            </a:pPr>
            <a:endParaRPr lang="en-US" dirty="0" smtClean="0">
              <a:latin typeface="Times New Roman"/>
              <a:cs typeface="Times New Roman"/>
            </a:endParaRPr>
          </a:p>
          <a:p>
            <a:pPr marL="114300" indent="0">
              <a:buNone/>
            </a:pPr>
            <a:endParaRPr lang="en-US" dirty="0" smtClean="0">
              <a:latin typeface="Times New Roman"/>
              <a:cs typeface="Times New Roman"/>
            </a:endParaRPr>
          </a:p>
          <a:p>
            <a:r>
              <a:rPr lang="en-US" b="1" dirty="0" smtClean="0">
                <a:latin typeface="Times New Roman"/>
                <a:cs typeface="Times New Roman"/>
              </a:rPr>
              <a:t>Chain termination:</a:t>
            </a:r>
          </a:p>
          <a:p>
            <a:pPr lvl="1">
              <a:lnSpc>
                <a:spcPct val="80000"/>
              </a:lnSpc>
            </a:pPr>
            <a:r>
              <a:rPr lang="en-US" dirty="0">
                <a:latin typeface="Times New Roman"/>
                <a:cs typeface="Times New Roman"/>
              </a:rPr>
              <a:t>DNA contains specific sites which stop </a:t>
            </a:r>
            <a:r>
              <a:rPr lang="en-US" dirty="0" smtClean="0">
                <a:latin typeface="Times New Roman"/>
                <a:cs typeface="Times New Roman"/>
              </a:rPr>
              <a:t>transcription (</a:t>
            </a:r>
            <a:r>
              <a:rPr lang="en-US" dirty="0">
                <a:latin typeface="Times New Roman"/>
                <a:cs typeface="Times New Roman"/>
              </a:rPr>
              <a:t>at a sequence of </a:t>
            </a:r>
            <a:r>
              <a:rPr lang="en-US" dirty="0" smtClean="0">
                <a:latin typeface="Times New Roman"/>
                <a:cs typeface="Times New Roman"/>
              </a:rPr>
              <a:t>4</a:t>
            </a:r>
            <a:r>
              <a:rPr lang="en-US" dirty="0">
                <a:latin typeface="Times New Roman"/>
                <a:cs typeface="Times New Roman"/>
              </a:rPr>
              <a:t>-10 AT base </a:t>
            </a:r>
            <a:r>
              <a:rPr lang="en-US" dirty="0" smtClean="0">
                <a:latin typeface="Times New Roman"/>
                <a:cs typeface="Times New Roman"/>
              </a:rPr>
              <a:t>pairs).</a:t>
            </a:r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 cstate="print"/>
          <a:srcRect t="53287" b="10478"/>
          <a:stretch>
            <a:fillRect/>
          </a:stretch>
        </p:blipFill>
        <p:spPr>
          <a:xfrm>
            <a:off x="479425" y="3213100"/>
            <a:ext cx="7771950" cy="1151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11771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/>
                <a:cs typeface="Times New Roman"/>
              </a:rPr>
              <a:t>Post-transcriptional modification</a:t>
            </a:r>
            <a:endParaRPr lang="en-US" dirty="0">
              <a:latin typeface="Times New Roman"/>
              <a:cs typeface="Times New Roman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7823200" cy="4800600"/>
          </a:xfrm>
        </p:spPr>
        <p:txBody>
          <a:bodyPr>
            <a:normAutofit/>
          </a:bodyPr>
          <a:lstStyle/>
          <a:p>
            <a:pPr marL="355600" indent="-241300">
              <a:lnSpc>
                <a:spcPct val="80000"/>
              </a:lnSpc>
            </a:pPr>
            <a:r>
              <a:rPr lang="en-US" b="1" dirty="0" smtClean="0">
                <a:solidFill>
                  <a:srgbClr val="2F2B20"/>
                </a:solidFill>
                <a:latin typeface="Times New Roman"/>
                <a:cs typeface="Times New Roman"/>
              </a:rPr>
              <a:t>Capping:</a:t>
            </a:r>
            <a:r>
              <a:rPr lang="en-US" dirty="0" smtClean="0">
                <a:solidFill>
                  <a:srgbClr val="2F2B20"/>
                </a:solidFill>
                <a:latin typeface="Times New Roman"/>
                <a:cs typeface="Times New Roman"/>
              </a:rPr>
              <a:t> Addition </a:t>
            </a:r>
            <a:r>
              <a:rPr lang="en-US" dirty="0">
                <a:solidFill>
                  <a:srgbClr val="2F2B20"/>
                </a:solidFill>
                <a:latin typeface="Times New Roman"/>
                <a:cs typeface="Times New Roman"/>
              </a:rPr>
              <a:t>of a methylated guanine nucleotide at </a:t>
            </a:r>
            <a:r>
              <a:rPr lang="en-US" dirty="0" smtClean="0">
                <a:solidFill>
                  <a:srgbClr val="2F2B20"/>
                </a:solidFill>
                <a:latin typeface="Times New Roman"/>
                <a:cs typeface="Times New Roman"/>
              </a:rPr>
              <a:t>   </a:t>
            </a:r>
          </a:p>
          <a:p>
            <a:pPr marL="114300" indent="0">
              <a:lnSpc>
                <a:spcPct val="80000"/>
              </a:lnSpc>
              <a:buNone/>
            </a:pPr>
            <a:r>
              <a:rPr lang="en-US" dirty="0">
                <a:solidFill>
                  <a:srgbClr val="2F2B20"/>
                </a:solidFill>
                <a:latin typeface="Times New Roman"/>
                <a:cs typeface="Times New Roman"/>
              </a:rPr>
              <a:t> </a:t>
            </a:r>
            <a:r>
              <a:rPr lang="en-US" dirty="0" smtClean="0">
                <a:solidFill>
                  <a:srgbClr val="2F2B20"/>
                </a:solidFill>
                <a:latin typeface="Times New Roman"/>
                <a:cs typeface="Times New Roman"/>
              </a:rPr>
              <a:t>                   5</a:t>
            </a:r>
            <a:r>
              <a:rPr lang="en-US" dirty="0">
                <a:solidFill>
                  <a:srgbClr val="2F2B20"/>
                </a:solidFill>
                <a:latin typeface="Times New Roman"/>
                <a:cs typeface="Times New Roman"/>
              </a:rPr>
              <a:t>’ end of mRNA</a:t>
            </a:r>
          </a:p>
          <a:p>
            <a:pPr>
              <a:lnSpc>
                <a:spcPct val="80000"/>
              </a:lnSpc>
              <a:buNone/>
            </a:pPr>
            <a:r>
              <a:rPr lang="en-US" dirty="0" smtClean="0">
                <a:solidFill>
                  <a:srgbClr val="2F2B20"/>
                </a:solidFill>
                <a:latin typeface="Times New Roman"/>
                <a:cs typeface="Times New Roman"/>
              </a:rPr>
              <a:t>		</a:t>
            </a:r>
            <a:r>
              <a:rPr lang="en-US" i="1" u="sng" dirty="0" smtClean="0">
                <a:solidFill>
                  <a:srgbClr val="2F2B20"/>
                </a:solidFill>
                <a:latin typeface="Times New Roman"/>
                <a:cs typeface="Times New Roman"/>
              </a:rPr>
              <a:t>Function</a:t>
            </a:r>
            <a:r>
              <a:rPr lang="en-US" i="1" dirty="0">
                <a:solidFill>
                  <a:srgbClr val="2F2B20"/>
                </a:solidFill>
                <a:latin typeface="Times New Roman"/>
                <a:cs typeface="Times New Roman"/>
              </a:rPr>
              <a:t>: </a:t>
            </a:r>
            <a:endParaRPr lang="en-US" i="1" dirty="0" smtClean="0">
              <a:solidFill>
                <a:srgbClr val="2F2B20"/>
              </a:solidFill>
              <a:latin typeface="Times New Roman"/>
              <a:cs typeface="Times New Roman"/>
            </a:endParaRPr>
          </a:p>
          <a:p>
            <a:pPr lvl="5">
              <a:lnSpc>
                <a:spcPct val="80000"/>
              </a:lnSpc>
              <a:buClr>
                <a:schemeClr val="accent5"/>
              </a:buClr>
            </a:pPr>
            <a:r>
              <a:rPr lang="en-US" sz="2200" i="1" dirty="0" smtClean="0">
                <a:solidFill>
                  <a:srgbClr val="2F2B20"/>
                </a:solidFill>
                <a:latin typeface="Times New Roman"/>
                <a:cs typeface="Times New Roman"/>
              </a:rPr>
              <a:t>To </a:t>
            </a:r>
            <a:r>
              <a:rPr lang="en-US" sz="2200" i="1" dirty="0">
                <a:solidFill>
                  <a:srgbClr val="2F2B20"/>
                </a:solidFill>
                <a:latin typeface="Times New Roman"/>
                <a:cs typeface="Times New Roman"/>
              </a:rPr>
              <a:t>prevent mRNA degradation by </a:t>
            </a:r>
            <a:r>
              <a:rPr lang="en-US" sz="2200" i="1" dirty="0" err="1" smtClean="0">
                <a:solidFill>
                  <a:srgbClr val="2F2B20"/>
                </a:solidFill>
                <a:latin typeface="Times New Roman"/>
                <a:cs typeface="Times New Roman"/>
              </a:rPr>
              <a:t>exonucleases</a:t>
            </a:r>
            <a:r>
              <a:rPr lang="en-US" sz="2200" i="1" dirty="0" smtClean="0">
                <a:solidFill>
                  <a:srgbClr val="2F2B20"/>
                </a:solidFill>
                <a:latin typeface="Times New Roman"/>
                <a:cs typeface="Times New Roman"/>
              </a:rPr>
              <a:t>.</a:t>
            </a:r>
          </a:p>
          <a:p>
            <a:pPr lvl="5">
              <a:lnSpc>
                <a:spcPct val="80000"/>
              </a:lnSpc>
              <a:buClr>
                <a:schemeClr val="accent5"/>
              </a:buClr>
            </a:pPr>
            <a:r>
              <a:rPr lang="en-US" sz="2200" i="1" dirty="0" smtClean="0">
                <a:solidFill>
                  <a:srgbClr val="2F2B20"/>
                </a:solidFill>
                <a:latin typeface="Times New Roman"/>
                <a:cs typeface="Times New Roman"/>
              </a:rPr>
              <a:t>It helps the transcript bind to the ribosome during protein synthesis.</a:t>
            </a:r>
            <a:endParaRPr lang="en-US" sz="2200" i="1" dirty="0">
              <a:solidFill>
                <a:srgbClr val="2F2B20"/>
              </a:solidFill>
              <a:latin typeface="Times New Roman"/>
              <a:cs typeface="Times New Roman"/>
            </a:endParaRPr>
          </a:p>
          <a:p>
            <a:pPr>
              <a:lnSpc>
                <a:spcPct val="80000"/>
              </a:lnSpc>
              <a:buNone/>
            </a:pPr>
            <a:endParaRPr lang="en-US" dirty="0">
              <a:solidFill>
                <a:srgbClr val="2F2B20"/>
              </a:solidFill>
              <a:latin typeface="Times New Roman"/>
              <a:cs typeface="Times New Roman"/>
            </a:endParaRPr>
          </a:p>
          <a:p>
            <a:pPr>
              <a:lnSpc>
                <a:spcPct val="80000"/>
              </a:lnSpc>
            </a:pPr>
            <a:r>
              <a:rPr lang="en-US" b="1" dirty="0" err="1" smtClean="0">
                <a:solidFill>
                  <a:srgbClr val="2F2B20"/>
                </a:solidFill>
                <a:latin typeface="Times New Roman"/>
                <a:cs typeface="Times New Roman"/>
              </a:rPr>
              <a:t>Polyadenylation</a:t>
            </a:r>
            <a:r>
              <a:rPr lang="en-US" b="1" dirty="0" smtClean="0">
                <a:solidFill>
                  <a:srgbClr val="2F2B20"/>
                </a:solidFill>
                <a:latin typeface="Times New Roman"/>
                <a:cs typeface="Times New Roman"/>
              </a:rPr>
              <a:t>:</a:t>
            </a:r>
            <a:r>
              <a:rPr lang="en-US" dirty="0" smtClean="0">
                <a:solidFill>
                  <a:srgbClr val="2F2B20"/>
                </a:solidFill>
                <a:latin typeface="Times New Roman"/>
                <a:cs typeface="Times New Roman"/>
              </a:rPr>
              <a:t> Addition </a:t>
            </a:r>
            <a:r>
              <a:rPr lang="en-US" dirty="0">
                <a:solidFill>
                  <a:srgbClr val="2F2B20"/>
                </a:solidFill>
                <a:latin typeface="Times New Roman"/>
                <a:cs typeface="Times New Roman"/>
              </a:rPr>
              <a:t>of a </a:t>
            </a:r>
            <a:r>
              <a:rPr lang="en-US" dirty="0" smtClean="0">
                <a:solidFill>
                  <a:srgbClr val="2F2B20"/>
                </a:solidFill>
                <a:latin typeface="Times New Roman"/>
                <a:cs typeface="Times New Roman"/>
              </a:rPr>
              <a:t>poly(A) tail (a highly conserved </a:t>
            </a:r>
          </a:p>
          <a:p>
            <a:pPr marL="114300" indent="0">
              <a:lnSpc>
                <a:spcPct val="80000"/>
              </a:lnSpc>
              <a:buNone/>
            </a:pPr>
            <a:r>
              <a:rPr lang="en-US" dirty="0">
                <a:solidFill>
                  <a:srgbClr val="2F2B20"/>
                </a:solidFill>
                <a:latin typeface="Times New Roman"/>
                <a:cs typeface="Times New Roman"/>
              </a:rPr>
              <a:t> </a:t>
            </a:r>
            <a:r>
              <a:rPr lang="en-US" dirty="0" smtClean="0">
                <a:solidFill>
                  <a:srgbClr val="2F2B20"/>
                </a:solidFill>
                <a:latin typeface="Times New Roman"/>
                <a:cs typeface="Times New Roman"/>
              </a:rPr>
              <a:t>                               AAUAA sequence) </a:t>
            </a:r>
            <a:r>
              <a:rPr lang="en-US" dirty="0">
                <a:solidFill>
                  <a:srgbClr val="2F2B20"/>
                </a:solidFill>
                <a:latin typeface="Times New Roman"/>
                <a:cs typeface="Times New Roman"/>
              </a:rPr>
              <a:t>at 3’ end of </a:t>
            </a:r>
            <a:r>
              <a:rPr lang="en-US" dirty="0" smtClean="0">
                <a:solidFill>
                  <a:srgbClr val="2F2B20"/>
                </a:solidFill>
                <a:latin typeface="Times New Roman"/>
                <a:cs typeface="Times New Roman"/>
              </a:rPr>
              <a:t>mRNA.</a:t>
            </a:r>
            <a:endParaRPr lang="en-US" dirty="0">
              <a:solidFill>
                <a:srgbClr val="2F2B20"/>
              </a:solidFill>
              <a:latin typeface="Times New Roman"/>
              <a:cs typeface="Times New Roman"/>
            </a:endParaRPr>
          </a:p>
          <a:p>
            <a:pPr>
              <a:lnSpc>
                <a:spcPct val="80000"/>
              </a:lnSpc>
              <a:buNone/>
            </a:pPr>
            <a:r>
              <a:rPr lang="en-US" dirty="0" smtClean="0">
                <a:solidFill>
                  <a:srgbClr val="2F2B20"/>
                </a:solidFill>
                <a:latin typeface="Times New Roman"/>
                <a:cs typeface="Times New Roman"/>
              </a:rPr>
              <a:t>		</a:t>
            </a:r>
            <a:r>
              <a:rPr lang="en-US" i="1" u="sng" dirty="0" smtClean="0">
                <a:solidFill>
                  <a:srgbClr val="2F2B20"/>
                </a:solidFill>
                <a:latin typeface="Times New Roman"/>
                <a:cs typeface="Times New Roman"/>
              </a:rPr>
              <a:t>Functions</a:t>
            </a:r>
            <a:r>
              <a:rPr lang="en-US" i="1" dirty="0" smtClean="0">
                <a:solidFill>
                  <a:srgbClr val="2F2B20"/>
                </a:solidFill>
                <a:latin typeface="Times New Roman"/>
                <a:cs typeface="Times New Roman"/>
              </a:rPr>
              <a:t>:</a:t>
            </a:r>
            <a:endParaRPr lang="en-US" i="1" dirty="0">
              <a:solidFill>
                <a:srgbClr val="2F2B20"/>
              </a:solidFill>
              <a:latin typeface="Times New Roman"/>
              <a:cs typeface="Times New Roman"/>
            </a:endParaRPr>
          </a:p>
          <a:p>
            <a:pPr lvl="4">
              <a:lnSpc>
                <a:spcPct val="80000"/>
              </a:lnSpc>
            </a:pPr>
            <a:r>
              <a:rPr lang="en-US" sz="2200" i="1" dirty="0">
                <a:solidFill>
                  <a:srgbClr val="2F2B20"/>
                </a:solidFill>
                <a:latin typeface="Times New Roman"/>
                <a:cs typeface="Times New Roman"/>
              </a:rPr>
              <a:t>To protect the mRNA from degradation</a:t>
            </a:r>
          </a:p>
          <a:p>
            <a:pPr lvl="4">
              <a:lnSpc>
                <a:spcPct val="80000"/>
              </a:lnSpc>
            </a:pPr>
            <a:r>
              <a:rPr lang="en-US" sz="2200" i="1" dirty="0" smtClean="0">
                <a:solidFill>
                  <a:srgbClr val="2F2B20"/>
                </a:solidFill>
                <a:latin typeface="Times New Roman"/>
                <a:cs typeface="Times New Roman"/>
              </a:rPr>
              <a:t>For </a:t>
            </a:r>
            <a:r>
              <a:rPr lang="en-US" sz="2200" i="1" dirty="0">
                <a:solidFill>
                  <a:srgbClr val="2F2B20"/>
                </a:solidFill>
                <a:latin typeface="Times New Roman"/>
                <a:cs typeface="Times New Roman"/>
              </a:rPr>
              <a:t>ribosomal RNA recognition</a:t>
            </a:r>
          </a:p>
          <a:p>
            <a:pPr marL="114300" indent="0">
              <a:buNone/>
            </a:pPr>
            <a:endParaRPr lang="en-US" dirty="0" smtClean="0">
              <a:solidFill>
                <a:srgbClr val="2F2B20"/>
              </a:solidFill>
              <a:latin typeface="Times New Roman"/>
              <a:cs typeface="Times New Roman"/>
            </a:endParaRPr>
          </a:p>
          <a:p>
            <a:r>
              <a:rPr lang="en-US" b="1" dirty="0" smtClean="0">
                <a:solidFill>
                  <a:srgbClr val="2F2B20"/>
                </a:solidFill>
                <a:latin typeface="Times New Roman"/>
                <a:cs typeface="Times New Roman"/>
              </a:rPr>
              <a:t>Intron removal for releasing mature mRNA from nucleus.</a:t>
            </a:r>
            <a:endParaRPr lang="en-US" b="1" dirty="0">
              <a:solidFill>
                <a:srgbClr val="2F2B20"/>
              </a:solidFill>
              <a:latin typeface="Times New Roman"/>
              <a:cs typeface="Times New Roman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-572765" y="3885059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67882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>
                <a:latin typeface="Times New Roman"/>
                <a:cs typeface="Times New Roman"/>
              </a:rPr>
              <a:t>The central dogma of Molecular Biology</a:t>
            </a:r>
            <a:endParaRPr lang="en-US" sz="3600" dirty="0">
              <a:latin typeface="Times New Roman"/>
              <a:cs typeface="Times New Roman"/>
            </a:endParaRPr>
          </a:p>
        </p:txBody>
      </p:sp>
      <p:pic>
        <p:nvPicPr>
          <p:cNvPr id="3" name="Picture 2" descr="Central Dogma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3525" y="1392818"/>
            <a:ext cx="2560533" cy="507598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284275" y="3376329"/>
            <a:ext cx="356406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000" i="1" dirty="0" smtClean="0">
                <a:latin typeface="Times New Roman"/>
                <a:cs typeface="Times New Roman"/>
              </a:rPr>
              <a:t>A portion of </a:t>
            </a:r>
            <a:r>
              <a:rPr lang="en-US" sz="2000" b="1" i="1" dirty="0" smtClean="0">
                <a:latin typeface="Times New Roman"/>
                <a:cs typeface="Times New Roman"/>
              </a:rPr>
              <a:t>DNA</a:t>
            </a:r>
            <a:r>
              <a:rPr lang="en-US" sz="2000" i="1" dirty="0" smtClean="0">
                <a:latin typeface="Times New Roman"/>
                <a:cs typeface="Times New Roman"/>
              </a:rPr>
              <a:t>, called a </a:t>
            </a:r>
            <a:r>
              <a:rPr lang="en-US" sz="2000" b="1" i="1" dirty="0" smtClean="0">
                <a:latin typeface="Times New Roman"/>
                <a:cs typeface="Times New Roman"/>
              </a:rPr>
              <a:t>gene</a:t>
            </a:r>
            <a:r>
              <a:rPr lang="en-US" sz="2000" i="1" dirty="0" smtClean="0">
                <a:latin typeface="Times New Roman"/>
                <a:cs typeface="Times New Roman"/>
              </a:rPr>
              <a:t>, is transcribed into </a:t>
            </a:r>
            <a:r>
              <a:rPr lang="en-US" sz="2000" b="1" i="1" dirty="0" smtClean="0">
                <a:latin typeface="Times New Roman"/>
                <a:cs typeface="Times New Roman"/>
              </a:rPr>
              <a:t>RNA</a:t>
            </a:r>
            <a:r>
              <a:rPr lang="en-US" sz="2000" i="1" dirty="0" smtClean="0">
                <a:latin typeface="Times New Roman"/>
                <a:cs typeface="Times New Roman"/>
              </a:rPr>
              <a:t>.</a:t>
            </a:r>
          </a:p>
          <a:p>
            <a:pPr algn="just"/>
            <a:endParaRPr lang="en-US" sz="2000" i="1" dirty="0" smtClean="0">
              <a:latin typeface="Times New Roman"/>
              <a:cs typeface="Times New Roman"/>
            </a:endParaRPr>
          </a:p>
          <a:p>
            <a:pPr algn="just"/>
            <a:endParaRPr lang="en-US" sz="2000" i="1" dirty="0">
              <a:latin typeface="Times New Roman"/>
              <a:cs typeface="Times New Roman"/>
            </a:endParaRPr>
          </a:p>
          <a:p>
            <a:pPr algn="just"/>
            <a:endParaRPr lang="en-US" sz="2000" i="1" dirty="0" smtClean="0">
              <a:latin typeface="Times New Roman"/>
              <a:cs typeface="Times New Roman"/>
            </a:endParaRPr>
          </a:p>
          <a:p>
            <a:pPr algn="just"/>
            <a:r>
              <a:rPr lang="en-US" sz="2000" i="1" dirty="0" smtClean="0">
                <a:latin typeface="Times New Roman"/>
                <a:cs typeface="Times New Roman"/>
              </a:rPr>
              <a:t>RNA is translated into </a:t>
            </a:r>
            <a:r>
              <a:rPr lang="en-US" sz="2000" b="1" i="1" dirty="0" smtClean="0">
                <a:latin typeface="Times New Roman"/>
                <a:cs typeface="Times New Roman"/>
              </a:rPr>
              <a:t>proteins</a:t>
            </a:r>
            <a:r>
              <a:rPr lang="en-US" sz="2000" i="1" dirty="0" smtClean="0">
                <a:latin typeface="Times New Roman"/>
                <a:cs typeface="Times New Roman"/>
              </a:rPr>
              <a:t>.</a:t>
            </a:r>
            <a:endParaRPr lang="en-US" sz="2000" i="1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8686618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Translation (Protein synthesis)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solidFill>
                  <a:srgbClr val="2F2B20"/>
                </a:solidFill>
                <a:latin typeface="Times New Roman"/>
                <a:cs typeface="Times New Roman"/>
              </a:rPr>
              <a:t>A process of protein synthesis from mRNA</a:t>
            </a:r>
          </a:p>
          <a:p>
            <a:endParaRPr lang="en-US" dirty="0">
              <a:solidFill>
                <a:srgbClr val="2F2B20"/>
              </a:solidFill>
              <a:latin typeface="Times New Roman"/>
              <a:cs typeface="Times New Roman"/>
            </a:endParaRPr>
          </a:p>
          <a:p>
            <a:r>
              <a:rPr lang="en-US" dirty="0">
                <a:solidFill>
                  <a:srgbClr val="2F2B20"/>
                </a:solidFill>
                <a:latin typeface="Times New Roman"/>
                <a:cs typeface="Times New Roman"/>
              </a:rPr>
              <a:t>mRNA has </a:t>
            </a:r>
            <a:r>
              <a:rPr lang="en-US" dirty="0" smtClean="0">
                <a:solidFill>
                  <a:srgbClr val="2F2B20"/>
                </a:solidFill>
                <a:latin typeface="Times New Roman"/>
                <a:cs typeface="Times New Roman"/>
              </a:rPr>
              <a:t>genetic codes </a:t>
            </a:r>
            <a:r>
              <a:rPr lang="en-US" dirty="0">
                <a:solidFill>
                  <a:srgbClr val="2F2B20"/>
                </a:solidFill>
                <a:latin typeface="Times New Roman"/>
                <a:cs typeface="Times New Roman"/>
              </a:rPr>
              <a:t>for amino acids present in </a:t>
            </a:r>
            <a:r>
              <a:rPr lang="en-US" dirty="0" smtClean="0">
                <a:solidFill>
                  <a:srgbClr val="2F2B20"/>
                </a:solidFill>
                <a:latin typeface="Times New Roman"/>
                <a:cs typeface="Times New Roman"/>
              </a:rPr>
              <a:t>proteins.</a:t>
            </a:r>
          </a:p>
          <a:p>
            <a:endParaRPr lang="en-US" dirty="0" smtClean="0">
              <a:solidFill>
                <a:srgbClr val="2F2B20"/>
              </a:solidFill>
              <a:latin typeface="Times New Roman"/>
              <a:cs typeface="Times New Roman"/>
            </a:endParaRPr>
          </a:p>
          <a:p>
            <a:r>
              <a:rPr lang="en-US" dirty="0" smtClean="0">
                <a:solidFill>
                  <a:srgbClr val="2F2B20"/>
                </a:solidFill>
                <a:latin typeface="Times New Roman"/>
                <a:cs typeface="Times New Roman"/>
              </a:rPr>
              <a:t>The </a:t>
            </a:r>
            <a:r>
              <a:rPr lang="en-US" b="1" dirty="0">
                <a:solidFill>
                  <a:srgbClr val="2F2B20"/>
                </a:solidFill>
                <a:latin typeface="Times New Roman"/>
                <a:cs typeface="Times New Roman"/>
              </a:rPr>
              <a:t>genetic code</a:t>
            </a:r>
            <a:r>
              <a:rPr lang="en-US" dirty="0">
                <a:solidFill>
                  <a:srgbClr val="2F2B20"/>
                </a:solidFill>
                <a:latin typeface="Times New Roman"/>
                <a:cs typeface="Times New Roman"/>
              </a:rPr>
              <a:t> is a dictionary that identifies the correspondence between a sequence of nucleotide bases and a sequence of amino </a:t>
            </a:r>
            <a:r>
              <a:rPr lang="en-US" dirty="0" smtClean="0">
                <a:solidFill>
                  <a:srgbClr val="2F2B20"/>
                </a:solidFill>
                <a:latin typeface="Times New Roman"/>
                <a:cs typeface="Times New Roman"/>
              </a:rPr>
              <a:t>acids.</a:t>
            </a:r>
            <a:endParaRPr lang="en-US" dirty="0">
              <a:solidFill>
                <a:srgbClr val="2F2B20"/>
              </a:solidFill>
              <a:latin typeface="Times New Roman"/>
              <a:cs typeface="Times New Roman"/>
            </a:endParaRPr>
          </a:p>
          <a:p>
            <a:pPr>
              <a:buNone/>
            </a:pPr>
            <a:endParaRPr lang="en-US" dirty="0">
              <a:solidFill>
                <a:srgbClr val="2F2B20"/>
              </a:solidFill>
              <a:latin typeface="Times New Roman"/>
              <a:cs typeface="Times New Roman"/>
            </a:endParaRPr>
          </a:p>
          <a:p>
            <a:r>
              <a:rPr lang="en-US" dirty="0">
                <a:solidFill>
                  <a:srgbClr val="2F2B20"/>
                </a:solidFill>
                <a:latin typeface="Times New Roman"/>
                <a:cs typeface="Times New Roman"/>
              </a:rPr>
              <a:t>Each individual word in the code is composed of three nucleotide </a:t>
            </a:r>
            <a:r>
              <a:rPr lang="en-US" dirty="0" smtClean="0">
                <a:solidFill>
                  <a:srgbClr val="2F2B20"/>
                </a:solidFill>
                <a:latin typeface="Times New Roman"/>
                <a:cs typeface="Times New Roman"/>
              </a:rPr>
              <a:t>bases </a:t>
            </a:r>
            <a:r>
              <a:rPr lang="en-US" dirty="0">
                <a:solidFill>
                  <a:srgbClr val="2F2B20"/>
                </a:solidFill>
                <a:latin typeface="Times New Roman"/>
                <a:cs typeface="Times New Roman"/>
              </a:rPr>
              <a:t>(</a:t>
            </a:r>
            <a:r>
              <a:rPr lang="en-US" b="1" dirty="0" smtClean="0">
                <a:solidFill>
                  <a:srgbClr val="2F2B20"/>
                </a:solidFill>
                <a:latin typeface="Times New Roman"/>
                <a:cs typeface="Times New Roman"/>
              </a:rPr>
              <a:t>codons</a:t>
            </a:r>
            <a:r>
              <a:rPr lang="en-US" dirty="0" smtClean="0">
                <a:solidFill>
                  <a:srgbClr val="2F2B20"/>
                </a:solidFill>
                <a:latin typeface="Times New Roman"/>
                <a:cs typeface="Times New Roman"/>
              </a:rPr>
              <a:t>).</a:t>
            </a:r>
            <a:endParaRPr lang="en-US" dirty="0">
              <a:solidFill>
                <a:srgbClr val="2F2B20"/>
              </a:solidFill>
              <a:latin typeface="Times New Roman"/>
              <a:cs typeface="Times New Roman"/>
            </a:endParaRPr>
          </a:p>
          <a:p>
            <a:endParaRPr lang="en-US" dirty="0">
              <a:solidFill>
                <a:srgbClr val="2F2B20"/>
              </a:solidFill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7358457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117164" y="495300"/>
            <a:ext cx="7620000" cy="4800600"/>
          </a:xfrm>
        </p:spPr>
        <p:txBody>
          <a:bodyPr>
            <a:normAutofit/>
          </a:bodyPr>
          <a:lstStyle/>
          <a:p>
            <a:r>
              <a:rPr lang="en-US" b="1" dirty="0">
                <a:solidFill>
                  <a:srgbClr val="2F2B20"/>
                </a:solidFill>
                <a:latin typeface="Times New Roman"/>
                <a:cs typeface="Times New Roman"/>
              </a:rPr>
              <a:t>64 possible </a:t>
            </a:r>
            <a:r>
              <a:rPr lang="en-US" b="1" dirty="0" smtClean="0">
                <a:solidFill>
                  <a:srgbClr val="2F2B20"/>
                </a:solidFill>
                <a:latin typeface="Times New Roman"/>
                <a:cs typeface="Times New Roman"/>
              </a:rPr>
              <a:t>codons:</a:t>
            </a:r>
          </a:p>
          <a:p>
            <a:pPr lvl="1"/>
            <a:r>
              <a:rPr lang="en-US" dirty="0" smtClean="0">
                <a:solidFill>
                  <a:srgbClr val="2F2B20"/>
                </a:solidFill>
                <a:latin typeface="Times New Roman"/>
                <a:cs typeface="Times New Roman"/>
              </a:rPr>
              <a:t>61 </a:t>
            </a:r>
            <a:r>
              <a:rPr lang="en-US" dirty="0">
                <a:solidFill>
                  <a:srgbClr val="2F2B20"/>
                </a:solidFill>
                <a:latin typeface="Times New Roman"/>
                <a:cs typeface="Times New Roman"/>
              </a:rPr>
              <a:t>codons specify 20 amino </a:t>
            </a:r>
            <a:r>
              <a:rPr lang="en-US" dirty="0" smtClean="0">
                <a:solidFill>
                  <a:srgbClr val="2F2B20"/>
                </a:solidFill>
                <a:latin typeface="Times New Roman"/>
                <a:cs typeface="Times New Roman"/>
              </a:rPr>
              <a:t>acids </a:t>
            </a:r>
          </a:p>
          <a:p>
            <a:pPr lvl="1"/>
            <a:r>
              <a:rPr lang="en-US" dirty="0" smtClean="0">
                <a:solidFill>
                  <a:srgbClr val="2F2B20"/>
                </a:solidFill>
                <a:latin typeface="Times New Roman"/>
                <a:cs typeface="Times New Roman"/>
              </a:rPr>
              <a:t>One start codon (AUG)</a:t>
            </a:r>
          </a:p>
          <a:p>
            <a:pPr lvl="1"/>
            <a:r>
              <a:rPr lang="en-US" dirty="0" smtClean="0">
                <a:solidFill>
                  <a:srgbClr val="2F2B20"/>
                </a:solidFill>
                <a:latin typeface="Times New Roman"/>
                <a:cs typeface="Times New Roman"/>
              </a:rPr>
              <a:t>3 </a:t>
            </a:r>
            <a:r>
              <a:rPr lang="en-US" dirty="0">
                <a:solidFill>
                  <a:srgbClr val="2F2B20"/>
                </a:solidFill>
                <a:latin typeface="Times New Roman"/>
                <a:cs typeface="Times New Roman"/>
              </a:rPr>
              <a:t>stop </a:t>
            </a:r>
            <a:r>
              <a:rPr lang="en-US" dirty="0" smtClean="0">
                <a:solidFill>
                  <a:srgbClr val="2F2B20"/>
                </a:solidFill>
                <a:latin typeface="Times New Roman"/>
                <a:cs typeface="Times New Roman"/>
              </a:rPr>
              <a:t>codons</a:t>
            </a:r>
          </a:p>
          <a:p>
            <a:pPr marL="777240" lvl="2" indent="0">
              <a:buNone/>
            </a:pPr>
            <a:r>
              <a:rPr lang="en-US" dirty="0" smtClean="0">
                <a:solidFill>
                  <a:srgbClr val="2F2B20"/>
                </a:solidFill>
                <a:latin typeface="Times New Roman"/>
                <a:cs typeface="Times New Roman"/>
              </a:rPr>
              <a:t>UAA, UAG and UGA</a:t>
            </a:r>
            <a:endParaRPr lang="en-US" dirty="0">
              <a:solidFill>
                <a:srgbClr val="2F2B20"/>
              </a:solidFill>
              <a:latin typeface="Times New Roman"/>
              <a:cs typeface="Times New Roman"/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 b="11539"/>
          <a:stretch>
            <a:fillRect/>
          </a:stretch>
        </p:blipFill>
        <p:spPr>
          <a:xfrm>
            <a:off x="2997205" y="1333502"/>
            <a:ext cx="5356926" cy="55079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27211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/>
                <a:cs typeface="Times New Roman"/>
              </a:rPr>
              <a:t>Learning outcomes</a:t>
            </a:r>
            <a:endParaRPr lang="en-US" dirty="0">
              <a:latin typeface="Times New Roman"/>
              <a:cs typeface="Times New Roman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Times New Roman"/>
                <a:cs typeface="Times New Roman"/>
              </a:rPr>
              <a:t>To understand DNA replication</a:t>
            </a:r>
          </a:p>
          <a:p>
            <a:pPr marL="114300" indent="0">
              <a:buNone/>
            </a:pPr>
            <a:endParaRPr lang="en-US" dirty="0" smtClean="0">
              <a:latin typeface="Times New Roman"/>
              <a:cs typeface="Times New Roman"/>
            </a:endParaRPr>
          </a:p>
          <a:p>
            <a:r>
              <a:rPr lang="en-US" dirty="0" smtClean="0">
                <a:latin typeface="Times New Roman"/>
                <a:cs typeface="Times New Roman"/>
              </a:rPr>
              <a:t>To know the transcription of  genetic material into messenger RNA</a:t>
            </a:r>
          </a:p>
          <a:p>
            <a:pPr marL="114300" indent="0">
              <a:buNone/>
            </a:pPr>
            <a:endParaRPr lang="en-US" dirty="0" smtClean="0">
              <a:latin typeface="Times New Roman"/>
              <a:cs typeface="Times New Roman"/>
            </a:endParaRPr>
          </a:p>
          <a:p>
            <a:r>
              <a:rPr lang="en-US" dirty="0" smtClean="0">
                <a:latin typeface="Times New Roman"/>
                <a:cs typeface="Times New Roman"/>
              </a:rPr>
              <a:t>To get an idea about the translation of mRNA into a functional protein.</a:t>
            </a:r>
            <a:endParaRPr lang="en-US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6625900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Components required for Translation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71500" indent="-457200">
              <a:buFont typeface="+mj-ea"/>
              <a:buAutoNum type="circleNumDbPlain"/>
            </a:pPr>
            <a:r>
              <a:rPr lang="en-US" dirty="0" smtClean="0">
                <a:latin typeface="Times New Roman"/>
                <a:cs typeface="Times New Roman"/>
              </a:rPr>
              <a:t>Amino acids.</a:t>
            </a:r>
          </a:p>
          <a:p>
            <a:pPr marL="571500" indent="-457200">
              <a:buFont typeface="+mj-ea"/>
              <a:buAutoNum type="circleNumDbPlain"/>
            </a:pPr>
            <a:r>
              <a:rPr lang="en-US" dirty="0" smtClean="0">
                <a:latin typeface="Times New Roman"/>
                <a:cs typeface="Times New Roman"/>
              </a:rPr>
              <a:t>Transfer RNA (</a:t>
            </a:r>
            <a:r>
              <a:rPr lang="en-US" dirty="0" err="1" smtClean="0">
                <a:latin typeface="Times New Roman"/>
                <a:cs typeface="Times New Roman"/>
              </a:rPr>
              <a:t>tRNA</a:t>
            </a:r>
            <a:r>
              <a:rPr lang="en-US" smtClean="0">
                <a:latin typeface="Times New Roman"/>
                <a:cs typeface="Times New Roman"/>
              </a:rPr>
              <a:t>).</a:t>
            </a:r>
            <a:endParaRPr lang="en-US" dirty="0" smtClean="0">
              <a:latin typeface="Times New Roman"/>
              <a:cs typeface="Times New Roman"/>
            </a:endParaRPr>
          </a:p>
          <a:p>
            <a:pPr marL="571500" indent="-457200">
              <a:buFont typeface="+mj-ea"/>
              <a:buAutoNum type="circleNumDbPlain"/>
            </a:pPr>
            <a:r>
              <a:rPr lang="en-US" dirty="0" err="1" smtClean="0">
                <a:latin typeface="Times New Roman"/>
                <a:cs typeface="Times New Roman"/>
              </a:rPr>
              <a:t>Aminoacyl-tRNA</a:t>
            </a:r>
            <a:r>
              <a:rPr lang="en-US" dirty="0" smtClean="0">
                <a:latin typeface="Times New Roman"/>
                <a:cs typeface="Times New Roman"/>
              </a:rPr>
              <a:t> </a:t>
            </a:r>
            <a:r>
              <a:rPr lang="en-US" dirty="0" err="1" smtClean="0">
                <a:latin typeface="Times New Roman"/>
                <a:cs typeface="Times New Roman"/>
              </a:rPr>
              <a:t>synthetases</a:t>
            </a:r>
            <a:r>
              <a:rPr lang="en-US" dirty="0" smtClean="0">
                <a:latin typeface="Times New Roman"/>
                <a:cs typeface="Times New Roman"/>
              </a:rPr>
              <a:t>.</a:t>
            </a:r>
          </a:p>
          <a:p>
            <a:pPr marL="571500" indent="-457200">
              <a:buFont typeface="+mj-ea"/>
              <a:buAutoNum type="circleNumDbPlain"/>
            </a:pPr>
            <a:r>
              <a:rPr lang="en-US" dirty="0" smtClean="0">
                <a:latin typeface="Times New Roman"/>
                <a:cs typeface="Times New Roman"/>
              </a:rPr>
              <a:t>mRNA.</a:t>
            </a:r>
          </a:p>
          <a:p>
            <a:pPr marL="571500" indent="-457200">
              <a:buFont typeface="+mj-ea"/>
              <a:buAutoNum type="circleNumDbPlain"/>
            </a:pPr>
            <a:r>
              <a:rPr lang="en-US" dirty="0" smtClean="0">
                <a:latin typeface="Times New Roman"/>
                <a:cs typeface="Times New Roman"/>
              </a:rPr>
              <a:t>Functionally competent ribosomes.</a:t>
            </a:r>
          </a:p>
          <a:p>
            <a:pPr marL="571500" indent="-457200">
              <a:buFont typeface="+mj-ea"/>
              <a:buAutoNum type="circleNumDbPlain"/>
            </a:pPr>
            <a:r>
              <a:rPr lang="en-US" dirty="0" smtClean="0">
                <a:latin typeface="Times New Roman"/>
                <a:cs typeface="Times New Roman"/>
              </a:rPr>
              <a:t>Protein factors.</a:t>
            </a:r>
          </a:p>
          <a:p>
            <a:pPr marL="571500" indent="-457200">
              <a:buFont typeface="+mj-ea"/>
              <a:buAutoNum type="circleNumDbPlain"/>
            </a:pPr>
            <a:r>
              <a:rPr lang="en-US" dirty="0" smtClean="0">
                <a:latin typeface="Times New Roman"/>
                <a:cs typeface="Times New Roman"/>
              </a:rPr>
              <a:t>ATP and GTP.</a:t>
            </a:r>
          </a:p>
        </p:txBody>
      </p:sp>
    </p:spTree>
    <p:extLst>
      <p:ext uri="{BB962C8B-B14F-4D97-AF65-F5344CB8AC3E}">
        <p14:creationId xmlns:p14="http://schemas.microsoft.com/office/powerpoint/2010/main" val="30890582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8459992" cy="6858000"/>
            <a:chOff x="0" y="0"/>
            <a:chExt cx="8459992" cy="6858000"/>
          </a:xfrm>
        </p:grpSpPr>
        <p:sp>
          <p:nvSpPr>
            <p:cNvPr id="7" name="Rectangle 6"/>
            <p:cNvSpPr/>
            <p:nvPr/>
          </p:nvSpPr>
          <p:spPr>
            <a:xfrm>
              <a:off x="0" y="0"/>
              <a:ext cx="8459992" cy="6858000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5" name="Picture 4" descr="Initiation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364909"/>
              <a:ext cx="8459992" cy="5493091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Steps in Protein Translation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07635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Elongation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8460000" cy="68712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01590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0" y="0"/>
            <a:ext cx="8460000" cy="6858000"/>
            <a:chOff x="0" y="0"/>
            <a:chExt cx="8460000" cy="6858000"/>
          </a:xfrm>
        </p:grpSpPr>
        <p:sp>
          <p:nvSpPr>
            <p:cNvPr id="4" name="Rectangle 3"/>
            <p:cNvSpPr/>
            <p:nvPr/>
          </p:nvSpPr>
          <p:spPr>
            <a:xfrm>
              <a:off x="0" y="0"/>
              <a:ext cx="8460000" cy="6858000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2" name="Picture 1" descr="Termination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917700"/>
              <a:ext cx="8460000" cy="279377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0272311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/>
                <a:cs typeface="Times New Roman"/>
              </a:rPr>
              <a:t>References</a:t>
            </a:r>
            <a:endParaRPr lang="en-US" dirty="0">
              <a:latin typeface="Times New Roman"/>
              <a:cs typeface="Times New Roman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14300" indent="0">
              <a:buNone/>
            </a:pPr>
            <a:endParaRPr lang="en-US" dirty="0" smtClean="0">
              <a:latin typeface="Times New Roman"/>
              <a:cs typeface="Times New Roman"/>
            </a:endParaRPr>
          </a:p>
          <a:p>
            <a:pPr marL="114300" indent="0">
              <a:buNone/>
            </a:pPr>
            <a:endParaRPr lang="en-US" dirty="0">
              <a:latin typeface="Times New Roman"/>
              <a:cs typeface="Times New Roman"/>
            </a:endParaRPr>
          </a:p>
          <a:p>
            <a:pPr marL="114300" indent="0">
              <a:buNone/>
            </a:pPr>
            <a:r>
              <a:rPr lang="en-US" dirty="0" smtClean="0">
                <a:latin typeface="Times New Roman"/>
                <a:cs typeface="Times New Roman"/>
              </a:rPr>
              <a:t>Lippincott’s </a:t>
            </a:r>
            <a:r>
              <a:rPr lang="en-US" dirty="0">
                <a:latin typeface="Times New Roman"/>
                <a:cs typeface="Times New Roman"/>
              </a:rPr>
              <a:t>Illustrated reviews: Biochemistry 4</a:t>
            </a:r>
            <a:r>
              <a:rPr lang="en-US" baseline="30000" dirty="0">
                <a:latin typeface="Times New Roman"/>
                <a:cs typeface="Times New Roman"/>
              </a:rPr>
              <a:t>th</a:t>
            </a:r>
            <a:r>
              <a:rPr lang="en-US" dirty="0">
                <a:latin typeface="Times New Roman"/>
                <a:cs typeface="Times New Roman"/>
              </a:rPr>
              <a:t> edition – </a:t>
            </a:r>
            <a:r>
              <a:rPr lang="en-US" dirty="0" smtClean="0">
                <a:latin typeface="Times New Roman"/>
                <a:cs typeface="Times New Roman"/>
              </a:rPr>
              <a:t>unit 6; chapters 29-31.</a:t>
            </a:r>
          </a:p>
          <a:p>
            <a:pPr marL="114300" indent="0">
              <a:buNone/>
            </a:pPr>
            <a:endParaRPr lang="en-US" dirty="0">
              <a:latin typeface="Times New Roman"/>
              <a:cs typeface="Times New Roman"/>
            </a:endParaRPr>
          </a:p>
          <a:p>
            <a:pPr marL="114300" indent="0">
              <a:buNone/>
            </a:pPr>
            <a:r>
              <a:rPr lang="en-US" dirty="0">
                <a:latin typeface="Times New Roman"/>
                <a:cs typeface="Times New Roman"/>
              </a:rPr>
              <a:t>Lippincott’s Illustrated reviews: </a:t>
            </a:r>
            <a:r>
              <a:rPr lang="en-US" dirty="0" smtClean="0">
                <a:latin typeface="Times New Roman"/>
                <a:cs typeface="Times New Roman"/>
              </a:rPr>
              <a:t>Cell and Molecular Biology </a:t>
            </a:r>
            <a:r>
              <a:rPr lang="en-US" dirty="0">
                <a:latin typeface="Times New Roman"/>
                <a:cs typeface="Times New Roman"/>
              </a:rPr>
              <a:t>– unit </a:t>
            </a:r>
            <a:r>
              <a:rPr lang="en-US" dirty="0" smtClean="0">
                <a:latin typeface="Times New Roman"/>
                <a:cs typeface="Times New Roman"/>
              </a:rPr>
              <a:t>2; </a:t>
            </a:r>
            <a:r>
              <a:rPr lang="en-US" dirty="0">
                <a:latin typeface="Times New Roman"/>
                <a:cs typeface="Times New Roman"/>
              </a:rPr>
              <a:t>chapters </a:t>
            </a:r>
            <a:r>
              <a:rPr lang="en-US" smtClean="0">
                <a:latin typeface="Times New Roman"/>
                <a:cs typeface="Times New Roman"/>
              </a:rPr>
              <a:t>7-9.</a:t>
            </a:r>
            <a:endParaRPr lang="en-US" dirty="0">
              <a:latin typeface="Times New Roman"/>
              <a:cs typeface="Times New Roman"/>
            </a:endParaRPr>
          </a:p>
          <a:p>
            <a:pPr marL="114300" indent="0">
              <a:buNone/>
            </a:pPr>
            <a:r>
              <a:rPr lang="en-US" dirty="0" smtClean="0">
                <a:latin typeface="Times New Roman"/>
                <a:cs typeface="Times New Roman"/>
              </a:rPr>
              <a:t> </a:t>
            </a:r>
            <a:endParaRPr lang="en-US" dirty="0">
              <a:latin typeface="Times New Roman"/>
              <a:cs typeface="Times New Roman"/>
            </a:endParaRPr>
          </a:p>
          <a:p>
            <a:endParaRPr lang="en-US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822518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/>
                <a:cs typeface="Times New Roman"/>
              </a:rPr>
              <a:t>DNA is the genetic material</a:t>
            </a:r>
            <a:endParaRPr lang="en-US" dirty="0">
              <a:latin typeface="Times New Roman"/>
              <a:cs typeface="Times New Roman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8500" y="2171700"/>
            <a:ext cx="4838700" cy="2870200"/>
          </a:xfrm>
        </p:spPr>
        <p:txBody>
          <a:bodyPr>
            <a:normAutofit/>
          </a:bodyPr>
          <a:lstStyle/>
          <a:p>
            <a:pPr marL="114300" indent="0" algn="just">
              <a:buNone/>
            </a:pPr>
            <a:r>
              <a:rPr lang="en-US" b="1" dirty="0" smtClean="0">
                <a:solidFill>
                  <a:srgbClr val="2F2B20"/>
                </a:solidFill>
                <a:latin typeface="Times New Roman"/>
                <a:cs typeface="Times New Roman"/>
              </a:rPr>
              <a:t>Therefore it must:</a:t>
            </a:r>
          </a:p>
          <a:p>
            <a:pPr marL="114300" indent="0" algn="just">
              <a:buNone/>
            </a:pPr>
            <a:endParaRPr lang="en-US" dirty="0" smtClean="0">
              <a:solidFill>
                <a:srgbClr val="2F2B20"/>
              </a:solidFill>
              <a:latin typeface="Times New Roman"/>
              <a:cs typeface="Times New Roman"/>
            </a:endParaRPr>
          </a:p>
          <a:p>
            <a:pPr marL="571500" indent="-457200" algn="just">
              <a:buAutoNum type="arabicPeriod"/>
            </a:pPr>
            <a:r>
              <a:rPr lang="en-US" dirty="0" smtClean="0">
                <a:solidFill>
                  <a:srgbClr val="2F2B20"/>
                </a:solidFill>
                <a:latin typeface="Times New Roman"/>
                <a:cs typeface="Times New Roman"/>
              </a:rPr>
              <a:t>Replicate faithfully.</a:t>
            </a:r>
          </a:p>
          <a:p>
            <a:pPr marL="114300" indent="0" algn="just">
              <a:buNone/>
            </a:pPr>
            <a:endParaRPr lang="en-US" dirty="0" smtClean="0">
              <a:solidFill>
                <a:srgbClr val="2F2B20"/>
              </a:solidFill>
              <a:latin typeface="Times New Roman"/>
              <a:cs typeface="Times New Roman"/>
            </a:endParaRPr>
          </a:p>
          <a:p>
            <a:pPr marL="571500" indent="-457200" algn="just">
              <a:buAutoNum type="arabicPeriod"/>
            </a:pPr>
            <a:r>
              <a:rPr lang="en-US" dirty="0" smtClean="0">
                <a:solidFill>
                  <a:srgbClr val="2F2B20"/>
                </a:solidFill>
                <a:latin typeface="Times New Roman"/>
                <a:cs typeface="Times New Roman"/>
              </a:rPr>
              <a:t>Have the coding ability to produce proteins for all cellular functions.</a:t>
            </a:r>
            <a:endParaRPr lang="en-US" dirty="0">
              <a:solidFill>
                <a:srgbClr val="2F2B20"/>
              </a:solidFill>
              <a:latin typeface="Times New Roman"/>
              <a:cs typeface="Times New Roman"/>
            </a:endParaRPr>
          </a:p>
        </p:txBody>
      </p:sp>
      <p:pic>
        <p:nvPicPr>
          <p:cNvPr id="4" name="Picture 4" descr="DNA_molecule_lefthanded"/>
          <p:cNvPicPr>
            <a:picLocks noChangeAspect="1" noChangeArrowheads="1"/>
          </p:cNvPicPr>
          <p:nvPr/>
        </p:nvPicPr>
        <p:blipFill>
          <a:blip r:embed="rId2" cstate="print">
            <a:lum bright="-18000" contrast="36000"/>
          </a:blip>
          <a:srcRect t="4163" b="7993"/>
          <a:stretch>
            <a:fillRect/>
          </a:stretch>
        </p:blipFill>
        <p:spPr bwMode="auto">
          <a:xfrm>
            <a:off x="438160" y="1663703"/>
            <a:ext cx="2660449" cy="4751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8537663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3"/>
          <p:cNvPicPr>
            <a:picLocks noChangeAspect="1" noChangeArrowheads="1"/>
          </p:cNvPicPr>
          <p:nvPr/>
        </p:nvPicPr>
        <p:blipFill>
          <a:blip r:embed="rId2" cstate="print"/>
          <a:srcRect t="18530" r="71321" b="11542"/>
          <a:stretch>
            <a:fillRect/>
          </a:stretch>
        </p:blipFill>
        <p:spPr bwMode="auto">
          <a:xfrm>
            <a:off x="6695280" y="1512563"/>
            <a:ext cx="1768460" cy="2879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8" y="274638"/>
            <a:ext cx="8863511" cy="1143000"/>
          </a:xfrm>
        </p:spPr>
        <p:txBody>
          <a:bodyPr/>
          <a:lstStyle/>
          <a:p>
            <a:r>
              <a:rPr lang="en-US" dirty="0" smtClean="0">
                <a:latin typeface="Times New Roman"/>
                <a:cs typeface="Times New Roman"/>
              </a:rPr>
              <a:t>Features of Eukaryotic DNA Replication</a:t>
            </a:r>
            <a:endParaRPr lang="en-US" dirty="0">
              <a:latin typeface="Times New Roman"/>
              <a:cs typeface="Times New Roman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71500" indent="-457200">
              <a:buFont typeface="+mj-ea"/>
              <a:buAutoNum type="circleNumDbPlain"/>
            </a:pPr>
            <a:r>
              <a:rPr lang="en-US" dirty="0" smtClean="0">
                <a:latin typeface="Times New Roman"/>
                <a:cs typeface="Times New Roman"/>
              </a:rPr>
              <a:t>Semiconservative with respect to parental strand:</a:t>
            </a:r>
          </a:p>
          <a:p>
            <a:pPr marL="639763" lvl="1">
              <a:buFont typeface="Wingdings" charset="2"/>
              <a:buChar char="Ø"/>
              <a:tabLst>
                <a:tab pos="6184900" algn="l"/>
              </a:tabLst>
            </a:pPr>
            <a:r>
              <a:rPr lang="en-US" sz="2200" dirty="0" smtClean="0">
                <a:latin typeface="Times New Roman"/>
                <a:cs typeface="Times New Roman"/>
              </a:rPr>
              <a:t>Daughter DNA molecules contain one </a:t>
            </a:r>
            <a:r>
              <a:rPr lang="en-US" sz="2200" b="1" dirty="0" smtClean="0">
                <a:latin typeface="Times New Roman"/>
                <a:cs typeface="Times New Roman"/>
              </a:rPr>
              <a:t>parental</a:t>
            </a:r>
          </a:p>
          <a:p>
            <a:pPr marL="441325" lvl="1" indent="276225">
              <a:buNone/>
              <a:tabLst>
                <a:tab pos="6184900" algn="l"/>
              </a:tabLst>
            </a:pPr>
            <a:r>
              <a:rPr lang="en-US" sz="2200" b="1" dirty="0" smtClean="0">
                <a:latin typeface="Times New Roman"/>
                <a:cs typeface="Times New Roman"/>
              </a:rPr>
              <a:t>strand</a:t>
            </a:r>
            <a:r>
              <a:rPr lang="en-US" sz="2200" dirty="0" smtClean="0">
                <a:latin typeface="Times New Roman"/>
                <a:cs typeface="Times New Roman"/>
              </a:rPr>
              <a:t> and one </a:t>
            </a:r>
            <a:r>
              <a:rPr lang="en-US" sz="2200" b="1" dirty="0" smtClean="0">
                <a:latin typeface="Times New Roman"/>
                <a:cs typeface="Times New Roman"/>
              </a:rPr>
              <a:t>newly-replicated strand</a:t>
            </a:r>
            <a:r>
              <a:rPr lang="en-US" sz="2200" dirty="0" smtClean="0">
                <a:latin typeface="Times New Roman"/>
                <a:cs typeface="Times New Roman"/>
              </a:rPr>
              <a:t>.</a:t>
            </a:r>
          </a:p>
          <a:p>
            <a:pPr marL="411480" lvl="1" indent="0">
              <a:buNone/>
            </a:pPr>
            <a:endParaRPr lang="en-US" sz="2200" dirty="0">
              <a:latin typeface="Times New Roman"/>
              <a:cs typeface="Times New Roman"/>
            </a:endParaRPr>
          </a:p>
          <a:p>
            <a:pPr marL="411480" lvl="1" indent="0">
              <a:buNone/>
            </a:pPr>
            <a:endParaRPr lang="en-US" sz="2200" dirty="0" smtClean="0">
              <a:latin typeface="Times New Roman"/>
              <a:cs typeface="Times New Roman"/>
            </a:endParaRPr>
          </a:p>
          <a:p>
            <a:pPr marL="411480" lvl="1" indent="0">
              <a:buNone/>
            </a:pPr>
            <a:endParaRPr lang="en-US" sz="2200" dirty="0">
              <a:latin typeface="Times New Roman"/>
              <a:cs typeface="Times New Roman"/>
            </a:endParaRPr>
          </a:p>
          <a:p>
            <a:pPr marL="411480" lvl="1" indent="0">
              <a:buNone/>
            </a:pPr>
            <a:endParaRPr lang="en-US" sz="2200" dirty="0" smtClean="0">
              <a:latin typeface="Times New Roman"/>
              <a:cs typeface="Times New Roman"/>
            </a:endParaRPr>
          </a:p>
          <a:p>
            <a:pPr marL="571500" indent="-457200">
              <a:buFont typeface="+mj-ea"/>
              <a:buAutoNum type="circleNumDbPlain"/>
            </a:pPr>
            <a:r>
              <a:rPr lang="en-US" dirty="0" smtClean="0">
                <a:latin typeface="Times New Roman"/>
                <a:cs typeface="Times New Roman"/>
              </a:rPr>
              <a:t>Bidirectional with multiple origins of replication.</a:t>
            </a:r>
          </a:p>
        </p:txBody>
      </p:sp>
      <p:grpSp>
        <p:nvGrpSpPr>
          <p:cNvPr id="5" name="Group 108"/>
          <p:cNvGrpSpPr>
            <a:grpSpLocks noChangeAspect="1"/>
          </p:cNvGrpSpPr>
          <p:nvPr/>
        </p:nvGrpSpPr>
        <p:grpSpPr bwMode="auto">
          <a:xfrm>
            <a:off x="2070820" y="4965292"/>
            <a:ext cx="4273481" cy="1727749"/>
            <a:chOff x="556" y="3545"/>
            <a:chExt cx="3270" cy="1487"/>
          </a:xfrm>
        </p:grpSpPr>
        <p:sp>
          <p:nvSpPr>
            <p:cNvPr id="6" name="Oval 109"/>
            <p:cNvSpPr>
              <a:spLocks noChangeAspect="1" noChangeArrowheads="1"/>
            </p:cNvSpPr>
            <p:nvPr/>
          </p:nvSpPr>
          <p:spPr bwMode="auto">
            <a:xfrm>
              <a:off x="1578" y="3811"/>
              <a:ext cx="432" cy="1221"/>
            </a:xfrm>
            <a:prstGeom prst="ellipse">
              <a:avLst/>
            </a:prstGeom>
            <a:solidFill>
              <a:srgbClr val="2DB32D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" name="Oval 110"/>
            <p:cNvSpPr>
              <a:spLocks noChangeAspect="1" noChangeArrowheads="1"/>
            </p:cNvSpPr>
            <p:nvPr/>
          </p:nvSpPr>
          <p:spPr bwMode="auto">
            <a:xfrm>
              <a:off x="2424" y="3811"/>
              <a:ext cx="431" cy="1221"/>
            </a:xfrm>
            <a:prstGeom prst="ellipse">
              <a:avLst/>
            </a:prstGeom>
            <a:solidFill>
              <a:srgbClr val="2DB32D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" name="Line 111"/>
            <p:cNvSpPr>
              <a:spLocks noChangeAspect="1" noChangeShapeType="1"/>
            </p:cNvSpPr>
            <p:nvPr/>
          </p:nvSpPr>
          <p:spPr bwMode="auto">
            <a:xfrm>
              <a:off x="1775" y="4066"/>
              <a:ext cx="849" cy="0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" name="Line 112"/>
            <p:cNvSpPr>
              <a:spLocks noChangeAspect="1" noChangeShapeType="1"/>
            </p:cNvSpPr>
            <p:nvPr/>
          </p:nvSpPr>
          <p:spPr bwMode="auto">
            <a:xfrm>
              <a:off x="1775" y="4070"/>
              <a:ext cx="0" cy="72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" name="Line 113"/>
            <p:cNvSpPr>
              <a:spLocks noChangeAspect="1" noChangeShapeType="1"/>
            </p:cNvSpPr>
            <p:nvPr/>
          </p:nvSpPr>
          <p:spPr bwMode="auto">
            <a:xfrm>
              <a:off x="1869" y="4070"/>
              <a:ext cx="0" cy="72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" name="Line 114"/>
            <p:cNvSpPr>
              <a:spLocks noChangeAspect="1" noChangeShapeType="1"/>
            </p:cNvSpPr>
            <p:nvPr/>
          </p:nvSpPr>
          <p:spPr bwMode="auto">
            <a:xfrm>
              <a:off x="1963" y="4070"/>
              <a:ext cx="0" cy="72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" name="Line 115"/>
            <p:cNvSpPr>
              <a:spLocks noChangeAspect="1" noChangeShapeType="1"/>
            </p:cNvSpPr>
            <p:nvPr/>
          </p:nvSpPr>
          <p:spPr bwMode="auto">
            <a:xfrm>
              <a:off x="2057" y="4070"/>
              <a:ext cx="0" cy="72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" name="Line 116"/>
            <p:cNvSpPr>
              <a:spLocks noChangeAspect="1" noChangeShapeType="1"/>
            </p:cNvSpPr>
            <p:nvPr/>
          </p:nvSpPr>
          <p:spPr bwMode="auto">
            <a:xfrm>
              <a:off x="2528" y="4070"/>
              <a:ext cx="0" cy="72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" name="Line 117"/>
            <p:cNvSpPr>
              <a:spLocks noChangeAspect="1" noChangeShapeType="1"/>
            </p:cNvSpPr>
            <p:nvPr/>
          </p:nvSpPr>
          <p:spPr bwMode="auto">
            <a:xfrm>
              <a:off x="2622" y="4070"/>
              <a:ext cx="0" cy="72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" name="Line 118"/>
            <p:cNvSpPr>
              <a:spLocks noChangeAspect="1" noChangeShapeType="1"/>
            </p:cNvSpPr>
            <p:nvPr/>
          </p:nvSpPr>
          <p:spPr bwMode="auto">
            <a:xfrm>
              <a:off x="2151" y="4070"/>
              <a:ext cx="0" cy="72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" name="Line 119"/>
            <p:cNvSpPr>
              <a:spLocks noChangeAspect="1" noChangeShapeType="1"/>
            </p:cNvSpPr>
            <p:nvPr/>
          </p:nvSpPr>
          <p:spPr bwMode="auto">
            <a:xfrm>
              <a:off x="2339" y="4070"/>
              <a:ext cx="0" cy="72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" name="Line 120"/>
            <p:cNvSpPr>
              <a:spLocks noChangeAspect="1" noChangeShapeType="1"/>
            </p:cNvSpPr>
            <p:nvPr/>
          </p:nvSpPr>
          <p:spPr bwMode="auto">
            <a:xfrm>
              <a:off x="2433" y="4070"/>
              <a:ext cx="0" cy="72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" name="Line 121"/>
            <p:cNvSpPr>
              <a:spLocks noChangeAspect="1" noChangeShapeType="1"/>
            </p:cNvSpPr>
            <p:nvPr/>
          </p:nvSpPr>
          <p:spPr bwMode="auto">
            <a:xfrm flipV="1">
              <a:off x="1770" y="4784"/>
              <a:ext cx="849" cy="0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" name="Line 122"/>
            <p:cNvSpPr>
              <a:spLocks noChangeAspect="1" noChangeShapeType="1"/>
            </p:cNvSpPr>
            <p:nvPr/>
          </p:nvSpPr>
          <p:spPr bwMode="auto">
            <a:xfrm flipV="1">
              <a:off x="1770" y="4707"/>
              <a:ext cx="0" cy="73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" name="Line 123"/>
            <p:cNvSpPr>
              <a:spLocks noChangeAspect="1" noChangeShapeType="1"/>
            </p:cNvSpPr>
            <p:nvPr/>
          </p:nvSpPr>
          <p:spPr bwMode="auto">
            <a:xfrm flipV="1">
              <a:off x="1865" y="4707"/>
              <a:ext cx="0" cy="73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" name="Line 124"/>
            <p:cNvSpPr>
              <a:spLocks noChangeAspect="1" noChangeShapeType="1"/>
            </p:cNvSpPr>
            <p:nvPr/>
          </p:nvSpPr>
          <p:spPr bwMode="auto">
            <a:xfrm flipV="1">
              <a:off x="1958" y="4707"/>
              <a:ext cx="0" cy="73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" name="Line 125"/>
            <p:cNvSpPr>
              <a:spLocks noChangeAspect="1" noChangeShapeType="1"/>
            </p:cNvSpPr>
            <p:nvPr/>
          </p:nvSpPr>
          <p:spPr bwMode="auto">
            <a:xfrm flipV="1">
              <a:off x="2053" y="4707"/>
              <a:ext cx="0" cy="73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" name="Line 126"/>
            <p:cNvSpPr>
              <a:spLocks noChangeAspect="1" noChangeShapeType="1"/>
            </p:cNvSpPr>
            <p:nvPr/>
          </p:nvSpPr>
          <p:spPr bwMode="auto">
            <a:xfrm flipV="1">
              <a:off x="2241" y="4707"/>
              <a:ext cx="0" cy="73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" name="Line 127"/>
            <p:cNvSpPr>
              <a:spLocks noChangeAspect="1" noChangeShapeType="1"/>
            </p:cNvSpPr>
            <p:nvPr/>
          </p:nvSpPr>
          <p:spPr bwMode="auto">
            <a:xfrm flipV="1">
              <a:off x="2523" y="4707"/>
              <a:ext cx="0" cy="73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" name="Line 128"/>
            <p:cNvSpPr>
              <a:spLocks noChangeAspect="1" noChangeShapeType="1"/>
            </p:cNvSpPr>
            <p:nvPr/>
          </p:nvSpPr>
          <p:spPr bwMode="auto">
            <a:xfrm flipV="1">
              <a:off x="2618" y="4707"/>
              <a:ext cx="0" cy="73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" name="Line 129"/>
            <p:cNvSpPr>
              <a:spLocks noChangeAspect="1" noChangeShapeType="1"/>
            </p:cNvSpPr>
            <p:nvPr/>
          </p:nvSpPr>
          <p:spPr bwMode="auto">
            <a:xfrm flipV="1">
              <a:off x="2146" y="4707"/>
              <a:ext cx="0" cy="73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7" name="Line 130"/>
            <p:cNvSpPr>
              <a:spLocks noChangeAspect="1" noChangeShapeType="1"/>
            </p:cNvSpPr>
            <p:nvPr/>
          </p:nvSpPr>
          <p:spPr bwMode="auto">
            <a:xfrm flipV="1">
              <a:off x="2335" y="4707"/>
              <a:ext cx="0" cy="73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" name="Line 131"/>
            <p:cNvSpPr>
              <a:spLocks noChangeAspect="1" noChangeShapeType="1"/>
            </p:cNvSpPr>
            <p:nvPr/>
          </p:nvSpPr>
          <p:spPr bwMode="auto">
            <a:xfrm flipV="1">
              <a:off x="2429" y="4707"/>
              <a:ext cx="0" cy="73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9" name="Line 132"/>
            <p:cNvSpPr>
              <a:spLocks noChangeAspect="1" noChangeShapeType="1"/>
            </p:cNvSpPr>
            <p:nvPr/>
          </p:nvSpPr>
          <p:spPr bwMode="auto">
            <a:xfrm>
              <a:off x="2736" y="4333"/>
              <a:ext cx="0" cy="72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" name="Line 133"/>
            <p:cNvSpPr>
              <a:spLocks noChangeAspect="1" noChangeShapeType="1"/>
            </p:cNvSpPr>
            <p:nvPr/>
          </p:nvSpPr>
          <p:spPr bwMode="auto">
            <a:xfrm>
              <a:off x="2830" y="4333"/>
              <a:ext cx="0" cy="72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" name="Line 134"/>
            <p:cNvSpPr>
              <a:spLocks noChangeAspect="1" noChangeShapeType="1"/>
            </p:cNvSpPr>
            <p:nvPr/>
          </p:nvSpPr>
          <p:spPr bwMode="auto">
            <a:xfrm>
              <a:off x="2924" y="4333"/>
              <a:ext cx="0" cy="72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" name="Line 135"/>
            <p:cNvSpPr>
              <a:spLocks noChangeAspect="1" noChangeShapeType="1"/>
            </p:cNvSpPr>
            <p:nvPr/>
          </p:nvSpPr>
          <p:spPr bwMode="auto">
            <a:xfrm>
              <a:off x="3018" y="4333"/>
              <a:ext cx="0" cy="72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3" name="Line 136"/>
            <p:cNvSpPr>
              <a:spLocks noChangeAspect="1" noChangeShapeType="1"/>
            </p:cNvSpPr>
            <p:nvPr/>
          </p:nvSpPr>
          <p:spPr bwMode="auto">
            <a:xfrm>
              <a:off x="3206" y="4333"/>
              <a:ext cx="0" cy="72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4" name="Line 137"/>
            <p:cNvSpPr>
              <a:spLocks noChangeAspect="1" noChangeShapeType="1"/>
            </p:cNvSpPr>
            <p:nvPr/>
          </p:nvSpPr>
          <p:spPr bwMode="auto">
            <a:xfrm>
              <a:off x="3489" y="4333"/>
              <a:ext cx="0" cy="72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5" name="Line 138"/>
            <p:cNvSpPr>
              <a:spLocks noChangeAspect="1" noChangeShapeType="1"/>
            </p:cNvSpPr>
            <p:nvPr/>
          </p:nvSpPr>
          <p:spPr bwMode="auto">
            <a:xfrm>
              <a:off x="3583" y="4333"/>
              <a:ext cx="0" cy="72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6" name="Line 139"/>
            <p:cNvSpPr>
              <a:spLocks noChangeAspect="1" noChangeShapeType="1"/>
            </p:cNvSpPr>
            <p:nvPr/>
          </p:nvSpPr>
          <p:spPr bwMode="auto">
            <a:xfrm>
              <a:off x="3113" y="4333"/>
              <a:ext cx="0" cy="72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7" name="Line 140"/>
            <p:cNvSpPr>
              <a:spLocks noChangeAspect="1" noChangeShapeType="1"/>
            </p:cNvSpPr>
            <p:nvPr/>
          </p:nvSpPr>
          <p:spPr bwMode="auto">
            <a:xfrm>
              <a:off x="3394" y="4333"/>
              <a:ext cx="0" cy="72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8" name="Line 141"/>
            <p:cNvSpPr>
              <a:spLocks noChangeAspect="1" noChangeShapeType="1"/>
            </p:cNvSpPr>
            <p:nvPr/>
          </p:nvSpPr>
          <p:spPr bwMode="auto">
            <a:xfrm>
              <a:off x="2675" y="4192"/>
              <a:ext cx="0" cy="73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9" name="Line 142"/>
            <p:cNvSpPr>
              <a:spLocks noChangeAspect="1" noChangeShapeType="1"/>
            </p:cNvSpPr>
            <p:nvPr/>
          </p:nvSpPr>
          <p:spPr bwMode="auto">
            <a:xfrm>
              <a:off x="2736" y="4329"/>
              <a:ext cx="881" cy="0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" name="Line 143"/>
            <p:cNvSpPr>
              <a:spLocks noChangeAspect="1" noChangeShapeType="1"/>
            </p:cNvSpPr>
            <p:nvPr/>
          </p:nvSpPr>
          <p:spPr bwMode="auto">
            <a:xfrm flipV="1">
              <a:off x="2737" y="4519"/>
              <a:ext cx="881" cy="0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" name="Line 144"/>
            <p:cNvSpPr>
              <a:spLocks noChangeAspect="1" noChangeShapeType="1"/>
            </p:cNvSpPr>
            <p:nvPr/>
          </p:nvSpPr>
          <p:spPr bwMode="auto">
            <a:xfrm flipV="1">
              <a:off x="2831" y="4442"/>
              <a:ext cx="0" cy="73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2" name="Line 145"/>
            <p:cNvSpPr>
              <a:spLocks noChangeAspect="1" noChangeShapeType="1"/>
            </p:cNvSpPr>
            <p:nvPr/>
          </p:nvSpPr>
          <p:spPr bwMode="auto">
            <a:xfrm flipV="1">
              <a:off x="2925" y="4442"/>
              <a:ext cx="0" cy="73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3" name="Line 146"/>
            <p:cNvSpPr>
              <a:spLocks noChangeAspect="1" noChangeShapeType="1"/>
            </p:cNvSpPr>
            <p:nvPr/>
          </p:nvSpPr>
          <p:spPr bwMode="auto">
            <a:xfrm flipV="1">
              <a:off x="3020" y="4442"/>
              <a:ext cx="0" cy="73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4" name="Line 147"/>
            <p:cNvSpPr>
              <a:spLocks noChangeAspect="1" noChangeShapeType="1"/>
            </p:cNvSpPr>
            <p:nvPr/>
          </p:nvSpPr>
          <p:spPr bwMode="auto">
            <a:xfrm flipV="1">
              <a:off x="3208" y="4442"/>
              <a:ext cx="0" cy="73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5" name="Line 148"/>
            <p:cNvSpPr>
              <a:spLocks noChangeAspect="1" noChangeShapeType="1"/>
            </p:cNvSpPr>
            <p:nvPr/>
          </p:nvSpPr>
          <p:spPr bwMode="auto">
            <a:xfrm flipV="1">
              <a:off x="3490" y="4442"/>
              <a:ext cx="0" cy="73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6" name="Line 149"/>
            <p:cNvSpPr>
              <a:spLocks noChangeAspect="1" noChangeShapeType="1"/>
            </p:cNvSpPr>
            <p:nvPr/>
          </p:nvSpPr>
          <p:spPr bwMode="auto">
            <a:xfrm flipV="1">
              <a:off x="3585" y="4442"/>
              <a:ext cx="0" cy="73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7" name="Line 150"/>
            <p:cNvSpPr>
              <a:spLocks noChangeAspect="1" noChangeShapeType="1"/>
            </p:cNvSpPr>
            <p:nvPr/>
          </p:nvSpPr>
          <p:spPr bwMode="auto">
            <a:xfrm flipV="1">
              <a:off x="3113" y="4442"/>
              <a:ext cx="0" cy="73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8" name="Line 151"/>
            <p:cNvSpPr>
              <a:spLocks noChangeAspect="1" noChangeShapeType="1"/>
            </p:cNvSpPr>
            <p:nvPr/>
          </p:nvSpPr>
          <p:spPr bwMode="auto">
            <a:xfrm flipV="1">
              <a:off x="3301" y="4442"/>
              <a:ext cx="0" cy="73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9" name="Line 152"/>
            <p:cNvSpPr>
              <a:spLocks noChangeAspect="1" noChangeShapeType="1"/>
            </p:cNvSpPr>
            <p:nvPr/>
          </p:nvSpPr>
          <p:spPr bwMode="auto">
            <a:xfrm flipV="1">
              <a:off x="3396" y="4442"/>
              <a:ext cx="0" cy="73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0" name="Line 153"/>
            <p:cNvSpPr>
              <a:spLocks noChangeAspect="1" noChangeShapeType="1"/>
            </p:cNvSpPr>
            <p:nvPr/>
          </p:nvSpPr>
          <p:spPr bwMode="auto">
            <a:xfrm flipV="1">
              <a:off x="2621" y="4519"/>
              <a:ext cx="115" cy="264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" name="Line 154"/>
            <p:cNvSpPr>
              <a:spLocks noChangeAspect="1" noChangeShapeType="1"/>
            </p:cNvSpPr>
            <p:nvPr/>
          </p:nvSpPr>
          <p:spPr bwMode="auto">
            <a:xfrm flipV="1">
              <a:off x="2676" y="4582"/>
              <a:ext cx="0" cy="74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2" name="Line 155"/>
            <p:cNvSpPr>
              <a:spLocks noChangeAspect="1" noChangeShapeType="1"/>
            </p:cNvSpPr>
            <p:nvPr/>
          </p:nvSpPr>
          <p:spPr bwMode="auto">
            <a:xfrm flipH="1">
              <a:off x="1653" y="4335"/>
              <a:ext cx="0" cy="73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3" name="Line 156"/>
            <p:cNvSpPr>
              <a:spLocks noChangeAspect="1" noChangeShapeType="1"/>
            </p:cNvSpPr>
            <p:nvPr/>
          </p:nvSpPr>
          <p:spPr bwMode="auto">
            <a:xfrm flipH="1">
              <a:off x="1559" y="4335"/>
              <a:ext cx="0" cy="73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4" name="Line 157"/>
            <p:cNvSpPr>
              <a:spLocks noChangeAspect="1" noChangeShapeType="1"/>
            </p:cNvSpPr>
            <p:nvPr/>
          </p:nvSpPr>
          <p:spPr bwMode="auto">
            <a:xfrm flipH="1">
              <a:off x="1464" y="4335"/>
              <a:ext cx="0" cy="73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5" name="Line 158"/>
            <p:cNvSpPr>
              <a:spLocks noChangeAspect="1" noChangeShapeType="1"/>
            </p:cNvSpPr>
            <p:nvPr/>
          </p:nvSpPr>
          <p:spPr bwMode="auto">
            <a:xfrm flipH="1">
              <a:off x="1371" y="4335"/>
              <a:ext cx="0" cy="73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6" name="Line 159"/>
            <p:cNvSpPr>
              <a:spLocks noChangeAspect="1" noChangeShapeType="1"/>
            </p:cNvSpPr>
            <p:nvPr/>
          </p:nvSpPr>
          <p:spPr bwMode="auto">
            <a:xfrm flipH="1">
              <a:off x="1183" y="4335"/>
              <a:ext cx="0" cy="73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7" name="Line 160"/>
            <p:cNvSpPr>
              <a:spLocks noChangeAspect="1" noChangeShapeType="1"/>
            </p:cNvSpPr>
            <p:nvPr/>
          </p:nvSpPr>
          <p:spPr bwMode="auto">
            <a:xfrm flipH="1">
              <a:off x="900" y="4335"/>
              <a:ext cx="0" cy="73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8" name="Line 161"/>
            <p:cNvSpPr>
              <a:spLocks noChangeAspect="1" noChangeShapeType="1"/>
            </p:cNvSpPr>
            <p:nvPr/>
          </p:nvSpPr>
          <p:spPr bwMode="auto">
            <a:xfrm flipH="1">
              <a:off x="806" y="4335"/>
              <a:ext cx="0" cy="73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9" name="Line 162"/>
            <p:cNvSpPr>
              <a:spLocks noChangeAspect="1" noChangeShapeType="1"/>
            </p:cNvSpPr>
            <p:nvPr/>
          </p:nvSpPr>
          <p:spPr bwMode="auto">
            <a:xfrm flipH="1">
              <a:off x="1276" y="4335"/>
              <a:ext cx="0" cy="73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0" name="Line 163"/>
            <p:cNvSpPr>
              <a:spLocks noChangeAspect="1" noChangeShapeType="1"/>
            </p:cNvSpPr>
            <p:nvPr/>
          </p:nvSpPr>
          <p:spPr bwMode="auto">
            <a:xfrm flipH="1">
              <a:off x="994" y="4335"/>
              <a:ext cx="0" cy="73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1" name="Line 164"/>
            <p:cNvSpPr>
              <a:spLocks noChangeAspect="1" noChangeShapeType="1"/>
            </p:cNvSpPr>
            <p:nvPr/>
          </p:nvSpPr>
          <p:spPr bwMode="auto">
            <a:xfrm flipH="1">
              <a:off x="1654" y="4067"/>
              <a:ext cx="115" cy="264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2" name="Line 165"/>
            <p:cNvSpPr>
              <a:spLocks noChangeAspect="1" noChangeShapeType="1"/>
            </p:cNvSpPr>
            <p:nvPr/>
          </p:nvSpPr>
          <p:spPr bwMode="auto">
            <a:xfrm flipH="1">
              <a:off x="1714" y="4194"/>
              <a:ext cx="0" cy="74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3" name="Line 166"/>
            <p:cNvSpPr>
              <a:spLocks noChangeAspect="1" noChangeShapeType="1"/>
            </p:cNvSpPr>
            <p:nvPr/>
          </p:nvSpPr>
          <p:spPr bwMode="auto">
            <a:xfrm flipH="1">
              <a:off x="779" y="4331"/>
              <a:ext cx="874" cy="0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4" name="Line 167"/>
            <p:cNvSpPr>
              <a:spLocks noChangeAspect="1" noChangeShapeType="1"/>
            </p:cNvSpPr>
            <p:nvPr/>
          </p:nvSpPr>
          <p:spPr bwMode="auto">
            <a:xfrm flipH="1" flipV="1">
              <a:off x="777" y="4521"/>
              <a:ext cx="875" cy="0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5" name="Line 168"/>
            <p:cNvSpPr>
              <a:spLocks noChangeAspect="1" noChangeShapeType="1"/>
            </p:cNvSpPr>
            <p:nvPr/>
          </p:nvSpPr>
          <p:spPr bwMode="auto">
            <a:xfrm flipH="1" flipV="1">
              <a:off x="1557" y="4444"/>
              <a:ext cx="0" cy="73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6" name="Line 169"/>
            <p:cNvSpPr>
              <a:spLocks noChangeAspect="1" noChangeShapeType="1"/>
            </p:cNvSpPr>
            <p:nvPr/>
          </p:nvSpPr>
          <p:spPr bwMode="auto">
            <a:xfrm flipH="1" flipV="1">
              <a:off x="1464" y="4444"/>
              <a:ext cx="0" cy="73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7" name="Line 170"/>
            <p:cNvSpPr>
              <a:spLocks noChangeAspect="1" noChangeShapeType="1"/>
            </p:cNvSpPr>
            <p:nvPr/>
          </p:nvSpPr>
          <p:spPr bwMode="auto">
            <a:xfrm flipH="1" flipV="1">
              <a:off x="1369" y="4444"/>
              <a:ext cx="0" cy="73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8" name="Line 171"/>
            <p:cNvSpPr>
              <a:spLocks noChangeAspect="1" noChangeShapeType="1"/>
            </p:cNvSpPr>
            <p:nvPr/>
          </p:nvSpPr>
          <p:spPr bwMode="auto">
            <a:xfrm flipH="1" flipV="1">
              <a:off x="1181" y="4444"/>
              <a:ext cx="0" cy="73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9" name="Line 172"/>
            <p:cNvSpPr>
              <a:spLocks noChangeAspect="1" noChangeShapeType="1"/>
            </p:cNvSpPr>
            <p:nvPr/>
          </p:nvSpPr>
          <p:spPr bwMode="auto">
            <a:xfrm flipH="1" flipV="1">
              <a:off x="899" y="4444"/>
              <a:ext cx="0" cy="73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0" name="Line 173"/>
            <p:cNvSpPr>
              <a:spLocks noChangeAspect="1" noChangeShapeType="1"/>
            </p:cNvSpPr>
            <p:nvPr/>
          </p:nvSpPr>
          <p:spPr bwMode="auto">
            <a:xfrm flipH="1" flipV="1">
              <a:off x="804" y="4444"/>
              <a:ext cx="0" cy="73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1" name="Line 174"/>
            <p:cNvSpPr>
              <a:spLocks noChangeAspect="1" noChangeShapeType="1"/>
            </p:cNvSpPr>
            <p:nvPr/>
          </p:nvSpPr>
          <p:spPr bwMode="auto">
            <a:xfrm flipH="1" flipV="1">
              <a:off x="1276" y="4444"/>
              <a:ext cx="0" cy="73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2" name="Line 175"/>
            <p:cNvSpPr>
              <a:spLocks noChangeAspect="1" noChangeShapeType="1"/>
            </p:cNvSpPr>
            <p:nvPr/>
          </p:nvSpPr>
          <p:spPr bwMode="auto">
            <a:xfrm flipH="1" flipV="1">
              <a:off x="1087" y="4444"/>
              <a:ext cx="0" cy="73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3" name="Line 176"/>
            <p:cNvSpPr>
              <a:spLocks noChangeAspect="1" noChangeShapeType="1"/>
            </p:cNvSpPr>
            <p:nvPr/>
          </p:nvSpPr>
          <p:spPr bwMode="auto">
            <a:xfrm flipH="1" flipV="1">
              <a:off x="993" y="4444"/>
              <a:ext cx="0" cy="73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4" name="Line 177"/>
            <p:cNvSpPr>
              <a:spLocks noChangeAspect="1" noChangeShapeType="1"/>
            </p:cNvSpPr>
            <p:nvPr/>
          </p:nvSpPr>
          <p:spPr bwMode="auto">
            <a:xfrm flipH="1" flipV="1">
              <a:off x="1653" y="4521"/>
              <a:ext cx="115" cy="264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5" name="Line 178"/>
            <p:cNvSpPr>
              <a:spLocks noChangeAspect="1" noChangeShapeType="1"/>
            </p:cNvSpPr>
            <p:nvPr/>
          </p:nvSpPr>
          <p:spPr bwMode="auto">
            <a:xfrm flipH="1" flipV="1">
              <a:off x="1712" y="4585"/>
              <a:ext cx="0" cy="73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6" name="AutoShape 179"/>
            <p:cNvSpPr>
              <a:spLocks noChangeAspect="1" noChangeArrowheads="1"/>
            </p:cNvSpPr>
            <p:nvPr/>
          </p:nvSpPr>
          <p:spPr bwMode="auto">
            <a:xfrm>
              <a:off x="2546" y="3876"/>
              <a:ext cx="185" cy="145"/>
            </a:xfrm>
            <a:prstGeom prst="notchedRightArrow">
              <a:avLst>
                <a:gd name="adj1" fmla="val 50000"/>
                <a:gd name="adj2" fmla="val 31897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7" name="Text Box 180"/>
            <p:cNvSpPr txBox="1">
              <a:spLocks noChangeAspect="1" noChangeArrowheads="1"/>
            </p:cNvSpPr>
            <p:nvPr/>
          </p:nvSpPr>
          <p:spPr bwMode="auto">
            <a:xfrm>
              <a:off x="1889" y="3545"/>
              <a:ext cx="599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l" eaLnBrk="0" hangingPunct="0"/>
              <a:r>
                <a:rPr lang="en-GB" altLang="en-GB" dirty="0">
                  <a:latin typeface="Palatino Linotype" pitchFamily="18" charset="0"/>
                </a:rPr>
                <a:t>Origin</a:t>
              </a:r>
            </a:p>
          </p:txBody>
        </p:sp>
        <p:sp>
          <p:nvSpPr>
            <p:cNvPr id="78" name="AutoShape 181"/>
            <p:cNvSpPr>
              <a:spLocks noChangeAspect="1" noChangeArrowheads="1"/>
            </p:cNvSpPr>
            <p:nvPr/>
          </p:nvSpPr>
          <p:spPr bwMode="auto">
            <a:xfrm>
              <a:off x="2140" y="3828"/>
              <a:ext cx="130" cy="198"/>
            </a:xfrm>
            <a:prstGeom prst="downArrow">
              <a:avLst>
                <a:gd name="adj1" fmla="val 50000"/>
                <a:gd name="adj2" fmla="val 38077"/>
              </a:avLst>
            </a:prstGeom>
            <a:solidFill>
              <a:srgbClr val="FF000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9" name="Line 182"/>
            <p:cNvSpPr>
              <a:spLocks noChangeAspect="1" noChangeShapeType="1"/>
            </p:cNvSpPr>
            <p:nvPr/>
          </p:nvSpPr>
          <p:spPr bwMode="auto">
            <a:xfrm flipH="1">
              <a:off x="1087" y="4335"/>
              <a:ext cx="0" cy="73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0" name="Line 183"/>
            <p:cNvSpPr>
              <a:spLocks noChangeAspect="1" noChangeShapeType="1"/>
            </p:cNvSpPr>
            <p:nvPr/>
          </p:nvSpPr>
          <p:spPr bwMode="auto">
            <a:xfrm flipH="1">
              <a:off x="1653" y="4444"/>
              <a:ext cx="0" cy="73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1" name="Line 184"/>
            <p:cNvSpPr>
              <a:spLocks noChangeAspect="1" noChangeShapeType="1"/>
            </p:cNvSpPr>
            <p:nvPr/>
          </p:nvSpPr>
          <p:spPr bwMode="auto">
            <a:xfrm>
              <a:off x="2243" y="4070"/>
              <a:ext cx="0" cy="72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2" name="Line 185"/>
            <p:cNvSpPr>
              <a:spLocks noChangeAspect="1" noChangeShapeType="1"/>
            </p:cNvSpPr>
            <p:nvPr/>
          </p:nvSpPr>
          <p:spPr bwMode="auto">
            <a:xfrm flipV="1">
              <a:off x="1775" y="4268"/>
              <a:ext cx="847" cy="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3" name="Line 186"/>
            <p:cNvSpPr>
              <a:spLocks noChangeAspect="1" noChangeShapeType="1"/>
            </p:cNvSpPr>
            <p:nvPr/>
          </p:nvSpPr>
          <p:spPr bwMode="auto">
            <a:xfrm flipV="1">
              <a:off x="1775" y="4191"/>
              <a:ext cx="0" cy="73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4" name="Line 187"/>
            <p:cNvSpPr>
              <a:spLocks noChangeAspect="1" noChangeShapeType="1"/>
            </p:cNvSpPr>
            <p:nvPr/>
          </p:nvSpPr>
          <p:spPr bwMode="auto">
            <a:xfrm flipV="1">
              <a:off x="1869" y="4191"/>
              <a:ext cx="0" cy="73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5" name="Line 188"/>
            <p:cNvSpPr>
              <a:spLocks noChangeAspect="1" noChangeShapeType="1"/>
            </p:cNvSpPr>
            <p:nvPr/>
          </p:nvSpPr>
          <p:spPr bwMode="auto">
            <a:xfrm flipV="1">
              <a:off x="1963" y="4191"/>
              <a:ext cx="0" cy="73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6" name="Line 189"/>
            <p:cNvSpPr>
              <a:spLocks noChangeAspect="1" noChangeShapeType="1"/>
            </p:cNvSpPr>
            <p:nvPr/>
          </p:nvSpPr>
          <p:spPr bwMode="auto">
            <a:xfrm flipV="1">
              <a:off x="2057" y="4191"/>
              <a:ext cx="0" cy="73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7" name="Line 190"/>
            <p:cNvSpPr>
              <a:spLocks noChangeAspect="1" noChangeShapeType="1"/>
            </p:cNvSpPr>
            <p:nvPr/>
          </p:nvSpPr>
          <p:spPr bwMode="auto">
            <a:xfrm flipV="1">
              <a:off x="2528" y="4191"/>
              <a:ext cx="0" cy="73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8" name="Line 191"/>
            <p:cNvSpPr>
              <a:spLocks noChangeAspect="1" noChangeShapeType="1"/>
            </p:cNvSpPr>
            <p:nvPr/>
          </p:nvSpPr>
          <p:spPr bwMode="auto">
            <a:xfrm flipV="1">
              <a:off x="2622" y="4191"/>
              <a:ext cx="0" cy="73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9" name="Line 192"/>
            <p:cNvSpPr>
              <a:spLocks noChangeAspect="1" noChangeShapeType="1"/>
            </p:cNvSpPr>
            <p:nvPr/>
          </p:nvSpPr>
          <p:spPr bwMode="auto">
            <a:xfrm flipV="1">
              <a:off x="2151" y="4191"/>
              <a:ext cx="0" cy="73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0" name="Line 193"/>
            <p:cNvSpPr>
              <a:spLocks noChangeAspect="1" noChangeShapeType="1"/>
            </p:cNvSpPr>
            <p:nvPr/>
          </p:nvSpPr>
          <p:spPr bwMode="auto">
            <a:xfrm flipV="1">
              <a:off x="2339" y="4191"/>
              <a:ext cx="0" cy="73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1" name="Line 194"/>
            <p:cNvSpPr>
              <a:spLocks noChangeAspect="1" noChangeShapeType="1"/>
            </p:cNvSpPr>
            <p:nvPr/>
          </p:nvSpPr>
          <p:spPr bwMode="auto">
            <a:xfrm flipV="1">
              <a:off x="2433" y="4191"/>
              <a:ext cx="0" cy="73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2" name="Line 195"/>
            <p:cNvSpPr>
              <a:spLocks noChangeAspect="1" noChangeShapeType="1"/>
            </p:cNvSpPr>
            <p:nvPr/>
          </p:nvSpPr>
          <p:spPr bwMode="auto">
            <a:xfrm flipV="1">
              <a:off x="2243" y="4191"/>
              <a:ext cx="0" cy="73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3" name="Line 196"/>
            <p:cNvSpPr>
              <a:spLocks noChangeAspect="1" noChangeShapeType="1"/>
            </p:cNvSpPr>
            <p:nvPr/>
          </p:nvSpPr>
          <p:spPr bwMode="auto">
            <a:xfrm>
              <a:off x="2628" y="4066"/>
              <a:ext cx="111" cy="264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4" name="Line 197"/>
            <p:cNvSpPr>
              <a:spLocks noChangeAspect="1" noChangeShapeType="1"/>
            </p:cNvSpPr>
            <p:nvPr/>
          </p:nvSpPr>
          <p:spPr bwMode="auto">
            <a:xfrm flipV="1">
              <a:off x="2736" y="4442"/>
              <a:ext cx="0" cy="73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5" name="Line 198"/>
            <p:cNvSpPr>
              <a:spLocks noChangeAspect="1" noChangeShapeType="1"/>
            </p:cNvSpPr>
            <p:nvPr/>
          </p:nvSpPr>
          <p:spPr bwMode="auto">
            <a:xfrm>
              <a:off x="3301" y="4333"/>
              <a:ext cx="0" cy="72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6" name="Line 199"/>
            <p:cNvSpPr>
              <a:spLocks noChangeAspect="1" noChangeShapeType="1"/>
            </p:cNvSpPr>
            <p:nvPr/>
          </p:nvSpPr>
          <p:spPr bwMode="auto">
            <a:xfrm>
              <a:off x="1770" y="4586"/>
              <a:ext cx="0" cy="73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7" name="Line 200"/>
            <p:cNvSpPr>
              <a:spLocks noChangeAspect="1" noChangeShapeType="1"/>
            </p:cNvSpPr>
            <p:nvPr/>
          </p:nvSpPr>
          <p:spPr bwMode="auto">
            <a:xfrm>
              <a:off x="1865" y="4586"/>
              <a:ext cx="0" cy="73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8" name="Line 201"/>
            <p:cNvSpPr>
              <a:spLocks noChangeAspect="1" noChangeShapeType="1"/>
            </p:cNvSpPr>
            <p:nvPr/>
          </p:nvSpPr>
          <p:spPr bwMode="auto">
            <a:xfrm>
              <a:off x="1958" y="4586"/>
              <a:ext cx="0" cy="73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9" name="Line 202"/>
            <p:cNvSpPr>
              <a:spLocks noChangeAspect="1" noChangeShapeType="1"/>
            </p:cNvSpPr>
            <p:nvPr/>
          </p:nvSpPr>
          <p:spPr bwMode="auto">
            <a:xfrm>
              <a:off x="2053" y="4586"/>
              <a:ext cx="0" cy="73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0" name="Line 203"/>
            <p:cNvSpPr>
              <a:spLocks noChangeAspect="1" noChangeShapeType="1"/>
            </p:cNvSpPr>
            <p:nvPr/>
          </p:nvSpPr>
          <p:spPr bwMode="auto">
            <a:xfrm>
              <a:off x="2241" y="4586"/>
              <a:ext cx="0" cy="73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1" name="Line 204"/>
            <p:cNvSpPr>
              <a:spLocks noChangeAspect="1" noChangeShapeType="1"/>
            </p:cNvSpPr>
            <p:nvPr/>
          </p:nvSpPr>
          <p:spPr bwMode="auto">
            <a:xfrm>
              <a:off x="2523" y="4586"/>
              <a:ext cx="0" cy="73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2" name="Line 205"/>
            <p:cNvSpPr>
              <a:spLocks noChangeAspect="1" noChangeShapeType="1"/>
            </p:cNvSpPr>
            <p:nvPr/>
          </p:nvSpPr>
          <p:spPr bwMode="auto">
            <a:xfrm>
              <a:off x="2618" y="4586"/>
              <a:ext cx="0" cy="73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3" name="Line 206"/>
            <p:cNvSpPr>
              <a:spLocks noChangeAspect="1" noChangeShapeType="1"/>
            </p:cNvSpPr>
            <p:nvPr/>
          </p:nvSpPr>
          <p:spPr bwMode="auto">
            <a:xfrm>
              <a:off x="2146" y="4586"/>
              <a:ext cx="0" cy="73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4" name="Line 207"/>
            <p:cNvSpPr>
              <a:spLocks noChangeAspect="1" noChangeShapeType="1"/>
            </p:cNvSpPr>
            <p:nvPr/>
          </p:nvSpPr>
          <p:spPr bwMode="auto">
            <a:xfrm>
              <a:off x="2335" y="4586"/>
              <a:ext cx="0" cy="73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5" name="Line 208"/>
            <p:cNvSpPr>
              <a:spLocks noChangeAspect="1" noChangeShapeType="1"/>
            </p:cNvSpPr>
            <p:nvPr/>
          </p:nvSpPr>
          <p:spPr bwMode="auto">
            <a:xfrm>
              <a:off x="2429" y="4586"/>
              <a:ext cx="0" cy="73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6" name="Line 209"/>
            <p:cNvSpPr>
              <a:spLocks noChangeAspect="1" noChangeShapeType="1"/>
            </p:cNvSpPr>
            <p:nvPr/>
          </p:nvSpPr>
          <p:spPr bwMode="auto">
            <a:xfrm flipV="1">
              <a:off x="1770" y="4583"/>
              <a:ext cx="847" cy="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7" name="Text Box 210"/>
            <p:cNvSpPr txBox="1">
              <a:spLocks noChangeAspect="1" noChangeArrowheads="1"/>
            </p:cNvSpPr>
            <p:nvPr/>
          </p:nvSpPr>
          <p:spPr bwMode="auto">
            <a:xfrm>
              <a:off x="556" y="4195"/>
              <a:ext cx="236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l" eaLnBrk="0" hangingPunct="0"/>
              <a:r>
                <a:rPr lang="en-GB" altLang="en-GB">
                  <a:latin typeface="Palatino Linotype" pitchFamily="18" charset="0"/>
                </a:rPr>
                <a:t>5’</a:t>
              </a:r>
            </a:p>
          </p:txBody>
        </p:sp>
        <p:sp>
          <p:nvSpPr>
            <p:cNvPr id="108" name="Text Box 211"/>
            <p:cNvSpPr txBox="1">
              <a:spLocks noChangeAspect="1" noChangeArrowheads="1"/>
            </p:cNvSpPr>
            <p:nvPr/>
          </p:nvSpPr>
          <p:spPr bwMode="auto">
            <a:xfrm>
              <a:off x="560" y="4383"/>
              <a:ext cx="235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l" eaLnBrk="0" hangingPunct="0"/>
              <a:r>
                <a:rPr lang="en-GB" altLang="en-GB">
                  <a:latin typeface="Palatino Linotype" pitchFamily="18" charset="0"/>
                </a:rPr>
                <a:t>3’</a:t>
              </a:r>
            </a:p>
          </p:txBody>
        </p:sp>
        <p:sp>
          <p:nvSpPr>
            <p:cNvPr id="109" name="Text Box 212"/>
            <p:cNvSpPr txBox="1">
              <a:spLocks noChangeAspect="1" noChangeArrowheads="1"/>
            </p:cNvSpPr>
            <p:nvPr/>
          </p:nvSpPr>
          <p:spPr bwMode="auto">
            <a:xfrm>
              <a:off x="3590" y="4188"/>
              <a:ext cx="236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l" eaLnBrk="0" hangingPunct="0"/>
              <a:r>
                <a:rPr lang="en-GB" altLang="en-GB">
                  <a:latin typeface="Palatino Linotype" pitchFamily="18" charset="0"/>
                </a:rPr>
                <a:t>3’</a:t>
              </a:r>
            </a:p>
          </p:txBody>
        </p:sp>
        <p:sp>
          <p:nvSpPr>
            <p:cNvPr id="110" name="Text Box 213"/>
            <p:cNvSpPr txBox="1">
              <a:spLocks noChangeAspect="1" noChangeArrowheads="1"/>
            </p:cNvSpPr>
            <p:nvPr/>
          </p:nvSpPr>
          <p:spPr bwMode="auto">
            <a:xfrm>
              <a:off x="3590" y="4376"/>
              <a:ext cx="236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l" eaLnBrk="0" hangingPunct="0"/>
              <a:r>
                <a:rPr lang="en-GB" altLang="en-GB">
                  <a:latin typeface="Palatino Linotype" pitchFamily="18" charset="0"/>
                </a:rPr>
                <a:t>5’</a:t>
              </a:r>
            </a:p>
          </p:txBody>
        </p:sp>
        <p:sp>
          <p:nvSpPr>
            <p:cNvPr id="111" name="AutoShape 214"/>
            <p:cNvSpPr>
              <a:spLocks noChangeAspect="1" noChangeArrowheads="1"/>
            </p:cNvSpPr>
            <p:nvPr/>
          </p:nvSpPr>
          <p:spPr bwMode="auto">
            <a:xfrm flipH="1">
              <a:off x="1706" y="3876"/>
              <a:ext cx="186" cy="145"/>
            </a:xfrm>
            <a:prstGeom prst="notchedRightArrow">
              <a:avLst>
                <a:gd name="adj1" fmla="val 50000"/>
                <a:gd name="adj2" fmla="val 32069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5761787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71500" indent="-457200">
              <a:buFont typeface="+mj-ea"/>
              <a:buAutoNum type="circleNumDbPlain" startAt="3"/>
            </a:pPr>
            <a:r>
              <a:rPr lang="en-US" dirty="0" smtClean="0">
                <a:latin typeface="Times New Roman"/>
                <a:cs typeface="Times New Roman"/>
              </a:rPr>
              <a:t>Primed by short stretches of RNA.</a:t>
            </a:r>
          </a:p>
          <a:p>
            <a:pPr marL="571500" indent="-457200">
              <a:buFont typeface="+mj-ea"/>
              <a:buAutoNum type="circleNumDbPlain" startAt="3"/>
            </a:pPr>
            <a:r>
              <a:rPr lang="en-US" dirty="0" smtClean="0">
                <a:latin typeface="Times New Roman"/>
                <a:cs typeface="Times New Roman"/>
              </a:rPr>
              <a:t>Semi-</a:t>
            </a:r>
            <a:r>
              <a:rPr lang="en-US" dirty="0" err="1" smtClean="0">
                <a:latin typeface="Times New Roman"/>
                <a:cs typeface="Times New Roman"/>
              </a:rPr>
              <a:t>discontinous</a:t>
            </a:r>
            <a:r>
              <a:rPr lang="en-US" dirty="0" smtClean="0">
                <a:latin typeface="Times New Roman"/>
                <a:cs typeface="Times New Roman"/>
              </a:rPr>
              <a:t> </a:t>
            </a:r>
          </a:p>
          <a:p>
            <a:pPr marL="114300" indent="0">
              <a:buNone/>
            </a:pPr>
            <a:endParaRPr lang="en-US" dirty="0">
              <a:latin typeface="Times New Roman"/>
              <a:cs typeface="Times New Roman"/>
            </a:endParaRPr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1036678" y="2781339"/>
            <a:ext cx="6729203" cy="2699989"/>
          </a:xfrm>
          <a:prstGeom prst="rect">
            <a:avLst/>
          </a:prstGeom>
        </p:spPr>
      </p:pic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980851" y="5495069"/>
            <a:ext cx="6994355" cy="10668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600" kern="1200" cap="none" spc="-100" baseline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800" dirty="0" err="1" smtClean="0">
                <a:solidFill>
                  <a:schemeClr val="tx1"/>
                </a:solidFill>
                <a:latin typeface="Times New Roman"/>
                <a:cs typeface="Times New Roman"/>
              </a:rPr>
              <a:t>Semidiscontinuous</a:t>
            </a:r>
            <a:r>
              <a:rPr lang="en-US" sz="1800" dirty="0" smtClean="0">
                <a:solidFill>
                  <a:schemeClr val="tx1"/>
                </a:solidFill>
                <a:latin typeface="Times New Roman"/>
                <a:cs typeface="Times New Roman"/>
              </a:rPr>
              <a:t> DNA replication. In DNA replication, both daughter strands (</a:t>
            </a:r>
            <a:r>
              <a:rPr lang="en-US" sz="1800" i="1" dirty="0" smtClean="0">
                <a:solidFill>
                  <a:schemeClr val="tx1"/>
                </a:solidFill>
                <a:latin typeface="Times New Roman"/>
                <a:cs typeface="Times New Roman"/>
              </a:rPr>
              <a:t>leading strand </a:t>
            </a:r>
            <a:r>
              <a:rPr lang="en-US" sz="1800" i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red</a:t>
            </a:r>
            <a:r>
              <a:rPr lang="en-US" sz="1800" dirty="0" smtClean="0">
                <a:solidFill>
                  <a:schemeClr val="tx1"/>
                </a:solidFill>
                <a:latin typeface="Times New Roman"/>
                <a:cs typeface="Times New Roman"/>
              </a:rPr>
              <a:t>, </a:t>
            </a:r>
            <a:r>
              <a:rPr lang="en-US" sz="1800" i="1" dirty="0" smtClean="0">
                <a:solidFill>
                  <a:schemeClr val="tx1"/>
                </a:solidFill>
                <a:latin typeface="Times New Roman"/>
                <a:cs typeface="Times New Roman"/>
              </a:rPr>
              <a:t>lagging strand </a:t>
            </a:r>
            <a:r>
              <a:rPr lang="en-US" sz="1800" i="1" dirty="0" smtClean="0">
                <a:solidFill>
                  <a:srgbClr val="5BB9BE"/>
                </a:solidFill>
                <a:latin typeface="Times New Roman"/>
                <a:cs typeface="Times New Roman"/>
              </a:rPr>
              <a:t>blue</a:t>
            </a:r>
            <a:r>
              <a:rPr lang="en-US" sz="1800" dirty="0" smtClean="0">
                <a:solidFill>
                  <a:schemeClr val="tx1"/>
                </a:solidFill>
                <a:latin typeface="Times New Roman"/>
                <a:cs typeface="Times New Roman"/>
              </a:rPr>
              <a:t>) are synthesized in their 5’ </a:t>
            </a:r>
            <a:r>
              <a:rPr lang="en-US" sz="1800" dirty="0">
                <a:solidFill>
                  <a:srgbClr val="000000"/>
                </a:solidFill>
                <a:latin typeface="Symbol" pitchFamily="18" charset="2"/>
              </a:rPr>
              <a:t>®</a:t>
            </a:r>
            <a:r>
              <a:rPr lang="en-US" sz="1800" dirty="0" smtClean="0">
                <a:solidFill>
                  <a:schemeClr val="tx1"/>
                </a:solidFill>
                <a:latin typeface="Times New Roman"/>
                <a:cs typeface="Times New Roman"/>
              </a:rPr>
              <a:t> 3’ directions</a:t>
            </a:r>
          </a:p>
        </p:txBody>
      </p:sp>
    </p:spTree>
    <p:extLst>
      <p:ext uri="{BB962C8B-B14F-4D97-AF65-F5344CB8AC3E}">
        <p14:creationId xmlns:p14="http://schemas.microsoft.com/office/powerpoint/2010/main" val="28819559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/>
                <a:cs typeface="Times New Roman"/>
              </a:rPr>
              <a:t>Proteins involved in DNA Replication</a:t>
            </a:r>
            <a:endParaRPr lang="en-US" dirty="0">
              <a:latin typeface="Times New Roman"/>
              <a:cs typeface="Times New Roman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71500" indent="-457200">
              <a:buFont typeface="+mj-ea"/>
              <a:buAutoNum type="circleNumDbPlain"/>
            </a:pPr>
            <a:r>
              <a:rPr lang="en-US" dirty="0" smtClean="0">
                <a:latin typeface="Times New Roman"/>
                <a:cs typeface="Times New Roman"/>
              </a:rPr>
              <a:t>DNA Helicase.</a:t>
            </a:r>
          </a:p>
          <a:p>
            <a:pPr marL="571500" indent="-457200">
              <a:buFont typeface="+mj-ea"/>
              <a:buAutoNum type="circleNumDbPlain"/>
            </a:pPr>
            <a:r>
              <a:rPr lang="en-US" dirty="0">
                <a:latin typeface="Times New Roman"/>
                <a:cs typeface="Times New Roman"/>
              </a:rPr>
              <a:t>Single-stranded DNA binding proteins</a:t>
            </a:r>
            <a:r>
              <a:rPr lang="en-US" dirty="0" smtClean="0">
                <a:latin typeface="Times New Roman"/>
                <a:cs typeface="Times New Roman"/>
              </a:rPr>
              <a:t>.</a:t>
            </a:r>
          </a:p>
          <a:p>
            <a:pPr marL="571500" indent="-457200">
              <a:buFont typeface="+mj-ea"/>
              <a:buAutoNum type="circleNumDbPlain"/>
            </a:pPr>
            <a:r>
              <a:rPr lang="en-US" dirty="0">
                <a:latin typeface="Times New Roman"/>
                <a:cs typeface="Times New Roman"/>
              </a:rPr>
              <a:t>DNA </a:t>
            </a:r>
            <a:r>
              <a:rPr lang="en-US" dirty="0" err="1" smtClean="0">
                <a:latin typeface="Times New Roman"/>
                <a:cs typeface="Times New Roman"/>
              </a:rPr>
              <a:t>Primase</a:t>
            </a:r>
            <a:r>
              <a:rPr lang="en-US" dirty="0" smtClean="0">
                <a:latin typeface="Times New Roman"/>
                <a:cs typeface="Times New Roman"/>
              </a:rPr>
              <a:t>.</a:t>
            </a:r>
          </a:p>
          <a:p>
            <a:pPr marL="571500" indent="-457200">
              <a:buFont typeface="+mj-ea"/>
              <a:buAutoNum type="circleNumDbPlain"/>
            </a:pPr>
            <a:r>
              <a:rPr lang="en-US" dirty="0" smtClean="0">
                <a:latin typeface="Times New Roman"/>
                <a:cs typeface="Times New Roman"/>
              </a:rPr>
              <a:t>DNA polymerases (5 types: α; β; </a:t>
            </a:r>
            <a:r>
              <a:rPr lang="en-US" dirty="0" err="1" smtClean="0">
                <a:latin typeface="Times New Roman"/>
                <a:cs typeface="Times New Roman"/>
              </a:rPr>
              <a:t>γ</a:t>
            </a:r>
            <a:r>
              <a:rPr lang="en-US" dirty="0" smtClean="0">
                <a:latin typeface="Times New Roman"/>
                <a:cs typeface="Times New Roman"/>
              </a:rPr>
              <a:t>; </a:t>
            </a:r>
            <a:r>
              <a:rPr lang="en-US" dirty="0" err="1" smtClean="0">
                <a:latin typeface="Times New Roman"/>
                <a:cs typeface="Times New Roman"/>
              </a:rPr>
              <a:t>δ</a:t>
            </a:r>
            <a:r>
              <a:rPr lang="en-US" dirty="0" smtClean="0">
                <a:latin typeface="Times New Roman"/>
                <a:cs typeface="Times New Roman"/>
              </a:rPr>
              <a:t>; </a:t>
            </a:r>
            <a:r>
              <a:rPr lang="en-US" dirty="0" err="1" smtClean="0">
                <a:latin typeface="Times New Roman"/>
                <a:cs typeface="Times New Roman"/>
              </a:rPr>
              <a:t>ε</a:t>
            </a:r>
            <a:r>
              <a:rPr lang="en-US" dirty="0" smtClean="0">
                <a:latin typeface="Times New Roman"/>
                <a:cs typeface="Times New Roman"/>
              </a:rPr>
              <a:t>).</a:t>
            </a:r>
          </a:p>
          <a:p>
            <a:pPr marL="571500" indent="-457200">
              <a:buFont typeface="+mj-ea"/>
              <a:buAutoNum type="circleNumDbPlain"/>
            </a:pPr>
            <a:r>
              <a:rPr lang="en-US" dirty="0" smtClean="0">
                <a:latin typeface="Times New Roman"/>
                <a:cs typeface="Times New Roman"/>
              </a:rPr>
              <a:t>DNA ligase.</a:t>
            </a:r>
          </a:p>
          <a:p>
            <a:pPr marL="571500" indent="-457200">
              <a:buFont typeface="+mj-ea"/>
              <a:buAutoNum type="circleNumDbPlain"/>
            </a:pPr>
            <a:r>
              <a:rPr lang="en-US" dirty="0" smtClean="0">
                <a:latin typeface="Times New Roman"/>
                <a:cs typeface="Times New Roman"/>
              </a:rPr>
              <a:t>Topoisomerases:</a:t>
            </a:r>
          </a:p>
          <a:p>
            <a:pPr marL="868680" lvl="1" indent="-457200">
              <a:buFont typeface="+mj-ea"/>
              <a:buAutoNum type="circleNumDbPlain"/>
            </a:pPr>
            <a:r>
              <a:rPr lang="en-US" dirty="0" smtClean="0">
                <a:latin typeface="Times New Roman"/>
                <a:cs typeface="Times New Roman"/>
              </a:rPr>
              <a:t>Topoisomerase I.</a:t>
            </a:r>
          </a:p>
          <a:p>
            <a:pPr marL="868680" lvl="1" indent="-457200">
              <a:buFont typeface="+mj-ea"/>
              <a:buAutoNum type="circleNumDbPlain"/>
            </a:pPr>
            <a:r>
              <a:rPr lang="en-US" dirty="0" smtClean="0">
                <a:latin typeface="Times New Roman"/>
                <a:cs typeface="Times New Roman"/>
              </a:rPr>
              <a:t>Topoisomerase II.</a:t>
            </a:r>
          </a:p>
          <a:p>
            <a:pPr marL="571500" indent="-457200">
              <a:buFont typeface="+mj-ea"/>
              <a:buAutoNum type="circleNumDbPlain"/>
            </a:pPr>
            <a:r>
              <a:rPr lang="en-US" dirty="0" err="1" smtClean="0">
                <a:latin typeface="Times New Roman"/>
                <a:cs typeface="Times New Roman"/>
              </a:rPr>
              <a:t>Telomerases</a:t>
            </a:r>
            <a:endParaRPr lang="en-US" dirty="0" smtClean="0">
              <a:latin typeface="Times New Roman"/>
              <a:cs typeface="Times New Roman"/>
            </a:endParaRPr>
          </a:p>
          <a:p>
            <a:pPr marL="868680" lvl="1" indent="-457200">
              <a:buFont typeface="+mj-ea"/>
              <a:buAutoNum type="circleNumDbPlain"/>
            </a:pPr>
            <a:endParaRPr lang="en-US" dirty="0" smtClean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7244095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/>
                <a:cs typeface="Times New Roman"/>
              </a:rPr>
              <a:t>Steps in DNA Replication</a:t>
            </a:r>
            <a:endParaRPr lang="en-US" dirty="0">
              <a:latin typeface="Times New Roman"/>
              <a:cs typeface="Times New Roman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14300" indent="0">
              <a:buNone/>
            </a:pPr>
            <a:endParaRPr lang="en-US" dirty="0" smtClean="0"/>
          </a:p>
          <a:p>
            <a:pPr marL="114300" indent="0">
              <a:buNone/>
            </a:pPr>
            <a:endParaRPr lang="en-US" dirty="0"/>
          </a:p>
          <a:p>
            <a:pPr marL="114300" indent="0">
              <a:buNone/>
            </a:pPr>
            <a:endParaRPr lang="en-US" dirty="0" smtClean="0"/>
          </a:p>
          <a:p>
            <a:pPr marL="114300" indent="0">
              <a:buNone/>
            </a:pPr>
            <a:endParaRPr lang="en-US" dirty="0"/>
          </a:p>
          <a:p>
            <a:pPr marL="114300" indent="0">
              <a:buNone/>
            </a:pPr>
            <a:endParaRPr lang="en-US" dirty="0" smtClean="0"/>
          </a:p>
          <a:p>
            <a:pPr marL="114300" indent="0">
              <a:buNone/>
            </a:pPr>
            <a:endParaRPr lang="en-US" dirty="0"/>
          </a:p>
        </p:txBody>
      </p:sp>
      <p:grpSp>
        <p:nvGrpSpPr>
          <p:cNvPr id="87" name="Group 86"/>
          <p:cNvGrpSpPr>
            <a:grpSpLocks noChangeAspect="1"/>
          </p:cNvGrpSpPr>
          <p:nvPr/>
        </p:nvGrpSpPr>
        <p:grpSpPr>
          <a:xfrm>
            <a:off x="960925" y="1607552"/>
            <a:ext cx="6054045" cy="2160000"/>
            <a:chOff x="1114425" y="979488"/>
            <a:chExt cx="7497306" cy="2674937"/>
          </a:xfrm>
        </p:grpSpPr>
        <p:grpSp>
          <p:nvGrpSpPr>
            <p:cNvPr id="88" name="Group 4"/>
            <p:cNvGrpSpPr>
              <a:grpSpLocks/>
            </p:cNvGrpSpPr>
            <p:nvPr/>
          </p:nvGrpSpPr>
          <p:grpSpPr bwMode="auto">
            <a:xfrm>
              <a:off x="6157140" y="1219200"/>
              <a:ext cx="633921" cy="2195513"/>
              <a:chOff x="3967" y="1413"/>
              <a:chExt cx="264" cy="1028"/>
            </a:xfrm>
          </p:grpSpPr>
          <p:sp>
            <p:nvSpPr>
              <p:cNvPr id="181" name="Freeform 5"/>
              <p:cNvSpPr>
                <a:spLocks noChangeAspect="1"/>
              </p:cNvSpPr>
              <p:nvPr/>
            </p:nvSpPr>
            <p:spPr bwMode="auto">
              <a:xfrm>
                <a:off x="3967" y="1552"/>
                <a:ext cx="121" cy="122"/>
              </a:xfrm>
              <a:custGeom>
                <a:avLst/>
                <a:gdLst>
                  <a:gd name="T0" fmla="*/ 87 w 81"/>
                  <a:gd name="T1" fmla="*/ 270 h 81"/>
                  <a:gd name="T2" fmla="*/ 28 w 81"/>
                  <a:gd name="T3" fmla="*/ 218 h 81"/>
                  <a:gd name="T4" fmla="*/ 0 w 81"/>
                  <a:gd name="T5" fmla="*/ 149 h 81"/>
                  <a:gd name="T6" fmla="*/ 19 w 81"/>
                  <a:gd name="T7" fmla="*/ 66 h 81"/>
                  <a:gd name="T8" fmla="*/ 19 w 81"/>
                  <a:gd name="T9" fmla="*/ 66 h 81"/>
                  <a:gd name="T10" fmla="*/ 81 w 81"/>
                  <a:gd name="T11" fmla="*/ 8 h 81"/>
                  <a:gd name="T12" fmla="*/ 154 w 81"/>
                  <a:gd name="T13" fmla="*/ 0 h 81"/>
                  <a:gd name="T14" fmla="*/ 227 w 81"/>
                  <a:gd name="T15" fmla="*/ 27 h 81"/>
                  <a:gd name="T16" fmla="*/ 227 w 81"/>
                  <a:gd name="T17" fmla="*/ 27 h 81"/>
                  <a:gd name="T18" fmla="*/ 241 w 81"/>
                  <a:gd name="T19" fmla="*/ 39 h 81"/>
                  <a:gd name="T20" fmla="*/ 263 w 81"/>
                  <a:gd name="T21" fmla="*/ 54 h 81"/>
                  <a:gd name="T22" fmla="*/ 270 w 81"/>
                  <a:gd name="T23" fmla="*/ 72 h 81"/>
                  <a:gd name="T24" fmla="*/ 270 w 81"/>
                  <a:gd name="T25" fmla="*/ 72 h 81"/>
                  <a:gd name="T26" fmla="*/ 236 w 81"/>
                  <a:gd name="T27" fmla="*/ 134 h 81"/>
                  <a:gd name="T28" fmla="*/ 182 w 81"/>
                  <a:gd name="T29" fmla="*/ 229 h 81"/>
                  <a:gd name="T30" fmla="*/ 157 w 81"/>
                  <a:gd name="T31" fmla="*/ 277 h 81"/>
                  <a:gd name="T32" fmla="*/ 157 w 81"/>
                  <a:gd name="T33" fmla="*/ 277 h 81"/>
                  <a:gd name="T34" fmla="*/ 87 w 81"/>
                  <a:gd name="T35" fmla="*/ 270 h 81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w 81"/>
                  <a:gd name="T55" fmla="*/ 0 h 81"/>
                  <a:gd name="T56" fmla="*/ 81 w 81"/>
                  <a:gd name="T57" fmla="*/ 81 h 81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T54" t="T55" r="T56" b="T57"/>
                <a:pathLst>
                  <a:path w="81" h="81">
                    <a:moveTo>
                      <a:pt x="26" y="79"/>
                    </a:moveTo>
                    <a:lnTo>
                      <a:pt x="9" y="64"/>
                    </a:lnTo>
                    <a:lnTo>
                      <a:pt x="0" y="44"/>
                    </a:lnTo>
                    <a:lnTo>
                      <a:pt x="6" y="19"/>
                    </a:lnTo>
                    <a:lnTo>
                      <a:pt x="24" y="2"/>
                    </a:lnTo>
                    <a:lnTo>
                      <a:pt x="46" y="0"/>
                    </a:lnTo>
                    <a:lnTo>
                      <a:pt x="68" y="8"/>
                    </a:lnTo>
                    <a:lnTo>
                      <a:pt x="72" y="11"/>
                    </a:lnTo>
                    <a:lnTo>
                      <a:pt x="79" y="16"/>
                    </a:lnTo>
                    <a:lnTo>
                      <a:pt x="81" y="21"/>
                    </a:lnTo>
                    <a:lnTo>
                      <a:pt x="71" y="39"/>
                    </a:lnTo>
                    <a:lnTo>
                      <a:pt x="55" y="67"/>
                    </a:lnTo>
                    <a:lnTo>
                      <a:pt x="47" y="81"/>
                    </a:lnTo>
                    <a:lnTo>
                      <a:pt x="26" y="79"/>
                    </a:lnTo>
                    <a:close/>
                  </a:path>
                </a:pathLst>
              </a:custGeom>
              <a:solidFill>
                <a:srgbClr val="D39FC6"/>
              </a:solidFill>
              <a:ln w="19050" cmpd="sng">
                <a:solidFill>
                  <a:srgbClr val="C785B8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1400"/>
              </a:p>
            </p:txBody>
          </p:sp>
          <p:sp>
            <p:nvSpPr>
              <p:cNvPr id="182" name="Freeform 6"/>
              <p:cNvSpPr>
                <a:spLocks noChangeAspect="1"/>
              </p:cNvSpPr>
              <p:nvPr/>
            </p:nvSpPr>
            <p:spPr bwMode="auto">
              <a:xfrm>
                <a:off x="4097" y="1413"/>
                <a:ext cx="128" cy="118"/>
              </a:xfrm>
              <a:custGeom>
                <a:avLst/>
                <a:gdLst>
                  <a:gd name="T0" fmla="*/ 27 w 85"/>
                  <a:gd name="T1" fmla="*/ 223 h 79"/>
                  <a:gd name="T2" fmla="*/ 0 w 85"/>
                  <a:gd name="T3" fmla="*/ 149 h 79"/>
                  <a:gd name="T4" fmla="*/ 12 w 85"/>
                  <a:gd name="T5" fmla="*/ 76 h 79"/>
                  <a:gd name="T6" fmla="*/ 72 w 85"/>
                  <a:gd name="T7" fmla="*/ 15 h 79"/>
                  <a:gd name="T8" fmla="*/ 72 w 85"/>
                  <a:gd name="T9" fmla="*/ 15 h 79"/>
                  <a:gd name="T10" fmla="*/ 157 w 85"/>
                  <a:gd name="T11" fmla="*/ 0 h 79"/>
                  <a:gd name="T12" fmla="*/ 223 w 85"/>
                  <a:gd name="T13" fmla="*/ 28 h 79"/>
                  <a:gd name="T14" fmla="*/ 273 w 85"/>
                  <a:gd name="T15" fmla="*/ 90 h 79"/>
                  <a:gd name="T16" fmla="*/ 273 w 85"/>
                  <a:gd name="T17" fmla="*/ 90 h 79"/>
                  <a:gd name="T18" fmla="*/ 279 w 85"/>
                  <a:gd name="T19" fmla="*/ 103 h 79"/>
                  <a:gd name="T20" fmla="*/ 291 w 85"/>
                  <a:gd name="T21" fmla="*/ 130 h 79"/>
                  <a:gd name="T22" fmla="*/ 291 w 85"/>
                  <a:gd name="T23" fmla="*/ 149 h 79"/>
                  <a:gd name="T24" fmla="*/ 291 w 85"/>
                  <a:gd name="T25" fmla="*/ 149 h 79"/>
                  <a:gd name="T26" fmla="*/ 224 w 85"/>
                  <a:gd name="T27" fmla="*/ 182 h 79"/>
                  <a:gd name="T28" fmla="*/ 134 w 85"/>
                  <a:gd name="T29" fmla="*/ 236 h 79"/>
                  <a:gd name="T30" fmla="*/ 81 w 85"/>
                  <a:gd name="T31" fmla="*/ 263 h 79"/>
                  <a:gd name="T32" fmla="*/ 81 w 85"/>
                  <a:gd name="T33" fmla="*/ 263 h 79"/>
                  <a:gd name="T34" fmla="*/ 27 w 85"/>
                  <a:gd name="T35" fmla="*/ 223 h 79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w 85"/>
                  <a:gd name="T55" fmla="*/ 0 h 79"/>
                  <a:gd name="T56" fmla="*/ 85 w 85"/>
                  <a:gd name="T57" fmla="*/ 79 h 79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T54" t="T55" r="T56" b="T57"/>
                <a:pathLst>
                  <a:path w="85" h="79">
                    <a:moveTo>
                      <a:pt x="8" y="67"/>
                    </a:moveTo>
                    <a:lnTo>
                      <a:pt x="0" y="45"/>
                    </a:lnTo>
                    <a:lnTo>
                      <a:pt x="3" y="23"/>
                    </a:lnTo>
                    <a:lnTo>
                      <a:pt x="21" y="5"/>
                    </a:lnTo>
                    <a:lnTo>
                      <a:pt x="46" y="0"/>
                    </a:lnTo>
                    <a:lnTo>
                      <a:pt x="65" y="9"/>
                    </a:lnTo>
                    <a:lnTo>
                      <a:pt x="80" y="27"/>
                    </a:lnTo>
                    <a:lnTo>
                      <a:pt x="82" y="31"/>
                    </a:lnTo>
                    <a:lnTo>
                      <a:pt x="85" y="39"/>
                    </a:lnTo>
                    <a:lnTo>
                      <a:pt x="85" y="45"/>
                    </a:lnTo>
                    <a:lnTo>
                      <a:pt x="66" y="55"/>
                    </a:lnTo>
                    <a:lnTo>
                      <a:pt x="39" y="71"/>
                    </a:lnTo>
                    <a:lnTo>
                      <a:pt x="24" y="79"/>
                    </a:lnTo>
                    <a:lnTo>
                      <a:pt x="8" y="67"/>
                    </a:lnTo>
                    <a:close/>
                  </a:path>
                </a:pathLst>
              </a:custGeom>
              <a:solidFill>
                <a:srgbClr val="D39FC6"/>
              </a:solidFill>
              <a:ln w="19050" cmpd="sng">
                <a:solidFill>
                  <a:srgbClr val="C785B8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1400"/>
              </a:p>
            </p:txBody>
          </p:sp>
          <p:sp>
            <p:nvSpPr>
              <p:cNvPr id="183" name="Freeform 7"/>
              <p:cNvSpPr>
                <a:spLocks noChangeAspect="1"/>
              </p:cNvSpPr>
              <p:nvPr/>
            </p:nvSpPr>
            <p:spPr bwMode="auto">
              <a:xfrm>
                <a:off x="3973" y="2180"/>
                <a:ext cx="121" cy="121"/>
              </a:xfrm>
              <a:custGeom>
                <a:avLst/>
                <a:gdLst>
                  <a:gd name="T0" fmla="*/ 87 w 81"/>
                  <a:gd name="T1" fmla="*/ 6 h 81"/>
                  <a:gd name="T2" fmla="*/ 27 w 81"/>
                  <a:gd name="T3" fmla="*/ 55 h 81"/>
                  <a:gd name="T4" fmla="*/ 0 w 81"/>
                  <a:gd name="T5" fmla="*/ 122 h 81"/>
                  <a:gd name="T6" fmla="*/ 15 w 81"/>
                  <a:gd name="T7" fmla="*/ 203 h 81"/>
                  <a:gd name="T8" fmla="*/ 15 w 81"/>
                  <a:gd name="T9" fmla="*/ 203 h 81"/>
                  <a:gd name="T10" fmla="*/ 81 w 81"/>
                  <a:gd name="T11" fmla="*/ 263 h 81"/>
                  <a:gd name="T12" fmla="*/ 154 w 81"/>
                  <a:gd name="T13" fmla="*/ 270 h 81"/>
                  <a:gd name="T14" fmla="*/ 223 w 81"/>
                  <a:gd name="T15" fmla="*/ 243 h 81"/>
                  <a:gd name="T16" fmla="*/ 223 w 81"/>
                  <a:gd name="T17" fmla="*/ 243 h 81"/>
                  <a:gd name="T18" fmla="*/ 236 w 81"/>
                  <a:gd name="T19" fmla="*/ 235 h 81"/>
                  <a:gd name="T20" fmla="*/ 261 w 81"/>
                  <a:gd name="T21" fmla="*/ 217 h 81"/>
                  <a:gd name="T22" fmla="*/ 270 w 81"/>
                  <a:gd name="T23" fmla="*/ 200 h 81"/>
                  <a:gd name="T24" fmla="*/ 270 w 81"/>
                  <a:gd name="T25" fmla="*/ 200 h 81"/>
                  <a:gd name="T26" fmla="*/ 235 w 81"/>
                  <a:gd name="T27" fmla="*/ 140 h 81"/>
                  <a:gd name="T28" fmla="*/ 181 w 81"/>
                  <a:gd name="T29" fmla="*/ 46 h 81"/>
                  <a:gd name="T30" fmla="*/ 154 w 81"/>
                  <a:gd name="T31" fmla="*/ 0 h 81"/>
                  <a:gd name="T32" fmla="*/ 154 w 81"/>
                  <a:gd name="T33" fmla="*/ 0 h 81"/>
                  <a:gd name="T34" fmla="*/ 87 w 81"/>
                  <a:gd name="T35" fmla="*/ 6 h 81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w 81"/>
                  <a:gd name="T55" fmla="*/ 0 h 81"/>
                  <a:gd name="T56" fmla="*/ 81 w 81"/>
                  <a:gd name="T57" fmla="*/ 81 h 81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T54" t="T55" r="T56" b="T57"/>
                <a:pathLst>
                  <a:path w="81" h="81">
                    <a:moveTo>
                      <a:pt x="26" y="2"/>
                    </a:moveTo>
                    <a:lnTo>
                      <a:pt x="8" y="17"/>
                    </a:lnTo>
                    <a:lnTo>
                      <a:pt x="0" y="37"/>
                    </a:lnTo>
                    <a:lnTo>
                      <a:pt x="5" y="61"/>
                    </a:lnTo>
                    <a:lnTo>
                      <a:pt x="24" y="79"/>
                    </a:lnTo>
                    <a:lnTo>
                      <a:pt x="46" y="81"/>
                    </a:lnTo>
                    <a:lnTo>
                      <a:pt x="67" y="73"/>
                    </a:lnTo>
                    <a:lnTo>
                      <a:pt x="71" y="70"/>
                    </a:lnTo>
                    <a:lnTo>
                      <a:pt x="78" y="65"/>
                    </a:lnTo>
                    <a:lnTo>
                      <a:pt x="81" y="60"/>
                    </a:lnTo>
                    <a:lnTo>
                      <a:pt x="70" y="42"/>
                    </a:lnTo>
                    <a:lnTo>
                      <a:pt x="54" y="14"/>
                    </a:lnTo>
                    <a:lnTo>
                      <a:pt x="46" y="0"/>
                    </a:lnTo>
                    <a:lnTo>
                      <a:pt x="26" y="2"/>
                    </a:lnTo>
                    <a:close/>
                  </a:path>
                </a:pathLst>
              </a:custGeom>
              <a:solidFill>
                <a:srgbClr val="D39FC6"/>
              </a:solidFill>
              <a:ln w="19050" cmpd="sng">
                <a:solidFill>
                  <a:srgbClr val="C785B8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1400"/>
              </a:p>
            </p:txBody>
          </p:sp>
          <p:sp>
            <p:nvSpPr>
              <p:cNvPr id="184" name="Freeform 8"/>
              <p:cNvSpPr>
                <a:spLocks noChangeAspect="1"/>
              </p:cNvSpPr>
              <p:nvPr/>
            </p:nvSpPr>
            <p:spPr bwMode="auto">
              <a:xfrm>
                <a:off x="4103" y="2322"/>
                <a:ext cx="128" cy="119"/>
              </a:xfrm>
              <a:custGeom>
                <a:avLst/>
                <a:gdLst>
                  <a:gd name="T0" fmla="*/ 26 w 85"/>
                  <a:gd name="T1" fmla="*/ 41 h 79"/>
                  <a:gd name="T2" fmla="*/ 0 w 85"/>
                  <a:gd name="T3" fmla="*/ 116 h 79"/>
                  <a:gd name="T4" fmla="*/ 12 w 85"/>
                  <a:gd name="T5" fmla="*/ 191 h 79"/>
                  <a:gd name="T6" fmla="*/ 68 w 85"/>
                  <a:gd name="T7" fmla="*/ 252 h 79"/>
                  <a:gd name="T8" fmla="*/ 68 w 85"/>
                  <a:gd name="T9" fmla="*/ 252 h 79"/>
                  <a:gd name="T10" fmla="*/ 154 w 85"/>
                  <a:gd name="T11" fmla="*/ 270 h 79"/>
                  <a:gd name="T12" fmla="*/ 223 w 85"/>
                  <a:gd name="T13" fmla="*/ 236 h 79"/>
                  <a:gd name="T14" fmla="*/ 270 w 85"/>
                  <a:gd name="T15" fmla="*/ 176 h 79"/>
                  <a:gd name="T16" fmla="*/ 270 w 85"/>
                  <a:gd name="T17" fmla="*/ 176 h 79"/>
                  <a:gd name="T18" fmla="*/ 277 w 85"/>
                  <a:gd name="T19" fmla="*/ 163 h 79"/>
                  <a:gd name="T20" fmla="*/ 291 w 85"/>
                  <a:gd name="T21" fmla="*/ 134 h 79"/>
                  <a:gd name="T22" fmla="*/ 286 w 85"/>
                  <a:gd name="T23" fmla="*/ 116 h 79"/>
                  <a:gd name="T24" fmla="*/ 286 w 85"/>
                  <a:gd name="T25" fmla="*/ 116 h 79"/>
                  <a:gd name="T26" fmla="*/ 224 w 85"/>
                  <a:gd name="T27" fmla="*/ 81 h 79"/>
                  <a:gd name="T28" fmla="*/ 130 w 85"/>
                  <a:gd name="T29" fmla="*/ 27 h 79"/>
                  <a:gd name="T30" fmla="*/ 80 w 85"/>
                  <a:gd name="T31" fmla="*/ 0 h 79"/>
                  <a:gd name="T32" fmla="*/ 80 w 85"/>
                  <a:gd name="T33" fmla="*/ 0 h 79"/>
                  <a:gd name="T34" fmla="*/ 26 w 85"/>
                  <a:gd name="T35" fmla="*/ 41 h 79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w 85"/>
                  <a:gd name="T55" fmla="*/ 0 h 79"/>
                  <a:gd name="T56" fmla="*/ 85 w 85"/>
                  <a:gd name="T57" fmla="*/ 79 h 79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T54" t="T55" r="T56" b="T57"/>
                <a:pathLst>
                  <a:path w="85" h="79">
                    <a:moveTo>
                      <a:pt x="7" y="12"/>
                    </a:moveTo>
                    <a:lnTo>
                      <a:pt x="0" y="34"/>
                    </a:lnTo>
                    <a:lnTo>
                      <a:pt x="3" y="56"/>
                    </a:lnTo>
                    <a:lnTo>
                      <a:pt x="20" y="74"/>
                    </a:lnTo>
                    <a:lnTo>
                      <a:pt x="45" y="79"/>
                    </a:lnTo>
                    <a:lnTo>
                      <a:pt x="65" y="69"/>
                    </a:lnTo>
                    <a:lnTo>
                      <a:pt x="79" y="52"/>
                    </a:lnTo>
                    <a:lnTo>
                      <a:pt x="81" y="48"/>
                    </a:lnTo>
                    <a:lnTo>
                      <a:pt x="85" y="39"/>
                    </a:lnTo>
                    <a:lnTo>
                      <a:pt x="84" y="34"/>
                    </a:lnTo>
                    <a:lnTo>
                      <a:pt x="66" y="24"/>
                    </a:lnTo>
                    <a:lnTo>
                      <a:pt x="38" y="8"/>
                    </a:lnTo>
                    <a:lnTo>
                      <a:pt x="23" y="0"/>
                    </a:lnTo>
                    <a:lnTo>
                      <a:pt x="7" y="12"/>
                    </a:lnTo>
                    <a:close/>
                  </a:path>
                </a:pathLst>
              </a:custGeom>
              <a:solidFill>
                <a:srgbClr val="D39FC6"/>
              </a:solidFill>
              <a:ln w="19050" cmpd="sng">
                <a:solidFill>
                  <a:srgbClr val="C785B8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1400"/>
              </a:p>
            </p:txBody>
          </p:sp>
        </p:grpSp>
        <p:grpSp>
          <p:nvGrpSpPr>
            <p:cNvPr id="89" name="Group 10"/>
            <p:cNvGrpSpPr>
              <a:grpSpLocks/>
            </p:cNvGrpSpPr>
            <p:nvPr/>
          </p:nvGrpSpPr>
          <p:grpSpPr bwMode="auto">
            <a:xfrm>
              <a:off x="5775325" y="1874838"/>
              <a:ext cx="814388" cy="919162"/>
              <a:chOff x="3561" y="1713"/>
              <a:chExt cx="339" cy="431"/>
            </a:xfrm>
          </p:grpSpPr>
          <p:sp>
            <p:nvSpPr>
              <p:cNvPr id="177" name="Freeform 11"/>
              <p:cNvSpPr>
                <a:spLocks noChangeAspect="1"/>
              </p:cNvSpPr>
              <p:nvPr/>
            </p:nvSpPr>
            <p:spPr bwMode="auto">
              <a:xfrm>
                <a:off x="3561" y="1713"/>
                <a:ext cx="339" cy="431"/>
              </a:xfrm>
              <a:custGeom>
                <a:avLst/>
                <a:gdLst>
                  <a:gd name="T0" fmla="*/ 382 w 226"/>
                  <a:gd name="T1" fmla="*/ 0 h 288"/>
                  <a:gd name="T2" fmla="*/ 450 w 226"/>
                  <a:gd name="T3" fmla="*/ 6 h 288"/>
                  <a:gd name="T4" fmla="*/ 513 w 226"/>
                  <a:gd name="T5" fmla="*/ 28 h 288"/>
                  <a:gd name="T6" fmla="*/ 573 w 226"/>
                  <a:gd name="T7" fmla="*/ 67 h 288"/>
                  <a:gd name="T8" fmla="*/ 629 w 226"/>
                  <a:gd name="T9" fmla="*/ 114 h 288"/>
                  <a:gd name="T10" fmla="*/ 674 w 226"/>
                  <a:gd name="T11" fmla="*/ 171 h 288"/>
                  <a:gd name="T12" fmla="*/ 709 w 226"/>
                  <a:gd name="T13" fmla="*/ 238 h 288"/>
                  <a:gd name="T14" fmla="*/ 741 w 226"/>
                  <a:gd name="T15" fmla="*/ 316 h 288"/>
                  <a:gd name="T16" fmla="*/ 756 w 226"/>
                  <a:gd name="T17" fmla="*/ 397 h 288"/>
                  <a:gd name="T18" fmla="*/ 763 w 226"/>
                  <a:gd name="T19" fmla="*/ 483 h 288"/>
                  <a:gd name="T20" fmla="*/ 763 w 226"/>
                  <a:gd name="T21" fmla="*/ 483 h 288"/>
                  <a:gd name="T22" fmla="*/ 756 w 226"/>
                  <a:gd name="T23" fmla="*/ 569 h 288"/>
                  <a:gd name="T24" fmla="*/ 741 w 226"/>
                  <a:gd name="T25" fmla="*/ 649 h 288"/>
                  <a:gd name="T26" fmla="*/ 709 w 226"/>
                  <a:gd name="T27" fmla="*/ 723 h 288"/>
                  <a:gd name="T28" fmla="*/ 674 w 226"/>
                  <a:gd name="T29" fmla="*/ 795 h 288"/>
                  <a:gd name="T30" fmla="*/ 629 w 226"/>
                  <a:gd name="T31" fmla="*/ 852 h 288"/>
                  <a:gd name="T32" fmla="*/ 573 w 226"/>
                  <a:gd name="T33" fmla="*/ 898 h 288"/>
                  <a:gd name="T34" fmla="*/ 513 w 226"/>
                  <a:gd name="T35" fmla="*/ 937 h 288"/>
                  <a:gd name="T36" fmla="*/ 450 w 226"/>
                  <a:gd name="T37" fmla="*/ 959 h 288"/>
                  <a:gd name="T38" fmla="*/ 382 w 226"/>
                  <a:gd name="T39" fmla="*/ 965 h 288"/>
                  <a:gd name="T40" fmla="*/ 382 w 226"/>
                  <a:gd name="T41" fmla="*/ 965 h 288"/>
                  <a:gd name="T42" fmla="*/ 315 w 226"/>
                  <a:gd name="T43" fmla="*/ 959 h 288"/>
                  <a:gd name="T44" fmla="*/ 248 w 226"/>
                  <a:gd name="T45" fmla="*/ 937 h 288"/>
                  <a:gd name="T46" fmla="*/ 189 w 226"/>
                  <a:gd name="T47" fmla="*/ 898 h 288"/>
                  <a:gd name="T48" fmla="*/ 135 w 226"/>
                  <a:gd name="T49" fmla="*/ 852 h 288"/>
                  <a:gd name="T50" fmla="*/ 93 w 226"/>
                  <a:gd name="T51" fmla="*/ 795 h 288"/>
                  <a:gd name="T52" fmla="*/ 50 w 226"/>
                  <a:gd name="T53" fmla="*/ 723 h 288"/>
                  <a:gd name="T54" fmla="*/ 26 w 226"/>
                  <a:gd name="T55" fmla="*/ 649 h 288"/>
                  <a:gd name="T56" fmla="*/ 8 w 226"/>
                  <a:gd name="T57" fmla="*/ 569 h 288"/>
                  <a:gd name="T58" fmla="*/ 0 w 226"/>
                  <a:gd name="T59" fmla="*/ 483 h 288"/>
                  <a:gd name="T60" fmla="*/ 0 w 226"/>
                  <a:gd name="T61" fmla="*/ 483 h 288"/>
                  <a:gd name="T62" fmla="*/ 8 w 226"/>
                  <a:gd name="T63" fmla="*/ 397 h 288"/>
                  <a:gd name="T64" fmla="*/ 26 w 226"/>
                  <a:gd name="T65" fmla="*/ 316 h 288"/>
                  <a:gd name="T66" fmla="*/ 50 w 226"/>
                  <a:gd name="T67" fmla="*/ 238 h 288"/>
                  <a:gd name="T68" fmla="*/ 93 w 226"/>
                  <a:gd name="T69" fmla="*/ 171 h 288"/>
                  <a:gd name="T70" fmla="*/ 135 w 226"/>
                  <a:gd name="T71" fmla="*/ 114 h 288"/>
                  <a:gd name="T72" fmla="*/ 189 w 226"/>
                  <a:gd name="T73" fmla="*/ 67 h 288"/>
                  <a:gd name="T74" fmla="*/ 248 w 226"/>
                  <a:gd name="T75" fmla="*/ 28 h 288"/>
                  <a:gd name="T76" fmla="*/ 315 w 226"/>
                  <a:gd name="T77" fmla="*/ 6 h 288"/>
                  <a:gd name="T78" fmla="*/ 382 w 226"/>
                  <a:gd name="T79" fmla="*/ 0 h 288"/>
                  <a:gd name="T80" fmla="*/ 382 w 226"/>
                  <a:gd name="T81" fmla="*/ 0 h 288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w 226"/>
                  <a:gd name="T124" fmla="*/ 0 h 288"/>
                  <a:gd name="T125" fmla="*/ 226 w 226"/>
                  <a:gd name="T126" fmla="*/ 288 h 288"/>
                </a:gdLst>
                <a:ahLst/>
                <a:cxnLst>
                  <a:cxn ang="T82">
                    <a:pos x="T0" y="T1"/>
                  </a:cxn>
                  <a:cxn ang="T83">
                    <a:pos x="T2" y="T3"/>
                  </a:cxn>
                  <a:cxn ang="T84">
                    <a:pos x="T4" y="T5"/>
                  </a:cxn>
                  <a:cxn ang="T85">
                    <a:pos x="T6" y="T7"/>
                  </a:cxn>
                  <a:cxn ang="T86">
                    <a:pos x="T8" y="T9"/>
                  </a:cxn>
                  <a:cxn ang="T87">
                    <a:pos x="T10" y="T11"/>
                  </a:cxn>
                  <a:cxn ang="T88">
                    <a:pos x="T12" y="T13"/>
                  </a:cxn>
                  <a:cxn ang="T89">
                    <a:pos x="T14" y="T15"/>
                  </a:cxn>
                  <a:cxn ang="T90">
                    <a:pos x="T16" y="T17"/>
                  </a:cxn>
                  <a:cxn ang="T91">
                    <a:pos x="T18" y="T19"/>
                  </a:cxn>
                  <a:cxn ang="T92">
                    <a:pos x="T20" y="T21"/>
                  </a:cxn>
                  <a:cxn ang="T93">
                    <a:pos x="T22" y="T23"/>
                  </a:cxn>
                  <a:cxn ang="T94">
                    <a:pos x="T24" y="T25"/>
                  </a:cxn>
                  <a:cxn ang="T95">
                    <a:pos x="T26" y="T27"/>
                  </a:cxn>
                  <a:cxn ang="T96">
                    <a:pos x="T28" y="T29"/>
                  </a:cxn>
                  <a:cxn ang="T97">
                    <a:pos x="T30" y="T31"/>
                  </a:cxn>
                  <a:cxn ang="T98">
                    <a:pos x="T32" y="T33"/>
                  </a:cxn>
                  <a:cxn ang="T99">
                    <a:pos x="T34" y="T35"/>
                  </a:cxn>
                  <a:cxn ang="T100">
                    <a:pos x="T36" y="T37"/>
                  </a:cxn>
                  <a:cxn ang="T101">
                    <a:pos x="T38" y="T39"/>
                  </a:cxn>
                  <a:cxn ang="T102">
                    <a:pos x="T40" y="T41"/>
                  </a:cxn>
                  <a:cxn ang="T103">
                    <a:pos x="T42" y="T43"/>
                  </a:cxn>
                  <a:cxn ang="T104">
                    <a:pos x="T44" y="T45"/>
                  </a:cxn>
                  <a:cxn ang="T105">
                    <a:pos x="T46" y="T47"/>
                  </a:cxn>
                  <a:cxn ang="T106">
                    <a:pos x="T48" y="T49"/>
                  </a:cxn>
                  <a:cxn ang="T107">
                    <a:pos x="T50" y="T51"/>
                  </a:cxn>
                  <a:cxn ang="T108">
                    <a:pos x="T52" y="T53"/>
                  </a:cxn>
                  <a:cxn ang="T109">
                    <a:pos x="T54" y="T55"/>
                  </a:cxn>
                  <a:cxn ang="T110">
                    <a:pos x="T56" y="T57"/>
                  </a:cxn>
                  <a:cxn ang="T111">
                    <a:pos x="T58" y="T59"/>
                  </a:cxn>
                  <a:cxn ang="T112">
                    <a:pos x="T60" y="T61"/>
                  </a:cxn>
                  <a:cxn ang="T113">
                    <a:pos x="T62" y="T63"/>
                  </a:cxn>
                  <a:cxn ang="T114">
                    <a:pos x="T64" y="T65"/>
                  </a:cxn>
                  <a:cxn ang="T115">
                    <a:pos x="T66" y="T67"/>
                  </a:cxn>
                  <a:cxn ang="T116">
                    <a:pos x="T68" y="T69"/>
                  </a:cxn>
                  <a:cxn ang="T117">
                    <a:pos x="T70" y="T71"/>
                  </a:cxn>
                  <a:cxn ang="T118">
                    <a:pos x="T72" y="T73"/>
                  </a:cxn>
                  <a:cxn ang="T119">
                    <a:pos x="T74" y="T75"/>
                  </a:cxn>
                  <a:cxn ang="T120">
                    <a:pos x="T76" y="T77"/>
                  </a:cxn>
                  <a:cxn ang="T121">
                    <a:pos x="T78" y="T79"/>
                  </a:cxn>
                  <a:cxn ang="T122">
                    <a:pos x="T80" y="T81"/>
                  </a:cxn>
                </a:cxnLst>
                <a:rect l="T123" t="T124" r="T125" b="T126"/>
                <a:pathLst>
                  <a:path w="226" h="288">
                    <a:moveTo>
                      <a:pt x="113" y="0"/>
                    </a:moveTo>
                    <a:lnTo>
                      <a:pt x="133" y="2"/>
                    </a:lnTo>
                    <a:lnTo>
                      <a:pt x="152" y="9"/>
                    </a:lnTo>
                    <a:lnTo>
                      <a:pt x="170" y="20"/>
                    </a:lnTo>
                    <a:lnTo>
                      <a:pt x="186" y="34"/>
                    </a:lnTo>
                    <a:lnTo>
                      <a:pt x="199" y="51"/>
                    </a:lnTo>
                    <a:lnTo>
                      <a:pt x="210" y="71"/>
                    </a:lnTo>
                    <a:lnTo>
                      <a:pt x="219" y="94"/>
                    </a:lnTo>
                    <a:lnTo>
                      <a:pt x="224" y="118"/>
                    </a:lnTo>
                    <a:lnTo>
                      <a:pt x="226" y="144"/>
                    </a:lnTo>
                    <a:lnTo>
                      <a:pt x="224" y="170"/>
                    </a:lnTo>
                    <a:lnTo>
                      <a:pt x="219" y="194"/>
                    </a:lnTo>
                    <a:lnTo>
                      <a:pt x="210" y="216"/>
                    </a:lnTo>
                    <a:lnTo>
                      <a:pt x="199" y="237"/>
                    </a:lnTo>
                    <a:lnTo>
                      <a:pt x="186" y="254"/>
                    </a:lnTo>
                    <a:lnTo>
                      <a:pt x="170" y="268"/>
                    </a:lnTo>
                    <a:lnTo>
                      <a:pt x="152" y="279"/>
                    </a:lnTo>
                    <a:lnTo>
                      <a:pt x="133" y="286"/>
                    </a:lnTo>
                    <a:lnTo>
                      <a:pt x="113" y="288"/>
                    </a:lnTo>
                    <a:lnTo>
                      <a:pt x="93" y="286"/>
                    </a:lnTo>
                    <a:lnTo>
                      <a:pt x="73" y="279"/>
                    </a:lnTo>
                    <a:lnTo>
                      <a:pt x="56" y="268"/>
                    </a:lnTo>
                    <a:lnTo>
                      <a:pt x="40" y="254"/>
                    </a:lnTo>
                    <a:lnTo>
                      <a:pt x="27" y="237"/>
                    </a:lnTo>
                    <a:lnTo>
                      <a:pt x="15" y="216"/>
                    </a:lnTo>
                    <a:lnTo>
                      <a:pt x="7" y="194"/>
                    </a:lnTo>
                    <a:lnTo>
                      <a:pt x="2" y="170"/>
                    </a:lnTo>
                    <a:lnTo>
                      <a:pt x="0" y="144"/>
                    </a:lnTo>
                    <a:lnTo>
                      <a:pt x="2" y="118"/>
                    </a:lnTo>
                    <a:lnTo>
                      <a:pt x="7" y="94"/>
                    </a:lnTo>
                    <a:lnTo>
                      <a:pt x="15" y="71"/>
                    </a:lnTo>
                    <a:lnTo>
                      <a:pt x="27" y="51"/>
                    </a:lnTo>
                    <a:lnTo>
                      <a:pt x="40" y="34"/>
                    </a:lnTo>
                    <a:lnTo>
                      <a:pt x="56" y="20"/>
                    </a:lnTo>
                    <a:lnTo>
                      <a:pt x="73" y="9"/>
                    </a:lnTo>
                    <a:lnTo>
                      <a:pt x="93" y="2"/>
                    </a:lnTo>
                    <a:lnTo>
                      <a:pt x="113" y="0"/>
                    </a:lnTo>
                    <a:close/>
                  </a:path>
                </a:pathLst>
              </a:custGeom>
              <a:solidFill>
                <a:srgbClr val="EAD4E4"/>
              </a:solidFill>
              <a:ln w="19050" cmpd="sng">
                <a:solidFill>
                  <a:srgbClr val="DEB7D4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1400"/>
              </a:p>
            </p:txBody>
          </p:sp>
          <p:sp>
            <p:nvSpPr>
              <p:cNvPr id="178" name="Freeform 12"/>
              <p:cNvSpPr>
                <a:spLocks noChangeAspect="1"/>
              </p:cNvSpPr>
              <p:nvPr/>
            </p:nvSpPr>
            <p:spPr bwMode="auto">
              <a:xfrm>
                <a:off x="3749" y="1830"/>
                <a:ext cx="67" cy="202"/>
              </a:xfrm>
              <a:custGeom>
                <a:avLst/>
                <a:gdLst>
                  <a:gd name="T0" fmla="*/ 122 w 45"/>
                  <a:gd name="T1" fmla="*/ 362 h 135"/>
                  <a:gd name="T2" fmla="*/ 89 w 45"/>
                  <a:gd name="T3" fmla="*/ 322 h 135"/>
                  <a:gd name="T4" fmla="*/ 63 w 45"/>
                  <a:gd name="T5" fmla="*/ 278 h 135"/>
                  <a:gd name="T6" fmla="*/ 49 w 45"/>
                  <a:gd name="T7" fmla="*/ 221 h 135"/>
                  <a:gd name="T8" fmla="*/ 49 w 45"/>
                  <a:gd name="T9" fmla="*/ 221 h 135"/>
                  <a:gd name="T10" fmla="*/ 63 w 45"/>
                  <a:gd name="T11" fmla="*/ 171 h 135"/>
                  <a:gd name="T12" fmla="*/ 89 w 45"/>
                  <a:gd name="T13" fmla="*/ 127 h 135"/>
                  <a:gd name="T14" fmla="*/ 122 w 45"/>
                  <a:gd name="T15" fmla="*/ 90 h 135"/>
                  <a:gd name="T16" fmla="*/ 122 w 45"/>
                  <a:gd name="T17" fmla="*/ 90 h 135"/>
                  <a:gd name="T18" fmla="*/ 140 w 45"/>
                  <a:gd name="T19" fmla="*/ 63 h 135"/>
                  <a:gd name="T20" fmla="*/ 141 w 45"/>
                  <a:gd name="T21" fmla="*/ 28 h 135"/>
                  <a:gd name="T22" fmla="*/ 149 w 45"/>
                  <a:gd name="T23" fmla="*/ 0 h 135"/>
                  <a:gd name="T24" fmla="*/ 149 w 45"/>
                  <a:gd name="T25" fmla="*/ 0 h 135"/>
                  <a:gd name="T26" fmla="*/ 141 w 45"/>
                  <a:gd name="T27" fmla="*/ 22 h 135"/>
                  <a:gd name="T28" fmla="*/ 141 w 45"/>
                  <a:gd name="T29" fmla="*/ 28 h 135"/>
                  <a:gd name="T30" fmla="*/ 149 w 45"/>
                  <a:gd name="T31" fmla="*/ 0 h 135"/>
                  <a:gd name="T32" fmla="*/ 149 w 45"/>
                  <a:gd name="T33" fmla="*/ 0 h 135"/>
                  <a:gd name="T34" fmla="*/ 149 w 45"/>
                  <a:gd name="T35" fmla="*/ 0 h 135"/>
                  <a:gd name="T36" fmla="*/ 149 w 45"/>
                  <a:gd name="T37" fmla="*/ 0 h 135"/>
                  <a:gd name="T38" fmla="*/ 149 w 45"/>
                  <a:gd name="T39" fmla="*/ 0 h 135"/>
                  <a:gd name="T40" fmla="*/ 149 w 45"/>
                  <a:gd name="T41" fmla="*/ 0 h 135"/>
                  <a:gd name="T42" fmla="*/ 140 w 45"/>
                  <a:gd name="T43" fmla="*/ 27 h 135"/>
                  <a:gd name="T44" fmla="*/ 128 w 45"/>
                  <a:gd name="T45" fmla="*/ 55 h 135"/>
                  <a:gd name="T46" fmla="*/ 113 w 45"/>
                  <a:gd name="T47" fmla="*/ 81 h 135"/>
                  <a:gd name="T48" fmla="*/ 113 w 45"/>
                  <a:gd name="T49" fmla="*/ 81 h 135"/>
                  <a:gd name="T50" fmla="*/ 55 w 45"/>
                  <a:gd name="T51" fmla="*/ 121 h 135"/>
                  <a:gd name="T52" fmla="*/ 13 w 45"/>
                  <a:gd name="T53" fmla="*/ 175 h 135"/>
                  <a:gd name="T54" fmla="*/ 0 w 45"/>
                  <a:gd name="T55" fmla="*/ 238 h 135"/>
                  <a:gd name="T56" fmla="*/ 0 w 45"/>
                  <a:gd name="T57" fmla="*/ 238 h 135"/>
                  <a:gd name="T58" fmla="*/ 0 w 45"/>
                  <a:gd name="T59" fmla="*/ 238 h 135"/>
                  <a:gd name="T60" fmla="*/ 0 w 45"/>
                  <a:gd name="T61" fmla="*/ 238 h 135"/>
                  <a:gd name="T62" fmla="*/ 0 w 45"/>
                  <a:gd name="T63" fmla="*/ 242 h 135"/>
                  <a:gd name="T64" fmla="*/ 0 w 45"/>
                  <a:gd name="T65" fmla="*/ 242 h 135"/>
                  <a:gd name="T66" fmla="*/ 22 w 45"/>
                  <a:gd name="T67" fmla="*/ 292 h 135"/>
                  <a:gd name="T68" fmla="*/ 67 w 45"/>
                  <a:gd name="T69" fmla="*/ 335 h 135"/>
                  <a:gd name="T70" fmla="*/ 113 w 45"/>
                  <a:gd name="T71" fmla="*/ 371 h 135"/>
                  <a:gd name="T72" fmla="*/ 113 w 45"/>
                  <a:gd name="T73" fmla="*/ 371 h 135"/>
                  <a:gd name="T74" fmla="*/ 128 w 45"/>
                  <a:gd name="T75" fmla="*/ 397 h 135"/>
                  <a:gd name="T76" fmla="*/ 140 w 45"/>
                  <a:gd name="T77" fmla="*/ 423 h 135"/>
                  <a:gd name="T78" fmla="*/ 149 w 45"/>
                  <a:gd name="T79" fmla="*/ 452 h 135"/>
                  <a:gd name="T80" fmla="*/ 149 w 45"/>
                  <a:gd name="T81" fmla="*/ 452 h 135"/>
                  <a:gd name="T82" fmla="*/ 149 w 45"/>
                  <a:gd name="T83" fmla="*/ 452 h 135"/>
                  <a:gd name="T84" fmla="*/ 149 w 45"/>
                  <a:gd name="T85" fmla="*/ 452 h 135"/>
                  <a:gd name="T86" fmla="*/ 149 w 45"/>
                  <a:gd name="T87" fmla="*/ 452 h 135"/>
                  <a:gd name="T88" fmla="*/ 122 w 45"/>
                  <a:gd name="T89" fmla="*/ 362 h 135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w 45"/>
                  <a:gd name="T136" fmla="*/ 0 h 135"/>
                  <a:gd name="T137" fmla="*/ 45 w 45"/>
                  <a:gd name="T138" fmla="*/ 135 h 135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T135" t="T136" r="T137" b="T138"/>
                <a:pathLst>
                  <a:path w="45" h="135">
                    <a:moveTo>
                      <a:pt x="37" y="108"/>
                    </a:moveTo>
                    <a:lnTo>
                      <a:pt x="27" y="96"/>
                    </a:lnTo>
                    <a:lnTo>
                      <a:pt x="19" y="83"/>
                    </a:lnTo>
                    <a:lnTo>
                      <a:pt x="15" y="66"/>
                    </a:lnTo>
                    <a:lnTo>
                      <a:pt x="19" y="51"/>
                    </a:lnTo>
                    <a:lnTo>
                      <a:pt x="27" y="38"/>
                    </a:lnTo>
                    <a:lnTo>
                      <a:pt x="37" y="27"/>
                    </a:lnTo>
                    <a:lnTo>
                      <a:pt x="42" y="19"/>
                    </a:lnTo>
                    <a:lnTo>
                      <a:pt x="43" y="9"/>
                    </a:lnTo>
                    <a:lnTo>
                      <a:pt x="45" y="0"/>
                    </a:lnTo>
                    <a:lnTo>
                      <a:pt x="43" y="7"/>
                    </a:lnTo>
                    <a:lnTo>
                      <a:pt x="43" y="9"/>
                    </a:lnTo>
                    <a:lnTo>
                      <a:pt x="45" y="0"/>
                    </a:lnTo>
                    <a:lnTo>
                      <a:pt x="42" y="8"/>
                    </a:lnTo>
                    <a:lnTo>
                      <a:pt x="39" y="17"/>
                    </a:lnTo>
                    <a:lnTo>
                      <a:pt x="34" y="24"/>
                    </a:lnTo>
                    <a:lnTo>
                      <a:pt x="17" y="36"/>
                    </a:lnTo>
                    <a:lnTo>
                      <a:pt x="4" y="52"/>
                    </a:lnTo>
                    <a:lnTo>
                      <a:pt x="0" y="71"/>
                    </a:lnTo>
                    <a:lnTo>
                      <a:pt x="0" y="72"/>
                    </a:lnTo>
                    <a:lnTo>
                      <a:pt x="7" y="87"/>
                    </a:lnTo>
                    <a:lnTo>
                      <a:pt x="20" y="100"/>
                    </a:lnTo>
                    <a:lnTo>
                      <a:pt x="34" y="111"/>
                    </a:lnTo>
                    <a:lnTo>
                      <a:pt x="39" y="118"/>
                    </a:lnTo>
                    <a:lnTo>
                      <a:pt x="42" y="126"/>
                    </a:lnTo>
                    <a:lnTo>
                      <a:pt x="45" y="135"/>
                    </a:lnTo>
                    <a:lnTo>
                      <a:pt x="37" y="108"/>
                    </a:lnTo>
                    <a:close/>
                  </a:path>
                </a:pathLst>
              </a:custGeom>
              <a:solidFill>
                <a:srgbClr val="E0BCD6"/>
              </a:solidFill>
              <a:ln w="38100" cmpd="sng">
                <a:solidFill>
                  <a:srgbClr val="DEB7D4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1400"/>
              </a:p>
            </p:txBody>
          </p:sp>
          <p:sp>
            <p:nvSpPr>
              <p:cNvPr id="179" name="Freeform 13"/>
              <p:cNvSpPr>
                <a:spLocks noChangeAspect="1"/>
              </p:cNvSpPr>
              <p:nvPr/>
            </p:nvSpPr>
            <p:spPr bwMode="auto">
              <a:xfrm>
                <a:off x="3599" y="1732"/>
                <a:ext cx="138" cy="113"/>
              </a:xfrm>
              <a:custGeom>
                <a:avLst/>
                <a:gdLst>
                  <a:gd name="T0" fmla="*/ 0 w 92"/>
                  <a:gd name="T1" fmla="*/ 256 h 75"/>
                  <a:gd name="T2" fmla="*/ 54 w 92"/>
                  <a:gd name="T3" fmla="*/ 184 h 75"/>
                  <a:gd name="T4" fmla="*/ 119 w 92"/>
                  <a:gd name="T5" fmla="*/ 122 h 75"/>
                  <a:gd name="T6" fmla="*/ 192 w 92"/>
                  <a:gd name="T7" fmla="*/ 75 h 75"/>
                  <a:gd name="T8" fmla="*/ 276 w 92"/>
                  <a:gd name="T9" fmla="*/ 48 h 75"/>
                  <a:gd name="T10" fmla="*/ 276 w 92"/>
                  <a:gd name="T11" fmla="*/ 48 h 75"/>
                  <a:gd name="T12" fmla="*/ 295 w 92"/>
                  <a:gd name="T13" fmla="*/ 39 h 75"/>
                  <a:gd name="T14" fmla="*/ 304 w 92"/>
                  <a:gd name="T15" fmla="*/ 26 h 75"/>
                  <a:gd name="T16" fmla="*/ 310 w 92"/>
                  <a:gd name="T17" fmla="*/ 14 h 75"/>
                  <a:gd name="T18" fmla="*/ 310 w 92"/>
                  <a:gd name="T19" fmla="*/ 14 h 75"/>
                  <a:gd name="T20" fmla="*/ 295 w 92"/>
                  <a:gd name="T21" fmla="*/ 0 h 75"/>
                  <a:gd name="T22" fmla="*/ 267 w 92"/>
                  <a:gd name="T23" fmla="*/ 0 h 75"/>
                  <a:gd name="T24" fmla="*/ 248 w 92"/>
                  <a:gd name="T25" fmla="*/ 0 h 75"/>
                  <a:gd name="T26" fmla="*/ 248 w 92"/>
                  <a:gd name="T27" fmla="*/ 0 h 75"/>
                  <a:gd name="T28" fmla="*/ 157 w 92"/>
                  <a:gd name="T29" fmla="*/ 39 h 75"/>
                  <a:gd name="T30" fmla="*/ 88 w 92"/>
                  <a:gd name="T31" fmla="*/ 99 h 75"/>
                  <a:gd name="T32" fmla="*/ 33 w 92"/>
                  <a:gd name="T33" fmla="*/ 178 h 75"/>
                  <a:gd name="T34" fmla="*/ 0 w 92"/>
                  <a:gd name="T35" fmla="*/ 256 h 75"/>
                  <a:gd name="T36" fmla="*/ 0 w 92"/>
                  <a:gd name="T37" fmla="*/ 256 h 75"/>
                  <a:gd name="T38" fmla="*/ 0 w 92"/>
                  <a:gd name="T39" fmla="*/ 256 h 75"/>
                  <a:gd name="T40" fmla="*/ 0 w 92"/>
                  <a:gd name="T41" fmla="*/ 256 h 75"/>
                  <a:gd name="T42" fmla="*/ 0 w 92"/>
                  <a:gd name="T43" fmla="*/ 256 h 75"/>
                  <a:gd name="T44" fmla="*/ 0 w 92"/>
                  <a:gd name="T45" fmla="*/ 256 h 75"/>
                  <a:gd name="T46" fmla="*/ 0 w 92"/>
                  <a:gd name="T47" fmla="*/ 256 h 75"/>
                  <a:gd name="T48" fmla="*/ 0 w 92"/>
                  <a:gd name="T49" fmla="*/ 256 h 75"/>
                  <a:gd name="T50" fmla="*/ 0 w 92"/>
                  <a:gd name="T51" fmla="*/ 256 h 75"/>
                  <a:gd name="T52" fmla="*/ 0 w 92"/>
                  <a:gd name="T53" fmla="*/ 256 h 75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w 92"/>
                  <a:gd name="T82" fmla="*/ 0 h 75"/>
                  <a:gd name="T83" fmla="*/ 92 w 92"/>
                  <a:gd name="T84" fmla="*/ 75 h 75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T81" t="T82" r="T83" b="T84"/>
                <a:pathLst>
                  <a:path w="92" h="75">
                    <a:moveTo>
                      <a:pt x="0" y="75"/>
                    </a:moveTo>
                    <a:lnTo>
                      <a:pt x="16" y="54"/>
                    </a:lnTo>
                    <a:lnTo>
                      <a:pt x="35" y="36"/>
                    </a:lnTo>
                    <a:lnTo>
                      <a:pt x="57" y="22"/>
                    </a:lnTo>
                    <a:lnTo>
                      <a:pt x="82" y="14"/>
                    </a:lnTo>
                    <a:lnTo>
                      <a:pt x="87" y="11"/>
                    </a:lnTo>
                    <a:lnTo>
                      <a:pt x="90" y="7"/>
                    </a:lnTo>
                    <a:lnTo>
                      <a:pt x="92" y="4"/>
                    </a:lnTo>
                    <a:lnTo>
                      <a:pt x="87" y="0"/>
                    </a:lnTo>
                    <a:lnTo>
                      <a:pt x="79" y="0"/>
                    </a:lnTo>
                    <a:lnTo>
                      <a:pt x="73" y="0"/>
                    </a:lnTo>
                    <a:lnTo>
                      <a:pt x="47" y="11"/>
                    </a:lnTo>
                    <a:lnTo>
                      <a:pt x="26" y="29"/>
                    </a:lnTo>
                    <a:lnTo>
                      <a:pt x="10" y="52"/>
                    </a:lnTo>
                    <a:lnTo>
                      <a:pt x="0" y="75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sz="1400"/>
              </a:p>
            </p:txBody>
          </p:sp>
          <p:sp>
            <p:nvSpPr>
              <p:cNvPr id="180" name="Freeform 14"/>
              <p:cNvSpPr>
                <a:spLocks noChangeAspect="1"/>
              </p:cNvSpPr>
              <p:nvPr/>
            </p:nvSpPr>
            <p:spPr bwMode="auto">
              <a:xfrm>
                <a:off x="3735" y="1824"/>
                <a:ext cx="77" cy="202"/>
              </a:xfrm>
              <a:custGeom>
                <a:avLst/>
                <a:gdLst>
                  <a:gd name="T0" fmla="*/ 171 w 51"/>
                  <a:gd name="T1" fmla="*/ 0 h 135"/>
                  <a:gd name="T2" fmla="*/ 162 w 51"/>
                  <a:gd name="T3" fmla="*/ 27 h 135"/>
                  <a:gd name="T4" fmla="*/ 157 w 51"/>
                  <a:gd name="T5" fmla="*/ 33 h 135"/>
                  <a:gd name="T6" fmla="*/ 171 w 51"/>
                  <a:gd name="T7" fmla="*/ 0 h 135"/>
                  <a:gd name="T8" fmla="*/ 171 w 51"/>
                  <a:gd name="T9" fmla="*/ 0 h 135"/>
                  <a:gd name="T10" fmla="*/ 171 w 51"/>
                  <a:gd name="T11" fmla="*/ 0 h 135"/>
                  <a:gd name="T12" fmla="*/ 171 w 51"/>
                  <a:gd name="T13" fmla="*/ 0 h 135"/>
                  <a:gd name="T14" fmla="*/ 157 w 51"/>
                  <a:gd name="T15" fmla="*/ 28 h 135"/>
                  <a:gd name="T16" fmla="*/ 142 w 51"/>
                  <a:gd name="T17" fmla="*/ 55 h 135"/>
                  <a:gd name="T18" fmla="*/ 116 w 51"/>
                  <a:gd name="T19" fmla="*/ 81 h 135"/>
                  <a:gd name="T20" fmla="*/ 62 w 51"/>
                  <a:gd name="T21" fmla="*/ 123 h 135"/>
                  <a:gd name="T22" fmla="*/ 14 w 51"/>
                  <a:gd name="T23" fmla="*/ 175 h 135"/>
                  <a:gd name="T24" fmla="*/ 0 w 51"/>
                  <a:gd name="T25" fmla="*/ 242 h 135"/>
                  <a:gd name="T26" fmla="*/ 0 w 51"/>
                  <a:gd name="T27" fmla="*/ 242 h 135"/>
                  <a:gd name="T28" fmla="*/ 0 w 51"/>
                  <a:gd name="T29" fmla="*/ 242 h 135"/>
                  <a:gd name="T30" fmla="*/ 0 w 51"/>
                  <a:gd name="T31" fmla="*/ 242 h 135"/>
                  <a:gd name="T32" fmla="*/ 26 w 51"/>
                  <a:gd name="T33" fmla="*/ 296 h 135"/>
                  <a:gd name="T34" fmla="*/ 68 w 51"/>
                  <a:gd name="T35" fmla="*/ 335 h 135"/>
                  <a:gd name="T36" fmla="*/ 116 w 51"/>
                  <a:gd name="T37" fmla="*/ 371 h 135"/>
                  <a:gd name="T38" fmla="*/ 142 w 51"/>
                  <a:gd name="T39" fmla="*/ 398 h 135"/>
                  <a:gd name="T40" fmla="*/ 157 w 51"/>
                  <a:gd name="T41" fmla="*/ 425 h 135"/>
                  <a:gd name="T42" fmla="*/ 175 w 51"/>
                  <a:gd name="T43" fmla="*/ 452 h 135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51"/>
                  <a:gd name="T67" fmla="*/ 0 h 135"/>
                  <a:gd name="T68" fmla="*/ 51 w 51"/>
                  <a:gd name="T69" fmla="*/ 135 h 135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51" h="135">
                    <a:moveTo>
                      <a:pt x="50" y="0"/>
                    </a:moveTo>
                    <a:lnTo>
                      <a:pt x="47" y="8"/>
                    </a:lnTo>
                    <a:lnTo>
                      <a:pt x="46" y="10"/>
                    </a:lnTo>
                    <a:lnTo>
                      <a:pt x="50" y="0"/>
                    </a:lnTo>
                    <a:lnTo>
                      <a:pt x="46" y="9"/>
                    </a:lnTo>
                    <a:lnTo>
                      <a:pt x="41" y="17"/>
                    </a:lnTo>
                    <a:lnTo>
                      <a:pt x="34" y="24"/>
                    </a:lnTo>
                    <a:lnTo>
                      <a:pt x="18" y="37"/>
                    </a:lnTo>
                    <a:lnTo>
                      <a:pt x="4" y="52"/>
                    </a:lnTo>
                    <a:lnTo>
                      <a:pt x="0" y="72"/>
                    </a:lnTo>
                    <a:lnTo>
                      <a:pt x="7" y="88"/>
                    </a:lnTo>
                    <a:lnTo>
                      <a:pt x="20" y="100"/>
                    </a:lnTo>
                    <a:lnTo>
                      <a:pt x="34" y="111"/>
                    </a:lnTo>
                    <a:lnTo>
                      <a:pt x="41" y="119"/>
                    </a:lnTo>
                    <a:lnTo>
                      <a:pt x="46" y="127"/>
                    </a:lnTo>
                    <a:lnTo>
                      <a:pt x="51" y="135"/>
                    </a:lnTo>
                  </a:path>
                </a:pathLst>
              </a:custGeom>
              <a:noFill/>
              <a:ln w="19050" cmpd="sng">
                <a:solidFill>
                  <a:srgbClr val="C8A3C4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sz="1400"/>
              </a:p>
            </p:txBody>
          </p:sp>
        </p:grpSp>
        <p:grpSp>
          <p:nvGrpSpPr>
            <p:cNvPr id="90" name="Group 15"/>
            <p:cNvGrpSpPr>
              <a:grpSpLocks/>
            </p:cNvGrpSpPr>
            <p:nvPr/>
          </p:nvGrpSpPr>
          <p:grpSpPr bwMode="auto">
            <a:xfrm>
              <a:off x="1114425" y="1095375"/>
              <a:ext cx="7497306" cy="2297759"/>
              <a:chOff x="1868" y="1348"/>
              <a:chExt cx="3119" cy="1077"/>
            </a:xfrm>
          </p:grpSpPr>
          <p:grpSp>
            <p:nvGrpSpPr>
              <p:cNvPr id="111" name="Group 16"/>
              <p:cNvGrpSpPr>
                <a:grpSpLocks/>
              </p:cNvGrpSpPr>
              <p:nvPr/>
            </p:nvGrpSpPr>
            <p:grpSpPr bwMode="auto">
              <a:xfrm>
                <a:off x="3845" y="1496"/>
                <a:ext cx="499" cy="876"/>
                <a:chOff x="3845" y="1496"/>
                <a:chExt cx="499" cy="876"/>
              </a:xfrm>
            </p:grpSpPr>
            <p:sp>
              <p:nvSpPr>
                <p:cNvPr id="160" name="Freeform 17"/>
                <p:cNvSpPr>
                  <a:spLocks noChangeAspect="1"/>
                </p:cNvSpPr>
                <p:nvPr/>
              </p:nvSpPr>
              <p:spPr bwMode="auto">
                <a:xfrm>
                  <a:off x="4322" y="2296"/>
                  <a:ext cx="22" cy="76"/>
                </a:xfrm>
                <a:custGeom>
                  <a:avLst/>
                  <a:gdLst>
                    <a:gd name="T0" fmla="*/ 0 w 15"/>
                    <a:gd name="T1" fmla="*/ 167 h 51"/>
                    <a:gd name="T2" fmla="*/ 26 w 15"/>
                    <a:gd name="T3" fmla="*/ 168 h 51"/>
                    <a:gd name="T4" fmla="*/ 47 w 15"/>
                    <a:gd name="T5" fmla="*/ 1 h 51"/>
                    <a:gd name="T6" fmla="*/ 22 w 15"/>
                    <a:gd name="T7" fmla="*/ 0 h 51"/>
                    <a:gd name="T8" fmla="*/ 0 w 15"/>
                    <a:gd name="T9" fmla="*/ 167 h 51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5"/>
                    <a:gd name="T16" fmla="*/ 0 h 51"/>
                    <a:gd name="T17" fmla="*/ 15 w 15"/>
                    <a:gd name="T18" fmla="*/ 51 h 51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5" h="51">
                      <a:moveTo>
                        <a:pt x="0" y="50"/>
                      </a:moveTo>
                      <a:lnTo>
                        <a:pt x="8" y="51"/>
                      </a:lnTo>
                      <a:lnTo>
                        <a:pt x="15" y="1"/>
                      </a:lnTo>
                      <a:lnTo>
                        <a:pt x="7" y="0"/>
                      </a:lnTo>
                      <a:lnTo>
                        <a:pt x="0" y="50"/>
                      </a:lnTo>
                      <a:close/>
                    </a:path>
                  </a:pathLst>
                </a:custGeom>
                <a:solidFill>
                  <a:srgbClr val="4D94C3"/>
                </a:solidFill>
                <a:ln w="19050" cmpd="sng">
                  <a:solidFill>
                    <a:srgbClr val="4D94C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400"/>
                </a:p>
              </p:txBody>
            </p:sp>
            <p:sp>
              <p:nvSpPr>
                <p:cNvPr id="161" name="Freeform 18"/>
                <p:cNvSpPr>
                  <a:spLocks noChangeAspect="1"/>
                </p:cNvSpPr>
                <p:nvPr/>
              </p:nvSpPr>
              <p:spPr bwMode="auto">
                <a:xfrm>
                  <a:off x="3845" y="1841"/>
                  <a:ext cx="21" cy="78"/>
                </a:xfrm>
                <a:custGeom>
                  <a:avLst/>
                  <a:gdLst>
                    <a:gd name="T0" fmla="*/ 0 w 14"/>
                    <a:gd name="T1" fmla="*/ 0 h 52"/>
                    <a:gd name="T2" fmla="*/ 21 w 14"/>
                    <a:gd name="T3" fmla="*/ 175 h 52"/>
                    <a:gd name="T4" fmla="*/ 48 w 14"/>
                    <a:gd name="T5" fmla="*/ 174 h 52"/>
                    <a:gd name="T6" fmla="*/ 26 w 14"/>
                    <a:gd name="T7" fmla="*/ 0 h 52"/>
                    <a:gd name="T8" fmla="*/ 0 w 14"/>
                    <a:gd name="T9" fmla="*/ 0 h 5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4"/>
                    <a:gd name="T16" fmla="*/ 0 h 52"/>
                    <a:gd name="T17" fmla="*/ 14 w 14"/>
                    <a:gd name="T18" fmla="*/ 52 h 5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4" h="52">
                      <a:moveTo>
                        <a:pt x="0" y="0"/>
                      </a:moveTo>
                      <a:lnTo>
                        <a:pt x="6" y="52"/>
                      </a:lnTo>
                      <a:lnTo>
                        <a:pt x="14" y="51"/>
                      </a:lnTo>
                      <a:lnTo>
                        <a:pt x="7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4D94C3"/>
                </a:solidFill>
                <a:ln w="19050" cmpd="sng">
                  <a:solidFill>
                    <a:srgbClr val="4D94C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400"/>
                </a:p>
              </p:txBody>
            </p:sp>
            <p:sp>
              <p:nvSpPr>
                <p:cNvPr id="162" name="Freeform 19"/>
                <p:cNvSpPr>
                  <a:spLocks noChangeAspect="1"/>
                </p:cNvSpPr>
                <p:nvPr/>
              </p:nvSpPr>
              <p:spPr bwMode="auto">
                <a:xfrm>
                  <a:off x="3914" y="1819"/>
                  <a:ext cx="46" cy="73"/>
                </a:xfrm>
                <a:custGeom>
                  <a:avLst/>
                  <a:gdLst>
                    <a:gd name="T0" fmla="*/ 0 w 31"/>
                    <a:gd name="T1" fmla="*/ 9 h 49"/>
                    <a:gd name="T2" fmla="*/ 79 w 31"/>
                    <a:gd name="T3" fmla="*/ 162 h 49"/>
                    <a:gd name="T4" fmla="*/ 101 w 31"/>
                    <a:gd name="T5" fmla="*/ 153 h 49"/>
                    <a:gd name="T6" fmla="*/ 27 w 31"/>
                    <a:gd name="T7" fmla="*/ 0 h 49"/>
                    <a:gd name="T8" fmla="*/ 0 w 31"/>
                    <a:gd name="T9" fmla="*/ 9 h 49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1"/>
                    <a:gd name="T16" fmla="*/ 0 h 49"/>
                    <a:gd name="T17" fmla="*/ 31 w 31"/>
                    <a:gd name="T18" fmla="*/ 49 h 49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1" h="49">
                      <a:moveTo>
                        <a:pt x="0" y="3"/>
                      </a:moveTo>
                      <a:lnTo>
                        <a:pt x="24" y="49"/>
                      </a:lnTo>
                      <a:lnTo>
                        <a:pt x="31" y="46"/>
                      </a:lnTo>
                      <a:lnTo>
                        <a:pt x="8" y="0"/>
                      </a:lnTo>
                      <a:lnTo>
                        <a:pt x="0" y="3"/>
                      </a:lnTo>
                      <a:close/>
                    </a:path>
                  </a:pathLst>
                </a:custGeom>
                <a:solidFill>
                  <a:srgbClr val="4D94C3"/>
                </a:solidFill>
                <a:ln w="19050" cmpd="sng">
                  <a:solidFill>
                    <a:srgbClr val="4D94C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400"/>
                </a:p>
              </p:txBody>
            </p:sp>
            <p:sp>
              <p:nvSpPr>
                <p:cNvPr id="163" name="Freeform 20"/>
                <p:cNvSpPr>
                  <a:spLocks noChangeAspect="1"/>
                </p:cNvSpPr>
                <p:nvPr/>
              </p:nvSpPr>
              <p:spPr bwMode="auto">
                <a:xfrm>
                  <a:off x="3976" y="1781"/>
                  <a:ext cx="60" cy="65"/>
                </a:xfrm>
                <a:custGeom>
                  <a:avLst/>
                  <a:gdLst>
                    <a:gd name="T0" fmla="*/ 0 w 40"/>
                    <a:gd name="T1" fmla="*/ 18 h 43"/>
                    <a:gd name="T2" fmla="*/ 119 w 40"/>
                    <a:gd name="T3" fmla="*/ 148 h 43"/>
                    <a:gd name="T4" fmla="*/ 135 w 40"/>
                    <a:gd name="T5" fmla="*/ 130 h 43"/>
                    <a:gd name="T6" fmla="*/ 21 w 40"/>
                    <a:gd name="T7" fmla="*/ 0 h 43"/>
                    <a:gd name="T8" fmla="*/ 0 w 40"/>
                    <a:gd name="T9" fmla="*/ 18 h 43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0"/>
                    <a:gd name="T16" fmla="*/ 0 h 43"/>
                    <a:gd name="T17" fmla="*/ 40 w 40"/>
                    <a:gd name="T18" fmla="*/ 43 h 43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0" h="43">
                      <a:moveTo>
                        <a:pt x="0" y="5"/>
                      </a:moveTo>
                      <a:lnTo>
                        <a:pt x="35" y="43"/>
                      </a:lnTo>
                      <a:lnTo>
                        <a:pt x="40" y="38"/>
                      </a:lnTo>
                      <a:lnTo>
                        <a:pt x="6" y="0"/>
                      </a:lnTo>
                      <a:lnTo>
                        <a:pt x="0" y="5"/>
                      </a:lnTo>
                      <a:close/>
                    </a:path>
                  </a:pathLst>
                </a:custGeom>
                <a:solidFill>
                  <a:srgbClr val="4D94C3"/>
                </a:solidFill>
                <a:ln w="19050" cmpd="sng">
                  <a:solidFill>
                    <a:srgbClr val="4D94C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400"/>
                </a:p>
              </p:txBody>
            </p:sp>
            <p:sp>
              <p:nvSpPr>
                <p:cNvPr id="164" name="Freeform 21"/>
                <p:cNvSpPr>
                  <a:spLocks noChangeAspect="1"/>
                </p:cNvSpPr>
                <p:nvPr/>
              </p:nvSpPr>
              <p:spPr bwMode="auto">
                <a:xfrm>
                  <a:off x="4024" y="1729"/>
                  <a:ext cx="71" cy="54"/>
                </a:xfrm>
                <a:custGeom>
                  <a:avLst/>
                  <a:gdLst>
                    <a:gd name="T0" fmla="*/ 0 w 47"/>
                    <a:gd name="T1" fmla="*/ 21 h 36"/>
                    <a:gd name="T2" fmla="*/ 148 w 47"/>
                    <a:gd name="T3" fmla="*/ 121 h 36"/>
                    <a:gd name="T4" fmla="*/ 162 w 47"/>
                    <a:gd name="T5" fmla="*/ 101 h 36"/>
                    <a:gd name="T6" fmla="*/ 18 w 47"/>
                    <a:gd name="T7" fmla="*/ 0 h 36"/>
                    <a:gd name="T8" fmla="*/ 0 w 47"/>
                    <a:gd name="T9" fmla="*/ 21 h 3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7"/>
                    <a:gd name="T16" fmla="*/ 0 h 36"/>
                    <a:gd name="T17" fmla="*/ 47 w 47"/>
                    <a:gd name="T18" fmla="*/ 36 h 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7" h="36">
                      <a:moveTo>
                        <a:pt x="0" y="6"/>
                      </a:moveTo>
                      <a:lnTo>
                        <a:pt x="43" y="36"/>
                      </a:lnTo>
                      <a:lnTo>
                        <a:pt x="47" y="30"/>
                      </a:lnTo>
                      <a:lnTo>
                        <a:pt x="5" y="0"/>
                      </a:lnTo>
                      <a:lnTo>
                        <a:pt x="0" y="6"/>
                      </a:lnTo>
                      <a:close/>
                    </a:path>
                  </a:pathLst>
                </a:custGeom>
                <a:solidFill>
                  <a:srgbClr val="4D94C3"/>
                </a:solidFill>
                <a:ln w="19050" cmpd="sng">
                  <a:solidFill>
                    <a:srgbClr val="4D94C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400"/>
                </a:p>
              </p:txBody>
            </p:sp>
            <p:sp>
              <p:nvSpPr>
                <p:cNvPr id="165" name="Freeform 22"/>
                <p:cNvSpPr>
                  <a:spLocks noChangeAspect="1"/>
                </p:cNvSpPr>
                <p:nvPr/>
              </p:nvSpPr>
              <p:spPr bwMode="auto">
                <a:xfrm>
                  <a:off x="4065" y="1664"/>
                  <a:ext cx="73" cy="50"/>
                </a:xfrm>
                <a:custGeom>
                  <a:avLst/>
                  <a:gdLst>
                    <a:gd name="T0" fmla="*/ 0 w 49"/>
                    <a:gd name="T1" fmla="*/ 26 h 33"/>
                    <a:gd name="T2" fmla="*/ 149 w 49"/>
                    <a:gd name="T3" fmla="*/ 115 h 33"/>
                    <a:gd name="T4" fmla="*/ 162 w 49"/>
                    <a:gd name="T5" fmla="*/ 94 h 33"/>
                    <a:gd name="T6" fmla="*/ 15 w 49"/>
                    <a:gd name="T7" fmla="*/ 0 h 33"/>
                    <a:gd name="T8" fmla="*/ 0 w 49"/>
                    <a:gd name="T9" fmla="*/ 26 h 33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9"/>
                    <a:gd name="T16" fmla="*/ 0 h 33"/>
                    <a:gd name="T17" fmla="*/ 49 w 49"/>
                    <a:gd name="T18" fmla="*/ 33 h 33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9" h="33">
                      <a:moveTo>
                        <a:pt x="0" y="7"/>
                      </a:moveTo>
                      <a:lnTo>
                        <a:pt x="45" y="33"/>
                      </a:lnTo>
                      <a:lnTo>
                        <a:pt x="49" y="27"/>
                      </a:lnTo>
                      <a:lnTo>
                        <a:pt x="5" y="0"/>
                      </a:lnTo>
                      <a:lnTo>
                        <a:pt x="0" y="7"/>
                      </a:lnTo>
                      <a:close/>
                    </a:path>
                  </a:pathLst>
                </a:custGeom>
                <a:solidFill>
                  <a:srgbClr val="4D94C3"/>
                </a:solidFill>
                <a:ln w="19050" cmpd="sng">
                  <a:solidFill>
                    <a:srgbClr val="4D94C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400"/>
                </a:p>
              </p:txBody>
            </p:sp>
            <p:sp>
              <p:nvSpPr>
                <p:cNvPr id="166" name="Freeform 23"/>
                <p:cNvSpPr>
                  <a:spLocks noChangeAspect="1"/>
                </p:cNvSpPr>
                <p:nvPr/>
              </p:nvSpPr>
              <p:spPr bwMode="auto">
                <a:xfrm>
                  <a:off x="4107" y="1597"/>
                  <a:ext cx="66" cy="55"/>
                </a:xfrm>
                <a:custGeom>
                  <a:avLst/>
                  <a:gdLst>
                    <a:gd name="T0" fmla="*/ 0 w 44"/>
                    <a:gd name="T1" fmla="*/ 22 h 37"/>
                    <a:gd name="T2" fmla="*/ 132 w 44"/>
                    <a:gd name="T3" fmla="*/ 122 h 37"/>
                    <a:gd name="T4" fmla="*/ 148 w 44"/>
                    <a:gd name="T5" fmla="*/ 100 h 37"/>
                    <a:gd name="T6" fmla="*/ 18 w 44"/>
                    <a:gd name="T7" fmla="*/ 0 h 37"/>
                    <a:gd name="T8" fmla="*/ 0 w 44"/>
                    <a:gd name="T9" fmla="*/ 22 h 37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4"/>
                    <a:gd name="T16" fmla="*/ 0 h 37"/>
                    <a:gd name="T17" fmla="*/ 44 w 44"/>
                    <a:gd name="T18" fmla="*/ 37 h 37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4" h="37">
                      <a:moveTo>
                        <a:pt x="0" y="7"/>
                      </a:moveTo>
                      <a:lnTo>
                        <a:pt x="39" y="37"/>
                      </a:lnTo>
                      <a:lnTo>
                        <a:pt x="44" y="30"/>
                      </a:lnTo>
                      <a:lnTo>
                        <a:pt x="5" y="0"/>
                      </a:lnTo>
                      <a:lnTo>
                        <a:pt x="0" y="7"/>
                      </a:lnTo>
                      <a:close/>
                    </a:path>
                  </a:pathLst>
                </a:custGeom>
                <a:solidFill>
                  <a:srgbClr val="4D94C3"/>
                </a:solidFill>
                <a:ln w="19050" cmpd="sng">
                  <a:solidFill>
                    <a:srgbClr val="4D94C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400"/>
                </a:p>
              </p:txBody>
            </p:sp>
            <p:sp>
              <p:nvSpPr>
                <p:cNvPr id="167" name="Freeform 24"/>
                <p:cNvSpPr>
                  <a:spLocks noChangeAspect="1"/>
                </p:cNvSpPr>
                <p:nvPr/>
              </p:nvSpPr>
              <p:spPr bwMode="auto">
                <a:xfrm>
                  <a:off x="4165" y="1532"/>
                  <a:ext cx="52" cy="68"/>
                </a:xfrm>
                <a:custGeom>
                  <a:avLst/>
                  <a:gdLst>
                    <a:gd name="T0" fmla="*/ 0 w 35"/>
                    <a:gd name="T1" fmla="*/ 18 h 45"/>
                    <a:gd name="T2" fmla="*/ 95 w 35"/>
                    <a:gd name="T3" fmla="*/ 156 h 45"/>
                    <a:gd name="T4" fmla="*/ 114 w 35"/>
                    <a:gd name="T5" fmla="*/ 138 h 45"/>
                    <a:gd name="T6" fmla="*/ 19 w 35"/>
                    <a:gd name="T7" fmla="*/ 0 h 45"/>
                    <a:gd name="T8" fmla="*/ 0 w 35"/>
                    <a:gd name="T9" fmla="*/ 18 h 45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5"/>
                    <a:gd name="T16" fmla="*/ 0 h 45"/>
                    <a:gd name="T17" fmla="*/ 35 w 35"/>
                    <a:gd name="T18" fmla="*/ 45 h 45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5" h="45">
                      <a:moveTo>
                        <a:pt x="0" y="5"/>
                      </a:moveTo>
                      <a:lnTo>
                        <a:pt x="29" y="45"/>
                      </a:lnTo>
                      <a:lnTo>
                        <a:pt x="35" y="40"/>
                      </a:lnTo>
                      <a:lnTo>
                        <a:pt x="6" y="0"/>
                      </a:lnTo>
                      <a:lnTo>
                        <a:pt x="0" y="5"/>
                      </a:lnTo>
                      <a:close/>
                    </a:path>
                  </a:pathLst>
                </a:custGeom>
                <a:solidFill>
                  <a:srgbClr val="4D94C3"/>
                </a:solidFill>
                <a:ln w="19050" cmpd="sng">
                  <a:solidFill>
                    <a:srgbClr val="4D94C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400"/>
                </a:p>
              </p:txBody>
            </p:sp>
            <p:sp>
              <p:nvSpPr>
                <p:cNvPr id="168" name="Freeform 25"/>
                <p:cNvSpPr>
                  <a:spLocks noChangeAspect="1"/>
                </p:cNvSpPr>
                <p:nvPr/>
              </p:nvSpPr>
              <p:spPr bwMode="auto">
                <a:xfrm>
                  <a:off x="4242" y="1496"/>
                  <a:ext cx="33" cy="72"/>
                </a:xfrm>
                <a:custGeom>
                  <a:avLst/>
                  <a:gdLst>
                    <a:gd name="T0" fmla="*/ 0 w 22"/>
                    <a:gd name="T1" fmla="*/ 8 h 48"/>
                    <a:gd name="T2" fmla="*/ 50 w 22"/>
                    <a:gd name="T3" fmla="*/ 162 h 48"/>
                    <a:gd name="T4" fmla="*/ 75 w 22"/>
                    <a:gd name="T5" fmla="*/ 156 h 48"/>
                    <a:gd name="T6" fmla="*/ 22 w 22"/>
                    <a:gd name="T7" fmla="*/ 0 h 48"/>
                    <a:gd name="T8" fmla="*/ 0 w 22"/>
                    <a:gd name="T9" fmla="*/ 8 h 4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2"/>
                    <a:gd name="T16" fmla="*/ 0 h 48"/>
                    <a:gd name="T17" fmla="*/ 22 w 22"/>
                    <a:gd name="T18" fmla="*/ 48 h 4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2" h="48">
                      <a:moveTo>
                        <a:pt x="0" y="2"/>
                      </a:moveTo>
                      <a:lnTo>
                        <a:pt x="15" y="48"/>
                      </a:lnTo>
                      <a:lnTo>
                        <a:pt x="22" y="46"/>
                      </a:lnTo>
                      <a:lnTo>
                        <a:pt x="7" y="0"/>
                      </a:lnTo>
                      <a:lnTo>
                        <a:pt x="0" y="2"/>
                      </a:lnTo>
                      <a:close/>
                    </a:path>
                  </a:pathLst>
                </a:custGeom>
                <a:solidFill>
                  <a:srgbClr val="4D94C3"/>
                </a:solidFill>
                <a:ln w="19050" cmpd="sng">
                  <a:solidFill>
                    <a:srgbClr val="4D94C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400"/>
                </a:p>
              </p:txBody>
            </p:sp>
            <p:sp>
              <p:nvSpPr>
                <p:cNvPr id="169" name="Freeform 26"/>
                <p:cNvSpPr>
                  <a:spLocks noChangeAspect="1"/>
                </p:cNvSpPr>
                <p:nvPr/>
              </p:nvSpPr>
              <p:spPr bwMode="auto">
                <a:xfrm>
                  <a:off x="3845" y="1927"/>
                  <a:ext cx="21" cy="78"/>
                </a:xfrm>
                <a:custGeom>
                  <a:avLst/>
                  <a:gdLst>
                    <a:gd name="T0" fmla="*/ 0 w 14"/>
                    <a:gd name="T1" fmla="*/ 174 h 52"/>
                    <a:gd name="T2" fmla="*/ 26 w 14"/>
                    <a:gd name="T3" fmla="*/ 175 h 52"/>
                    <a:gd name="T4" fmla="*/ 48 w 14"/>
                    <a:gd name="T5" fmla="*/ 5 h 52"/>
                    <a:gd name="T6" fmla="*/ 21 w 14"/>
                    <a:gd name="T7" fmla="*/ 0 h 52"/>
                    <a:gd name="T8" fmla="*/ 0 w 14"/>
                    <a:gd name="T9" fmla="*/ 174 h 5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4"/>
                    <a:gd name="T16" fmla="*/ 0 h 52"/>
                    <a:gd name="T17" fmla="*/ 14 w 14"/>
                    <a:gd name="T18" fmla="*/ 52 h 5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4" h="52">
                      <a:moveTo>
                        <a:pt x="0" y="51"/>
                      </a:moveTo>
                      <a:lnTo>
                        <a:pt x="7" y="52"/>
                      </a:lnTo>
                      <a:lnTo>
                        <a:pt x="14" y="1"/>
                      </a:lnTo>
                      <a:lnTo>
                        <a:pt x="6" y="0"/>
                      </a:lnTo>
                      <a:lnTo>
                        <a:pt x="0" y="51"/>
                      </a:lnTo>
                      <a:close/>
                    </a:path>
                  </a:pathLst>
                </a:custGeom>
                <a:solidFill>
                  <a:srgbClr val="4D94C3"/>
                </a:solidFill>
                <a:ln w="19050" cmpd="sng">
                  <a:solidFill>
                    <a:srgbClr val="4D94C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400"/>
                </a:p>
              </p:txBody>
            </p:sp>
            <p:sp>
              <p:nvSpPr>
                <p:cNvPr id="170" name="Freeform 27"/>
                <p:cNvSpPr>
                  <a:spLocks noChangeAspect="1"/>
                </p:cNvSpPr>
                <p:nvPr/>
              </p:nvSpPr>
              <p:spPr bwMode="auto">
                <a:xfrm>
                  <a:off x="3914" y="1952"/>
                  <a:ext cx="46" cy="75"/>
                </a:xfrm>
                <a:custGeom>
                  <a:avLst/>
                  <a:gdLst>
                    <a:gd name="T0" fmla="*/ 0 w 31"/>
                    <a:gd name="T1" fmla="*/ 156 h 50"/>
                    <a:gd name="T2" fmla="*/ 27 w 31"/>
                    <a:gd name="T3" fmla="*/ 169 h 50"/>
                    <a:gd name="T4" fmla="*/ 101 w 31"/>
                    <a:gd name="T5" fmla="*/ 14 h 50"/>
                    <a:gd name="T6" fmla="*/ 79 w 31"/>
                    <a:gd name="T7" fmla="*/ 0 h 50"/>
                    <a:gd name="T8" fmla="*/ 0 w 31"/>
                    <a:gd name="T9" fmla="*/ 156 h 5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1"/>
                    <a:gd name="T16" fmla="*/ 0 h 50"/>
                    <a:gd name="T17" fmla="*/ 31 w 31"/>
                    <a:gd name="T18" fmla="*/ 50 h 5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1" h="50">
                      <a:moveTo>
                        <a:pt x="0" y="46"/>
                      </a:moveTo>
                      <a:lnTo>
                        <a:pt x="8" y="50"/>
                      </a:lnTo>
                      <a:lnTo>
                        <a:pt x="31" y="4"/>
                      </a:lnTo>
                      <a:lnTo>
                        <a:pt x="24" y="0"/>
                      </a:lnTo>
                      <a:lnTo>
                        <a:pt x="0" y="46"/>
                      </a:lnTo>
                      <a:close/>
                    </a:path>
                  </a:pathLst>
                </a:custGeom>
                <a:solidFill>
                  <a:srgbClr val="4D94C3"/>
                </a:solidFill>
                <a:ln w="19050" cmpd="sng">
                  <a:solidFill>
                    <a:srgbClr val="4D94C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400"/>
                </a:p>
              </p:txBody>
            </p:sp>
            <p:sp>
              <p:nvSpPr>
                <p:cNvPr id="171" name="Freeform 28"/>
                <p:cNvSpPr>
                  <a:spLocks noChangeAspect="1"/>
                </p:cNvSpPr>
                <p:nvPr/>
              </p:nvSpPr>
              <p:spPr bwMode="auto">
                <a:xfrm>
                  <a:off x="3976" y="2000"/>
                  <a:ext cx="60" cy="65"/>
                </a:xfrm>
                <a:custGeom>
                  <a:avLst/>
                  <a:gdLst>
                    <a:gd name="T0" fmla="*/ 0 w 40"/>
                    <a:gd name="T1" fmla="*/ 130 h 43"/>
                    <a:gd name="T2" fmla="*/ 21 w 40"/>
                    <a:gd name="T3" fmla="*/ 148 h 43"/>
                    <a:gd name="T4" fmla="*/ 135 w 40"/>
                    <a:gd name="T5" fmla="*/ 18 h 43"/>
                    <a:gd name="T6" fmla="*/ 119 w 40"/>
                    <a:gd name="T7" fmla="*/ 0 h 43"/>
                    <a:gd name="T8" fmla="*/ 0 w 40"/>
                    <a:gd name="T9" fmla="*/ 130 h 43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0"/>
                    <a:gd name="T16" fmla="*/ 0 h 43"/>
                    <a:gd name="T17" fmla="*/ 40 w 40"/>
                    <a:gd name="T18" fmla="*/ 43 h 43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0" h="43">
                      <a:moveTo>
                        <a:pt x="0" y="38"/>
                      </a:moveTo>
                      <a:lnTo>
                        <a:pt x="6" y="43"/>
                      </a:lnTo>
                      <a:lnTo>
                        <a:pt x="40" y="5"/>
                      </a:lnTo>
                      <a:lnTo>
                        <a:pt x="35" y="0"/>
                      </a:lnTo>
                      <a:lnTo>
                        <a:pt x="0" y="38"/>
                      </a:lnTo>
                      <a:close/>
                    </a:path>
                  </a:pathLst>
                </a:custGeom>
                <a:solidFill>
                  <a:srgbClr val="4D94C3"/>
                </a:solidFill>
                <a:ln w="19050" cmpd="sng">
                  <a:solidFill>
                    <a:srgbClr val="4D94C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400"/>
                </a:p>
              </p:txBody>
            </p:sp>
            <p:sp>
              <p:nvSpPr>
                <p:cNvPr id="172" name="Freeform 29"/>
                <p:cNvSpPr>
                  <a:spLocks noChangeAspect="1"/>
                </p:cNvSpPr>
                <p:nvPr/>
              </p:nvSpPr>
              <p:spPr bwMode="auto">
                <a:xfrm>
                  <a:off x="4024" y="2063"/>
                  <a:ext cx="71" cy="53"/>
                </a:xfrm>
                <a:custGeom>
                  <a:avLst/>
                  <a:gdLst>
                    <a:gd name="T0" fmla="*/ 0 w 47"/>
                    <a:gd name="T1" fmla="*/ 101 h 35"/>
                    <a:gd name="T2" fmla="*/ 18 w 47"/>
                    <a:gd name="T3" fmla="*/ 121 h 35"/>
                    <a:gd name="T4" fmla="*/ 162 w 47"/>
                    <a:gd name="T5" fmla="*/ 21 h 35"/>
                    <a:gd name="T6" fmla="*/ 148 w 47"/>
                    <a:gd name="T7" fmla="*/ 0 h 35"/>
                    <a:gd name="T8" fmla="*/ 0 w 47"/>
                    <a:gd name="T9" fmla="*/ 101 h 35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7"/>
                    <a:gd name="T16" fmla="*/ 0 h 35"/>
                    <a:gd name="T17" fmla="*/ 47 w 47"/>
                    <a:gd name="T18" fmla="*/ 35 h 35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7" h="35">
                      <a:moveTo>
                        <a:pt x="0" y="29"/>
                      </a:moveTo>
                      <a:lnTo>
                        <a:pt x="5" y="35"/>
                      </a:lnTo>
                      <a:lnTo>
                        <a:pt x="47" y="6"/>
                      </a:lnTo>
                      <a:lnTo>
                        <a:pt x="43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4D94C3"/>
                </a:solidFill>
                <a:ln w="19050" cmpd="sng">
                  <a:solidFill>
                    <a:srgbClr val="4D94C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400"/>
                </a:p>
              </p:txBody>
            </p:sp>
            <p:sp>
              <p:nvSpPr>
                <p:cNvPr id="173" name="Freeform 30"/>
                <p:cNvSpPr>
                  <a:spLocks noChangeAspect="1"/>
                </p:cNvSpPr>
                <p:nvPr/>
              </p:nvSpPr>
              <p:spPr bwMode="auto">
                <a:xfrm>
                  <a:off x="4065" y="2131"/>
                  <a:ext cx="73" cy="49"/>
                </a:xfrm>
                <a:custGeom>
                  <a:avLst/>
                  <a:gdLst>
                    <a:gd name="T0" fmla="*/ 0 w 49"/>
                    <a:gd name="T1" fmla="*/ 88 h 33"/>
                    <a:gd name="T2" fmla="*/ 15 w 49"/>
                    <a:gd name="T3" fmla="*/ 108 h 33"/>
                    <a:gd name="T4" fmla="*/ 162 w 49"/>
                    <a:gd name="T5" fmla="*/ 22 h 33"/>
                    <a:gd name="T6" fmla="*/ 149 w 49"/>
                    <a:gd name="T7" fmla="*/ 0 h 33"/>
                    <a:gd name="T8" fmla="*/ 0 w 49"/>
                    <a:gd name="T9" fmla="*/ 88 h 33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9"/>
                    <a:gd name="T16" fmla="*/ 0 h 33"/>
                    <a:gd name="T17" fmla="*/ 49 w 49"/>
                    <a:gd name="T18" fmla="*/ 33 h 33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9" h="33">
                      <a:moveTo>
                        <a:pt x="0" y="27"/>
                      </a:moveTo>
                      <a:lnTo>
                        <a:pt x="5" y="33"/>
                      </a:lnTo>
                      <a:lnTo>
                        <a:pt x="49" y="7"/>
                      </a:lnTo>
                      <a:lnTo>
                        <a:pt x="45" y="0"/>
                      </a:lnTo>
                      <a:lnTo>
                        <a:pt x="0" y="27"/>
                      </a:lnTo>
                      <a:close/>
                    </a:path>
                  </a:pathLst>
                </a:custGeom>
                <a:solidFill>
                  <a:srgbClr val="4D94C3"/>
                </a:solidFill>
                <a:ln w="19050" cmpd="sng">
                  <a:solidFill>
                    <a:srgbClr val="4D94C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400"/>
                </a:p>
              </p:txBody>
            </p:sp>
            <p:sp>
              <p:nvSpPr>
                <p:cNvPr id="174" name="Freeform 31"/>
                <p:cNvSpPr>
                  <a:spLocks noChangeAspect="1"/>
                </p:cNvSpPr>
                <p:nvPr/>
              </p:nvSpPr>
              <p:spPr bwMode="auto">
                <a:xfrm>
                  <a:off x="4107" y="2194"/>
                  <a:ext cx="66" cy="55"/>
                </a:xfrm>
                <a:custGeom>
                  <a:avLst/>
                  <a:gdLst>
                    <a:gd name="T0" fmla="*/ 0 w 44"/>
                    <a:gd name="T1" fmla="*/ 101 h 37"/>
                    <a:gd name="T2" fmla="*/ 18 w 44"/>
                    <a:gd name="T3" fmla="*/ 122 h 37"/>
                    <a:gd name="T4" fmla="*/ 148 w 44"/>
                    <a:gd name="T5" fmla="*/ 19 h 37"/>
                    <a:gd name="T6" fmla="*/ 132 w 44"/>
                    <a:gd name="T7" fmla="*/ 0 h 37"/>
                    <a:gd name="T8" fmla="*/ 0 w 44"/>
                    <a:gd name="T9" fmla="*/ 101 h 37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4"/>
                    <a:gd name="T16" fmla="*/ 0 h 37"/>
                    <a:gd name="T17" fmla="*/ 44 w 44"/>
                    <a:gd name="T18" fmla="*/ 37 h 37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4" h="37">
                      <a:moveTo>
                        <a:pt x="0" y="31"/>
                      </a:moveTo>
                      <a:lnTo>
                        <a:pt x="5" y="37"/>
                      </a:lnTo>
                      <a:lnTo>
                        <a:pt x="44" y="6"/>
                      </a:lnTo>
                      <a:lnTo>
                        <a:pt x="39" y="0"/>
                      </a:lnTo>
                      <a:lnTo>
                        <a:pt x="0" y="31"/>
                      </a:lnTo>
                      <a:close/>
                    </a:path>
                  </a:pathLst>
                </a:custGeom>
                <a:solidFill>
                  <a:srgbClr val="4D94C3"/>
                </a:solidFill>
                <a:ln w="19050" cmpd="sng">
                  <a:solidFill>
                    <a:srgbClr val="4D94C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400"/>
                </a:p>
              </p:txBody>
            </p:sp>
            <p:sp>
              <p:nvSpPr>
                <p:cNvPr id="175" name="Freeform 32"/>
                <p:cNvSpPr>
                  <a:spLocks noChangeAspect="1"/>
                </p:cNvSpPr>
                <p:nvPr/>
              </p:nvSpPr>
              <p:spPr bwMode="auto">
                <a:xfrm>
                  <a:off x="4165" y="2248"/>
                  <a:ext cx="52" cy="66"/>
                </a:xfrm>
                <a:custGeom>
                  <a:avLst/>
                  <a:gdLst>
                    <a:gd name="T0" fmla="*/ 0 w 35"/>
                    <a:gd name="T1" fmla="*/ 132 h 44"/>
                    <a:gd name="T2" fmla="*/ 19 w 35"/>
                    <a:gd name="T3" fmla="*/ 148 h 44"/>
                    <a:gd name="T4" fmla="*/ 114 w 35"/>
                    <a:gd name="T5" fmla="*/ 14 h 44"/>
                    <a:gd name="T6" fmla="*/ 95 w 35"/>
                    <a:gd name="T7" fmla="*/ 0 h 44"/>
                    <a:gd name="T8" fmla="*/ 0 w 35"/>
                    <a:gd name="T9" fmla="*/ 132 h 4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5"/>
                    <a:gd name="T16" fmla="*/ 0 h 44"/>
                    <a:gd name="T17" fmla="*/ 35 w 35"/>
                    <a:gd name="T18" fmla="*/ 44 h 4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5" h="44">
                      <a:moveTo>
                        <a:pt x="0" y="39"/>
                      </a:moveTo>
                      <a:lnTo>
                        <a:pt x="6" y="44"/>
                      </a:lnTo>
                      <a:lnTo>
                        <a:pt x="35" y="4"/>
                      </a:lnTo>
                      <a:lnTo>
                        <a:pt x="29" y="0"/>
                      </a:lnTo>
                      <a:lnTo>
                        <a:pt x="0" y="39"/>
                      </a:lnTo>
                      <a:close/>
                    </a:path>
                  </a:pathLst>
                </a:custGeom>
                <a:solidFill>
                  <a:srgbClr val="4D94C3"/>
                </a:solidFill>
                <a:ln w="19050" cmpd="sng">
                  <a:solidFill>
                    <a:srgbClr val="4D94C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400"/>
                </a:p>
              </p:txBody>
            </p:sp>
            <p:sp>
              <p:nvSpPr>
                <p:cNvPr id="176" name="Freeform 33"/>
                <p:cNvSpPr>
                  <a:spLocks noChangeAspect="1"/>
                </p:cNvSpPr>
                <p:nvPr/>
              </p:nvSpPr>
              <p:spPr bwMode="auto">
                <a:xfrm>
                  <a:off x="4242" y="2276"/>
                  <a:ext cx="33" cy="74"/>
                </a:xfrm>
                <a:custGeom>
                  <a:avLst/>
                  <a:gdLst>
                    <a:gd name="T0" fmla="*/ 0 w 22"/>
                    <a:gd name="T1" fmla="*/ 162 h 49"/>
                    <a:gd name="T2" fmla="*/ 22 w 22"/>
                    <a:gd name="T3" fmla="*/ 169 h 49"/>
                    <a:gd name="T4" fmla="*/ 75 w 22"/>
                    <a:gd name="T5" fmla="*/ 12 h 49"/>
                    <a:gd name="T6" fmla="*/ 50 w 22"/>
                    <a:gd name="T7" fmla="*/ 0 h 49"/>
                    <a:gd name="T8" fmla="*/ 0 w 22"/>
                    <a:gd name="T9" fmla="*/ 162 h 49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2"/>
                    <a:gd name="T16" fmla="*/ 0 h 49"/>
                    <a:gd name="T17" fmla="*/ 22 w 22"/>
                    <a:gd name="T18" fmla="*/ 49 h 49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2" h="49">
                      <a:moveTo>
                        <a:pt x="0" y="47"/>
                      </a:moveTo>
                      <a:lnTo>
                        <a:pt x="7" y="49"/>
                      </a:lnTo>
                      <a:lnTo>
                        <a:pt x="22" y="3"/>
                      </a:lnTo>
                      <a:lnTo>
                        <a:pt x="15" y="0"/>
                      </a:lnTo>
                      <a:lnTo>
                        <a:pt x="0" y="47"/>
                      </a:lnTo>
                      <a:close/>
                    </a:path>
                  </a:pathLst>
                </a:custGeom>
                <a:solidFill>
                  <a:srgbClr val="4D94C3"/>
                </a:solidFill>
                <a:ln w="19050" cmpd="sng">
                  <a:solidFill>
                    <a:srgbClr val="4D94C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400"/>
                </a:p>
              </p:txBody>
            </p:sp>
          </p:grpSp>
          <p:grpSp>
            <p:nvGrpSpPr>
              <p:cNvPr id="112" name="Group 34"/>
              <p:cNvGrpSpPr>
                <a:grpSpLocks/>
              </p:cNvGrpSpPr>
              <p:nvPr/>
            </p:nvGrpSpPr>
            <p:grpSpPr bwMode="auto">
              <a:xfrm>
                <a:off x="4329" y="1474"/>
                <a:ext cx="514" cy="75"/>
                <a:chOff x="4329" y="1474"/>
                <a:chExt cx="514" cy="75"/>
              </a:xfrm>
            </p:grpSpPr>
            <p:sp>
              <p:nvSpPr>
                <p:cNvPr id="152" name="Rectangle 35"/>
                <p:cNvSpPr>
                  <a:spLocks noChangeAspect="1" noChangeArrowheads="1"/>
                </p:cNvSpPr>
                <p:nvPr/>
              </p:nvSpPr>
              <p:spPr bwMode="auto">
                <a:xfrm>
                  <a:off x="4329" y="1474"/>
                  <a:ext cx="12" cy="75"/>
                </a:xfrm>
                <a:prstGeom prst="rect">
                  <a:avLst/>
                </a:prstGeom>
                <a:solidFill>
                  <a:srgbClr val="4D94C3"/>
                </a:solidFill>
                <a:ln w="19050">
                  <a:solidFill>
                    <a:srgbClr val="4D94C3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400"/>
                </a:p>
              </p:txBody>
            </p:sp>
            <p:sp>
              <p:nvSpPr>
                <p:cNvPr id="153" name="Rectangle 36"/>
                <p:cNvSpPr>
                  <a:spLocks noChangeAspect="1" noChangeArrowheads="1"/>
                </p:cNvSpPr>
                <p:nvPr/>
              </p:nvSpPr>
              <p:spPr bwMode="auto">
                <a:xfrm>
                  <a:off x="4401" y="1474"/>
                  <a:ext cx="10" cy="75"/>
                </a:xfrm>
                <a:prstGeom prst="rect">
                  <a:avLst/>
                </a:prstGeom>
                <a:solidFill>
                  <a:srgbClr val="4D94C3"/>
                </a:solidFill>
                <a:ln w="19050">
                  <a:solidFill>
                    <a:srgbClr val="4D94C3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400"/>
                </a:p>
              </p:txBody>
            </p:sp>
            <p:sp>
              <p:nvSpPr>
                <p:cNvPr id="154" name="Rectangle 37"/>
                <p:cNvSpPr>
                  <a:spLocks noChangeAspect="1" noChangeArrowheads="1"/>
                </p:cNvSpPr>
                <p:nvPr/>
              </p:nvSpPr>
              <p:spPr bwMode="auto">
                <a:xfrm>
                  <a:off x="4472" y="1474"/>
                  <a:ext cx="12" cy="75"/>
                </a:xfrm>
                <a:prstGeom prst="rect">
                  <a:avLst/>
                </a:prstGeom>
                <a:solidFill>
                  <a:srgbClr val="4D94C3"/>
                </a:solidFill>
                <a:ln w="19050">
                  <a:solidFill>
                    <a:srgbClr val="4D94C3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400"/>
                </a:p>
              </p:txBody>
            </p:sp>
            <p:sp>
              <p:nvSpPr>
                <p:cNvPr id="155" name="Rectangle 38"/>
                <p:cNvSpPr>
                  <a:spLocks noChangeAspect="1" noChangeArrowheads="1"/>
                </p:cNvSpPr>
                <p:nvPr/>
              </p:nvSpPr>
              <p:spPr bwMode="auto">
                <a:xfrm>
                  <a:off x="4544" y="1474"/>
                  <a:ext cx="12" cy="75"/>
                </a:xfrm>
                <a:prstGeom prst="rect">
                  <a:avLst/>
                </a:prstGeom>
                <a:solidFill>
                  <a:srgbClr val="4D94C3"/>
                </a:solidFill>
                <a:ln w="19050">
                  <a:solidFill>
                    <a:srgbClr val="4D94C3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400"/>
                </a:p>
              </p:txBody>
            </p:sp>
            <p:sp>
              <p:nvSpPr>
                <p:cNvPr id="156" name="Rectangle 39"/>
                <p:cNvSpPr>
                  <a:spLocks noChangeAspect="1" noChangeArrowheads="1"/>
                </p:cNvSpPr>
                <p:nvPr/>
              </p:nvSpPr>
              <p:spPr bwMode="auto">
                <a:xfrm>
                  <a:off x="4615" y="1474"/>
                  <a:ext cx="12" cy="75"/>
                </a:xfrm>
                <a:prstGeom prst="rect">
                  <a:avLst/>
                </a:prstGeom>
                <a:solidFill>
                  <a:srgbClr val="4D94C3"/>
                </a:solidFill>
                <a:ln w="19050">
                  <a:solidFill>
                    <a:srgbClr val="4D94C3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400"/>
                </a:p>
              </p:txBody>
            </p:sp>
            <p:sp>
              <p:nvSpPr>
                <p:cNvPr id="157" name="Rectangle 40"/>
                <p:cNvSpPr>
                  <a:spLocks noChangeAspect="1" noChangeArrowheads="1"/>
                </p:cNvSpPr>
                <p:nvPr/>
              </p:nvSpPr>
              <p:spPr bwMode="auto">
                <a:xfrm>
                  <a:off x="4687" y="1474"/>
                  <a:ext cx="12" cy="75"/>
                </a:xfrm>
                <a:prstGeom prst="rect">
                  <a:avLst/>
                </a:prstGeom>
                <a:solidFill>
                  <a:srgbClr val="4D94C3"/>
                </a:solidFill>
                <a:ln w="19050">
                  <a:solidFill>
                    <a:srgbClr val="4D94C3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400"/>
                </a:p>
              </p:txBody>
            </p:sp>
            <p:sp>
              <p:nvSpPr>
                <p:cNvPr id="158" name="Rectangle 41"/>
                <p:cNvSpPr>
                  <a:spLocks noChangeAspect="1" noChangeArrowheads="1"/>
                </p:cNvSpPr>
                <p:nvPr/>
              </p:nvSpPr>
              <p:spPr bwMode="auto">
                <a:xfrm>
                  <a:off x="4759" y="1474"/>
                  <a:ext cx="12" cy="75"/>
                </a:xfrm>
                <a:prstGeom prst="rect">
                  <a:avLst/>
                </a:prstGeom>
                <a:solidFill>
                  <a:srgbClr val="4D94C3"/>
                </a:solidFill>
                <a:ln w="19050">
                  <a:solidFill>
                    <a:srgbClr val="4D94C3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400"/>
                </a:p>
              </p:txBody>
            </p:sp>
            <p:sp>
              <p:nvSpPr>
                <p:cNvPr id="159" name="Rectangle 42"/>
                <p:cNvSpPr>
                  <a:spLocks noChangeAspect="1" noChangeArrowheads="1"/>
                </p:cNvSpPr>
                <p:nvPr/>
              </p:nvSpPr>
              <p:spPr bwMode="auto">
                <a:xfrm>
                  <a:off x="4831" y="1474"/>
                  <a:ext cx="12" cy="75"/>
                </a:xfrm>
                <a:prstGeom prst="rect">
                  <a:avLst/>
                </a:prstGeom>
                <a:solidFill>
                  <a:srgbClr val="4D94C3"/>
                </a:solidFill>
                <a:ln w="19050">
                  <a:solidFill>
                    <a:srgbClr val="4D94C3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400"/>
                </a:p>
              </p:txBody>
            </p:sp>
          </p:grpSp>
          <p:grpSp>
            <p:nvGrpSpPr>
              <p:cNvPr id="113" name="Group 43"/>
              <p:cNvGrpSpPr>
                <a:grpSpLocks/>
              </p:cNvGrpSpPr>
              <p:nvPr/>
            </p:nvGrpSpPr>
            <p:grpSpPr bwMode="auto">
              <a:xfrm>
                <a:off x="4401" y="2299"/>
                <a:ext cx="442" cy="75"/>
                <a:chOff x="4401" y="2299"/>
                <a:chExt cx="442" cy="75"/>
              </a:xfrm>
            </p:grpSpPr>
            <p:sp>
              <p:nvSpPr>
                <p:cNvPr id="145" name="Rectangle 44"/>
                <p:cNvSpPr>
                  <a:spLocks noChangeAspect="1" noChangeArrowheads="1"/>
                </p:cNvSpPr>
                <p:nvPr/>
              </p:nvSpPr>
              <p:spPr bwMode="auto">
                <a:xfrm>
                  <a:off x="4401" y="2299"/>
                  <a:ext cx="10" cy="75"/>
                </a:xfrm>
                <a:prstGeom prst="rect">
                  <a:avLst/>
                </a:prstGeom>
                <a:solidFill>
                  <a:srgbClr val="4D94C3"/>
                </a:solidFill>
                <a:ln w="19050">
                  <a:solidFill>
                    <a:srgbClr val="4D94C3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400"/>
                </a:p>
              </p:txBody>
            </p:sp>
            <p:sp>
              <p:nvSpPr>
                <p:cNvPr id="146" name="Rectangle 45"/>
                <p:cNvSpPr>
                  <a:spLocks noChangeAspect="1" noChangeArrowheads="1"/>
                </p:cNvSpPr>
                <p:nvPr/>
              </p:nvSpPr>
              <p:spPr bwMode="auto">
                <a:xfrm>
                  <a:off x="4472" y="2299"/>
                  <a:ext cx="12" cy="75"/>
                </a:xfrm>
                <a:prstGeom prst="rect">
                  <a:avLst/>
                </a:prstGeom>
                <a:solidFill>
                  <a:srgbClr val="4D94C3"/>
                </a:solidFill>
                <a:ln w="19050">
                  <a:solidFill>
                    <a:srgbClr val="4D94C3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400"/>
                </a:p>
              </p:txBody>
            </p:sp>
            <p:sp>
              <p:nvSpPr>
                <p:cNvPr id="147" name="Rectangle 46"/>
                <p:cNvSpPr>
                  <a:spLocks noChangeAspect="1" noChangeArrowheads="1"/>
                </p:cNvSpPr>
                <p:nvPr/>
              </p:nvSpPr>
              <p:spPr bwMode="auto">
                <a:xfrm>
                  <a:off x="4544" y="2299"/>
                  <a:ext cx="12" cy="75"/>
                </a:xfrm>
                <a:prstGeom prst="rect">
                  <a:avLst/>
                </a:prstGeom>
                <a:solidFill>
                  <a:srgbClr val="4D94C3"/>
                </a:solidFill>
                <a:ln w="19050">
                  <a:solidFill>
                    <a:srgbClr val="4D94C3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400"/>
                </a:p>
              </p:txBody>
            </p:sp>
            <p:sp>
              <p:nvSpPr>
                <p:cNvPr id="148" name="Rectangle 47"/>
                <p:cNvSpPr>
                  <a:spLocks noChangeAspect="1" noChangeArrowheads="1"/>
                </p:cNvSpPr>
                <p:nvPr/>
              </p:nvSpPr>
              <p:spPr bwMode="auto">
                <a:xfrm>
                  <a:off x="4615" y="2299"/>
                  <a:ext cx="12" cy="75"/>
                </a:xfrm>
                <a:prstGeom prst="rect">
                  <a:avLst/>
                </a:prstGeom>
                <a:solidFill>
                  <a:srgbClr val="4D94C3"/>
                </a:solidFill>
                <a:ln w="19050">
                  <a:solidFill>
                    <a:srgbClr val="4D94C3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400"/>
                </a:p>
              </p:txBody>
            </p:sp>
            <p:sp>
              <p:nvSpPr>
                <p:cNvPr id="149" name="Rectangle 48"/>
                <p:cNvSpPr>
                  <a:spLocks noChangeAspect="1" noChangeArrowheads="1"/>
                </p:cNvSpPr>
                <p:nvPr/>
              </p:nvSpPr>
              <p:spPr bwMode="auto">
                <a:xfrm>
                  <a:off x="4687" y="2299"/>
                  <a:ext cx="12" cy="75"/>
                </a:xfrm>
                <a:prstGeom prst="rect">
                  <a:avLst/>
                </a:prstGeom>
                <a:solidFill>
                  <a:srgbClr val="4D94C3"/>
                </a:solidFill>
                <a:ln w="19050">
                  <a:solidFill>
                    <a:srgbClr val="4D94C3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400"/>
                </a:p>
              </p:txBody>
            </p:sp>
            <p:sp>
              <p:nvSpPr>
                <p:cNvPr id="150" name="Rectangle 49"/>
                <p:cNvSpPr>
                  <a:spLocks noChangeAspect="1" noChangeArrowheads="1"/>
                </p:cNvSpPr>
                <p:nvPr/>
              </p:nvSpPr>
              <p:spPr bwMode="auto">
                <a:xfrm>
                  <a:off x="4759" y="2299"/>
                  <a:ext cx="12" cy="75"/>
                </a:xfrm>
                <a:prstGeom prst="rect">
                  <a:avLst/>
                </a:prstGeom>
                <a:solidFill>
                  <a:srgbClr val="4D94C3"/>
                </a:solidFill>
                <a:ln w="19050">
                  <a:solidFill>
                    <a:srgbClr val="4D94C3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400"/>
                </a:p>
              </p:txBody>
            </p:sp>
            <p:sp>
              <p:nvSpPr>
                <p:cNvPr id="151" name="Rectangle 50"/>
                <p:cNvSpPr>
                  <a:spLocks noChangeAspect="1" noChangeArrowheads="1"/>
                </p:cNvSpPr>
                <p:nvPr/>
              </p:nvSpPr>
              <p:spPr bwMode="auto">
                <a:xfrm>
                  <a:off x="4831" y="2299"/>
                  <a:ext cx="12" cy="75"/>
                </a:xfrm>
                <a:prstGeom prst="rect">
                  <a:avLst/>
                </a:prstGeom>
                <a:solidFill>
                  <a:srgbClr val="4D94C3"/>
                </a:solidFill>
                <a:ln w="19050">
                  <a:solidFill>
                    <a:srgbClr val="4D94C3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400"/>
                </a:p>
              </p:txBody>
            </p:sp>
          </p:grpSp>
          <p:grpSp>
            <p:nvGrpSpPr>
              <p:cNvPr id="114" name="Group 51"/>
              <p:cNvGrpSpPr>
                <a:grpSpLocks/>
              </p:cNvGrpSpPr>
              <p:nvPr/>
            </p:nvGrpSpPr>
            <p:grpSpPr bwMode="auto">
              <a:xfrm>
                <a:off x="2091" y="1850"/>
                <a:ext cx="1680" cy="146"/>
                <a:chOff x="2091" y="1850"/>
                <a:chExt cx="1680" cy="146"/>
              </a:xfrm>
            </p:grpSpPr>
            <p:sp>
              <p:nvSpPr>
                <p:cNvPr id="121" name="Rectangle 52"/>
                <p:cNvSpPr>
                  <a:spLocks noChangeAspect="1" noChangeArrowheads="1"/>
                </p:cNvSpPr>
                <p:nvPr/>
              </p:nvSpPr>
              <p:spPr bwMode="auto">
                <a:xfrm>
                  <a:off x="3617" y="1850"/>
                  <a:ext cx="12" cy="146"/>
                </a:xfrm>
                <a:prstGeom prst="rect">
                  <a:avLst/>
                </a:prstGeom>
                <a:solidFill>
                  <a:srgbClr val="4D94C3"/>
                </a:solidFill>
                <a:ln w="19050">
                  <a:solidFill>
                    <a:srgbClr val="4D94C3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400"/>
                </a:p>
              </p:txBody>
            </p:sp>
            <p:sp>
              <p:nvSpPr>
                <p:cNvPr id="122" name="Rectangle 53"/>
                <p:cNvSpPr>
                  <a:spLocks noChangeAspect="1" noChangeArrowheads="1"/>
                </p:cNvSpPr>
                <p:nvPr/>
              </p:nvSpPr>
              <p:spPr bwMode="auto">
                <a:xfrm>
                  <a:off x="3545" y="1850"/>
                  <a:ext cx="10" cy="146"/>
                </a:xfrm>
                <a:prstGeom prst="rect">
                  <a:avLst/>
                </a:prstGeom>
                <a:solidFill>
                  <a:srgbClr val="4D94C3"/>
                </a:solidFill>
                <a:ln w="19050">
                  <a:solidFill>
                    <a:srgbClr val="4D94C3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400"/>
                </a:p>
              </p:txBody>
            </p:sp>
            <p:sp>
              <p:nvSpPr>
                <p:cNvPr id="123" name="Rectangle 54"/>
                <p:cNvSpPr>
                  <a:spLocks noChangeAspect="1" noChangeArrowheads="1"/>
                </p:cNvSpPr>
                <p:nvPr/>
              </p:nvSpPr>
              <p:spPr bwMode="auto">
                <a:xfrm>
                  <a:off x="3473" y="1850"/>
                  <a:ext cx="10" cy="146"/>
                </a:xfrm>
                <a:prstGeom prst="rect">
                  <a:avLst/>
                </a:prstGeom>
                <a:solidFill>
                  <a:srgbClr val="4D94C3"/>
                </a:solidFill>
                <a:ln w="19050">
                  <a:solidFill>
                    <a:srgbClr val="4D94C3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400"/>
                </a:p>
              </p:txBody>
            </p:sp>
            <p:sp>
              <p:nvSpPr>
                <p:cNvPr id="124" name="Rectangle 55"/>
                <p:cNvSpPr>
                  <a:spLocks noChangeAspect="1" noChangeArrowheads="1"/>
                </p:cNvSpPr>
                <p:nvPr/>
              </p:nvSpPr>
              <p:spPr bwMode="auto">
                <a:xfrm>
                  <a:off x="3399" y="1850"/>
                  <a:ext cx="12" cy="146"/>
                </a:xfrm>
                <a:prstGeom prst="rect">
                  <a:avLst/>
                </a:prstGeom>
                <a:solidFill>
                  <a:srgbClr val="4D94C3"/>
                </a:solidFill>
                <a:ln w="19050">
                  <a:solidFill>
                    <a:srgbClr val="4D94C3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400"/>
                </a:p>
              </p:txBody>
            </p:sp>
            <p:sp>
              <p:nvSpPr>
                <p:cNvPr id="125" name="Rectangle 56"/>
                <p:cNvSpPr>
                  <a:spLocks noChangeAspect="1" noChangeArrowheads="1"/>
                </p:cNvSpPr>
                <p:nvPr/>
              </p:nvSpPr>
              <p:spPr bwMode="auto">
                <a:xfrm>
                  <a:off x="3327" y="1850"/>
                  <a:ext cx="11" cy="146"/>
                </a:xfrm>
                <a:prstGeom prst="rect">
                  <a:avLst/>
                </a:prstGeom>
                <a:solidFill>
                  <a:srgbClr val="4D94C3"/>
                </a:solidFill>
                <a:ln w="19050">
                  <a:solidFill>
                    <a:srgbClr val="4D94C3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400"/>
                </a:p>
              </p:txBody>
            </p:sp>
            <p:sp>
              <p:nvSpPr>
                <p:cNvPr id="126" name="Rectangle 57"/>
                <p:cNvSpPr>
                  <a:spLocks noChangeAspect="1" noChangeArrowheads="1"/>
                </p:cNvSpPr>
                <p:nvPr/>
              </p:nvSpPr>
              <p:spPr bwMode="auto">
                <a:xfrm>
                  <a:off x="3254" y="1850"/>
                  <a:ext cx="12" cy="146"/>
                </a:xfrm>
                <a:prstGeom prst="rect">
                  <a:avLst/>
                </a:prstGeom>
                <a:solidFill>
                  <a:srgbClr val="4D94C3"/>
                </a:solidFill>
                <a:ln w="19050">
                  <a:solidFill>
                    <a:srgbClr val="4D94C3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400"/>
                </a:p>
              </p:txBody>
            </p:sp>
            <p:sp>
              <p:nvSpPr>
                <p:cNvPr id="127" name="Rectangle 58"/>
                <p:cNvSpPr>
                  <a:spLocks noChangeAspect="1" noChangeArrowheads="1"/>
                </p:cNvSpPr>
                <p:nvPr/>
              </p:nvSpPr>
              <p:spPr bwMode="auto">
                <a:xfrm>
                  <a:off x="3182" y="1850"/>
                  <a:ext cx="10" cy="146"/>
                </a:xfrm>
                <a:prstGeom prst="rect">
                  <a:avLst/>
                </a:prstGeom>
                <a:solidFill>
                  <a:srgbClr val="4D94C3"/>
                </a:solidFill>
                <a:ln w="19050">
                  <a:solidFill>
                    <a:srgbClr val="4D94C3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400"/>
                </a:p>
              </p:txBody>
            </p:sp>
            <p:sp>
              <p:nvSpPr>
                <p:cNvPr id="128" name="Rectangle 59"/>
                <p:cNvSpPr>
                  <a:spLocks noChangeAspect="1" noChangeArrowheads="1"/>
                </p:cNvSpPr>
                <p:nvPr/>
              </p:nvSpPr>
              <p:spPr bwMode="auto">
                <a:xfrm>
                  <a:off x="3109" y="1850"/>
                  <a:ext cx="12" cy="146"/>
                </a:xfrm>
                <a:prstGeom prst="rect">
                  <a:avLst/>
                </a:prstGeom>
                <a:solidFill>
                  <a:srgbClr val="4D94C3"/>
                </a:solidFill>
                <a:ln w="19050">
                  <a:solidFill>
                    <a:srgbClr val="4D94C3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400"/>
                </a:p>
              </p:txBody>
            </p:sp>
            <p:sp>
              <p:nvSpPr>
                <p:cNvPr id="129" name="Rectangle 60"/>
                <p:cNvSpPr>
                  <a:spLocks noChangeAspect="1" noChangeArrowheads="1"/>
                </p:cNvSpPr>
                <p:nvPr/>
              </p:nvSpPr>
              <p:spPr bwMode="auto">
                <a:xfrm>
                  <a:off x="3037" y="1850"/>
                  <a:ext cx="10" cy="146"/>
                </a:xfrm>
                <a:prstGeom prst="rect">
                  <a:avLst/>
                </a:prstGeom>
                <a:solidFill>
                  <a:srgbClr val="4D94C3"/>
                </a:solidFill>
                <a:ln w="19050">
                  <a:solidFill>
                    <a:srgbClr val="4D94C3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400"/>
                </a:p>
              </p:txBody>
            </p:sp>
            <p:sp>
              <p:nvSpPr>
                <p:cNvPr id="130" name="Rectangle 61"/>
                <p:cNvSpPr>
                  <a:spLocks noChangeAspect="1" noChangeArrowheads="1"/>
                </p:cNvSpPr>
                <p:nvPr/>
              </p:nvSpPr>
              <p:spPr bwMode="auto">
                <a:xfrm>
                  <a:off x="2963" y="1850"/>
                  <a:ext cx="12" cy="146"/>
                </a:xfrm>
                <a:prstGeom prst="rect">
                  <a:avLst/>
                </a:prstGeom>
                <a:solidFill>
                  <a:srgbClr val="4D94C3"/>
                </a:solidFill>
                <a:ln w="19050">
                  <a:solidFill>
                    <a:srgbClr val="4D94C3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400"/>
                </a:p>
              </p:txBody>
            </p:sp>
            <p:sp>
              <p:nvSpPr>
                <p:cNvPr id="131" name="Rectangle 62"/>
                <p:cNvSpPr>
                  <a:spLocks noChangeAspect="1" noChangeArrowheads="1"/>
                </p:cNvSpPr>
                <p:nvPr/>
              </p:nvSpPr>
              <p:spPr bwMode="auto">
                <a:xfrm>
                  <a:off x="2891" y="1850"/>
                  <a:ext cx="11" cy="146"/>
                </a:xfrm>
                <a:prstGeom prst="rect">
                  <a:avLst/>
                </a:prstGeom>
                <a:solidFill>
                  <a:srgbClr val="4D94C3"/>
                </a:solidFill>
                <a:ln w="19050">
                  <a:solidFill>
                    <a:srgbClr val="4D94C3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400"/>
                </a:p>
              </p:txBody>
            </p:sp>
            <p:sp>
              <p:nvSpPr>
                <p:cNvPr id="132" name="Rectangle 63"/>
                <p:cNvSpPr>
                  <a:spLocks noChangeAspect="1" noChangeArrowheads="1"/>
                </p:cNvSpPr>
                <p:nvPr/>
              </p:nvSpPr>
              <p:spPr bwMode="auto">
                <a:xfrm>
                  <a:off x="2818" y="1850"/>
                  <a:ext cx="12" cy="146"/>
                </a:xfrm>
                <a:prstGeom prst="rect">
                  <a:avLst/>
                </a:prstGeom>
                <a:solidFill>
                  <a:srgbClr val="4D94C3"/>
                </a:solidFill>
                <a:ln w="19050">
                  <a:solidFill>
                    <a:srgbClr val="4D94C3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400"/>
                </a:p>
              </p:txBody>
            </p:sp>
            <p:sp>
              <p:nvSpPr>
                <p:cNvPr id="133" name="Rectangle 64"/>
                <p:cNvSpPr>
                  <a:spLocks noChangeAspect="1" noChangeArrowheads="1"/>
                </p:cNvSpPr>
                <p:nvPr/>
              </p:nvSpPr>
              <p:spPr bwMode="auto">
                <a:xfrm>
                  <a:off x="2746" y="1850"/>
                  <a:ext cx="12" cy="146"/>
                </a:xfrm>
                <a:prstGeom prst="rect">
                  <a:avLst/>
                </a:prstGeom>
                <a:solidFill>
                  <a:srgbClr val="4D94C3"/>
                </a:solidFill>
                <a:ln w="19050">
                  <a:solidFill>
                    <a:srgbClr val="4D94C3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400"/>
                </a:p>
              </p:txBody>
            </p:sp>
            <p:sp>
              <p:nvSpPr>
                <p:cNvPr id="134" name="Rectangle 65"/>
                <p:cNvSpPr>
                  <a:spLocks noChangeAspect="1" noChangeArrowheads="1"/>
                </p:cNvSpPr>
                <p:nvPr/>
              </p:nvSpPr>
              <p:spPr bwMode="auto">
                <a:xfrm>
                  <a:off x="2672" y="1850"/>
                  <a:ext cx="12" cy="146"/>
                </a:xfrm>
                <a:prstGeom prst="rect">
                  <a:avLst/>
                </a:prstGeom>
                <a:solidFill>
                  <a:srgbClr val="4D94C3"/>
                </a:solidFill>
                <a:ln w="19050">
                  <a:solidFill>
                    <a:srgbClr val="4D94C3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400"/>
                </a:p>
              </p:txBody>
            </p:sp>
            <p:sp>
              <p:nvSpPr>
                <p:cNvPr id="135" name="Rectangle 66"/>
                <p:cNvSpPr>
                  <a:spLocks noChangeAspect="1" noChangeArrowheads="1"/>
                </p:cNvSpPr>
                <p:nvPr/>
              </p:nvSpPr>
              <p:spPr bwMode="auto">
                <a:xfrm>
                  <a:off x="2601" y="1850"/>
                  <a:ext cx="12" cy="146"/>
                </a:xfrm>
                <a:prstGeom prst="rect">
                  <a:avLst/>
                </a:prstGeom>
                <a:solidFill>
                  <a:srgbClr val="4D94C3"/>
                </a:solidFill>
                <a:ln w="19050">
                  <a:solidFill>
                    <a:srgbClr val="4D94C3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400"/>
                </a:p>
              </p:txBody>
            </p:sp>
            <p:sp>
              <p:nvSpPr>
                <p:cNvPr id="136" name="Rectangle 67"/>
                <p:cNvSpPr>
                  <a:spLocks noChangeAspect="1" noChangeArrowheads="1"/>
                </p:cNvSpPr>
                <p:nvPr/>
              </p:nvSpPr>
              <p:spPr bwMode="auto">
                <a:xfrm>
                  <a:off x="2527" y="1850"/>
                  <a:ext cx="12" cy="146"/>
                </a:xfrm>
                <a:prstGeom prst="rect">
                  <a:avLst/>
                </a:prstGeom>
                <a:solidFill>
                  <a:srgbClr val="4D94C3"/>
                </a:solidFill>
                <a:ln w="19050">
                  <a:solidFill>
                    <a:srgbClr val="4D94C3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400"/>
                </a:p>
              </p:txBody>
            </p:sp>
            <p:sp>
              <p:nvSpPr>
                <p:cNvPr id="137" name="Rectangle 68"/>
                <p:cNvSpPr>
                  <a:spLocks noChangeAspect="1" noChangeArrowheads="1"/>
                </p:cNvSpPr>
                <p:nvPr/>
              </p:nvSpPr>
              <p:spPr bwMode="auto">
                <a:xfrm>
                  <a:off x="2455" y="1850"/>
                  <a:ext cx="12" cy="146"/>
                </a:xfrm>
                <a:prstGeom prst="rect">
                  <a:avLst/>
                </a:prstGeom>
                <a:solidFill>
                  <a:srgbClr val="4D94C3"/>
                </a:solidFill>
                <a:ln w="19050">
                  <a:solidFill>
                    <a:srgbClr val="4D94C3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400"/>
                </a:p>
              </p:txBody>
            </p:sp>
            <p:sp>
              <p:nvSpPr>
                <p:cNvPr id="138" name="Rectangle 69"/>
                <p:cNvSpPr>
                  <a:spLocks noChangeAspect="1" noChangeArrowheads="1"/>
                </p:cNvSpPr>
                <p:nvPr/>
              </p:nvSpPr>
              <p:spPr bwMode="auto">
                <a:xfrm>
                  <a:off x="2382" y="1850"/>
                  <a:ext cx="12" cy="146"/>
                </a:xfrm>
                <a:prstGeom prst="rect">
                  <a:avLst/>
                </a:prstGeom>
                <a:solidFill>
                  <a:srgbClr val="4D94C3"/>
                </a:solidFill>
                <a:ln w="19050">
                  <a:solidFill>
                    <a:srgbClr val="4D94C3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400"/>
                </a:p>
              </p:txBody>
            </p:sp>
            <p:sp>
              <p:nvSpPr>
                <p:cNvPr id="139" name="Rectangle 70"/>
                <p:cNvSpPr>
                  <a:spLocks noChangeAspect="1" noChangeArrowheads="1"/>
                </p:cNvSpPr>
                <p:nvPr/>
              </p:nvSpPr>
              <p:spPr bwMode="auto">
                <a:xfrm>
                  <a:off x="2310" y="1850"/>
                  <a:ext cx="12" cy="146"/>
                </a:xfrm>
                <a:prstGeom prst="rect">
                  <a:avLst/>
                </a:prstGeom>
                <a:solidFill>
                  <a:srgbClr val="4D94C3"/>
                </a:solidFill>
                <a:ln w="19050">
                  <a:solidFill>
                    <a:srgbClr val="4D94C3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400"/>
                </a:p>
              </p:txBody>
            </p:sp>
            <p:sp>
              <p:nvSpPr>
                <p:cNvPr id="140" name="Rectangle 71"/>
                <p:cNvSpPr>
                  <a:spLocks noChangeAspect="1" noChangeArrowheads="1"/>
                </p:cNvSpPr>
                <p:nvPr/>
              </p:nvSpPr>
              <p:spPr bwMode="auto">
                <a:xfrm>
                  <a:off x="2236" y="1850"/>
                  <a:ext cx="12" cy="146"/>
                </a:xfrm>
                <a:prstGeom prst="rect">
                  <a:avLst/>
                </a:prstGeom>
                <a:solidFill>
                  <a:srgbClr val="4D94C3"/>
                </a:solidFill>
                <a:ln w="19050">
                  <a:solidFill>
                    <a:srgbClr val="4D94C3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400"/>
                </a:p>
              </p:txBody>
            </p:sp>
            <p:sp>
              <p:nvSpPr>
                <p:cNvPr id="141" name="Rectangle 72"/>
                <p:cNvSpPr>
                  <a:spLocks noChangeAspect="1" noChangeArrowheads="1"/>
                </p:cNvSpPr>
                <p:nvPr/>
              </p:nvSpPr>
              <p:spPr bwMode="auto">
                <a:xfrm>
                  <a:off x="2164" y="1850"/>
                  <a:ext cx="12" cy="146"/>
                </a:xfrm>
                <a:prstGeom prst="rect">
                  <a:avLst/>
                </a:prstGeom>
                <a:solidFill>
                  <a:srgbClr val="4D94C3"/>
                </a:solidFill>
                <a:ln w="19050">
                  <a:solidFill>
                    <a:srgbClr val="4D94C3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400"/>
                </a:p>
              </p:txBody>
            </p:sp>
            <p:sp>
              <p:nvSpPr>
                <p:cNvPr id="142" name="Rectangle 73"/>
                <p:cNvSpPr>
                  <a:spLocks noChangeAspect="1" noChangeArrowheads="1"/>
                </p:cNvSpPr>
                <p:nvPr/>
              </p:nvSpPr>
              <p:spPr bwMode="auto">
                <a:xfrm>
                  <a:off x="2091" y="1850"/>
                  <a:ext cx="12" cy="146"/>
                </a:xfrm>
                <a:prstGeom prst="rect">
                  <a:avLst/>
                </a:prstGeom>
                <a:solidFill>
                  <a:srgbClr val="4D94C3"/>
                </a:solidFill>
                <a:ln w="19050">
                  <a:solidFill>
                    <a:srgbClr val="4D94C3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400"/>
                </a:p>
              </p:txBody>
            </p:sp>
            <p:sp>
              <p:nvSpPr>
                <p:cNvPr id="143" name="Rectangle 74"/>
                <p:cNvSpPr>
                  <a:spLocks noChangeAspect="1" noChangeArrowheads="1"/>
                </p:cNvSpPr>
                <p:nvPr/>
              </p:nvSpPr>
              <p:spPr bwMode="auto">
                <a:xfrm>
                  <a:off x="3689" y="1850"/>
                  <a:ext cx="10" cy="146"/>
                </a:xfrm>
                <a:prstGeom prst="rect">
                  <a:avLst/>
                </a:prstGeom>
                <a:solidFill>
                  <a:srgbClr val="4D94C3"/>
                </a:solidFill>
                <a:ln w="19050">
                  <a:solidFill>
                    <a:srgbClr val="4D94C3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400"/>
                </a:p>
              </p:txBody>
            </p:sp>
            <p:sp>
              <p:nvSpPr>
                <p:cNvPr id="144" name="Rectangle 75"/>
                <p:cNvSpPr>
                  <a:spLocks noChangeAspect="1" noChangeArrowheads="1"/>
                </p:cNvSpPr>
                <p:nvPr/>
              </p:nvSpPr>
              <p:spPr bwMode="auto">
                <a:xfrm>
                  <a:off x="3759" y="1850"/>
                  <a:ext cx="12" cy="146"/>
                </a:xfrm>
                <a:prstGeom prst="rect">
                  <a:avLst/>
                </a:prstGeom>
                <a:solidFill>
                  <a:srgbClr val="4D94C3"/>
                </a:solidFill>
                <a:ln w="19050">
                  <a:solidFill>
                    <a:srgbClr val="4D94C3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400"/>
                </a:p>
              </p:txBody>
            </p:sp>
          </p:grpSp>
          <p:sp>
            <p:nvSpPr>
              <p:cNvPr id="115" name="Text Box 76"/>
              <p:cNvSpPr txBox="1">
                <a:spLocks noChangeAspect="1" noChangeArrowheads="1"/>
              </p:cNvSpPr>
              <p:nvPr/>
            </p:nvSpPr>
            <p:spPr bwMode="auto">
              <a:xfrm>
                <a:off x="1900" y="1721"/>
                <a:ext cx="167" cy="17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l" eaLnBrk="0" hangingPunct="0"/>
                <a:r>
                  <a:rPr lang="en-US" sz="1400" b="1">
                    <a:latin typeface="Palatino Linotype" pitchFamily="18" charset="0"/>
                  </a:rPr>
                  <a:t>5’</a:t>
                </a:r>
              </a:p>
            </p:txBody>
          </p:sp>
          <p:sp>
            <p:nvSpPr>
              <p:cNvPr id="116" name="Text Box 77"/>
              <p:cNvSpPr txBox="1">
                <a:spLocks noChangeAspect="1" noChangeArrowheads="1"/>
              </p:cNvSpPr>
              <p:nvPr/>
            </p:nvSpPr>
            <p:spPr bwMode="auto">
              <a:xfrm>
                <a:off x="1868" y="1869"/>
                <a:ext cx="190" cy="17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l" eaLnBrk="0" hangingPunct="0"/>
                <a:r>
                  <a:rPr lang="en-US" sz="1400" b="1">
                    <a:latin typeface="Palatino Linotype" pitchFamily="18" charset="0"/>
                  </a:rPr>
                  <a:t> 3’</a:t>
                </a:r>
              </a:p>
            </p:txBody>
          </p:sp>
          <p:sp>
            <p:nvSpPr>
              <p:cNvPr id="117" name="Text Box 78"/>
              <p:cNvSpPr txBox="1">
                <a:spLocks noChangeAspect="1" noChangeArrowheads="1"/>
              </p:cNvSpPr>
              <p:nvPr/>
            </p:nvSpPr>
            <p:spPr bwMode="auto">
              <a:xfrm>
                <a:off x="4797" y="2246"/>
                <a:ext cx="190" cy="17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l" eaLnBrk="0" hangingPunct="0"/>
                <a:r>
                  <a:rPr lang="en-US" sz="1400" b="1">
                    <a:latin typeface="Palatino Linotype" pitchFamily="18" charset="0"/>
                  </a:rPr>
                  <a:t> 5’</a:t>
                </a:r>
              </a:p>
            </p:txBody>
          </p:sp>
          <p:sp>
            <p:nvSpPr>
              <p:cNvPr id="118" name="Text Box 79"/>
              <p:cNvSpPr txBox="1">
                <a:spLocks noChangeAspect="1" noChangeArrowheads="1"/>
              </p:cNvSpPr>
              <p:nvPr/>
            </p:nvSpPr>
            <p:spPr bwMode="auto">
              <a:xfrm>
                <a:off x="4797" y="1348"/>
                <a:ext cx="190" cy="17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l" eaLnBrk="0" hangingPunct="0"/>
                <a:r>
                  <a:rPr lang="en-US" sz="1400" b="1">
                    <a:latin typeface="Palatino Linotype" pitchFamily="18" charset="0"/>
                  </a:rPr>
                  <a:t> 3’</a:t>
                </a:r>
              </a:p>
            </p:txBody>
          </p:sp>
          <p:sp>
            <p:nvSpPr>
              <p:cNvPr id="119" name="Freeform 80"/>
              <p:cNvSpPr>
                <a:spLocks noChangeAspect="1"/>
              </p:cNvSpPr>
              <p:nvPr/>
            </p:nvSpPr>
            <p:spPr bwMode="auto">
              <a:xfrm>
                <a:off x="2058" y="1976"/>
                <a:ext cx="2796" cy="414"/>
              </a:xfrm>
              <a:custGeom>
                <a:avLst/>
                <a:gdLst>
                  <a:gd name="T0" fmla="*/ 1672 w 2796"/>
                  <a:gd name="T1" fmla="*/ 1 h 414"/>
                  <a:gd name="T2" fmla="*/ 1635 w 2796"/>
                  <a:gd name="T3" fmla="*/ 1 h 414"/>
                  <a:gd name="T4" fmla="*/ 1569 w 2796"/>
                  <a:gd name="T5" fmla="*/ 1 h 414"/>
                  <a:gd name="T6" fmla="*/ 1479 w 2796"/>
                  <a:gd name="T7" fmla="*/ 1 h 414"/>
                  <a:gd name="T8" fmla="*/ 1370 w 2796"/>
                  <a:gd name="T9" fmla="*/ 1 h 414"/>
                  <a:gd name="T10" fmla="*/ 1245 w 2796"/>
                  <a:gd name="T11" fmla="*/ 1 h 414"/>
                  <a:gd name="T12" fmla="*/ 1108 w 2796"/>
                  <a:gd name="T13" fmla="*/ 1 h 414"/>
                  <a:gd name="T14" fmla="*/ 964 w 2796"/>
                  <a:gd name="T15" fmla="*/ 1 h 414"/>
                  <a:gd name="T16" fmla="*/ 815 w 2796"/>
                  <a:gd name="T17" fmla="*/ 1 h 414"/>
                  <a:gd name="T18" fmla="*/ 668 w 2796"/>
                  <a:gd name="T19" fmla="*/ 1 h 414"/>
                  <a:gd name="T20" fmla="*/ 526 w 2796"/>
                  <a:gd name="T21" fmla="*/ 1 h 414"/>
                  <a:gd name="T22" fmla="*/ 393 w 2796"/>
                  <a:gd name="T23" fmla="*/ 1 h 414"/>
                  <a:gd name="T24" fmla="*/ 271 w 2796"/>
                  <a:gd name="T25" fmla="*/ 1 h 414"/>
                  <a:gd name="T26" fmla="*/ 168 w 2796"/>
                  <a:gd name="T27" fmla="*/ 1 h 414"/>
                  <a:gd name="T28" fmla="*/ 85 w 2796"/>
                  <a:gd name="T29" fmla="*/ 1 h 414"/>
                  <a:gd name="T30" fmla="*/ 28 w 2796"/>
                  <a:gd name="T31" fmla="*/ 1 h 414"/>
                  <a:gd name="T32" fmla="*/ 1 w 2796"/>
                  <a:gd name="T33" fmla="*/ 1 h 414"/>
                  <a:gd name="T34" fmla="*/ 0 w 2796"/>
                  <a:gd name="T35" fmla="*/ 36 h 414"/>
                  <a:gd name="T36" fmla="*/ 1681 w 2796"/>
                  <a:gd name="T37" fmla="*/ 36 h 414"/>
                  <a:gd name="T38" fmla="*/ 1683 w 2796"/>
                  <a:gd name="T39" fmla="*/ 36 h 414"/>
                  <a:gd name="T40" fmla="*/ 1735 w 2796"/>
                  <a:gd name="T41" fmla="*/ 36 h 414"/>
                  <a:gd name="T42" fmla="*/ 1845 w 2796"/>
                  <a:gd name="T43" fmla="*/ 61 h 414"/>
                  <a:gd name="T44" fmla="*/ 1945 w 2796"/>
                  <a:gd name="T45" fmla="*/ 144 h 414"/>
                  <a:gd name="T46" fmla="*/ 1974 w 2796"/>
                  <a:gd name="T47" fmla="*/ 192 h 414"/>
                  <a:gd name="T48" fmla="*/ 2001 w 2796"/>
                  <a:gd name="T49" fmla="*/ 237 h 414"/>
                  <a:gd name="T50" fmla="*/ 2050 w 2796"/>
                  <a:gd name="T51" fmla="*/ 313 h 414"/>
                  <a:gd name="T52" fmla="*/ 2113 w 2796"/>
                  <a:gd name="T53" fmla="*/ 372 h 414"/>
                  <a:gd name="T54" fmla="*/ 2205 w 2796"/>
                  <a:gd name="T55" fmla="*/ 405 h 414"/>
                  <a:gd name="T56" fmla="*/ 2287 w 2796"/>
                  <a:gd name="T57" fmla="*/ 412 h 414"/>
                  <a:gd name="T58" fmla="*/ 2347 w 2796"/>
                  <a:gd name="T59" fmla="*/ 412 h 414"/>
                  <a:gd name="T60" fmla="*/ 2483 w 2796"/>
                  <a:gd name="T61" fmla="*/ 412 h 414"/>
                  <a:gd name="T62" fmla="*/ 2641 w 2796"/>
                  <a:gd name="T63" fmla="*/ 412 h 414"/>
                  <a:gd name="T64" fmla="*/ 2758 w 2796"/>
                  <a:gd name="T65" fmla="*/ 412 h 414"/>
                  <a:gd name="T66" fmla="*/ 2796 w 2796"/>
                  <a:gd name="T67" fmla="*/ 414 h 414"/>
                  <a:gd name="T68" fmla="*/ 2777 w 2796"/>
                  <a:gd name="T69" fmla="*/ 378 h 414"/>
                  <a:gd name="T70" fmla="*/ 2687 w 2796"/>
                  <a:gd name="T71" fmla="*/ 378 h 414"/>
                  <a:gd name="T72" fmla="*/ 2536 w 2796"/>
                  <a:gd name="T73" fmla="*/ 378 h 414"/>
                  <a:gd name="T74" fmla="*/ 2386 w 2796"/>
                  <a:gd name="T75" fmla="*/ 378 h 414"/>
                  <a:gd name="T76" fmla="*/ 2296 w 2796"/>
                  <a:gd name="T77" fmla="*/ 378 h 414"/>
                  <a:gd name="T78" fmla="*/ 2245 w 2796"/>
                  <a:gd name="T79" fmla="*/ 376 h 414"/>
                  <a:gd name="T80" fmla="*/ 2148 w 2796"/>
                  <a:gd name="T81" fmla="*/ 351 h 414"/>
                  <a:gd name="T82" fmla="*/ 2082 w 2796"/>
                  <a:gd name="T83" fmla="*/ 298 h 414"/>
                  <a:gd name="T84" fmla="*/ 2031 w 2796"/>
                  <a:gd name="T85" fmla="*/ 222 h 414"/>
                  <a:gd name="T86" fmla="*/ 2004 w 2796"/>
                  <a:gd name="T87" fmla="*/ 174 h 414"/>
                  <a:gd name="T88" fmla="*/ 1975 w 2796"/>
                  <a:gd name="T89" fmla="*/ 126 h 414"/>
                  <a:gd name="T90" fmla="*/ 1876 w 2796"/>
                  <a:gd name="T91" fmla="*/ 37 h 414"/>
                  <a:gd name="T92" fmla="*/ 1765 w 2796"/>
                  <a:gd name="T93" fmla="*/ 4 h 414"/>
                  <a:gd name="T94" fmla="*/ 1689 w 2796"/>
                  <a:gd name="T95" fmla="*/ 0 h 414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w 2796"/>
                  <a:gd name="T145" fmla="*/ 0 h 414"/>
                  <a:gd name="T146" fmla="*/ 2796 w 2796"/>
                  <a:gd name="T147" fmla="*/ 414 h 414"/>
                </a:gdLst>
                <a:ahLst/>
                <a:cxnLst>
                  <a:cxn ang="T96">
                    <a:pos x="T0" y="T1"/>
                  </a:cxn>
                  <a:cxn ang="T97">
                    <a:pos x="T2" y="T3"/>
                  </a:cxn>
                  <a:cxn ang="T98">
                    <a:pos x="T4" y="T5"/>
                  </a:cxn>
                  <a:cxn ang="T99">
                    <a:pos x="T6" y="T7"/>
                  </a:cxn>
                  <a:cxn ang="T100">
                    <a:pos x="T8" y="T9"/>
                  </a:cxn>
                  <a:cxn ang="T101">
                    <a:pos x="T10" y="T11"/>
                  </a:cxn>
                  <a:cxn ang="T102">
                    <a:pos x="T12" y="T13"/>
                  </a:cxn>
                  <a:cxn ang="T103">
                    <a:pos x="T14" y="T15"/>
                  </a:cxn>
                  <a:cxn ang="T104">
                    <a:pos x="T16" y="T17"/>
                  </a:cxn>
                  <a:cxn ang="T105">
                    <a:pos x="T18" y="T19"/>
                  </a:cxn>
                  <a:cxn ang="T106">
                    <a:pos x="T20" y="T21"/>
                  </a:cxn>
                  <a:cxn ang="T107">
                    <a:pos x="T22" y="T23"/>
                  </a:cxn>
                  <a:cxn ang="T108">
                    <a:pos x="T24" y="T25"/>
                  </a:cxn>
                  <a:cxn ang="T109">
                    <a:pos x="T26" y="T27"/>
                  </a:cxn>
                  <a:cxn ang="T110">
                    <a:pos x="T28" y="T29"/>
                  </a:cxn>
                  <a:cxn ang="T111">
                    <a:pos x="T30" y="T31"/>
                  </a:cxn>
                  <a:cxn ang="T112">
                    <a:pos x="T32" y="T33"/>
                  </a:cxn>
                  <a:cxn ang="T113">
                    <a:pos x="T34" y="T35"/>
                  </a:cxn>
                  <a:cxn ang="T114">
                    <a:pos x="T36" y="T37"/>
                  </a:cxn>
                  <a:cxn ang="T115">
                    <a:pos x="T38" y="T39"/>
                  </a:cxn>
                  <a:cxn ang="T116">
                    <a:pos x="T40" y="T41"/>
                  </a:cxn>
                  <a:cxn ang="T117">
                    <a:pos x="T42" y="T43"/>
                  </a:cxn>
                  <a:cxn ang="T118">
                    <a:pos x="T44" y="T45"/>
                  </a:cxn>
                  <a:cxn ang="T119">
                    <a:pos x="T46" y="T47"/>
                  </a:cxn>
                  <a:cxn ang="T120">
                    <a:pos x="T48" y="T49"/>
                  </a:cxn>
                  <a:cxn ang="T121">
                    <a:pos x="T50" y="T51"/>
                  </a:cxn>
                  <a:cxn ang="T122">
                    <a:pos x="T52" y="T53"/>
                  </a:cxn>
                  <a:cxn ang="T123">
                    <a:pos x="T54" y="T55"/>
                  </a:cxn>
                  <a:cxn ang="T124">
                    <a:pos x="T56" y="T57"/>
                  </a:cxn>
                  <a:cxn ang="T125">
                    <a:pos x="T58" y="T59"/>
                  </a:cxn>
                  <a:cxn ang="T126">
                    <a:pos x="T60" y="T61"/>
                  </a:cxn>
                  <a:cxn ang="T127">
                    <a:pos x="T62" y="T63"/>
                  </a:cxn>
                  <a:cxn ang="T128">
                    <a:pos x="T64" y="T65"/>
                  </a:cxn>
                  <a:cxn ang="T129">
                    <a:pos x="T66" y="T67"/>
                  </a:cxn>
                  <a:cxn ang="T130">
                    <a:pos x="T68" y="T69"/>
                  </a:cxn>
                  <a:cxn ang="T131">
                    <a:pos x="T70" y="T71"/>
                  </a:cxn>
                  <a:cxn ang="T132">
                    <a:pos x="T72" y="T73"/>
                  </a:cxn>
                  <a:cxn ang="T133">
                    <a:pos x="T74" y="T75"/>
                  </a:cxn>
                  <a:cxn ang="T134">
                    <a:pos x="T76" y="T77"/>
                  </a:cxn>
                  <a:cxn ang="T135">
                    <a:pos x="T78" y="T79"/>
                  </a:cxn>
                  <a:cxn ang="T136">
                    <a:pos x="T80" y="T81"/>
                  </a:cxn>
                  <a:cxn ang="T137">
                    <a:pos x="T82" y="T83"/>
                  </a:cxn>
                  <a:cxn ang="T138">
                    <a:pos x="T84" y="T85"/>
                  </a:cxn>
                  <a:cxn ang="T139">
                    <a:pos x="T86" y="T87"/>
                  </a:cxn>
                  <a:cxn ang="T140">
                    <a:pos x="T88" y="T89"/>
                  </a:cxn>
                  <a:cxn ang="T141">
                    <a:pos x="T90" y="T91"/>
                  </a:cxn>
                  <a:cxn ang="T142">
                    <a:pos x="T92" y="T93"/>
                  </a:cxn>
                  <a:cxn ang="T143">
                    <a:pos x="T94" y="T95"/>
                  </a:cxn>
                </a:cxnLst>
                <a:rect l="T144" t="T145" r="T146" b="T147"/>
                <a:pathLst>
                  <a:path w="2796" h="414">
                    <a:moveTo>
                      <a:pt x="1680" y="1"/>
                    </a:moveTo>
                    <a:lnTo>
                      <a:pt x="1678" y="1"/>
                    </a:lnTo>
                    <a:lnTo>
                      <a:pt x="1672" y="1"/>
                    </a:lnTo>
                    <a:lnTo>
                      <a:pt x="1664" y="1"/>
                    </a:lnTo>
                    <a:lnTo>
                      <a:pt x="1650" y="1"/>
                    </a:lnTo>
                    <a:lnTo>
                      <a:pt x="1635" y="1"/>
                    </a:lnTo>
                    <a:lnTo>
                      <a:pt x="1616" y="1"/>
                    </a:lnTo>
                    <a:lnTo>
                      <a:pt x="1593" y="1"/>
                    </a:lnTo>
                    <a:lnTo>
                      <a:pt x="1569" y="1"/>
                    </a:lnTo>
                    <a:lnTo>
                      <a:pt x="1542" y="1"/>
                    </a:lnTo>
                    <a:lnTo>
                      <a:pt x="1512" y="1"/>
                    </a:lnTo>
                    <a:lnTo>
                      <a:pt x="1479" y="1"/>
                    </a:lnTo>
                    <a:lnTo>
                      <a:pt x="1445" y="1"/>
                    </a:lnTo>
                    <a:lnTo>
                      <a:pt x="1409" y="1"/>
                    </a:lnTo>
                    <a:lnTo>
                      <a:pt x="1370" y="1"/>
                    </a:lnTo>
                    <a:lnTo>
                      <a:pt x="1331" y="1"/>
                    </a:lnTo>
                    <a:lnTo>
                      <a:pt x="1289" y="1"/>
                    </a:lnTo>
                    <a:lnTo>
                      <a:pt x="1245" y="1"/>
                    </a:lnTo>
                    <a:lnTo>
                      <a:pt x="1200" y="1"/>
                    </a:lnTo>
                    <a:lnTo>
                      <a:pt x="1154" y="1"/>
                    </a:lnTo>
                    <a:lnTo>
                      <a:pt x="1108" y="1"/>
                    </a:lnTo>
                    <a:lnTo>
                      <a:pt x="1060" y="1"/>
                    </a:lnTo>
                    <a:lnTo>
                      <a:pt x="1012" y="1"/>
                    </a:lnTo>
                    <a:lnTo>
                      <a:pt x="964" y="1"/>
                    </a:lnTo>
                    <a:lnTo>
                      <a:pt x="914" y="1"/>
                    </a:lnTo>
                    <a:lnTo>
                      <a:pt x="865" y="1"/>
                    </a:lnTo>
                    <a:lnTo>
                      <a:pt x="815" y="1"/>
                    </a:lnTo>
                    <a:lnTo>
                      <a:pt x="766" y="1"/>
                    </a:lnTo>
                    <a:lnTo>
                      <a:pt x="716" y="1"/>
                    </a:lnTo>
                    <a:lnTo>
                      <a:pt x="668" y="1"/>
                    </a:lnTo>
                    <a:lnTo>
                      <a:pt x="619" y="1"/>
                    </a:lnTo>
                    <a:lnTo>
                      <a:pt x="572" y="1"/>
                    </a:lnTo>
                    <a:lnTo>
                      <a:pt x="526" y="1"/>
                    </a:lnTo>
                    <a:lnTo>
                      <a:pt x="480" y="1"/>
                    </a:lnTo>
                    <a:lnTo>
                      <a:pt x="436" y="1"/>
                    </a:lnTo>
                    <a:lnTo>
                      <a:pt x="393" y="1"/>
                    </a:lnTo>
                    <a:lnTo>
                      <a:pt x="351" y="1"/>
                    </a:lnTo>
                    <a:lnTo>
                      <a:pt x="310" y="1"/>
                    </a:lnTo>
                    <a:lnTo>
                      <a:pt x="271" y="1"/>
                    </a:lnTo>
                    <a:lnTo>
                      <a:pt x="235" y="1"/>
                    </a:lnTo>
                    <a:lnTo>
                      <a:pt x="201" y="1"/>
                    </a:lnTo>
                    <a:lnTo>
                      <a:pt x="168" y="1"/>
                    </a:lnTo>
                    <a:lnTo>
                      <a:pt x="138" y="1"/>
                    </a:lnTo>
                    <a:lnTo>
                      <a:pt x="111" y="1"/>
                    </a:lnTo>
                    <a:lnTo>
                      <a:pt x="85" y="1"/>
                    </a:lnTo>
                    <a:lnTo>
                      <a:pt x="64" y="1"/>
                    </a:lnTo>
                    <a:lnTo>
                      <a:pt x="45" y="1"/>
                    </a:lnTo>
                    <a:lnTo>
                      <a:pt x="28" y="1"/>
                    </a:lnTo>
                    <a:lnTo>
                      <a:pt x="16" y="1"/>
                    </a:lnTo>
                    <a:lnTo>
                      <a:pt x="7" y="1"/>
                    </a:lnTo>
                    <a:lnTo>
                      <a:pt x="1" y="1"/>
                    </a:lnTo>
                    <a:lnTo>
                      <a:pt x="0" y="1"/>
                    </a:lnTo>
                    <a:lnTo>
                      <a:pt x="0" y="36"/>
                    </a:lnTo>
                    <a:lnTo>
                      <a:pt x="1681" y="36"/>
                    </a:lnTo>
                    <a:lnTo>
                      <a:pt x="1683" y="36"/>
                    </a:lnTo>
                    <a:lnTo>
                      <a:pt x="1689" y="36"/>
                    </a:lnTo>
                    <a:lnTo>
                      <a:pt x="1708" y="36"/>
                    </a:lnTo>
                    <a:lnTo>
                      <a:pt x="1735" y="36"/>
                    </a:lnTo>
                    <a:lnTo>
                      <a:pt x="1768" y="40"/>
                    </a:lnTo>
                    <a:lnTo>
                      <a:pt x="1806" y="48"/>
                    </a:lnTo>
                    <a:lnTo>
                      <a:pt x="1845" y="61"/>
                    </a:lnTo>
                    <a:lnTo>
                      <a:pt x="1882" y="81"/>
                    </a:lnTo>
                    <a:lnTo>
                      <a:pt x="1917" y="108"/>
                    </a:lnTo>
                    <a:lnTo>
                      <a:pt x="1945" y="144"/>
                    </a:lnTo>
                    <a:lnTo>
                      <a:pt x="1956" y="160"/>
                    </a:lnTo>
                    <a:lnTo>
                      <a:pt x="1974" y="192"/>
                    </a:lnTo>
                    <a:lnTo>
                      <a:pt x="1983" y="208"/>
                    </a:lnTo>
                    <a:lnTo>
                      <a:pt x="2001" y="237"/>
                    </a:lnTo>
                    <a:lnTo>
                      <a:pt x="2016" y="264"/>
                    </a:lnTo>
                    <a:lnTo>
                      <a:pt x="2032" y="289"/>
                    </a:lnTo>
                    <a:lnTo>
                      <a:pt x="2050" y="313"/>
                    </a:lnTo>
                    <a:lnTo>
                      <a:pt x="2068" y="334"/>
                    </a:lnTo>
                    <a:lnTo>
                      <a:pt x="2089" y="354"/>
                    </a:lnTo>
                    <a:lnTo>
                      <a:pt x="2113" y="372"/>
                    </a:lnTo>
                    <a:lnTo>
                      <a:pt x="2139" y="385"/>
                    </a:lnTo>
                    <a:lnTo>
                      <a:pt x="2170" y="396"/>
                    </a:lnTo>
                    <a:lnTo>
                      <a:pt x="2205" y="405"/>
                    </a:lnTo>
                    <a:lnTo>
                      <a:pt x="2243" y="411"/>
                    </a:lnTo>
                    <a:lnTo>
                      <a:pt x="2287" y="412"/>
                    </a:lnTo>
                    <a:lnTo>
                      <a:pt x="2296" y="412"/>
                    </a:lnTo>
                    <a:lnTo>
                      <a:pt x="2315" y="412"/>
                    </a:lnTo>
                    <a:lnTo>
                      <a:pt x="2347" y="412"/>
                    </a:lnTo>
                    <a:lnTo>
                      <a:pt x="2386" y="412"/>
                    </a:lnTo>
                    <a:lnTo>
                      <a:pt x="2432" y="412"/>
                    </a:lnTo>
                    <a:lnTo>
                      <a:pt x="2483" y="412"/>
                    </a:lnTo>
                    <a:lnTo>
                      <a:pt x="2536" y="412"/>
                    </a:lnTo>
                    <a:lnTo>
                      <a:pt x="2590" y="412"/>
                    </a:lnTo>
                    <a:lnTo>
                      <a:pt x="2641" y="412"/>
                    </a:lnTo>
                    <a:lnTo>
                      <a:pt x="2687" y="412"/>
                    </a:lnTo>
                    <a:lnTo>
                      <a:pt x="2726" y="412"/>
                    </a:lnTo>
                    <a:lnTo>
                      <a:pt x="2758" y="412"/>
                    </a:lnTo>
                    <a:lnTo>
                      <a:pt x="2777" y="412"/>
                    </a:lnTo>
                    <a:lnTo>
                      <a:pt x="2796" y="410"/>
                    </a:lnTo>
                    <a:lnTo>
                      <a:pt x="2796" y="414"/>
                    </a:lnTo>
                    <a:lnTo>
                      <a:pt x="2796" y="376"/>
                    </a:lnTo>
                    <a:lnTo>
                      <a:pt x="2786" y="378"/>
                    </a:lnTo>
                    <a:lnTo>
                      <a:pt x="2777" y="378"/>
                    </a:lnTo>
                    <a:lnTo>
                      <a:pt x="2758" y="378"/>
                    </a:lnTo>
                    <a:lnTo>
                      <a:pt x="2726" y="378"/>
                    </a:lnTo>
                    <a:lnTo>
                      <a:pt x="2687" y="378"/>
                    </a:lnTo>
                    <a:lnTo>
                      <a:pt x="2641" y="378"/>
                    </a:lnTo>
                    <a:lnTo>
                      <a:pt x="2590" y="378"/>
                    </a:lnTo>
                    <a:lnTo>
                      <a:pt x="2536" y="378"/>
                    </a:lnTo>
                    <a:lnTo>
                      <a:pt x="2483" y="378"/>
                    </a:lnTo>
                    <a:lnTo>
                      <a:pt x="2432" y="378"/>
                    </a:lnTo>
                    <a:lnTo>
                      <a:pt x="2386" y="378"/>
                    </a:lnTo>
                    <a:lnTo>
                      <a:pt x="2347" y="378"/>
                    </a:lnTo>
                    <a:lnTo>
                      <a:pt x="2315" y="378"/>
                    </a:lnTo>
                    <a:lnTo>
                      <a:pt x="2296" y="378"/>
                    </a:lnTo>
                    <a:lnTo>
                      <a:pt x="2287" y="378"/>
                    </a:lnTo>
                    <a:lnTo>
                      <a:pt x="2245" y="376"/>
                    </a:lnTo>
                    <a:lnTo>
                      <a:pt x="2208" y="370"/>
                    </a:lnTo>
                    <a:lnTo>
                      <a:pt x="2175" y="363"/>
                    </a:lnTo>
                    <a:lnTo>
                      <a:pt x="2148" y="351"/>
                    </a:lnTo>
                    <a:lnTo>
                      <a:pt x="2122" y="336"/>
                    </a:lnTo>
                    <a:lnTo>
                      <a:pt x="2101" y="319"/>
                    </a:lnTo>
                    <a:lnTo>
                      <a:pt x="2082" y="298"/>
                    </a:lnTo>
                    <a:lnTo>
                      <a:pt x="2064" y="276"/>
                    </a:lnTo>
                    <a:lnTo>
                      <a:pt x="2047" y="249"/>
                    </a:lnTo>
                    <a:lnTo>
                      <a:pt x="2031" y="222"/>
                    </a:lnTo>
                    <a:lnTo>
                      <a:pt x="2013" y="190"/>
                    </a:lnTo>
                    <a:lnTo>
                      <a:pt x="2004" y="174"/>
                    </a:lnTo>
                    <a:lnTo>
                      <a:pt x="1984" y="142"/>
                    </a:lnTo>
                    <a:lnTo>
                      <a:pt x="1975" y="126"/>
                    </a:lnTo>
                    <a:lnTo>
                      <a:pt x="1947" y="88"/>
                    </a:lnTo>
                    <a:lnTo>
                      <a:pt x="1914" y="58"/>
                    </a:lnTo>
                    <a:lnTo>
                      <a:pt x="1876" y="37"/>
                    </a:lnTo>
                    <a:lnTo>
                      <a:pt x="1839" y="22"/>
                    </a:lnTo>
                    <a:lnTo>
                      <a:pt x="1801" y="10"/>
                    </a:lnTo>
                    <a:lnTo>
                      <a:pt x="1765" y="4"/>
                    </a:lnTo>
                    <a:lnTo>
                      <a:pt x="1734" y="1"/>
                    </a:lnTo>
                    <a:lnTo>
                      <a:pt x="1708" y="0"/>
                    </a:lnTo>
                    <a:lnTo>
                      <a:pt x="1689" y="0"/>
                    </a:lnTo>
                    <a:lnTo>
                      <a:pt x="1680" y="1"/>
                    </a:lnTo>
                    <a:close/>
                  </a:path>
                </a:pathLst>
              </a:custGeom>
              <a:solidFill>
                <a:srgbClr val="4D94C3"/>
              </a:solidFill>
              <a:ln w="19050" cmpd="sng">
                <a:solidFill>
                  <a:srgbClr val="4D94C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1400"/>
              </a:p>
            </p:txBody>
          </p:sp>
          <p:sp>
            <p:nvSpPr>
              <p:cNvPr id="120" name="Freeform 81"/>
              <p:cNvSpPr>
                <a:spLocks noChangeAspect="1"/>
              </p:cNvSpPr>
              <p:nvPr/>
            </p:nvSpPr>
            <p:spPr bwMode="auto">
              <a:xfrm>
                <a:off x="2058" y="1458"/>
                <a:ext cx="2800" cy="409"/>
              </a:xfrm>
              <a:custGeom>
                <a:avLst/>
                <a:gdLst>
                  <a:gd name="T0" fmla="*/ 2208 w 2800"/>
                  <a:gd name="T1" fmla="*/ 7 h 409"/>
                  <a:gd name="T2" fmla="*/ 2113 w 2800"/>
                  <a:gd name="T3" fmla="*/ 40 h 409"/>
                  <a:gd name="T4" fmla="*/ 2049 w 2800"/>
                  <a:gd name="T5" fmla="*/ 99 h 409"/>
                  <a:gd name="T6" fmla="*/ 1999 w 2800"/>
                  <a:gd name="T7" fmla="*/ 175 h 409"/>
                  <a:gd name="T8" fmla="*/ 1972 w 2800"/>
                  <a:gd name="T9" fmla="*/ 220 h 409"/>
                  <a:gd name="T10" fmla="*/ 1945 w 2800"/>
                  <a:gd name="T11" fmla="*/ 267 h 409"/>
                  <a:gd name="T12" fmla="*/ 1845 w 2800"/>
                  <a:gd name="T13" fmla="*/ 349 h 409"/>
                  <a:gd name="T14" fmla="*/ 1735 w 2800"/>
                  <a:gd name="T15" fmla="*/ 373 h 409"/>
                  <a:gd name="T16" fmla="*/ 1683 w 2800"/>
                  <a:gd name="T17" fmla="*/ 373 h 409"/>
                  <a:gd name="T18" fmla="*/ 1681 w 2800"/>
                  <a:gd name="T19" fmla="*/ 373 h 409"/>
                  <a:gd name="T20" fmla="*/ 0 w 2800"/>
                  <a:gd name="T21" fmla="*/ 373 h 409"/>
                  <a:gd name="T22" fmla="*/ 1 w 2800"/>
                  <a:gd name="T23" fmla="*/ 408 h 409"/>
                  <a:gd name="T24" fmla="*/ 28 w 2800"/>
                  <a:gd name="T25" fmla="*/ 408 h 409"/>
                  <a:gd name="T26" fmla="*/ 85 w 2800"/>
                  <a:gd name="T27" fmla="*/ 408 h 409"/>
                  <a:gd name="T28" fmla="*/ 168 w 2800"/>
                  <a:gd name="T29" fmla="*/ 408 h 409"/>
                  <a:gd name="T30" fmla="*/ 271 w 2800"/>
                  <a:gd name="T31" fmla="*/ 408 h 409"/>
                  <a:gd name="T32" fmla="*/ 393 w 2800"/>
                  <a:gd name="T33" fmla="*/ 408 h 409"/>
                  <a:gd name="T34" fmla="*/ 526 w 2800"/>
                  <a:gd name="T35" fmla="*/ 408 h 409"/>
                  <a:gd name="T36" fmla="*/ 668 w 2800"/>
                  <a:gd name="T37" fmla="*/ 408 h 409"/>
                  <a:gd name="T38" fmla="*/ 815 w 2800"/>
                  <a:gd name="T39" fmla="*/ 408 h 409"/>
                  <a:gd name="T40" fmla="*/ 964 w 2800"/>
                  <a:gd name="T41" fmla="*/ 408 h 409"/>
                  <a:gd name="T42" fmla="*/ 1108 w 2800"/>
                  <a:gd name="T43" fmla="*/ 408 h 409"/>
                  <a:gd name="T44" fmla="*/ 1245 w 2800"/>
                  <a:gd name="T45" fmla="*/ 408 h 409"/>
                  <a:gd name="T46" fmla="*/ 1370 w 2800"/>
                  <a:gd name="T47" fmla="*/ 408 h 409"/>
                  <a:gd name="T48" fmla="*/ 1479 w 2800"/>
                  <a:gd name="T49" fmla="*/ 408 h 409"/>
                  <a:gd name="T50" fmla="*/ 1569 w 2800"/>
                  <a:gd name="T51" fmla="*/ 408 h 409"/>
                  <a:gd name="T52" fmla="*/ 1635 w 2800"/>
                  <a:gd name="T53" fmla="*/ 408 h 409"/>
                  <a:gd name="T54" fmla="*/ 1672 w 2800"/>
                  <a:gd name="T55" fmla="*/ 408 h 409"/>
                  <a:gd name="T56" fmla="*/ 1680 w 2800"/>
                  <a:gd name="T57" fmla="*/ 408 h 409"/>
                  <a:gd name="T58" fmla="*/ 1734 w 2800"/>
                  <a:gd name="T59" fmla="*/ 408 h 409"/>
                  <a:gd name="T60" fmla="*/ 1839 w 2800"/>
                  <a:gd name="T61" fmla="*/ 388 h 409"/>
                  <a:gd name="T62" fmla="*/ 1947 w 2800"/>
                  <a:gd name="T63" fmla="*/ 321 h 409"/>
                  <a:gd name="T64" fmla="*/ 1984 w 2800"/>
                  <a:gd name="T65" fmla="*/ 268 h 409"/>
                  <a:gd name="T66" fmla="*/ 2013 w 2800"/>
                  <a:gd name="T67" fmla="*/ 222 h 409"/>
                  <a:gd name="T68" fmla="*/ 2064 w 2800"/>
                  <a:gd name="T69" fmla="*/ 136 h 409"/>
                  <a:gd name="T70" fmla="*/ 2124 w 2800"/>
                  <a:gd name="T71" fmla="*/ 76 h 409"/>
                  <a:gd name="T72" fmla="*/ 2211 w 2800"/>
                  <a:gd name="T73" fmla="*/ 40 h 409"/>
                  <a:gd name="T74" fmla="*/ 2294 w 2800"/>
                  <a:gd name="T75" fmla="*/ 34 h 409"/>
                  <a:gd name="T76" fmla="*/ 2351 w 2800"/>
                  <a:gd name="T77" fmla="*/ 34 h 409"/>
                  <a:gd name="T78" fmla="*/ 2486 w 2800"/>
                  <a:gd name="T79" fmla="*/ 34 h 409"/>
                  <a:gd name="T80" fmla="*/ 2642 w 2800"/>
                  <a:gd name="T81" fmla="*/ 34 h 409"/>
                  <a:gd name="T82" fmla="*/ 2758 w 2800"/>
                  <a:gd name="T83" fmla="*/ 34 h 409"/>
                  <a:gd name="T84" fmla="*/ 2798 w 2800"/>
                  <a:gd name="T85" fmla="*/ 36 h 409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w 2800"/>
                  <a:gd name="T130" fmla="*/ 0 h 409"/>
                  <a:gd name="T131" fmla="*/ 2800 w 2800"/>
                  <a:gd name="T132" fmla="*/ 409 h 409"/>
                </a:gdLst>
                <a:ahLst/>
                <a:cxnLst>
                  <a:cxn ang="T86">
                    <a:pos x="T0" y="T1"/>
                  </a:cxn>
                  <a:cxn ang="T87">
                    <a:pos x="T2" y="T3"/>
                  </a:cxn>
                  <a:cxn ang="T88">
                    <a:pos x="T4" y="T5"/>
                  </a:cxn>
                  <a:cxn ang="T89">
                    <a:pos x="T6" y="T7"/>
                  </a:cxn>
                  <a:cxn ang="T90">
                    <a:pos x="T8" y="T9"/>
                  </a:cxn>
                  <a:cxn ang="T91">
                    <a:pos x="T10" y="T11"/>
                  </a:cxn>
                  <a:cxn ang="T92">
                    <a:pos x="T12" y="T13"/>
                  </a:cxn>
                  <a:cxn ang="T93">
                    <a:pos x="T14" y="T15"/>
                  </a:cxn>
                  <a:cxn ang="T94">
                    <a:pos x="T16" y="T17"/>
                  </a:cxn>
                  <a:cxn ang="T95">
                    <a:pos x="T18" y="T19"/>
                  </a:cxn>
                  <a:cxn ang="T96">
                    <a:pos x="T20" y="T21"/>
                  </a:cxn>
                  <a:cxn ang="T97">
                    <a:pos x="T22" y="T23"/>
                  </a:cxn>
                  <a:cxn ang="T98">
                    <a:pos x="T24" y="T25"/>
                  </a:cxn>
                  <a:cxn ang="T99">
                    <a:pos x="T26" y="T27"/>
                  </a:cxn>
                  <a:cxn ang="T100">
                    <a:pos x="T28" y="T29"/>
                  </a:cxn>
                  <a:cxn ang="T101">
                    <a:pos x="T30" y="T31"/>
                  </a:cxn>
                  <a:cxn ang="T102">
                    <a:pos x="T32" y="T33"/>
                  </a:cxn>
                  <a:cxn ang="T103">
                    <a:pos x="T34" y="T35"/>
                  </a:cxn>
                  <a:cxn ang="T104">
                    <a:pos x="T36" y="T37"/>
                  </a:cxn>
                  <a:cxn ang="T105">
                    <a:pos x="T38" y="T39"/>
                  </a:cxn>
                  <a:cxn ang="T106">
                    <a:pos x="T40" y="T41"/>
                  </a:cxn>
                  <a:cxn ang="T107">
                    <a:pos x="T42" y="T43"/>
                  </a:cxn>
                  <a:cxn ang="T108">
                    <a:pos x="T44" y="T45"/>
                  </a:cxn>
                  <a:cxn ang="T109">
                    <a:pos x="T46" y="T47"/>
                  </a:cxn>
                  <a:cxn ang="T110">
                    <a:pos x="T48" y="T49"/>
                  </a:cxn>
                  <a:cxn ang="T111">
                    <a:pos x="T50" y="T51"/>
                  </a:cxn>
                  <a:cxn ang="T112">
                    <a:pos x="T52" y="T53"/>
                  </a:cxn>
                  <a:cxn ang="T113">
                    <a:pos x="T54" y="T55"/>
                  </a:cxn>
                  <a:cxn ang="T114">
                    <a:pos x="T56" y="T57"/>
                  </a:cxn>
                  <a:cxn ang="T115">
                    <a:pos x="T58" y="T59"/>
                  </a:cxn>
                  <a:cxn ang="T116">
                    <a:pos x="T60" y="T61"/>
                  </a:cxn>
                  <a:cxn ang="T117">
                    <a:pos x="T62" y="T63"/>
                  </a:cxn>
                  <a:cxn ang="T118">
                    <a:pos x="T64" y="T65"/>
                  </a:cxn>
                  <a:cxn ang="T119">
                    <a:pos x="T66" y="T67"/>
                  </a:cxn>
                  <a:cxn ang="T120">
                    <a:pos x="T68" y="T69"/>
                  </a:cxn>
                  <a:cxn ang="T121">
                    <a:pos x="T70" y="T71"/>
                  </a:cxn>
                  <a:cxn ang="T122">
                    <a:pos x="T72" y="T73"/>
                  </a:cxn>
                  <a:cxn ang="T123">
                    <a:pos x="T74" y="T75"/>
                  </a:cxn>
                  <a:cxn ang="T124">
                    <a:pos x="T76" y="T77"/>
                  </a:cxn>
                  <a:cxn ang="T125">
                    <a:pos x="T78" y="T79"/>
                  </a:cxn>
                  <a:cxn ang="T126">
                    <a:pos x="T80" y="T81"/>
                  </a:cxn>
                  <a:cxn ang="T127">
                    <a:pos x="T82" y="T83"/>
                  </a:cxn>
                  <a:cxn ang="T128">
                    <a:pos x="T84" y="T85"/>
                  </a:cxn>
                </a:cxnLst>
                <a:rect l="T129" t="T130" r="T131" b="T132"/>
                <a:pathLst>
                  <a:path w="2800" h="409">
                    <a:moveTo>
                      <a:pt x="2294" y="0"/>
                    </a:moveTo>
                    <a:lnTo>
                      <a:pt x="2248" y="1"/>
                    </a:lnTo>
                    <a:lnTo>
                      <a:pt x="2208" y="7"/>
                    </a:lnTo>
                    <a:lnTo>
                      <a:pt x="2172" y="15"/>
                    </a:lnTo>
                    <a:lnTo>
                      <a:pt x="2140" y="27"/>
                    </a:lnTo>
                    <a:lnTo>
                      <a:pt x="2113" y="40"/>
                    </a:lnTo>
                    <a:lnTo>
                      <a:pt x="2089" y="58"/>
                    </a:lnTo>
                    <a:lnTo>
                      <a:pt x="2068" y="76"/>
                    </a:lnTo>
                    <a:lnTo>
                      <a:pt x="2049" y="99"/>
                    </a:lnTo>
                    <a:lnTo>
                      <a:pt x="2031" y="123"/>
                    </a:lnTo>
                    <a:lnTo>
                      <a:pt x="2014" y="148"/>
                    </a:lnTo>
                    <a:lnTo>
                      <a:pt x="1999" y="175"/>
                    </a:lnTo>
                    <a:lnTo>
                      <a:pt x="1981" y="204"/>
                    </a:lnTo>
                    <a:lnTo>
                      <a:pt x="1972" y="220"/>
                    </a:lnTo>
                    <a:lnTo>
                      <a:pt x="1956" y="250"/>
                    </a:lnTo>
                    <a:lnTo>
                      <a:pt x="1945" y="267"/>
                    </a:lnTo>
                    <a:lnTo>
                      <a:pt x="1917" y="303"/>
                    </a:lnTo>
                    <a:lnTo>
                      <a:pt x="1882" y="328"/>
                    </a:lnTo>
                    <a:lnTo>
                      <a:pt x="1845" y="349"/>
                    </a:lnTo>
                    <a:lnTo>
                      <a:pt x="1806" y="361"/>
                    </a:lnTo>
                    <a:lnTo>
                      <a:pt x="1768" y="369"/>
                    </a:lnTo>
                    <a:lnTo>
                      <a:pt x="1735" y="373"/>
                    </a:lnTo>
                    <a:lnTo>
                      <a:pt x="1708" y="375"/>
                    </a:lnTo>
                    <a:lnTo>
                      <a:pt x="1689" y="375"/>
                    </a:lnTo>
                    <a:lnTo>
                      <a:pt x="1683" y="373"/>
                    </a:lnTo>
                    <a:lnTo>
                      <a:pt x="1681" y="373"/>
                    </a:lnTo>
                    <a:lnTo>
                      <a:pt x="0" y="373"/>
                    </a:lnTo>
                    <a:lnTo>
                      <a:pt x="0" y="408"/>
                    </a:lnTo>
                    <a:lnTo>
                      <a:pt x="1" y="408"/>
                    </a:lnTo>
                    <a:lnTo>
                      <a:pt x="7" y="408"/>
                    </a:lnTo>
                    <a:lnTo>
                      <a:pt x="16" y="408"/>
                    </a:lnTo>
                    <a:lnTo>
                      <a:pt x="28" y="408"/>
                    </a:lnTo>
                    <a:lnTo>
                      <a:pt x="45" y="408"/>
                    </a:lnTo>
                    <a:lnTo>
                      <a:pt x="64" y="408"/>
                    </a:lnTo>
                    <a:lnTo>
                      <a:pt x="85" y="408"/>
                    </a:lnTo>
                    <a:lnTo>
                      <a:pt x="111" y="408"/>
                    </a:lnTo>
                    <a:lnTo>
                      <a:pt x="138" y="408"/>
                    </a:lnTo>
                    <a:lnTo>
                      <a:pt x="168" y="408"/>
                    </a:lnTo>
                    <a:lnTo>
                      <a:pt x="201" y="408"/>
                    </a:lnTo>
                    <a:lnTo>
                      <a:pt x="235" y="408"/>
                    </a:lnTo>
                    <a:lnTo>
                      <a:pt x="271" y="408"/>
                    </a:lnTo>
                    <a:lnTo>
                      <a:pt x="310" y="408"/>
                    </a:lnTo>
                    <a:lnTo>
                      <a:pt x="351" y="408"/>
                    </a:lnTo>
                    <a:lnTo>
                      <a:pt x="393" y="408"/>
                    </a:lnTo>
                    <a:lnTo>
                      <a:pt x="436" y="408"/>
                    </a:lnTo>
                    <a:lnTo>
                      <a:pt x="480" y="408"/>
                    </a:lnTo>
                    <a:lnTo>
                      <a:pt x="526" y="408"/>
                    </a:lnTo>
                    <a:lnTo>
                      <a:pt x="572" y="408"/>
                    </a:lnTo>
                    <a:lnTo>
                      <a:pt x="619" y="408"/>
                    </a:lnTo>
                    <a:lnTo>
                      <a:pt x="668" y="408"/>
                    </a:lnTo>
                    <a:lnTo>
                      <a:pt x="716" y="408"/>
                    </a:lnTo>
                    <a:lnTo>
                      <a:pt x="766" y="408"/>
                    </a:lnTo>
                    <a:lnTo>
                      <a:pt x="815" y="408"/>
                    </a:lnTo>
                    <a:lnTo>
                      <a:pt x="865" y="408"/>
                    </a:lnTo>
                    <a:lnTo>
                      <a:pt x="914" y="408"/>
                    </a:lnTo>
                    <a:lnTo>
                      <a:pt x="964" y="408"/>
                    </a:lnTo>
                    <a:lnTo>
                      <a:pt x="1012" y="408"/>
                    </a:lnTo>
                    <a:lnTo>
                      <a:pt x="1060" y="408"/>
                    </a:lnTo>
                    <a:lnTo>
                      <a:pt x="1108" y="408"/>
                    </a:lnTo>
                    <a:lnTo>
                      <a:pt x="1154" y="408"/>
                    </a:lnTo>
                    <a:lnTo>
                      <a:pt x="1200" y="408"/>
                    </a:lnTo>
                    <a:lnTo>
                      <a:pt x="1245" y="408"/>
                    </a:lnTo>
                    <a:lnTo>
                      <a:pt x="1289" y="408"/>
                    </a:lnTo>
                    <a:lnTo>
                      <a:pt x="1331" y="408"/>
                    </a:lnTo>
                    <a:lnTo>
                      <a:pt x="1370" y="408"/>
                    </a:lnTo>
                    <a:lnTo>
                      <a:pt x="1409" y="408"/>
                    </a:lnTo>
                    <a:lnTo>
                      <a:pt x="1445" y="408"/>
                    </a:lnTo>
                    <a:lnTo>
                      <a:pt x="1479" y="408"/>
                    </a:lnTo>
                    <a:lnTo>
                      <a:pt x="1512" y="408"/>
                    </a:lnTo>
                    <a:lnTo>
                      <a:pt x="1542" y="408"/>
                    </a:lnTo>
                    <a:lnTo>
                      <a:pt x="1569" y="408"/>
                    </a:lnTo>
                    <a:lnTo>
                      <a:pt x="1593" y="408"/>
                    </a:lnTo>
                    <a:lnTo>
                      <a:pt x="1616" y="408"/>
                    </a:lnTo>
                    <a:lnTo>
                      <a:pt x="1635" y="408"/>
                    </a:lnTo>
                    <a:lnTo>
                      <a:pt x="1650" y="408"/>
                    </a:lnTo>
                    <a:lnTo>
                      <a:pt x="1664" y="408"/>
                    </a:lnTo>
                    <a:lnTo>
                      <a:pt x="1672" y="408"/>
                    </a:lnTo>
                    <a:lnTo>
                      <a:pt x="1678" y="408"/>
                    </a:lnTo>
                    <a:lnTo>
                      <a:pt x="1680" y="408"/>
                    </a:lnTo>
                    <a:lnTo>
                      <a:pt x="1689" y="409"/>
                    </a:lnTo>
                    <a:lnTo>
                      <a:pt x="1708" y="409"/>
                    </a:lnTo>
                    <a:lnTo>
                      <a:pt x="1734" y="408"/>
                    </a:lnTo>
                    <a:lnTo>
                      <a:pt x="1765" y="405"/>
                    </a:lnTo>
                    <a:lnTo>
                      <a:pt x="1801" y="399"/>
                    </a:lnTo>
                    <a:lnTo>
                      <a:pt x="1839" y="388"/>
                    </a:lnTo>
                    <a:lnTo>
                      <a:pt x="1876" y="372"/>
                    </a:lnTo>
                    <a:lnTo>
                      <a:pt x="1914" y="351"/>
                    </a:lnTo>
                    <a:lnTo>
                      <a:pt x="1947" y="321"/>
                    </a:lnTo>
                    <a:lnTo>
                      <a:pt x="1975" y="283"/>
                    </a:lnTo>
                    <a:lnTo>
                      <a:pt x="1984" y="268"/>
                    </a:lnTo>
                    <a:lnTo>
                      <a:pt x="2002" y="237"/>
                    </a:lnTo>
                    <a:lnTo>
                      <a:pt x="2013" y="222"/>
                    </a:lnTo>
                    <a:lnTo>
                      <a:pt x="2029" y="190"/>
                    </a:lnTo>
                    <a:lnTo>
                      <a:pt x="2046" y="162"/>
                    </a:lnTo>
                    <a:lnTo>
                      <a:pt x="2064" y="136"/>
                    </a:lnTo>
                    <a:lnTo>
                      <a:pt x="2082" y="114"/>
                    </a:lnTo>
                    <a:lnTo>
                      <a:pt x="2101" y="94"/>
                    </a:lnTo>
                    <a:lnTo>
                      <a:pt x="2124" y="76"/>
                    </a:lnTo>
                    <a:lnTo>
                      <a:pt x="2148" y="61"/>
                    </a:lnTo>
                    <a:lnTo>
                      <a:pt x="2176" y="49"/>
                    </a:lnTo>
                    <a:lnTo>
                      <a:pt x="2211" y="40"/>
                    </a:lnTo>
                    <a:lnTo>
                      <a:pt x="2249" y="36"/>
                    </a:lnTo>
                    <a:lnTo>
                      <a:pt x="2294" y="34"/>
                    </a:lnTo>
                    <a:lnTo>
                      <a:pt x="2300" y="34"/>
                    </a:lnTo>
                    <a:lnTo>
                      <a:pt x="2321" y="34"/>
                    </a:lnTo>
                    <a:lnTo>
                      <a:pt x="2351" y="34"/>
                    </a:lnTo>
                    <a:lnTo>
                      <a:pt x="2392" y="34"/>
                    </a:lnTo>
                    <a:lnTo>
                      <a:pt x="2437" y="34"/>
                    </a:lnTo>
                    <a:lnTo>
                      <a:pt x="2486" y="34"/>
                    </a:lnTo>
                    <a:lnTo>
                      <a:pt x="2540" y="34"/>
                    </a:lnTo>
                    <a:lnTo>
                      <a:pt x="2591" y="34"/>
                    </a:lnTo>
                    <a:lnTo>
                      <a:pt x="2642" y="34"/>
                    </a:lnTo>
                    <a:lnTo>
                      <a:pt x="2689" y="34"/>
                    </a:lnTo>
                    <a:lnTo>
                      <a:pt x="2726" y="34"/>
                    </a:lnTo>
                    <a:lnTo>
                      <a:pt x="2758" y="34"/>
                    </a:lnTo>
                    <a:lnTo>
                      <a:pt x="2798" y="34"/>
                    </a:lnTo>
                    <a:lnTo>
                      <a:pt x="2800" y="36"/>
                    </a:lnTo>
                    <a:lnTo>
                      <a:pt x="2798" y="36"/>
                    </a:lnTo>
                    <a:lnTo>
                      <a:pt x="2796" y="0"/>
                    </a:lnTo>
                    <a:lnTo>
                      <a:pt x="2294" y="0"/>
                    </a:lnTo>
                    <a:close/>
                  </a:path>
                </a:pathLst>
              </a:custGeom>
              <a:solidFill>
                <a:srgbClr val="4D94C3"/>
              </a:solidFill>
              <a:ln w="19050" cmpd="sng">
                <a:solidFill>
                  <a:srgbClr val="4D94C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1400"/>
              </a:p>
            </p:txBody>
          </p:sp>
        </p:grpSp>
        <p:grpSp>
          <p:nvGrpSpPr>
            <p:cNvPr id="91" name="Group 82"/>
            <p:cNvGrpSpPr>
              <a:grpSpLocks/>
            </p:cNvGrpSpPr>
            <p:nvPr/>
          </p:nvGrpSpPr>
          <p:grpSpPr bwMode="auto">
            <a:xfrm>
              <a:off x="6951043" y="979488"/>
              <a:ext cx="876919" cy="2674937"/>
              <a:chOff x="3892" y="617"/>
              <a:chExt cx="491" cy="1685"/>
            </a:xfrm>
          </p:grpSpPr>
          <p:grpSp>
            <p:nvGrpSpPr>
              <p:cNvPr id="105" name="Group 84"/>
              <p:cNvGrpSpPr>
                <a:grpSpLocks/>
              </p:cNvGrpSpPr>
              <p:nvPr/>
            </p:nvGrpSpPr>
            <p:grpSpPr bwMode="auto">
              <a:xfrm>
                <a:off x="4178" y="1631"/>
                <a:ext cx="205" cy="671"/>
                <a:chOff x="4178" y="1638"/>
                <a:chExt cx="205" cy="671"/>
              </a:xfrm>
            </p:grpSpPr>
            <p:sp>
              <p:nvSpPr>
                <p:cNvPr id="109" name="Freeform 85"/>
                <p:cNvSpPr>
                  <a:spLocks noChangeAspect="1"/>
                </p:cNvSpPr>
                <p:nvPr/>
              </p:nvSpPr>
              <p:spPr bwMode="auto">
                <a:xfrm>
                  <a:off x="4178" y="1638"/>
                  <a:ext cx="205" cy="671"/>
                </a:xfrm>
                <a:custGeom>
                  <a:avLst/>
                  <a:gdLst>
                    <a:gd name="T0" fmla="*/ 428 w 101"/>
                    <a:gd name="T1" fmla="*/ 0 h 333"/>
                    <a:gd name="T2" fmla="*/ 511 w 101"/>
                    <a:gd name="T3" fmla="*/ 32 h 333"/>
                    <a:gd name="T4" fmla="*/ 585 w 101"/>
                    <a:gd name="T5" fmla="*/ 105 h 333"/>
                    <a:gd name="T6" fmla="*/ 660 w 101"/>
                    <a:gd name="T7" fmla="*/ 236 h 333"/>
                    <a:gd name="T8" fmla="*/ 729 w 101"/>
                    <a:gd name="T9" fmla="*/ 401 h 333"/>
                    <a:gd name="T10" fmla="*/ 779 w 101"/>
                    <a:gd name="T11" fmla="*/ 605 h 333"/>
                    <a:gd name="T12" fmla="*/ 812 w 101"/>
                    <a:gd name="T13" fmla="*/ 836 h 333"/>
                    <a:gd name="T14" fmla="*/ 836 w 101"/>
                    <a:gd name="T15" fmla="*/ 1088 h 333"/>
                    <a:gd name="T16" fmla="*/ 844 w 101"/>
                    <a:gd name="T17" fmla="*/ 1368 h 333"/>
                    <a:gd name="T18" fmla="*/ 844 w 101"/>
                    <a:gd name="T19" fmla="*/ 1368 h 333"/>
                    <a:gd name="T20" fmla="*/ 836 w 101"/>
                    <a:gd name="T21" fmla="*/ 1636 h 333"/>
                    <a:gd name="T22" fmla="*/ 812 w 101"/>
                    <a:gd name="T23" fmla="*/ 1896 h 333"/>
                    <a:gd name="T24" fmla="*/ 779 w 101"/>
                    <a:gd name="T25" fmla="*/ 2128 h 333"/>
                    <a:gd name="T26" fmla="*/ 729 w 101"/>
                    <a:gd name="T27" fmla="*/ 2323 h 333"/>
                    <a:gd name="T28" fmla="*/ 660 w 101"/>
                    <a:gd name="T29" fmla="*/ 2497 h 333"/>
                    <a:gd name="T30" fmla="*/ 585 w 101"/>
                    <a:gd name="T31" fmla="*/ 2620 h 333"/>
                    <a:gd name="T32" fmla="*/ 511 w 101"/>
                    <a:gd name="T33" fmla="*/ 2700 h 333"/>
                    <a:gd name="T34" fmla="*/ 428 w 101"/>
                    <a:gd name="T35" fmla="*/ 2724 h 333"/>
                    <a:gd name="T36" fmla="*/ 428 w 101"/>
                    <a:gd name="T37" fmla="*/ 2724 h 333"/>
                    <a:gd name="T38" fmla="*/ 341 w 101"/>
                    <a:gd name="T39" fmla="*/ 2700 h 333"/>
                    <a:gd name="T40" fmla="*/ 260 w 101"/>
                    <a:gd name="T41" fmla="*/ 2620 h 333"/>
                    <a:gd name="T42" fmla="*/ 193 w 101"/>
                    <a:gd name="T43" fmla="*/ 2497 h 333"/>
                    <a:gd name="T44" fmla="*/ 124 w 101"/>
                    <a:gd name="T45" fmla="*/ 2323 h 333"/>
                    <a:gd name="T46" fmla="*/ 75 w 101"/>
                    <a:gd name="T47" fmla="*/ 2128 h 333"/>
                    <a:gd name="T48" fmla="*/ 32 w 101"/>
                    <a:gd name="T49" fmla="*/ 1896 h 333"/>
                    <a:gd name="T50" fmla="*/ 8 w 101"/>
                    <a:gd name="T51" fmla="*/ 1636 h 333"/>
                    <a:gd name="T52" fmla="*/ 0 w 101"/>
                    <a:gd name="T53" fmla="*/ 1368 h 333"/>
                    <a:gd name="T54" fmla="*/ 0 w 101"/>
                    <a:gd name="T55" fmla="*/ 1368 h 333"/>
                    <a:gd name="T56" fmla="*/ 8 w 101"/>
                    <a:gd name="T57" fmla="*/ 1088 h 333"/>
                    <a:gd name="T58" fmla="*/ 32 w 101"/>
                    <a:gd name="T59" fmla="*/ 836 h 333"/>
                    <a:gd name="T60" fmla="*/ 75 w 101"/>
                    <a:gd name="T61" fmla="*/ 605 h 333"/>
                    <a:gd name="T62" fmla="*/ 124 w 101"/>
                    <a:gd name="T63" fmla="*/ 401 h 333"/>
                    <a:gd name="T64" fmla="*/ 193 w 101"/>
                    <a:gd name="T65" fmla="*/ 236 h 333"/>
                    <a:gd name="T66" fmla="*/ 260 w 101"/>
                    <a:gd name="T67" fmla="*/ 105 h 333"/>
                    <a:gd name="T68" fmla="*/ 341 w 101"/>
                    <a:gd name="T69" fmla="*/ 32 h 333"/>
                    <a:gd name="T70" fmla="*/ 428 w 101"/>
                    <a:gd name="T71" fmla="*/ 0 h 333"/>
                    <a:gd name="T72" fmla="*/ 428 w 101"/>
                    <a:gd name="T73" fmla="*/ 0 h 333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w 101"/>
                    <a:gd name="T112" fmla="*/ 0 h 333"/>
                    <a:gd name="T113" fmla="*/ 101 w 101"/>
                    <a:gd name="T114" fmla="*/ 333 h 333"/>
                  </a:gdLst>
                  <a:ahLst/>
                  <a:cxnLst>
                    <a:cxn ang="T74">
                      <a:pos x="T0" y="T1"/>
                    </a:cxn>
                    <a:cxn ang="T75">
                      <a:pos x="T2" y="T3"/>
                    </a:cxn>
                    <a:cxn ang="T76">
                      <a:pos x="T4" y="T5"/>
                    </a:cxn>
                    <a:cxn ang="T77">
                      <a:pos x="T6" y="T7"/>
                    </a:cxn>
                    <a:cxn ang="T78">
                      <a:pos x="T8" y="T9"/>
                    </a:cxn>
                    <a:cxn ang="T79">
                      <a:pos x="T10" y="T11"/>
                    </a:cxn>
                    <a:cxn ang="T80">
                      <a:pos x="T12" y="T13"/>
                    </a:cxn>
                    <a:cxn ang="T81">
                      <a:pos x="T14" y="T15"/>
                    </a:cxn>
                    <a:cxn ang="T82">
                      <a:pos x="T16" y="T17"/>
                    </a:cxn>
                    <a:cxn ang="T83">
                      <a:pos x="T18" y="T19"/>
                    </a:cxn>
                    <a:cxn ang="T84">
                      <a:pos x="T20" y="T21"/>
                    </a:cxn>
                    <a:cxn ang="T85">
                      <a:pos x="T22" y="T23"/>
                    </a:cxn>
                    <a:cxn ang="T86">
                      <a:pos x="T24" y="T25"/>
                    </a:cxn>
                    <a:cxn ang="T87">
                      <a:pos x="T26" y="T27"/>
                    </a:cxn>
                    <a:cxn ang="T88">
                      <a:pos x="T28" y="T29"/>
                    </a:cxn>
                    <a:cxn ang="T89">
                      <a:pos x="T30" y="T31"/>
                    </a:cxn>
                    <a:cxn ang="T90">
                      <a:pos x="T32" y="T33"/>
                    </a:cxn>
                    <a:cxn ang="T91">
                      <a:pos x="T34" y="T35"/>
                    </a:cxn>
                    <a:cxn ang="T92">
                      <a:pos x="T36" y="T37"/>
                    </a:cxn>
                    <a:cxn ang="T93">
                      <a:pos x="T38" y="T39"/>
                    </a:cxn>
                    <a:cxn ang="T94">
                      <a:pos x="T40" y="T41"/>
                    </a:cxn>
                    <a:cxn ang="T95">
                      <a:pos x="T42" y="T43"/>
                    </a:cxn>
                    <a:cxn ang="T96">
                      <a:pos x="T44" y="T45"/>
                    </a:cxn>
                    <a:cxn ang="T97">
                      <a:pos x="T46" y="T47"/>
                    </a:cxn>
                    <a:cxn ang="T98">
                      <a:pos x="T48" y="T49"/>
                    </a:cxn>
                    <a:cxn ang="T99">
                      <a:pos x="T50" y="T51"/>
                    </a:cxn>
                    <a:cxn ang="T100">
                      <a:pos x="T52" y="T53"/>
                    </a:cxn>
                    <a:cxn ang="T101">
                      <a:pos x="T54" y="T55"/>
                    </a:cxn>
                    <a:cxn ang="T102">
                      <a:pos x="T56" y="T57"/>
                    </a:cxn>
                    <a:cxn ang="T103">
                      <a:pos x="T58" y="T59"/>
                    </a:cxn>
                    <a:cxn ang="T104">
                      <a:pos x="T60" y="T61"/>
                    </a:cxn>
                    <a:cxn ang="T105">
                      <a:pos x="T62" y="T63"/>
                    </a:cxn>
                    <a:cxn ang="T106">
                      <a:pos x="T64" y="T65"/>
                    </a:cxn>
                    <a:cxn ang="T107">
                      <a:pos x="T66" y="T67"/>
                    </a:cxn>
                    <a:cxn ang="T108">
                      <a:pos x="T68" y="T69"/>
                    </a:cxn>
                    <a:cxn ang="T109">
                      <a:pos x="T70" y="T71"/>
                    </a:cxn>
                    <a:cxn ang="T110">
                      <a:pos x="T72" y="T73"/>
                    </a:cxn>
                  </a:cxnLst>
                  <a:rect l="T111" t="T112" r="T113" b="T114"/>
                  <a:pathLst>
                    <a:path w="101" h="333">
                      <a:moveTo>
                        <a:pt x="51" y="0"/>
                      </a:moveTo>
                      <a:lnTo>
                        <a:pt x="61" y="4"/>
                      </a:lnTo>
                      <a:lnTo>
                        <a:pt x="70" y="13"/>
                      </a:lnTo>
                      <a:lnTo>
                        <a:pt x="79" y="29"/>
                      </a:lnTo>
                      <a:lnTo>
                        <a:pt x="87" y="49"/>
                      </a:lnTo>
                      <a:lnTo>
                        <a:pt x="93" y="74"/>
                      </a:lnTo>
                      <a:lnTo>
                        <a:pt x="97" y="102"/>
                      </a:lnTo>
                      <a:lnTo>
                        <a:pt x="100" y="133"/>
                      </a:lnTo>
                      <a:lnTo>
                        <a:pt x="101" y="167"/>
                      </a:lnTo>
                      <a:lnTo>
                        <a:pt x="100" y="200"/>
                      </a:lnTo>
                      <a:lnTo>
                        <a:pt x="97" y="232"/>
                      </a:lnTo>
                      <a:lnTo>
                        <a:pt x="93" y="260"/>
                      </a:lnTo>
                      <a:lnTo>
                        <a:pt x="87" y="284"/>
                      </a:lnTo>
                      <a:lnTo>
                        <a:pt x="79" y="305"/>
                      </a:lnTo>
                      <a:lnTo>
                        <a:pt x="70" y="320"/>
                      </a:lnTo>
                      <a:lnTo>
                        <a:pt x="61" y="330"/>
                      </a:lnTo>
                      <a:lnTo>
                        <a:pt x="51" y="333"/>
                      </a:lnTo>
                      <a:lnTo>
                        <a:pt x="41" y="330"/>
                      </a:lnTo>
                      <a:lnTo>
                        <a:pt x="31" y="320"/>
                      </a:lnTo>
                      <a:lnTo>
                        <a:pt x="23" y="305"/>
                      </a:lnTo>
                      <a:lnTo>
                        <a:pt x="15" y="284"/>
                      </a:lnTo>
                      <a:lnTo>
                        <a:pt x="9" y="260"/>
                      </a:lnTo>
                      <a:lnTo>
                        <a:pt x="4" y="232"/>
                      </a:lnTo>
                      <a:lnTo>
                        <a:pt x="1" y="200"/>
                      </a:lnTo>
                      <a:lnTo>
                        <a:pt x="0" y="167"/>
                      </a:lnTo>
                      <a:lnTo>
                        <a:pt x="1" y="133"/>
                      </a:lnTo>
                      <a:lnTo>
                        <a:pt x="4" y="102"/>
                      </a:lnTo>
                      <a:lnTo>
                        <a:pt x="9" y="74"/>
                      </a:lnTo>
                      <a:lnTo>
                        <a:pt x="15" y="49"/>
                      </a:lnTo>
                      <a:lnTo>
                        <a:pt x="23" y="29"/>
                      </a:lnTo>
                      <a:lnTo>
                        <a:pt x="31" y="13"/>
                      </a:lnTo>
                      <a:lnTo>
                        <a:pt x="41" y="4"/>
                      </a:lnTo>
                      <a:lnTo>
                        <a:pt x="51" y="0"/>
                      </a:lnTo>
                      <a:close/>
                    </a:path>
                  </a:pathLst>
                </a:custGeom>
                <a:solidFill>
                  <a:srgbClr val="DC5156"/>
                </a:solidFill>
                <a:ln w="19050" cmpd="sng">
                  <a:solidFill>
                    <a:srgbClr val="B03A38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400"/>
                </a:p>
              </p:txBody>
            </p:sp>
            <p:sp>
              <p:nvSpPr>
                <p:cNvPr id="110" name="Freeform 86"/>
                <p:cNvSpPr>
                  <a:spLocks noChangeAspect="1"/>
                </p:cNvSpPr>
                <p:nvPr/>
              </p:nvSpPr>
              <p:spPr bwMode="auto">
                <a:xfrm>
                  <a:off x="4210" y="1668"/>
                  <a:ext cx="92" cy="167"/>
                </a:xfrm>
                <a:custGeom>
                  <a:avLst/>
                  <a:gdLst>
                    <a:gd name="T0" fmla="*/ 0 w 45"/>
                    <a:gd name="T1" fmla="*/ 676 h 83"/>
                    <a:gd name="T2" fmla="*/ 33 w 45"/>
                    <a:gd name="T3" fmla="*/ 489 h 83"/>
                    <a:gd name="T4" fmla="*/ 92 w 45"/>
                    <a:gd name="T5" fmla="*/ 276 h 83"/>
                    <a:gd name="T6" fmla="*/ 172 w 45"/>
                    <a:gd name="T7" fmla="*/ 105 h 83"/>
                    <a:gd name="T8" fmla="*/ 256 w 45"/>
                    <a:gd name="T9" fmla="*/ 0 h 83"/>
                    <a:gd name="T10" fmla="*/ 352 w 45"/>
                    <a:gd name="T11" fmla="*/ 16 h 83"/>
                    <a:gd name="T12" fmla="*/ 352 w 45"/>
                    <a:gd name="T13" fmla="*/ 16 h 83"/>
                    <a:gd name="T14" fmla="*/ 384 w 45"/>
                    <a:gd name="T15" fmla="*/ 64 h 83"/>
                    <a:gd name="T16" fmla="*/ 335 w 45"/>
                    <a:gd name="T17" fmla="*/ 97 h 83"/>
                    <a:gd name="T18" fmla="*/ 239 w 45"/>
                    <a:gd name="T19" fmla="*/ 179 h 83"/>
                    <a:gd name="T20" fmla="*/ 129 w 45"/>
                    <a:gd name="T21" fmla="*/ 352 h 83"/>
                    <a:gd name="T22" fmla="*/ 0 w 45"/>
                    <a:gd name="T23" fmla="*/ 676 h 83"/>
                    <a:gd name="T24" fmla="*/ 0 w 45"/>
                    <a:gd name="T25" fmla="*/ 676 h 83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w 45"/>
                    <a:gd name="T40" fmla="*/ 0 h 83"/>
                    <a:gd name="T41" fmla="*/ 45 w 45"/>
                    <a:gd name="T42" fmla="*/ 83 h 83"/>
                  </a:gdLst>
                  <a:ahLst/>
                  <a:cxnLst>
                    <a:cxn ang="T26">
                      <a:pos x="T0" y="T1"/>
                    </a:cxn>
                    <a:cxn ang="T27">
                      <a:pos x="T2" y="T3"/>
                    </a:cxn>
                    <a:cxn ang="T28">
                      <a:pos x="T4" y="T5"/>
                    </a:cxn>
                    <a:cxn ang="T29">
                      <a:pos x="T6" y="T7"/>
                    </a:cxn>
                    <a:cxn ang="T30">
                      <a:pos x="T8" y="T9"/>
                    </a:cxn>
                    <a:cxn ang="T31">
                      <a:pos x="T10" y="T11"/>
                    </a:cxn>
                    <a:cxn ang="T32">
                      <a:pos x="T12" y="T13"/>
                    </a:cxn>
                    <a:cxn ang="T33">
                      <a:pos x="T14" y="T15"/>
                    </a:cxn>
                    <a:cxn ang="T34">
                      <a:pos x="T16" y="T17"/>
                    </a:cxn>
                    <a:cxn ang="T35">
                      <a:pos x="T18" y="T19"/>
                    </a:cxn>
                    <a:cxn ang="T36">
                      <a:pos x="T20" y="T21"/>
                    </a:cxn>
                    <a:cxn ang="T37">
                      <a:pos x="T22" y="T23"/>
                    </a:cxn>
                    <a:cxn ang="T38">
                      <a:pos x="T24" y="T25"/>
                    </a:cxn>
                  </a:cxnLst>
                  <a:rect l="T39" t="T40" r="T41" b="T42"/>
                  <a:pathLst>
                    <a:path w="45" h="83">
                      <a:moveTo>
                        <a:pt x="0" y="83"/>
                      </a:moveTo>
                      <a:lnTo>
                        <a:pt x="4" y="60"/>
                      </a:lnTo>
                      <a:lnTo>
                        <a:pt x="11" y="34"/>
                      </a:lnTo>
                      <a:lnTo>
                        <a:pt x="20" y="13"/>
                      </a:lnTo>
                      <a:lnTo>
                        <a:pt x="30" y="0"/>
                      </a:lnTo>
                      <a:lnTo>
                        <a:pt x="41" y="2"/>
                      </a:lnTo>
                      <a:lnTo>
                        <a:pt x="45" y="8"/>
                      </a:lnTo>
                      <a:lnTo>
                        <a:pt x="39" y="12"/>
                      </a:lnTo>
                      <a:lnTo>
                        <a:pt x="28" y="22"/>
                      </a:lnTo>
                      <a:lnTo>
                        <a:pt x="15" y="43"/>
                      </a:lnTo>
                      <a:lnTo>
                        <a:pt x="0" y="83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400"/>
                </a:p>
              </p:txBody>
            </p:sp>
          </p:grpSp>
          <p:grpSp>
            <p:nvGrpSpPr>
              <p:cNvPr id="106" name="Group 87"/>
              <p:cNvGrpSpPr>
                <a:grpSpLocks/>
              </p:cNvGrpSpPr>
              <p:nvPr/>
            </p:nvGrpSpPr>
            <p:grpSpPr bwMode="auto">
              <a:xfrm>
                <a:off x="3892" y="617"/>
                <a:ext cx="202" cy="672"/>
                <a:chOff x="3892" y="624"/>
                <a:chExt cx="202" cy="672"/>
              </a:xfrm>
            </p:grpSpPr>
            <p:sp>
              <p:nvSpPr>
                <p:cNvPr id="107" name="Freeform 88"/>
                <p:cNvSpPr>
                  <a:spLocks noChangeAspect="1"/>
                </p:cNvSpPr>
                <p:nvPr/>
              </p:nvSpPr>
              <p:spPr bwMode="auto">
                <a:xfrm>
                  <a:off x="3892" y="624"/>
                  <a:ext cx="202" cy="672"/>
                </a:xfrm>
                <a:custGeom>
                  <a:avLst/>
                  <a:gdLst>
                    <a:gd name="T0" fmla="*/ 412 w 100"/>
                    <a:gd name="T1" fmla="*/ 0 h 334"/>
                    <a:gd name="T2" fmla="*/ 493 w 100"/>
                    <a:gd name="T3" fmla="*/ 32 h 334"/>
                    <a:gd name="T4" fmla="*/ 576 w 100"/>
                    <a:gd name="T5" fmla="*/ 113 h 334"/>
                    <a:gd name="T6" fmla="*/ 644 w 100"/>
                    <a:gd name="T7" fmla="*/ 235 h 334"/>
                    <a:gd name="T8" fmla="*/ 701 w 100"/>
                    <a:gd name="T9" fmla="*/ 400 h 334"/>
                    <a:gd name="T10" fmla="*/ 751 w 100"/>
                    <a:gd name="T11" fmla="*/ 604 h 334"/>
                    <a:gd name="T12" fmla="*/ 800 w 100"/>
                    <a:gd name="T13" fmla="*/ 837 h 334"/>
                    <a:gd name="T14" fmla="*/ 816 w 100"/>
                    <a:gd name="T15" fmla="*/ 1084 h 334"/>
                    <a:gd name="T16" fmla="*/ 824 w 100"/>
                    <a:gd name="T17" fmla="*/ 1360 h 334"/>
                    <a:gd name="T18" fmla="*/ 824 w 100"/>
                    <a:gd name="T19" fmla="*/ 1360 h 334"/>
                    <a:gd name="T20" fmla="*/ 816 w 100"/>
                    <a:gd name="T21" fmla="*/ 1636 h 334"/>
                    <a:gd name="T22" fmla="*/ 800 w 100"/>
                    <a:gd name="T23" fmla="*/ 1891 h 334"/>
                    <a:gd name="T24" fmla="*/ 751 w 100"/>
                    <a:gd name="T25" fmla="*/ 2117 h 334"/>
                    <a:gd name="T26" fmla="*/ 701 w 100"/>
                    <a:gd name="T27" fmla="*/ 2320 h 334"/>
                    <a:gd name="T28" fmla="*/ 644 w 100"/>
                    <a:gd name="T29" fmla="*/ 2485 h 334"/>
                    <a:gd name="T30" fmla="*/ 576 w 100"/>
                    <a:gd name="T31" fmla="*/ 2608 h 334"/>
                    <a:gd name="T32" fmla="*/ 493 w 100"/>
                    <a:gd name="T33" fmla="*/ 2688 h 334"/>
                    <a:gd name="T34" fmla="*/ 412 w 100"/>
                    <a:gd name="T35" fmla="*/ 2720 h 334"/>
                    <a:gd name="T36" fmla="*/ 412 w 100"/>
                    <a:gd name="T37" fmla="*/ 2720 h 334"/>
                    <a:gd name="T38" fmla="*/ 331 w 100"/>
                    <a:gd name="T39" fmla="*/ 2688 h 334"/>
                    <a:gd name="T40" fmla="*/ 248 w 100"/>
                    <a:gd name="T41" fmla="*/ 2608 h 334"/>
                    <a:gd name="T42" fmla="*/ 172 w 100"/>
                    <a:gd name="T43" fmla="*/ 2485 h 334"/>
                    <a:gd name="T44" fmla="*/ 115 w 100"/>
                    <a:gd name="T45" fmla="*/ 2320 h 334"/>
                    <a:gd name="T46" fmla="*/ 65 w 100"/>
                    <a:gd name="T47" fmla="*/ 2117 h 334"/>
                    <a:gd name="T48" fmla="*/ 24 w 100"/>
                    <a:gd name="T49" fmla="*/ 1891 h 334"/>
                    <a:gd name="T50" fmla="*/ 8 w 100"/>
                    <a:gd name="T51" fmla="*/ 1636 h 334"/>
                    <a:gd name="T52" fmla="*/ 0 w 100"/>
                    <a:gd name="T53" fmla="*/ 1360 h 334"/>
                    <a:gd name="T54" fmla="*/ 0 w 100"/>
                    <a:gd name="T55" fmla="*/ 1360 h 334"/>
                    <a:gd name="T56" fmla="*/ 8 w 100"/>
                    <a:gd name="T57" fmla="*/ 1084 h 334"/>
                    <a:gd name="T58" fmla="*/ 24 w 100"/>
                    <a:gd name="T59" fmla="*/ 837 h 334"/>
                    <a:gd name="T60" fmla="*/ 65 w 100"/>
                    <a:gd name="T61" fmla="*/ 604 h 334"/>
                    <a:gd name="T62" fmla="*/ 115 w 100"/>
                    <a:gd name="T63" fmla="*/ 400 h 334"/>
                    <a:gd name="T64" fmla="*/ 172 w 100"/>
                    <a:gd name="T65" fmla="*/ 235 h 334"/>
                    <a:gd name="T66" fmla="*/ 248 w 100"/>
                    <a:gd name="T67" fmla="*/ 113 h 334"/>
                    <a:gd name="T68" fmla="*/ 331 w 100"/>
                    <a:gd name="T69" fmla="*/ 32 h 334"/>
                    <a:gd name="T70" fmla="*/ 412 w 100"/>
                    <a:gd name="T71" fmla="*/ 0 h 334"/>
                    <a:gd name="T72" fmla="*/ 412 w 100"/>
                    <a:gd name="T73" fmla="*/ 0 h 334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w 100"/>
                    <a:gd name="T112" fmla="*/ 0 h 334"/>
                    <a:gd name="T113" fmla="*/ 100 w 100"/>
                    <a:gd name="T114" fmla="*/ 334 h 334"/>
                  </a:gdLst>
                  <a:ahLst/>
                  <a:cxnLst>
                    <a:cxn ang="T74">
                      <a:pos x="T0" y="T1"/>
                    </a:cxn>
                    <a:cxn ang="T75">
                      <a:pos x="T2" y="T3"/>
                    </a:cxn>
                    <a:cxn ang="T76">
                      <a:pos x="T4" y="T5"/>
                    </a:cxn>
                    <a:cxn ang="T77">
                      <a:pos x="T6" y="T7"/>
                    </a:cxn>
                    <a:cxn ang="T78">
                      <a:pos x="T8" y="T9"/>
                    </a:cxn>
                    <a:cxn ang="T79">
                      <a:pos x="T10" y="T11"/>
                    </a:cxn>
                    <a:cxn ang="T80">
                      <a:pos x="T12" y="T13"/>
                    </a:cxn>
                    <a:cxn ang="T81">
                      <a:pos x="T14" y="T15"/>
                    </a:cxn>
                    <a:cxn ang="T82">
                      <a:pos x="T16" y="T17"/>
                    </a:cxn>
                    <a:cxn ang="T83">
                      <a:pos x="T18" y="T19"/>
                    </a:cxn>
                    <a:cxn ang="T84">
                      <a:pos x="T20" y="T21"/>
                    </a:cxn>
                    <a:cxn ang="T85">
                      <a:pos x="T22" y="T23"/>
                    </a:cxn>
                    <a:cxn ang="T86">
                      <a:pos x="T24" y="T25"/>
                    </a:cxn>
                    <a:cxn ang="T87">
                      <a:pos x="T26" y="T27"/>
                    </a:cxn>
                    <a:cxn ang="T88">
                      <a:pos x="T28" y="T29"/>
                    </a:cxn>
                    <a:cxn ang="T89">
                      <a:pos x="T30" y="T31"/>
                    </a:cxn>
                    <a:cxn ang="T90">
                      <a:pos x="T32" y="T33"/>
                    </a:cxn>
                    <a:cxn ang="T91">
                      <a:pos x="T34" y="T35"/>
                    </a:cxn>
                    <a:cxn ang="T92">
                      <a:pos x="T36" y="T37"/>
                    </a:cxn>
                    <a:cxn ang="T93">
                      <a:pos x="T38" y="T39"/>
                    </a:cxn>
                    <a:cxn ang="T94">
                      <a:pos x="T40" y="T41"/>
                    </a:cxn>
                    <a:cxn ang="T95">
                      <a:pos x="T42" y="T43"/>
                    </a:cxn>
                    <a:cxn ang="T96">
                      <a:pos x="T44" y="T45"/>
                    </a:cxn>
                    <a:cxn ang="T97">
                      <a:pos x="T46" y="T47"/>
                    </a:cxn>
                    <a:cxn ang="T98">
                      <a:pos x="T48" y="T49"/>
                    </a:cxn>
                    <a:cxn ang="T99">
                      <a:pos x="T50" y="T51"/>
                    </a:cxn>
                    <a:cxn ang="T100">
                      <a:pos x="T52" y="T53"/>
                    </a:cxn>
                    <a:cxn ang="T101">
                      <a:pos x="T54" y="T55"/>
                    </a:cxn>
                    <a:cxn ang="T102">
                      <a:pos x="T56" y="T57"/>
                    </a:cxn>
                    <a:cxn ang="T103">
                      <a:pos x="T58" y="T59"/>
                    </a:cxn>
                    <a:cxn ang="T104">
                      <a:pos x="T60" y="T61"/>
                    </a:cxn>
                    <a:cxn ang="T105">
                      <a:pos x="T62" y="T63"/>
                    </a:cxn>
                    <a:cxn ang="T106">
                      <a:pos x="T64" y="T65"/>
                    </a:cxn>
                    <a:cxn ang="T107">
                      <a:pos x="T66" y="T67"/>
                    </a:cxn>
                    <a:cxn ang="T108">
                      <a:pos x="T68" y="T69"/>
                    </a:cxn>
                    <a:cxn ang="T109">
                      <a:pos x="T70" y="T71"/>
                    </a:cxn>
                    <a:cxn ang="T110">
                      <a:pos x="T72" y="T73"/>
                    </a:cxn>
                  </a:cxnLst>
                  <a:rect l="T111" t="T112" r="T113" b="T114"/>
                  <a:pathLst>
                    <a:path w="100" h="334">
                      <a:moveTo>
                        <a:pt x="50" y="0"/>
                      </a:moveTo>
                      <a:lnTo>
                        <a:pt x="60" y="4"/>
                      </a:lnTo>
                      <a:lnTo>
                        <a:pt x="70" y="14"/>
                      </a:lnTo>
                      <a:lnTo>
                        <a:pt x="78" y="29"/>
                      </a:lnTo>
                      <a:lnTo>
                        <a:pt x="85" y="49"/>
                      </a:lnTo>
                      <a:lnTo>
                        <a:pt x="91" y="74"/>
                      </a:lnTo>
                      <a:lnTo>
                        <a:pt x="97" y="103"/>
                      </a:lnTo>
                      <a:lnTo>
                        <a:pt x="99" y="133"/>
                      </a:lnTo>
                      <a:lnTo>
                        <a:pt x="100" y="167"/>
                      </a:lnTo>
                      <a:lnTo>
                        <a:pt x="99" y="201"/>
                      </a:lnTo>
                      <a:lnTo>
                        <a:pt x="97" y="232"/>
                      </a:lnTo>
                      <a:lnTo>
                        <a:pt x="91" y="260"/>
                      </a:lnTo>
                      <a:lnTo>
                        <a:pt x="85" y="285"/>
                      </a:lnTo>
                      <a:lnTo>
                        <a:pt x="78" y="305"/>
                      </a:lnTo>
                      <a:lnTo>
                        <a:pt x="70" y="320"/>
                      </a:lnTo>
                      <a:lnTo>
                        <a:pt x="60" y="330"/>
                      </a:lnTo>
                      <a:lnTo>
                        <a:pt x="50" y="334"/>
                      </a:lnTo>
                      <a:lnTo>
                        <a:pt x="40" y="330"/>
                      </a:lnTo>
                      <a:lnTo>
                        <a:pt x="30" y="320"/>
                      </a:lnTo>
                      <a:lnTo>
                        <a:pt x="21" y="305"/>
                      </a:lnTo>
                      <a:lnTo>
                        <a:pt x="14" y="285"/>
                      </a:lnTo>
                      <a:lnTo>
                        <a:pt x="8" y="260"/>
                      </a:lnTo>
                      <a:lnTo>
                        <a:pt x="3" y="232"/>
                      </a:lnTo>
                      <a:lnTo>
                        <a:pt x="1" y="201"/>
                      </a:lnTo>
                      <a:lnTo>
                        <a:pt x="0" y="167"/>
                      </a:lnTo>
                      <a:lnTo>
                        <a:pt x="1" y="133"/>
                      </a:lnTo>
                      <a:lnTo>
                        <a:pt x="3" y="103"/>
                      </a:lnTo>
                      <a:lnTo>
                        <a:pt x="8" y="74"/>
                      </a:lnTo>
                      <a:lnTo>
                        <a:pt x="14" y="49"/>
                      </a:lnTo>
                      <a:lnTo>
                        <a:pt x="21" y="29"/>
                      </a:lnTo>
                      <a:lnTo>
                        <a:pt x="30" y="14"/>
                      </a:lnTo>
                      <a:lnTo>
                        <a:pt x="40" y="4"/>
                      </a:lnTo>
                      <a:lnTo>
                        <a:pt x="50" y="0"/>
                      </a:lnTo>
                      <a:close/>
                    </a:path>
                  </a:pathLst>
                </a:custGeom>
                <a:solidFill>
                  <a:srgbClr val="DC5156"/>
                </a:solidFill>
                <a:ln w="19050" cmpd="sng">
                  <a:solidFill>
                    <a:srgbClr val="B03A38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400"/>
                </a:p>
              </p:txBody>
            </p:sp>
            <p:sp>
              <p:nvSpPr>
                <p:cNvPr id="108" name="Freeform 89"/>
                <p:cNvSpPr>
                  <a:spLocks noChangeAspect="1"/>
                </p:cNvSpPr>
                <p:nvPr/>
              </p:nvSpPr>
              <p:spPr bwMode="auto">
                <a:xfrm>
                  <a:off x="3922" y="654"/>
                  <a:ext cx="89" cy="167"/>
                </a:xfrm>
                <a:custGeom>
                  <a:avLst/>
                  <a:gdLst>
                    <a:gd name="T0" fmla="*/ 0 w 44"/>
                    <a:gd name="T1" fmla="*/ 676 h 83"/>
                    <a:gd name="T2" fmla="*/ 32 w 44"/>
                    <a:gd name="T3" fmla="*/ 497 h 83"/>
                    <a:gd name="T4" fmla="*/ 91 w 44"/>
                    <a:gd name="T5" fmla="*/ 284 h 83"/>
                    <a:gd name="T6" fmla="*/ 164 w 44"/>
                    <a:gd name="T7" fmla="*/ 105 h 83"/>
                    <a:gd name="T8" fmla="*/ 249 w 44"/>
                    <a:gd name="T9" fmla="*/ 0 h 83"/>
                    <a:gd name="T10" fmla="*/ 340 w 44"/>
                    <a:gd name="T11" fmla="*/ 16 h 83"/>
                    <a:gd name="T12" fmla="*/ 340 w 44"/>
                    <a:gd name="T13" fmla="*/ 16 h 83"/>
                    <a:gd name="T14" fmla="*/ 364 w 44"/>
                    <a:gd name="T15" fmla="*/ 64 h 83"/>
                    <a:gd name="T16" fmla="*/ 324 w 44"/>
                    <a:gd name="T17" fmla="*/ 97 h 83"/>
                    <a:gd name="T18" fmla="*/ 233 w 44"/>
                    <a:gd name="T19" fmla="*/ 179 h 83"/>
                    <a:gd name="T20" fmla="*/ 123 w 44"/>
                    <a:gd name="T21" fmla="*/ 352 h 83"/>
                    <a:gd name="T22" fmla="*/ 0 w 44"/>
                    <a:gd name="T23" fmla="*/ 676 h 83"/>
                    <a:gd name="T24" fmla="*/ 0 w 44"/>
                    <a:gd name="T25" fmla="*/ 676 h 83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w 44"/>
                    <a:gd name="T40" fmla="*/ 0 h 83"/>
                    <a:gd name="T41" fmla="*/ 44 w 44"/>
                    <a:gd name="T42" fmla="*/ 83 h 83"/>
                  </a:gdLst>
                  <a:ahLst/>
                  <a:cxnLst>
                    <a:cxn ang="T26">
                      <a:pos x="T0" y="T1"/>
                    </a:cxn>
                    <a:cxn ang="T27">
                      <a:pos x="T2" y="T3"/>
                    </a:cxn>
                    <a:cxn ang="T28">
                      <a:pos x="T4" y="T5"/>
                    </a:cxn>
                    <a:cxn ang="T29">
                      <a:pos x="T6" y="T7"/>
                    </a:cxn>
                    <a:cxn ang="T30">
                      <a:pos x="T8" y="T9"/>
                    </a:cxn>
                    <a:cxn ang="T31">
                      <a:pos x="T10" y="T11"/>
                    </a:cxn>
                    <a:cxn ang="T32">
                      <a:pos x="T12" y="T13"/>
                    </a:cxn>
                    <a:cxn ang="T33">
                      <a:pos x="T14" y="T15"/>
                    </a:cxn>
                    <a:cxn ang="T34">
                      <a:pos x="T16" y="T17"/>
                    </a:cxn>
                    <a:cxn ang="T35">
                      <a:pos x="T18" y="T19"/>
                    </a:cxn>
                    <a:cxn ang="T36">
                      <a:pos x="T20" y="T21"/>
                    </a:cxn>
                    <a:cxn ang="T37">
                      <a:pos x="T22" y="T23"/>
                    </a:cxn>
                    <a:cxn ang="T38">
                      <a:pos x="T24" y="T25"/>
                    </a:cxn>
                  </a:cxnLst>
                  <a:rect l="T39" t="T40" r="T41" b="T42"/>
                  <a:pathLst>
                    <a:path w="44" h="83">
                      <a:moveTo>
                        <a:pt x="0" y="83"/>
                      </a:moveTo>
                      <a:lnTo>
                        <a:pt x="4" y="61"/>
                      </a:lnTo>
                      <a:lnTo>
                        <a:pt x="11" y="35"/>
                      </a:lnTo>
                      <a:lnTo>
                        <a:pt x="20" y="13"/>
                      </a:lnTo>
                      <a:lnTo>
                        <a:pt x="30" y="0"/>
                      </a:lnTo>
                      <a:lnTo>
                        <a:pt x="41" y="2"/>
                      </a:lnTo>
                      <a:lnTo>
                        <a:pt x="44" y="8"/>
                      </a:lnTo>
                      <a:lnTo>
                        <a:pt x="39" y="12"/>
                      </a:lnTo>
                      <a:lnTo>
                        <a:pt x="28" y="22"/>
                      </a:lnTo>
                      <a:lnTo>
                        <a:pt x="15" y="43"/>
                      </a:lnTo>
                      <a:lnTo>
                        <a:pt x="0" y="83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400"/>
                </a:p>
              </p:txBody>
            </p:sp>
          </p:grpSp>
        </p:grpSp>
        <p:grpSp>
          <p:nvGrpSpPr>
            <p:cNvPr id="92" name="Group 90"/>
            <p:cNvGrpSpPr>
              <a:grpSpLocks/>
            </p:cNvGrpSpPr>
            <p:nvPr/>
          </p:nvGrpSpPr>
          <p:grpSpPr bwMode="auto">
            <a:xfrm>
              <a:off x="6600826" y="1524000"/>
              <a:ext cx="1507535" cy="1628776"/>
              <a:chOff x="3696" y="960"/>
              <a:chExt cx="844" cy="1026"/>
            </a:xfrm>
          </p:grpSpPr>
          <p:sp>
            <p:nvSpPr>
              <p:cNvPr id="93" name="Rectangle 91"/>
              <p:cNvSpPr>
                <a:spLocks noChangeAspect="1" noChangeArrowheads="1"/>
              </p:cNvSpPr>
              <p:nvPr/>
            </p:nvSpPr>
            <p:spPr bwMode="auto">
              <a:xfrm>
                <a:off x="4226" y="1878"/>
                <a:ext cx="17" cy="96"/>
              </a:xfrm>
              <a:prstGeom prst="rect">
                <a:avLst/>
              </a:prstGeom>
              <a:solidFill>
                <a:srgbClr val="437631"/>
              </a:solidFill>
              <a:ln w="19050">
                <a:solidFill>
                  <a:srgbClr val="437631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sz="1400"/>
              </a:p>
            </p:txBody>
          </p:sp>
          <p:sp>
            <p:nvSpPr>
              <p:cNvPr id="94" name="Rectangle 92"/>
              <p:cNvSpPr>
                <a:spLocks noChangeAspect="1" noChangeArrowheads="1"/>
              </p:cNvSpPr>
              <p:nvPr/>
            </p:nvSpPr>
            <p:spPr bwMode="auto">
              <a:xfrm>
                <a:off x="4129" y="1878"/>
                <a:ext cx="17" cy="96"/>
              </a:xfrm>
              <a:prstGeom prst="rect">
                <a:avLst/>
              </a:prstGeom>
              <a:solidFill>
                <a:srgbClr val="437631"/>
              </a:solidFill>
              <a:ln w="19050">
                <a:solidFill>
                  <a:srgbClr val="437631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sz="1400"/>
              </a:p>
            </p:txBody>
          </p:sp>
          <p:sp>
            <p:nvSpPr>
              <p:cNvPr id="95" name="Rectangle 93"/>
              <p:cNvSpPr>
                <a:spLocks noChangeAspect="1" noChangeArrowheads="1"/>
              </p:cNvSpPr>
              <p:nvPr/>
            </p:nvSpPr>
            <p:spPr bwMode="auto">
              <a:xfrm>
                <a:off x="4035" y="1878"/>
                <a:ext cx="14" cy="96"/>
              </a:xfrm>
              <a:prstGeom prst="rect">
                <a:avLst/>
              </a:prstGeom>
              <a:solidFill>
                <a:srgbClr val="437631"/>
              </a:solidFill>
              <a:ln w="19050">
                <a:solidFill>
                  <a:srgbClr val="437631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sz="1400"/>
              </a:p>
            </p:txBody>
          </p:sp>
          <p:grpSp>
            <p:nvGrpSpPr>
              <p:cNvPr id="96" name="Group 94"/>
              <p:cNvGrpSpPr>
                <a:grpSpLocks/>
              </p:cNvGrpSpPr>
              <p:nvPr/>
            </p:nvGrpSpPr>
            <p:grpSpPr bwMode="auto">
              <a:xfrm>
                <a:off x="3696" y="960"/>
                <a:ext cx="844" cy="1026"/>
                <a:chOff x="3696" y="960"/>
                <a:chExt cx="844" cy="1026"/>
              </a:xfrm>
            </p:grpSpPr>
            <p:sp>
              <p:nvSpPr>
                <p:cNvPr id="97" name="Rectangle 95"/>
                <p:cNvSpPr>
                  <a:spLocks noChangeAspect="1" noChangeArrowheads="1"/>
                </p:cNvSpPr>
                <p:nvPr/>
              </p:nvSpPr>
              <p:spPr bwMode="auto">
                <a:xfrm>
                  <a:off x="3978" y="1856"/>
                  <a:ext cx="315" cy="46"/>
                </a:xfrm>
                <a:prstGeom prst="rect">
                  <a:avLst/>
                </a:prstGeom>
                <a:solidFill>
                  <a:srgbClr val="437631"/>
                </a:solidFill>
                <a:ln w="19050">
                  <a:solidFill>
                    <a:srgbClr val="437631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l" eaLnBrk="0" hangingPunct="0"/>
                  <a:endParaRPr lang="en-US" sz="1400">
                    <a:latin typeface="Times" pitchFamily="18" charset="0"/>
                  </a:endParaRPr>
                </a:p>
              </p:txBody>
            </p:sp>
            <p:sp>
              <p:nvSpPr>
                <p:cNvPr id="98" name="Text Box 96"/>
                <p:cNvSpPr txBox="1">
                  <a:spLocks noChangeAspect="1" noChangeArrowheads="1"/>
                </p:cNvSpPr>
                <p:nvPr/>
              </p:nvSpPr>
              <p:spPr bwMode="auto">
                <a:xfrm>
                  <a:off x="4284" y="1746"/>
                  <a:ext cx="256" cy="24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pPr algn="l" eaLnBrk="0" hangingPunct="0"/>
                  <a:r>
                    <a:rPr lang="en-US" sz="1400" b="1">
                      <a:latin typeface="Palatino Linotype" pitchFamily="18" charset="0"/>
                    </a:rPr>
                    <a:t> 3’</a:t>
                  </a:r>
                </a:p>
              </p:txBody>
            </p:sp>
            <p:sp>
              <p:nvSpPr>
                <p:cNvPr id="99" name="Line 97"/>
                <p:cNvSpPr>
                  <a:spLocks noChangeAspect="1" noChangeShapeType="1"/>
                </p:cNvSpPr>
                <p:nvPr/>
              </p:nvSpPr>
              <p:spPr bwMode="auto">
                <a:xfrm>
                  <a:off x="4006" y="1772"/>
                  <a:ext cx="241" cy="2"/>
                </a:xfrm>
                <a:prstGeom prst="line">
                  <a:avLst/>
                </a:prstGeom>
                <a:noFill/>
                <a:ln w="57150">
                  <a:solidFill>
                    <a:srgbClr val="00FFFF"/>
                  </a:solidFill>
                  <a:round/>
                  <a:headEnd/>
                  <a:tailEnd type="stealth" w="sm" len="med"/>
                </a:ln>
              </p:spPr>
              <p:txBody>
                <a:bodyPr/>
                <a:lstStyle/>
                <a:p>
                  <a:endParaRPr lang="en-US" sz="1400"/>
                </a:p>
              </p:txBody>
            </p:sp>
            <p:sp>
              <p:nvSpPr>
                <p:cNvPr id="100" name="Text Box 98"/>
                <p:cNvSpPr txBox="1">
                  <a:spLocks noChangeAspect="1" noChangeArrowheads="1"/>
                </p:cNvSpPr>
                <p:nvPr/>
              </p:nvSpPr>
              <p:spPr bwMode="auto">
                <a:xfrm>
                  <a:off x="3756" y="1746"/>
                  <a:ext cx="256" cy="24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pPr algn="l" eaLnBrk="0" hangingPunct="0"/>
                  <a:r>
                    <a:rPr lang="en-US" sz="1400" b="1">
                      <a:latin typeface="Palatino Linotype" pitchFamily="18" charset="0"/>
                    </a:rPr>
                    <a:t> 5’</a:t>
                  </a:r>
                </a:p>
              </p:txBody>
            </p:sp>
            <p:sp>
              <p:nvSpPr>
                <p:cNvPr id="101" name="Freeform 99"/>
                <p:cNvSpPr>
                  <a:spLocks noChangeAspect="1"/>
                </p:cNvSpPr>
                <p:nvPr/>
              </p:nvSpPr>
              <p:spPr bwMode="auto">
                <a:xfrm>
                  <a:off x="3978" y="960"/>
                  <a:ext cx="307" cy="118"/>
                </a:xfrm>
                <a:custGeom>
                  <a:avLst/>
                  <a:gdLst>
                    <a:gd name="T0" fmla="*/ 1081 w 152"/>
                    <a:gd name="T1" fmla="*/ 288 h 59"/>
                    <a:gd name="T2" fmla="*/ 1081 w 152"/>
                    <a:gd name="T3" fmla="*/ 0 h 59"/>
                    <a:gd name="T4" fmla="*/ 1012 w 152"/>
                    <a:gd name="T5" fmla="*/ 0 h 59"/>
                    <a:gd name="T6" fmla="*/ 1012 w 152"/>
                    <a:gd name="T7" fmla="*/ 288 h 59"/>
                    <a:gd name="T8" fmla="*/ 685 w 152"/>
                    <a:gd name="T9" fmla="*/ 288 h 59"/>
                    <a:gd name="T10" fmla="*/ 685 w 152"/>
                    <a:gd name="T11" fmla="*/ 0 h 59"/>
                    <a:gd name="T12" fmla="*/ 616 w 152"/>
                    <a:gd name="T13" fmla="*/ 0 h 59"/>
                    <a:gd name="T14" fmla="*/ 616 w 152"/>
                    <a:gd name="T15" fmla="*/ 288 h 59"/>
                    <a:gd name="T16" fmla="*/ 289 w 152"/>
                    <a:gd name="T17" fmla="*/ 288 h 59"/>
                    <a:gd name="T18" fmla="*/ 289 w 152"/>
                    <a:gd name="T19" fmla="*/ 0 h 59"/>
                    <a:gd name="T20" fmla="*/ 232 w 152"/>
                    <a:gd name="T21" fmla="*/ 0 h 59"/>
                    <a:gd name="T22" fmla="*/ 232 w 152"/>
                    <a:gd name="T23" fmla="*/ 288 h 59"/>
                    <a:gd name="T24" fmla="*/ 0 w 152"/>
                    <a:gd name="T25" fmla="*/ 288 h 59"/>
                    <a:gd name="T26" fmla="*/ 0 w 152"/>
                    <a:gd name="T27" fmla="*/ 472 h 59"/>
                    <a:gd name="T28" fmla="*/ 1252 w 152"/>
                    <a:gd name="T29" fmla="*/ 472 h 59"/>
                    <a:gd name="T30" fmla="*/ 1252 w 152"/>
                    <a:gd name="T31" fmla="*/ 288 h 59"/>
                    <a:gd name="T32" fmla="*/ 1081 w 152"/>
                    <a:gd name="T33" fmla="*/ 288 h 59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w 152"/>
                    <a:gd name="T52" fmla="*/ 0 h 59"/>
                    <a:gd name="T53" fmla="*/ 152 w 152"/>
                    <a:gd name="T54" fmla="*/ 59 h 59"/>
                  </a:gdLst>
                  <a:ahLst/>
                  <a:cxnLst>
                    <a:cxn ang="T34">
                      <a:pos x="T0" y="T1"/>
                    </a:cxn>
                    <a:cxn ang="T35">
                      <a:pos x="T2" y="T3"/>
                    </a:cxn>
                    <a:cxn ang="T36">
                      <a:pos x="T4" y="T5"/>
                    </a:cxn>
                    <a:cxn ang="T37">
                      <a:pos x="T6" y="T7"/>
                    </a:cxn>
                    <a:cxn ang="T38">
                      <a:pos x="T8" y="T9"/>
                    </a:cxn>
                    <a:cxn ang="T39">
                      <a:pos x="T10" y="T11"/>
                    </a:cxn>
                    <a:cxn ang="T40">
                      <a:pos x="T12" y="T13"/>
                    </a:cxn>
                    <a:cxn ang="T41">
                      <a:pos x="T14" y="T15"/>
                    </a:cxn>
                    <a:cxn ang="T42">
                      <a:pos x="T16" y="T17"/>
                    </a:cxn>
                    <a:cxn ang="T43">
                      <a:pos x="T18" y="T19"/>
                    </a:cxn>
                    <a:cxn ang="T44">
                      <a:pos x="T20" y="T21"/>
                    </a:cxn>
                    <a:cxn ang="T45">
                      <a:pos x="T22" y="T23"/>
                    </a:cxn>
                    <a:cxn ang="T46">
                      <a:pos x="T24" y="T25"/>
                    </a:cxn>
                    <a:cxn ang="T47">
                      <a:pos x="T26" y="T27"/>
                    </a:cxn>
                    <a:cxn ang="T48">
                      <a:pos x="T28" y="T29"/>
                    </a:cxn>
                    <a:cxn ang="T49">
                      <a:pos x="T30" y="T31"/>
                    </a:cxn>
                    <a:cxn ang="T50">
                      <a:pos x="T32" y="T33"/>
                    </a:cxn>
                  </a:cxnLst>
                  <a:rect l="T51" t="T52" r="T53" b="T54"/>
                  <a:pathLst>
                    <a:path w="152" h="59">
                      <a:moveTo>
                        <a:pt x="131" y="36"/>
                      </a:moveTo>
                      <a:lnTo>
                        <a:pt x="131" y="0"/>
                      </a:lnTo>
                      <a:lnTo>
                        <a:pt x="123" y="0"/>
                      </a:lnTo>
                      <a:lnTo>
                        <a:pt x="123" y="36"/>
                      </a:lnTo>
                      <a:lnTo>
                        <a:pt x="83" y="36"/>
                      </a:lnTo>
                      <a:lnTo>
                        <a:pt x="83" y="0"/>
                      </a:lnTo>
                      <a:lnTo>
                        <a:pt x="75" y="0"/>
                      </a:lnTo>
                      <a:lnTo>
                        <a:pt x="75" y="36"/>
                      </a:lnTo>
                      <a:lnTo>
                        <a:pt x="35" y="36"/>
                      </a:lnTo>
                      <a:lnTo>
                        <a:pt x="35" y="0"/>
                      </a:lnTo>
                      <a:lnTo>
                        <a:pt x="28" y="0"/>
                      </a:lnTo>
                      <a:lnTo>
                        <a:pt x="28" y="36"/>
                      </a:lnTo>
                      <a:lnTo>
                        <a:pt x="0" y="36"/>
                      </a:lnTo>
                      <a:lnTo>
                        <a:pt x="0" y="59"/>
                      </a:lnTo>
                      <a:lnTo>
                        <a:pt x="152" y="59"/>
                      </a:lnTo>
                      <a:lnTo>
                        <a:pt x="152" y="36"/>
                      </a:lnTo>
                      <a:lnTo>
                        <a:pt x="131" y="36"/>
                      </a:lnTo>
                      <a:close/>
                    </a:path>
                  </a:pathLst>
                </a:custGeom>
                <a:solidFill>
                  <a:srgbClr val="437631"/>
                </a:solidFill>
                <a:ln w="19050" cmpd="sng">
                  <a:solidFill>
                    <a:srgbClr val="43763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400"/>
                </a:p>
              </p:txBody>
            </p:sp>
            <p:sp>
              <p:nvSpPr>
                <p:cNvPr id="102" name="Text Box 100"/>
                <p:cNvSpPr txBox="1">
                  <a:spLocks noChangeAspect="1" noChangeArrowheads="1"/>
                </p:cNvSpPr>
                <p:nvPr/>
              </p:nvSpPr>
              <p:spPr bwMode="auto">
                <a:xfrm>
                  <a:off x="4284" y="978"/>
                  <a:ext cx="256" cy="24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pPr algn="l" eaLnBrk="0" hangingPunct="0"/>
                  <a:r>
                    <a:rPr lang="en-US" sz="1400" b="1">
                      <a:latin typeface="Palatino Linotype" pitchFamily="18" charset="0"/>
                    </a:rPr>
                    <a:t> 5’</a:t>
                  </a:r>
                </a:p>
              </p:txBody>
            </p:sp>
            <p:sp>
              <p:nvSpPr>
                <p:cNvPr id="103" name="Line 101"/>
                <p:cNvSpPr>
                  <a:spLocks noChangeAspect="1" noChangeShapeType="1"/>
                </p:cNvSpPr>
                <p:nvPr/>
              </p:nvSpPr>
              <p:spPr bwMode="auto">
                <a:xfrm flipH="1">
                  <a:off x="3989" y="1162"/>
                  <a:ext cx="241" cy="1"/>
                </a:xfrm>
                <a:prstGeom prst="line">
                  <a:avLst/>
                </a:prstGeom>
                <a:noFill/>
                <a:ln w="57150">
                  <a:solidFill>
                    <a:srgbClr val="00FFFF"/>
                  </a:solidFill>
                  <a:round/>
                  <a:headEnd/>
                  <a:tailEnd type="stealth" w="sm" len="med"/>
                </a:ln>
              </p:spPr>
              <p:txBody>
                <a:bodyPr/>
                <a:lstStyle/>
                <a:p>
                  <a:endParaRPr lang="en-US" sz="1400"/>
                </a:p>
              </p:txBody>
            </p:sp>
            <p:sp>
              <p:nvSpPr>
                <p:cNvPr id="104" name="Text Box 102"/>
                <p:cNvSpPr txBox="1">
                  <a:spLocks noChangeAspect="1" noChangeArrowheads="1"/>
                </p:cNvSpPr>
                <p:nvPr/>
              </p:nvSpPr>
              <p:spPr bwMode="auto">
                <a:xfrm>
                  <a:off x="3696" y="969"/>
                  <a:ext cx="256" cy="24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pPr algn="l" eaLnBrk="0" hangingPunct="0"/>
                  <a:r>
                    <a:rPr lang="en-US" sz="1400" b="1">
                      <a:latin typeface="Palatino Linotype" pitchFamily="18" charset="0"/>
                    </a:rPr>
                    <a:t> 3’</a:t>
                  </a:r>
                </a:p>
              </p:txBody>
            </p:sp>
          </p:grpSp>
        </p:grpSp>
      </p:grpSp>
      <p:sp>
        <p:nvSpPr>
          <p:cNvPr id="187" name="TextBox 186"/>
          <p:cNvSpPr txBox="1"/>
          <p:nvPr/>
        </p:nvSpPr>
        <p:spPr>
          <a:xfrm>
            <a:off x="5805271" y="4870907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790703" y="3989891"/>
            <a:ext cx="7286497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Clr>
                <a:schemeClr val="accent1"/>
              </a:buClr>
              <a:buFont typeface="Arial"/>
              <a:buChar char="•"/>
            </a:pPr>
            <a:r>
              <a:rPr lang="en-US" sz="2200" b="1" dirty="0">
                <a:solidFill>
                  <a:srgbClr val="E0C1FF"/>
                </a:solidFill>
                <a:latin typeface="Times New Roman"/>
                <a:cs typeface="Times New Roman"/>
              </a:rPr>
              <a:t>Helicase</a:t>
            </a:r>
            <a:r>
              <a:rPr lang="en-US" sz="2200" b="1" dirty="0">
                <a:latin typeface="Times New Roman"/>
                <a:cs typeface="Times New Roman"/>
              </a:rPr>
              <a:t> protein</a:t>
            </a:r>
            <a:r>
              <a:rPr lang="en-US" sz="2200" dirty="0">
                <a:latin typeface="Times New Roman"/>
                <a:cs typeface="Times New Roman"/>
              </a:rPr>
              <a:t> binds to DNA sequences called origins and unwinds DNA </a:t>
            </a:r>
            <a:r>
              <a:rPr lang="en-US" sz="2200" dirty="0" smtClean="0">
                <a:latin typeface="Times New Roman"/>
                <a:cs typeface="Times New Roman"/>
              </a:rPr>
              <a:t>strands.</a:t>
            </a:r>
          </a:p>
          <a:p>
            <a:pPr marL="342900" indent="-342900" algn="just">
              <a:buClr>
                <a:schemeClr val="accent1"/>
              </a:buClr>
              <a:buFont typeface="Arial"/>
              <a:buChar char="•"/>
            </a:pPr>
            <a:endParaRPr lang="en-US" sz="2200" dirty="0">
              <a:latin typeface="Times New Roman"/>
              <a:cs typeface="Times New Roman"/>
            </a:endParaRPr>
          </a:p>
          <a:p>
            <a:pPr marL="342900" indent="-342900" algn="just">
              <a:buClr>
                <a:schemeClr val="accent1"/>
              </a:buClr>
              <a:buFont typeface="Arial"/>
              <a:buChar char="•"/>
            </a:pPr>
            <a:r>
              <a:rPr lang="en-US" sz="2200" b="1" dirty="0">
                <a:solidFill>
                  <a:srgbClr val="C285FF"/>
                </a:solidFill>
                <a:latin typeface="Times New Roman"/>
                <a:cs typeface="Times New Roman"/>
              </a:rPr>
              <a:t>Single-Stranded</a:t>
            </a:r>
            <a:r>
              <a:rPr lang="en-US" sz="2200" b="1" dirty="0">
                <a:latin typeface="Times New Roman"/>
                <a:cs typeface="Times New Roman"/>
              </a:rPr>
              <a:t> binding proteins</a:t>
            </a:r>
            <a:r>
              <a:rPr lang="en-US" sz="2200" dirty="0">
                <a:latin typeface="Times New Roman"/>
                <a:cs typeface="Times New Roman"/>
              </a:rPr>
              <a:t> prevent single strands from </a:t>
            </a:r>
            <a:r>
              <a:rPr lang="en-US" sz="2200" dirty="0" smtClean="0">
                <a:latin typeface="Times New Roman"/>
                <a:cs typeface="Times New Roman"/>
              </a:rPr>
              <a:t>rewinding.</a:t>
            </a:r>
          </a:p>
          <a:p>
            <a:pPr algn="just">
              <a:buClr>
                <a:schemeClr val="accent1"/>
              </a:buClr>
            </a:pPr>
            <a:endParaRPr lang="en-US" sz="2200" dirty="0">
              <a:latin typeface="Times New Roman"/>
              <a:cs typeface="Times New Roman"/>
            </a:endParaRPr>
          </a:p>
          <a:p>
            <a:pPr marL="342900" indent="-342900" algn="just">
              <a:buClr>
                <a:schemeClr val="accent1"/>
              </a:buClr>
              <a:buFont typeface="Arial"/>
              <a:buChar char="•"/>
            </a:pPr>
            <a:r>
              <a:rPr lang="en-US" sz="2200" b="1" dirty="0" err="1">
                <a:solidFill>
                  <a:srgbClr val="E62C00"/>
                </a:solidFill>
                <a:latin typeface="Times New Roman"/>
                <a:cs typeface="Times New Roman"/>
              </a:rPr>
              <a:t>Primase</a:t>
            </a:r>
            <a:r>
              <a:rPr lang="en-US" sz="2200" b="1" dirty="0">
                <a:latin typeface="Times New Roman"/>
                <a:cs typeface="Times New Roman"/>
              </a:rPr>
              <a:t> protein</a:t>
            </a:r>
            <a:r>
              <a:rPr lang="en-US" sz="2200" dirty="0">
                <a:latin typeface="Times New Roman"/>
                <a:cs typeface="Times New Roman"/>
              </a:rPr>
              <a:t> makes a short segment of </a:t>
            </a:r>
            <a:r>
              <a:rPr lang="en-US" sz="2200" b="1" dirty="0">
                <a:solidFill>
                  <a:srgbClr val="009900"/>
                </a:solidFill>
                <a:latin typeface="Times New Roman"/>
                <a:cs typeface="Times New Roman"/>
              </a:rPr>
              <a:t>RNA primer</a:t>
            </a:r>
            <a:r>
              <a:rPr lang="en-US" sz="2200" dirty="0">
                <a:latin typeface="Times New Roman"/>
                <a:cs typeface="Times New Roman"/>
              </a:rPr>
              <a:t> complementary to the </a:t>
            </a:r>
            <a:r>
              <a:rPr lang="en-US" sz="2200" dirty="0" smtClean="0">
                <a:latin typeface="Times New Roman"/>
                <a:cs typeface="Times New Roman"/>
              </a:rPr>
              <a:t>DNA.</a:t>
            </a:r>
            <a:endParaRPr lang="en-US" sz="2200" dirty="0">
              <a:latin typeface="Times New Roman"/>
              <a:cs typeface="Times New Roman"/>
            </a:endParaRPr>
          </a:p>
          <a:p>
            <a:pPr marL="342900" indent="-342900">
              <a:buFont typeface="Arial"/>
              <a:buChar char="•"/>
            </a:pP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16497718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b="1" dirty="0" smtClean="0">
              <a:solidFill>
                <a:srgbClr val="C285FF"/>
              </a:solidFill>
              <a:latin typeface="Times New Roman"/>
              <a:cs typeface="Times New Roman"/>
            </a:endParaRPr>
          </a:p>
          <a:p>
            <a:endParaRPr lang="en-US" b="1" dirty="0" smtClean="0">
              <a:solidFill>
                <a:srgbClr val="C285FF"/>
              </a:solidFill>
              <a:latin typeface="Times New Roman"/>
              <a:cs typeface="Times New Roman"/>
            </a:endParaRPr>
          </a:p>
          <a:p>
            <a:pPr marL="114300" indent="0">
              <a:buNone/>
            </a:pPr>
            <a:r>
              <a:rPr lang="en-US" b="1" dirty="0" smtClean="0">
                <a:solidFill>
                  <a:srgbClr val="C285FF"/>
                </a:solidFill>
                <a:latin typeface="Times New Roman"/>
                <a:cs typeface="Times New Roman"/>
              </a:rPr>
              <a:t>DNA polymerase:</a:t>
            </a:r>
            <a:r>
              <a:rPr lang="en-US" dirty="0" smtClean="0">
                <a:latin typeface="Times New Roman"/>
                <a:cs typeface="Times New Roman"/>
              </a:rPr>
              <a:t> </a:t>
            </a:r>
          </a:p>
          <a:p>
            <a:pPr>
              <a:buFont typeface="Wingdings" charset="2"/>
              <a:buChar char="Ø"/>
            </a:pPr>
            <a:r>
              <a:rPr lang="en-US" dirty="0" smtClean="0">
                <a:latin typeface="Times New Roman"/>
                <a:cs typeface="Times New Roman"/>
              </a:rPr>
              <a:t> Adds </a:t>
            </a:r>
            <a:r>
              <a:rPr lang="en-US" dirty="0">
                <a:latin typeface="Times New Roman"/>
                <a:cs typeface="Times New Roman"/>
              </a:rPr>
              <a:t>DNA nucleotides to the RNA </a:t>
            </a:r>
            <a:r>
              <a:rPr lang="en-US" dirty="0" smtClean="0">
                <a:latin typeface="Times New Roman"/>
                <a:cs typeface="Times New Roman"/>
              </a:rPr>
              <a:t>primer.</a:t>
            </a:r>
          </a:p>
          <a:p>
            <a:pPr>
              <a:buFont typeface="Wingdings" charset="2"/>
              <a:buChar char="Ø"/>
            </a:pPr>
            <a:r>
              <a:rPr lang="en-US" dirty="0" smtClean="0">
                <a:latin typeface="Times New Roman"/>
                <a:cs typeface="Times New Roman"/>
              </a:rPr>
              <a:t> Proofreads </a:t>
            </a:r>
            <a:r>
              <a:rPr lang="en-US" dirty="0">
                <a:latin typeface="Times New Roman"/>
                <a:cs typeface="Times New Roman"/>
              </a:rPr>
              <a:t>bases added and replaces incorrect nucleotides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  <p:grpSp>
        <p:nvGrpSpPr>
          <p:cNvPr id="4" name="Group 2"/>
          <p:cNvGrpSpPr>
            <a:grpSpLocks noChangeAspect="1"/>
          </p:cNvGrpSpPr>
          <p:nvPr/>
        </p:nvGrpSpPr>
        <p:grpSpPr bwMode="auto">
          <a:xfrm>
            <a:off x="1024485" y="1583604"/>
            <a:ext cx="6236199" cy="2160000"/>
            <a:chOff x="360" y="725"/>
            <a:chExt cx="4656" cy="1801"/>
          </a:xfrm>
        </p:grpSpPr>
        <p:grpSp>
          <p:nvGrpSpPr>
            <p:cNvPr id="5" name="Group 3"/>
            <p:cNvGrpSpPr>
              <a:grpSpLocks/>
            </p:cNvGrpSpPr>
            <p:nvPr/>
          </p:nvGrpSpPr>
          <p:grpSpPr bwMode="auto">
            <a:xfrm>
              <a:off x="4261" y="1920"/>
              <a:ext cx="377" cy="606"/>
              <a:chOff x="3648" y="2736"/>
              <a:chExt cx="234" cy="426"/>
            </a:xfrm>
          </p:grpSpPr>
          <p:grpSp>
            <p:nvGrpSpPr>
              <p:cNvPr id="100" name="Group 4"/>
              <p:cNvGrpSpPr>
                <a:grpSpLocks/>
              </p:cNvGrpSpPr>
              <p:nvPr/>
            </p:nvGrpSpPr>
            <p:grpSpPr bwMode="auto">
              <a:xfrm>
                <a:off x="3648" y="2736"/>
                <a:ext cx="231" cy="426"/>
                <a:chOff x="4459" y="2091"/>
                <a:chExt cx="231" cy="426"/>
              </a:xfrm>
            </p:grpSpPr>
            <p:sp>
              <p:nvSpPr>
                <p:cNvPr id="104" name="Freeform 5"/>
                <p:cNvSpPr>
                  <a:spLocks noChangeAspect="1"/>
                </p:cNvSpPr>
                <p:nvPr/>
              </p:nvSpPr>
              <p:spPr bwMode="auto">
                <a:xfrm>
                  <a:off x="4459" y="2091"/>
                  <a:ext cx="231" cy="426"/>
                </a:xfrm>
                <a:custGeom>
                  <a:avLst/>
                  <a:gdLst>
                    <a:gd name="T0" fmla="*/ 478 w 154"/>
                    <a:gd name="T1" fmla="*/ 637 h 284"/>
                    <a:gd name="T2" fmla="*/ 504 w 154"/>
                    <a:gd name="T3" fmla="*/ 688 h 284"/>
                    <a:gd name="T4" fmla="*/ 519 w 154"/>
                    <a:gd name="T5" fmla="*/ 748 h 284"/>
                    <a:gd name="T6" fmla="*/ 519 w 154"/>
                    <a:gd name="T7" fmla="*/ 819 h 284"/>
                    <a:gd name="T8" fmla="*/ 499 w 154"/>
                    <a:gd name="T9" fmla="*/ 883 h 284"/>
                    <a:gd name="T10" fmla="*/ 452 w 154"/>
                    <a:gd name="T11" fmla="*/ 936 h 284"/>
                    <a:gd name="T12" fmla="*/ 366 w 154"/>
                    <a:gd name="T13" fmla="*/ 958 h 284"/>
                    <a:gd name="T14" fmla="*/ 366 w 154"/>
                    <a:gd name="T15" fmla="*/ 958 h 284"/>
                    <a:gd name="T16" fmla="*/ 261 w 154"/>
                    <a:gd name="T17" fmla="*/ 945 h 284"/>
                    <a:gd name="T18" fmla="*/ 175 w 154"/>
                    <a:gd name="T19" fmla="*/ 904 h 284"/>
                    <a:gd name="T20" fmla="*/ 108 w 154"/>
                    <a:gd name="T21" fmla="*/ 839 h 284"/>
                    <a:gd name="T22" fmla="*/ 58 w 154"/>
                    <a:gd name="T23" fmla="*/ 770 h 284"/>
                    <a:gd name="T24" fmla="*/ 27 w 154"/>
                    <a:gd name="T25" fmla="*/ 703 h 284"/>
                    <a:gd name="T26" fmla="*/ 6 w 154"/>
                    <a:gd name="T27" fmla="*/ 657 h 284"/>
                    <a:gd name="T28" fmla="*/ 0 w 154"/>
                    <a:gd name="T29" fmla="*/ 640 h 284"/>
                    <a:gd name="T30" fmla="*/ 0 w 154"/>
                    <a:gd name="T31" fmla="*/ 640 h 284"/>
                    <a:gd name="T32" fmla="*/ 0 w 154"/>
                    <a:gd name="T33" fmla="*/ 318 h 284"/>
                    <a:gd name="T34" fmla="*/ 0 w 154"/>
                    <a:gd name="T35" fmla="*/ 318 h 284"/>
                    <a:gd name="T36" fmla="*/ 6 w 154"/>
                    <a:gd name="T37" fmla="*/ 300 h 284"/>
                    <a:gd name="T38" fmla="*/ 27 w 154"/>
                    <a:gd name="T39" fmla="*/ 252 h 284"/>
                    <a:gd name="T40" fmla="*/ 58 w 154"/>
                    <a:gd name="T41" fmla="*/ 189 h 284"/>
                    <a:gd name="T42" fmla="*/ 108 w 154"/>
                    <a:gd name="T43" fmla="*/ 118 h 284"/>
                    <a:gd name="T44" fmla="*/ 175 w 154"/>
                    <a:gd name="T45" fmla="*/ 58 h 284"/>
                    <a:gd name="T46" fmla="*/ 261 w 154"/>
                    <a:gd name="T47" fmla="*/ 13 h 284"/>
                    <a:gd name="T48" fmla="*/ 366 w 154"/>
                    <a:gd name="T49" fmla="*/ 0 h 284"/>
                    <a:gd name="T50" fmla="*/ 366 w 154"/>
                    <a:gd name="T51" fmla="*/ 0 h 284"/>
                    <a:gd name="T52" fmla="*/ 452 w 154"/>
                    <a:gd name="T53" fmla="*/ 22 h 284"/>
                    <a:gd name="T54" fmla="*/ 499 w 154"/>
                    <a:gd name="T55" fmla="*/ 75 h 284"/>
                    <a:gd name="T56" fmla="*/ 519 w 154"/>
                    <a:gd name="T57" fmla="*/ 136 h 284"/>
                    <a:gd name="T58" fmla="*/ 519 w 154"/>
                    <a:gd name="T59" fmla="*/ 204 h 284"/>
                    <a:gd name="T60" fmla="*/ 504 w 154"/>
                    <a:gd name="T61" fmla="*/ 271 h 284"/>
                    <a:gd name="T62" fmla="*/ 478 w 154"/>
                    <a:gd name="T63" fmla="*/ 318 h 284"/>
                    <a:gd name="T64" fmla="*/ 478 w 154"/>
                    <a:gd name="T65" fmla="*/ 318 h 284"/>
                    <a:gd name="T66" fmla="*/ 478 w 154"/>
                    <a:gd name="T67" fmla="*/ 401 h 284"/>
                    <a:gd name="T68" fmla="*/ 478 w 154"/>
                    <a:gd name="T69" fmla="*/ 555 h 284"/>
                    <a:gd name="T70" fmla="*/ 478 w 154"/>
                    <a:gd name="T71" fmla="*/ 637 h 284"/>
                    <a:gd name="T72" fmla="*/ 478 w 154"/>
                    <a:gd name="T73" fmla="*/ 637 h 284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w 154"/>
                    <a:gd name="T112" fmla="*/ 0 h 284"/>
                    <a:gd name="T113" fmla="*/ 154 w 154"/>
                    <a:gd name="T114" fmla="*/ 284 h 284"/>
                  </a:gdLst>
                  <a:ahLst/>
                  <a:cxnLst>
                    <a:cxn ang="T74">
                      <a:pos x="T0" y="T1"/>
                    </a:cxn>
                    <a:cxn ang="T75">
                      <a:pos x="T2" y="T3"/>
                    </a:cxn>
                    <a:cxn ang="T76">
                      <a:pos x="T4" y="T5"/>
                    </a:cxn>
                    <a:cxn ang="T77">
                      <a:pos x="T6" y="T7"/>
                    </a:cxn>
                    <a:cxn ang="T78">
                      <a:pos x="T8" y="T9"/>
                    </a:cxn>
                    <a:cxn ang="T79">
                      <a:pos x="T10" y="T11"/>
                    </a:cxn>
                    <a:cxn ang="T80">
                      <a:pos x="T12" y="T13"/>
                    </a:cxn>
                    <a:cxn ang="T81">
                      <a:pos x="T14" y="T15"/>
                    </a:cxn>
                    <a:cxn ang="T82">
                      <a:pos x="T16" y="T17"/>
                    </a:cxn>
                    <a:cxn ang="T83">
                      <a:pos x="T18" y="T19"/>
                    </a:cxn>
                    <a:cxn ang="T84">
                      <a:pos x="T20" y="T21"/>
                    </a:cxn>
                    <a:cxn ang="T85">
                      <a:pos x="T22" y="T23"/>
                    </a:cxn>
                    <a:cxn ang="T86">
                      <a:pos x="T24" y="T25"/>
                    </a:cxn>
                    <a:cxn ang="T87">
                      <a:pos x="T26" y="T27"/>
                    </a:cxn>
                    <a:cxn ang="T88">
                      <a:pos x="T28" y="T29"/>
                    </a:cxn>
                    <a:cxn ang="T89">
                      <a:pos x="T30" y="T31"/>
                    </a:cxn>
                    <a:cxn ang="T90">
                      <a:pos x="T32" y="T33"/>
                    </a:cxn>
                    <a:cxn ang="T91">
                      <a:pos x="T34" y="T35"/>
                    </a:cxn>
                    <a:cxn ang="T92">
                      <a:pos x="T36" y="T37"/>
                    </a:cxn>
                    <a:cxn ang="T93">
                      <a:pos x="T38" y="T39"/>
                    </a:cxn>
                    <a:cxn ang="T94">
                      <a:pos x="T40" y="T41"/>
                    </a:cxn>
                    <a:cxn ang="T95">
                      <a:pos x="T42" y="T43"/>
                    </a:cxn>
                    <a:cxn ang="T96">
                      <a:pos x="T44" y="T45"/>
                    </a:cxn>
                    <a:cxn ang="T97">
                      <a:pos x="T46" y="T47"/>
                    </a:cxn>
                    <a:cxn ang="T98">
                      <a:pos x="T48" y="T49"/>
                    </a:cxn>
                    <a:cxn ang="T99">
                      <a:pos x="T50" y="T51"/>
                    </a:cxn>
                    <a:cxn ang="T100">
                      <a:pos x="T52" y="T53"/>
                    </a:cxn>
                    <a:cxn ang="T101">
                      <a:pos x="T54" y="T55"/>
                    </a:cxn>
                    <a:cxn ang="T102">
                      <a:pos x="T56" y="T57"/>
                    </a:cxn>
                    <a:cxn ang="T103">
                      <a:pos x="T58" y="T59"/>
                    </a:cxn>
                    <a:cxn ang="T104">
                      <a:pos x="T60" y="T61"/>
                    </a:cxn>
                    <a:cxn ang="T105">
                      <a:pos x="T62" y="T63"/>
                    </a:cxn>
                    <a:cxn ang="T106">
                      <a:pos x="T64" y="T65"/>
                    </a:cxn>
                    <a:cxn ang="T107">
                      <a:pos x="T66" y="T67"/>
                    </a:cxn>
                    <a:cxn ang="T108">
                      <a:pos x="T68" y="T69"/>
                    </a:cxn>
                    <a:cxn ang="T109">
                      <a:pos x="T70" y="T71"/>
                    </a:cxn>
                    <a:cxn ang="T110">
                      <a:pos x="T72" y="T73"/>
                    </a:cxn>
                  </a:cxnLst>
                  <a:rect l="T111" t="T112" r="T113" b="T114"/>
                  <a:pathLst>
                    <a:path w="154" h="284">
                      <a:moveTo>
                        <a:pt x="142" y="189"/>
                      </a:moveTo>
                      <a:lnTo>
                        <a:pt x="149" y="204"/>
                      </a:lnTo>
                      <a:lnTo>
                        <a:pt x="154" y="222"/>
                      </a:lnTo>
                      <a:lnTo>
                        <a:pt x="154" y="243"/>
                      </a:lnTo>
                      <a:lnTo>
                        <a:pt x="148" y="262"/>
                      </a:lnTo>
                      <a:lnTo>
                        <a:pt x="134" y="277"/>
                      </a:lnTo>
                      <a:lnTo>
                        <a:pt x="109" y="284"/>
                      </a:lnTo>
                      <a:lnTo>
                        <a:pt x="77" y="280"/>
                      </a:lnTo>
                      <a:lnTo>
                        <a:pt x="52" y="268"/>
                      </a:lnTo>
                      <a:lnTo>
                        <a:pt x="32" y="249"/>
                      </a:lnTo>
                      <a:lnTo>
                        <a:pt x="17" y="228"/>
                      </a:lnTo>
                      <a:lnTo>
                        <a:pt x="8" y="209"/>
                      </a:lnTo>
                      <a:lnTo>
                        <a:pt x="2" y="195"/>
                      </a:lnTo>
                      <a:lnTo>
                        <a:pt x="0" y="190"/>
                      </a:lnTo>
                      <a:lnTo>
                        <a:pt x="0" y="94"/>
                      </a:lnTo>
                      <a:lnTo>
                        <a:pt x="2" y="89"/>
                      </a:lnTo>
                      <a:lnTo>
                        <a:pt x="8" y="75"/>
                      </a:lnTo>
                      <a:lnTo>
                        <a:pt x="17" y="56"/>
                      </a:lnTo>
                      <a:lnTo>
                        <a:pt x="32" y="35"/>
                      </a:lnTo>
                      <a:lnTo>
                        <a:pt x="52" y="17"/>
                      </a:lnTo>
                      <a:lnTo>
                        <a:pt x="77" y="4"/>
                      </a:lnTo>
                      <a:lnTo>
                        <a:pt x="109" y="0"/>
                      </a:lnTo>
                      <a:lnTo>
                        <a:pt x="134" y="7"/>
                      </a:lnTo>
                      <a:lnTo>
                        <a:pt x="148" y="22"/>
                      </a:lnTo>
                      <a:lnTo>
                        <a:pt x="154" y="41"/>
                      </a:lnTo>
                      <a:lnTo>
                        <a:pt x="154" y="61"/>
                      </a:lnTo>
                      <a:lnTo>
                        <a:pt x="149" y="81"/>
                      </a:lnTo>
                      <a:lnTo>
                        <a:pt x="142" y="94"/>
                      </a:lnTo>
                      <a:lnTo>
                        <a:pt x="142" y="119"/>
                      </a:lnTo>
                      <a:lnTo>
                        <a:pt x="142" y="165"/>
                      </a:lnTo>
                      <a:lnTo>
                        <a:pt x="142" y="189"/>
                      </a:lnTo>
                      <a:close/>
                    </a:path>
                  </a:pathLst>
                </a:custGeom>
                <a:solidFill>
                  <a:srgbClr val="C3AAD2"/>
                </a:solidFill>
                <a:ln w="19050" cmpd="sng">
                  <a:solidFill>
                    <a:srgbClr val="9E7AB9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105" name="Freeform 6"/>
                <p:cNvSpPr>
                  <a:spLocks noChangeAspect="1"/>
                </p:cNvSpPr>
                <p:nvPr/>
              </p:nvSpPr>
              <p:spPr bwMode="auto">
                <a:xfrm>
                  <a:off x="4515" y="2114"/>
                  <a:ext cx="123" cy="66"/>
                </a:xfrm>
                <a:custGeom>
                  <a:avLst/>
                  <a:gdLst>
                    <a:gd name="T0" fmla="*/ 0 w 82"/>
                    <a:gd name="T1" fmla="*/ 148 h 44"/>
                    <a:gd name="T2" fmla="*/ 60 w 82"/>
                    <a:gd name="T3" fmla="*/ 88 h 44"/>
                    <a:gd name="T4" fmla="*/ 144 w 82"/>
                    <a:gd name="T5" fmla="*/ 43 h 44"/>
                    <a:gd name="T6" fmla="*/ 236 w 82"/>
                    <a:gd name="T7" fmla="*/ 32 h 44"/>
                    <a:gd name="T8" fmla="*/ 236 w 82"/>
                    <a:gd name="T9" fmla="*/ 32 h 44"/>
                    <a:gd name="T10" fmla="*/ 262 w 82"/>
                    <a:gd name="T11" fmla="*/ 22 h 44"/>
                    <a:gd name="T12" fmla="*/ 276 w 82"/>
                    <a:gd name="T13" fmla="*/ 9 h 44"/>
                    <a:gd name="T14" fmla="*/ 240 w 82"/>
                    <a:gd name="T15" fmla="*/ 0 h 44"/>
                    <a:gd name="T16" fmla="*/ 240 w 82"/>
                    <a:gd name="T17" fmla="*/ 0 h 44"/>
                    <a:gd name="T18" fmla="*/ 104 w 82"/>
                    <a:gd name="T19" fmla="*/ 32 h 44"/>
                    <a:gd name="T20" fmla="*/ 22 w 82"/>
                    <a:gd name="T21" fmla="*/ 108 h 44"/>
                    <a:gd name="T22" fmla="*/ 0 w 82"/>
                    <a:gd name="T23" fmla="*/ 148 h 44"/>
                    <a:gd name="T24" fmla="*/ 0 w 82"/>
                    <a:gd name="T25" fmla="*/ 148 h 44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w 82"/>
                    <a:gd name="T40" fmla="*/ 0 h 44"/>
                    <a:gd name="T41" fmla="*/ 82 w 82"/>
                    <a:gd name="T42" fmla="*/ 44 h 44"/>
                  </a:gdLst>
                  <a:ahLst/>
                  <a:cxnLst>
                    <a:cxn ang="T26">
                      <a:pos x="T0" y="T1"/>
                    </a:cxn>
                    <a:cxn ang="T27">
                      <a:pos x="T2" y="T3"/>
                    </a:cxn>
                    <a:cxn ang="T28">
                      <a:pos x="T4" y="T5"/>
                    </a:cxn>
                    <a:cxn ang="T29">
                      <a:pos x="T6" y="T7"/>
                    </a:cxn>
                    <a:cxn ang="T30">
                      <a:pos x="T8" y="T9"/>
                    </a:cxn>
                    <a:cxn ang="T31">
                      <a:pos x="T10" y="T11"/>
                    </a:cxn>
                    <a:cxn ang="T32">
                      <a:pos x="T12" y="T13"/>
                    </a:cxn>
                    <a:cxn ang="T33">
                      <a:pos x="T14" y="T15"/>
                    </a:cxn>
                    <a:cxn ang="T34">
                      <a:pos x="T16" y="T17"/>
                    </a:cxn>
                    <a:cxn ang="T35">
                      <a:pos x="T18" y="T19"/>
                    </a:cxn>
                    <a:cxn ang="T36">
                      <a:pos x="T20" y="T21"/>
                    </a:cxn>
                    <a:cxn ang="T37">
                      <a:pos x="T22" y="T23"/>
                    </a:cxn>
                    <a:cxn ang="T38">
                      <a:pos x="T24" y="T25"/>
                    </a:cxn>
                  </a:cxnLst>
                  <a:rect l="T39" t="T40" r="T41" b="T42"/>
                  <a:pathLst>
                    <a:path w="82" h="44">
                      <a:moveTo>
                        <a:pt x="0" y="44"/>
                      </a:moveTo>
                      <a:lnTo>
                        <a:pt x="18" y="26"/>
                      </a:lnTo>
                      <a:lnTo>
                        <a:pt x="43" y="13"/>
                      </a:lnTo>
                      <a:lnTo>
                        <a:pt x="70" y="9"/>
                      </a:lnTo>
                      <a:lnTo>
                        <a:pt x="78" y="7"/>
                      </a:lnTo>
                      <a:lnTo>
                        <a:pt x="82" y="3"/>
                      </a:lnTo>
                      <a:lnTo>
                        <a:pt x="71" y="0"/>
                      </a:lnTo>
                      <a:lnTo>
                        <a:pt x="31" y="9"/>
                      </a:lnTo>
                      <a:lnTo>
                        <a:pt x="7" y="32"/>
                      </a:lnTo>
                      <a:lnTo>
                        <a:pt x="0" y="44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</p:grpSp>
          <p:sp>
            <p:nvSpPr>
              <p:cNvPr id="101" name="Rectangle 7"/>
              <p:cNvSpPr>
                <a:spLocks noChangeArrowheads="1"/>
              </p:cNvSpPr>
              <p:nvPr/>
            </p:nvSpPr>
            <p:spPr bwMode="auto">
              <a:xfrm>
                <a:off x="3727" y="2857"/>
                <a:ext cx="155" cy="34"/>
              </a:xfrm>
              <a:prstGeom prst="rect">
                <a:avLst/>
              </a:prstGeom>
              <a:solidFill>
                <a:srgbClr val="4D94C3"/>
              </a:solidFill>
              <a:ln w="19050">
                <a:solidFill>
                  <a:srgbClr val="4D94C3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sz="1400">
                  <a:latin typeface="Times New Roman"/>
                  <a:cs typeface="Times New Roman"/>
                </a:endParaRPr>
              </a:p>
            </p:txBody>
          </p:sp>
          <p:sp>
            <p:nvSpPr>
              <p:cNvPr id="102" name="Rectangle 8"/>
              <p:cNvSpPr>
                <a:spLocks noChangeAspect="1" noChangeArrowheads="1"/>
              </p:cNvSpPr>
              <p:nvPr/>
            </p:nvSpPr>
            <p:spPr bwMode="auto">
              <a:xfrm>
                <a:off x="3780" y="2880"/>
                <a:ext cx="12" cy="141"/>
              </a:xfrm>
              <a:prstGeom prst="rect">
                <a:avLst/>
              </a:prstGeom>
              <a:solidFill>
                <a:srgbClr val="4D94C3"/>
              </a:solidFill>
              <a:ln w="19050">
                <a:solidFill>
                  <a:srgbClr val="4D94C3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sz="1400">
                  <a:latin typeface="Times New Roman"/>
                  <a:cs typeface="Times New Roman"/>
                </a:endParaRPr>
              </a:p>
            </p:txBody>
          </p:sp>
          <p:sp>
            <p:nvSpPr>
              <p:cNvPr id="103" name="Rectangle 9"/>
              <p:cNvSpPr>
                <a:spLocks noChangeAspect="1" noChangeArrowheads="1"/>
              </p:cNvSpPr>
              <p:nvPr/>
            </p:nvSpPr>
            <p:spPr bwMode="auto">
              <a:xfrm>
                <a:off x="3840" y="2880"/>
                <a:ext cx="12" cy="141"/>
              </a:xfrm>
              <a:prstGeom prst="rect">
                <a:avLst/>
              </a:prstGeom>
              <a:solidFill>
                <a:srgbClr val="4D94C3"/>
              </a:solidFill>
              <a:ln w="19050">
                <a:solidFill>
                  <a:srgbClr val="4D94C3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sz="1400">
                  <a:latin typeface="Times New Roman"/>
                  <a:cs typeface="Times New Roman"/>
                </a:endParaRPr>
              </a:p>
            </p:txBody>
          </p:sp>
        </p:grpSp>
        <p:grpSp>
          <p:nvGrpSpPr>
            <p:cNvPr id="6" name="Group 10"/>
            <p:cNvGrpSpPr>
              <a:grpSpLocks/>
            </p:cNvGrpSpPr>
            <p:nvPr/>
          </p:nvGrpSpPr>
          <p:grpSpPr bwMode="auto">
            <a:xfrm>
              <a:off x="3904" y="793"/>
              <a:ext cx="370" cy="639"/>
              <a:chOff x="3897" y="793"/>
              <a:chExt cx="370" cy="639"/>
            </a:xfrm>
          </p:grpSpPr>
          <p:grpSp>
            <p:nvGrpSpPr>
              <p:cNvPr id="92" name="Group 11"/>
              <p:cNvGrpSpPr>
                <a:grpSpLocks/>
              </p:cNvGrpSpPr>
              <p:nvPr/>
            </p:nvGrpSpPr>
            <p:grpSpPr bwMode="auto">
              <a:xfrm>
                <a:off x="3899" y="793"/>
                <a:ext cx="368" cy="639"/>
                <a:chOff x="3936" y="801"/>
                <a:chExt cx="368" cy="639"/>
              </a:xfrm>
            </p:grpSpPr>
            <p:grpSp>
              <p:nvGrpSpPr>
                <p:cNvPr id="94" name="Group 12"/>
                <p:cNvGrpSpPr>
                  <a:grpSpLocks/>
                </p:cNvGrpSpPr>
                <p:nvPr/>
              </p:nvGrpSpPr>
              <p:grpSpPr bwMode="auto">
                <a:xfrm>
                  <a:off x="3936" y="801"/>
                  <a:ext cx="341" cy="639"/>
                  <a:chOff x="4063" y="1341"/>
                  <a:chExt cx="231" cy="427"/>
                </a:xfrm>
              </p:grpSpPr>
              <p:sp>
                <p:nvSpPr>
                  <p:cNvPr id="98" name="Freeform 13"/>
                  <p:cNvSpPr>
                    <a:spLocks noChangeAspect="1"/>
                  </p:cNvSpPr>
                  <p:nvPr/>
                </p:nvSpPr>
                <p:spPr bwMode="auto">
                  <a:xfrm>
                    <a:off x="4063" y="1341"/>
                    <a:ext cx="231" cy="427"/>
                  </a:xfrm>
                  <a:custGeom>
                    <a:avLst/>
                    <a:gdLst>
                      <a:gd name="T0" fmla="*/ 40 w 154"/>
                      <a:gd name="T1" fmla="*/ 647 h 284"/>
                      <a:gd name="T2" fmla="*/ 15 w 154"/>
                      <a:gd name="T3" fmla="*/ 695 h 284"/>
                      <a:gd name="T4" fmla="*/ 0 w 154"/>
                      <a:gd name="T5" fmla="*/ 758 h 284"/>
                      <a:gd name="T6" fmla="*/ 0 w 154"/>
                      <a:gd name="T7" fmla="*/ 830 h 284"/>
                      <a:gd name="T8" fmla="*/ 21 w 154"/>
                      <a:gd name="T9" fmla="*/ 893 h 284"/>
                      <a:gd name="T10" fmla="*/ 67 w 154"/>
                      <a:gd name="T11" fmla="*/ 944 h 284"/>
                      <a:gd name="T12" fmla="*/ 151 w 154"/>
                      <a:gd name="T13" fmla="*/ 965 h 284"/>
                      <a:gd name="T14" fmla="*/ 151 w 154"/>
                      <a:gd name="T15" fmla="*/ 965 h 284"/>
                      <a:gd name="T16" fmla="*/ 261 w 154"/>
                      <a:gd name="T17" fmla="*/ 953 h 284"/>
                      <a:gd name="T18" fmla="*/ 345 w 154"/>
                      <a:gd name="T19" fmla="*/ 911 h 284"/>
                      <a:gd name="T20" fmla="*/ 411 w 154"/>
                      <a:gd name="T21" fmla="*/ 845 h 284"/>
                      <a:gd name="T22" fmla="*/ 463 w 154"/>
                      <a:gd name="T23" fmla="*/ 777 h 284"/>
                      <a:gd name="T24" fmla="*/ 492 w 154"/>
                      <a:gd name="T25" fmla="*/ 714 h 284"/>
                      <a:gd name="T26" fmla="*/ 513 w 154"/>
                      <a:gd name="T27" fmla="*/ 668 h 284"/>
                      <a:gd name="T28" fmla="*/ 519 w 154"/>
                      <a:gd name="T29" fmla="*/ 647 h 284"/>
                      <a:gd name="T30" fmla="*/ 519 w 154"/>
                      <a:gd name="T31" fmla="*/ 647 h 284"/>
                      <a:gd name="T32" fmla="*/ 519 w 154"/>
                      <a:gd name="T33" fmla="*/ 323 h 284"/>
                      <a:gd name="T34" fmla="*/ 519 w 154"/>
                      <a:gd name="T35" fmla="*/ 323 h 284"/>
                      <a:gd name="T36" fmla="*/ 513 w 154"/>
                      <a:gd name="T37" fmla="*/ 302 h 284"/>
                      <a:gd name="T38" fmla="*/ 492 w 154"/>
                      <a:gd name="T39" fmla="*/ 256 h 284"/>
                      <a:gd name="T40" fmla="*/ 463 w 154"/>
                      <a:gd name="T41" fmla="*/ 189 h 284"/>
                      <a:gd name="T42" fmla="*/ 411 w 154"/>
                      <a:gd name="T43" fmla="*/ 120 h 284"/>
                      <a:gd name="T44" fmla="*/ 345 w 154"/>
                      <a:gd name="T45" fmla="*/ 59 h 284"/>
                      <a:gd name="T46" fmla="*/ 261 w 154"/>
                      <a:gd name="T47" fmla="*/ 14 h 284"/>
                      <a:gd name="T48" fmla="*/ 151 w 154"/>
                      <a:gd name="T49" fmla="*/ 0 h 284"/>
                      <a:gd name="T50" fmla="*/ 151 w 154"/>
                      <a:gd name="T51" fmla="*/ 0 h 284"/>
                      <a:gd name="T52" fmla="*/ 67 w 154"/>
                      <a:gd name="T53" fmla="*/ 26 h 284"/>
                      <a:gd name="T54" fmla="*/ 21 w 154"/>
                      <a:gd name="T55" fmla="*/ 75 h 284"/>
                      <a:gd name="T56" fmla="*/ 0 w 154"/>
                      <a:gd name="T57" fmla="*/ 140 h 284"/>
                      <a:gd name="T58" fmla="*/ 0 w 154"/>
                      <a:gd name="T59" fmla="*/ 210 h 284"/>
                      <a:gd name="T60" fmla="*/ 15 w 154"/>
                      <a:gd name="T61" fmla="*/ 275 h 284"/>
                      <a:gd name="T62" fmla="*/ 40 w 154"/>
                      <a:gd name="T63" fmla="*/ 323 h 284"/>
                      <a:gd name="T64" fmla="*/ 40 w 154"/>
                      <a:gd name="T65" fmla="*/ 323 h 284"/>
                      <a:gd name="T66" fmla="*/ 40 w 154"/>
                      <a:gd name="T67" fmla="*/ 407 h 284"/>
                      <a:gd name="T68" fmla="*/ 40 w 154"/>
                      <a:gd name="T69" fmla="*/ 561 h 284"/>
                      <a:gd name="T70" fmla="*/ 40 w 154"/>
                      <a:gd name="T71" fmla="*/ 647 h 284"/>
                      <a:gd name="T72" fmla="*/ 40 w 154"/>
                      <a:gd name="T73" fmla="*/ 647 h 284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w 154"/>
                      <a:gd name="T112" fmla="*/ 0 h 284"/>
                      <a:gd name="T113" fmla="*/ 154 w 154"/>
                      <a:gd name="T114" fmla="*/ 284 h 284"/>
                    </a:gdLst>
                    <a:ahLst/>
                    <a:cxnLst>
                      <a:cxn ang="T74">
                        <a:pos x="T0" y="T1"/>
                      </a:cxn>
                      <a:cxn ang="T75">
                        <a:pos x="T2" y="T3"/>
                      </a:cxn>
                      <a:cxn ang="T76">
                        <a:pos x="T4" y="T5"/>
                      </a:cxn>
                      <a:cxn ang="T77">
                        <a:pos x="T6" y="T7"/>
                      </a:cxn>
                      <a:cxn ang="T78">
                        <a:pos x="T8" y="T9"/>
                      </a:cxn>
                      <a:cxn ang="T79">
                        <a:pos x="T10" y="T11"/>
                      </a:cxn>
                      <a:cxn ang="T80">
                        <a:pos x="T12" y="T13"/>
                      </a:cxn>
                      <a:cxn ang="T81">
                        <a:pos x="T14" y="T15"/>
                      </a:cxn>
                      <a:cxn ang="T82">
                        <a:pos x="T16" y="T17"/>
                      </a:cxn>
                      <a:cxn ang="T83">
                        <a:pos x="T18" y="T19"/>
                      </a:cxn>
                      <a:cxn ang="T84">
                        <a:pos x="T20" y="T21"/>
                      </a:cxn>
                      <a:cxn ang="T85">
                        <a:pos x="T22" y="T23"/>
                      </a:cxn>
                      <a:cxn ang="T86">
                        <a:pos x="T24" y="T25"/>
                      </a:cxn>
                      <a:cxn ang="T87">
                        <a:pos x="T26" y="T27"/>
                      </a:cxn>
                      <a:cxn ang="T88">
                        <a:pos x="T28" y="T29"/>
                      </a:cxn>
                      <a:cxn ang="T89">
                        <a:pos x="T30" y="T31"/>
                      </a:cxn>
                      <a:cxn ang="T90">
                        <a:pos x="T32" y="T33"/>
                      </a:cxn>
                      <a:cxn ang="T91">
                        <a:pos x="T34" y="T35"/>
                      </a:cxn>
                      <a:cxn ang="T92">
                        <a:pos x="T36" y="T37"/>
                      </a:cxn>
                      <a:cxn ang="T93">
                        <a:pos x="T38" y="T39"/>
                      </a:cxn>
                      <a:cxn ang="T94">
                        <a:pos x="T40" y="T41"/>
                      </a:cxn>
                      <a:cxn ang="T95">
                        <a:pos x="T42" y="T43"/>
                      </a:cxn>
                      <a:cxn ang="T96">
                        <a:pos x="T44" y="T45"/>
                      </a:cxn>
                      <a:cxn ang="T97">
                        <a:pos x="T46" y="T47"/>
                      </a:cxn>
                      <a:cxn ang="T98">
                        <a:pos x="T48" y="T49"/>
                      </a:cxn>
                      <a:cxn ang="T99">
                        <a:pos x="T50" y="T51"/>
                      </a:cxn>
                      <a:cxn ang="T100">
                        <a:pos x="T52" y="T53"/>
                      </a:cxn>
                      <a:cxn ang="T101">
                        <a:pos x="T54" y="T55"/>
                      </a:cxn>
                      <a:cxn ang="T102">
                        <a:pos x="T56" y="T57"/>
                      </a:cxn>
                      <a:cxn ang="T103">
                        <a:pos x="T58" y="T59"/>
                      </a:cxn>
                      <a:cxn ang="T104">
                        <a:pos x="T60" y="T61"/>
                      </a:cxn>
                      <a:cxn ang="T105">
                        <a:pos x="T62" y="T63"/>
                      </a:cxn>
                      <a:cxn ang="T106">
                        <a:pos x="T64" y="T65"/>
                      </a:cxn>
                      <a:cxn ang="T107">
                        <a:pos x="T66" y="T67"/>
                      </a:cxn>
                      <a:cxn ang="T108">
                        <a:pos x="T68" y="T69"/>
                      </a:cxn>
                      <a:cxn ang="T109">
                        <a:pos x="T70" y="T71"/>
                      </a:cxn>
                      <a:cxn ang="T110">
                        <a:pos x="T72" y="T73"/>
                      </a:cxn>
                    </a:cxnLst>
                    <a:rect l="T111" t="T112" r="T113" b="T114"/>
                    <a:pathLst>
                      <a:path w="154" h="284">
                        <a:moveTo>
                          <a:pt x="12" y="190"/>
                        </a:moveTo>
                        <a:lnTo>
                          <a:pt x="5" y="204"/>
                        </a:lnTo>
                        <a:lnTo>
                          <a:pt x="0" y="223"/>
                        </a:lnTo>
                        <a:lnTo>
                          <a:pt x="0" y="244"/>
                        </a:lnTo>
                        <a:lnTo>
                          <a:pt x="6" y="263"/>
                        </a:lnTo>
                        <a:lnTo>
                          <a:pt x="20" y="278"/>
                        </a:lnTo>
                        <a:lnTo>
                          <a:pt x="45" y="284"/>
                        </a:lnTo>
                        <a:lnTo>
                          <a:pt x="77" y="281"/>
                        </a:lnTo>
                        <a:lnTo>
                          <a:pt x="102" y="268"/>
                        </a:lnTo>
                        <a:lnTo>
                          <a:pt x="122" y="249"/>
                        </a:lnTo>
                        <a:lnTo>
                          <a:pt x="137" y="229"/>
                        </a:lnTo>
                        <a:lnTo>
                          <a:pt x="146" y="210"/>
                        </a:lnTo>
                        <a:lnTo>
                          <a:pt x="152" y="196"/>
                        </a:lnTo>
                        <a:lnTo>
                          <a:pt x="154" y="190"/>
                        </a:lnTo>
                        <a:lnTo>
                          <a:pt x="154" y="95"/>
                        </a:lnTo>
                        <a:lnTo>
                          <a:pt x="152" y="89"/>
                        </a:lnTo>
                        <a:lnTo>
                          <a:pt x="146" y="75"/>
                        </a:lnTo>
                        <a:lnTo>
                          <a:pt x="137" y="56"/>
                        </a:lnTo>
                        <a:lnTo>
                          <a:pt x="122" y="35"/>
                        </a:lnTo>
                        <a:lnTo>
                          <a:pt x="102" y="17"/>
                        </a:lnTo>
                        <a:lnTo>
                          <a:pt x="77" y="4"/>
                        </a:lnTo>
                        <a:lnTo>
                          <a:pt x="45" y="0"/>
                        </a:lnTo>
                        <a:lnTo>
                          <a:pt x="20" y="7"/>
                        </a:lnTo>
                        <a:lnTo>
                          <a:pt x="6" y="22"/>
                        </a:lnTo>
                        <a:lnTo>
                          <a:pt x="0" y="41"/>
                        </a:lnTo>
                        <a:lnTo>
                          <a:pt x="0" y="62"/>
                        </a:lnTo>
                        <a:lnTo>
                          <a:pt x="5" y="81"/>
                        </a:lnTo>
                        <a:lnTo>
                          <a:pt x="12" y="95"/>
                        </a:lnTo>
                        <a:lnTo>
                          <a:pt x="12" y="120"/>
                        </a:lnTo>
                        <a:lnTo>
                          <a:pt x="12" y="165"/>
                        </a:lnTo>
                        <a:lnTo>
                          <a:pt x="12" y="190"/>
                        </a:lnTo>
                        <a:close/>
                      </a:path>
                    </a:pathLst>
                  </a:custGeom>
                  <a:solidFill>
                    <a:srgbClr val="C3AAD2"/>
                  </a:solidFill>
                  <a:ln w="19050" cmpd="sng">
                    <a:solidFill>
                      <a:srgbClr val="9E7AB9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99" name="Freeform 14"/>
                  <p:cNvSpPr>
                    <a:spLocks noChangeAspect="1"/>
                  </p:cNvSpPr>
                  <p:nvPr/>
                </p:nvSpPr>
                <p:spPr bwMode="auto">
                  <a:xfrm>
                    <a:off x="4086" y="1358"/>
                    <a:ext cx="72" cy="100"/>
                  </a:xfrm>
                  <a:custGeom>
                    <a:avLst/>
                    <a:gdLst>
                      <a:gd name="T0" fmla="*/ 162 w 48"/>
                      <a:gd name="T1" fmla="*/ 0 h 67"/>
                      <a:gd name="T2" fmla="*/ 68 w 48"/>
                      <a:gd name="T3" fmla="*/ 19 h 67"/>
                      <a:gd name="T4" fmla="*/ 18 w 48"/>
                      <a:gd name="T5" fmla="*/ 73 h 67"/>
                      <a:gd name="T6" fmla="*/ 0 w 48"/>
                      <a:gd name="T7" fmla="*/ 143 h 67"/>
                      <a:gd name="T8" fmla="*/ 14 w 48"/>
                      <a:gd name="T9" fmla="*/ 213 h 67"/>
                      <a:gd name="T10" fmla="*/ 14 w 48"/>
                      <a:gd name="T11" fmla="*/ 213 h 67"/>
                      <a:gd name="T12" fmla="*/ 18 w 48"/>
                      <a:gd name="T13" fmla="*/ 216 h 67"/>
                      <a:gd name="T14" fmla="*/ 21 w 48"/>
                      <a:gd name="T15" fmla="*/ 221 h 67"/>
                      <a:gd name="T16" fmla="*/ 27 w 48"/>
                      <a:gd name="T17" fmla="*/ 222 h 67"/>
                      <a:gd name="T18" fmla="*/ 27 w 48"/>
                      <a:gd name="T19" fmla="*/ 222 h 67"/>
                      <a:gd name="T20" fmla="*/ 33 w 48"/>
                      <a:gd name="T21" fmla="*/ 221 h 67"/>
                      <a:gd name="T22" fmla="*/ 39 w 48"/>
                      <a:gd name="T23" fmla="*/ 216 h 67"/>
                      <a:gd name="T24" fmla="*/ 39 w 48"/>
                      <a:gd name="T25" fmla="*/ 209 h 67"/>
                      <a:gd name="T26" fmla="*/ 39 w 48"/>
                      <a:gd name="T27" fmla="*/ 209 h 67"/>
                      <a:gd name="T28" fmla="*/ 33 w 48"/>
                      <a:gd name="T29" fmla="*/ 127 h 67"/>
                      <a:gd name="T30" fmla="*/ 68 w 48"/>
                      <a:gd name="T31" fmla="*/ 46 h 67"/>
                      <a:gd name="T32" fmla="*/ 162 w 48"/>
                      <a:gd name="T33" fmla="*/ 0 h 67"/>
                      <a:gd name="T34" fmla="*/ 162 w 48"/>
                      <a:gd name="T35" fmla="*/ 0 h 67"/>
                      <a:gd name="T36" fmla="*/ 162 w 48"/>
                      <a:gd name="T37" fmla="*/ 0 h 67"/>
                      <a:gd name="T38" fmla="*/ 162 w 48"/>
                      <a:gd name="T39" fmla="*/ 0 h 67"/>
                      <a:gd name="T40" fmla="*/ 162 w 48"/>
                      <a:gd name="T41" fmla="*/ 0 h 67"/>
                      <a:gd name="T42" fmla="*/ 162 w 48"/>
                      <a:gd name="T43" fmla="*/ 0 h 67"/>
                      <a:gd name="T44" fmla="*/ 162 w 48"/>
                      <a:gd name="T45" fmla="*/ 0 h 67"/>
                      <a:gd name="T46" fmla="*/ 162 w 48"/>
                      <a:gd name="T47" fmla="*/ 0 h 67"/>
                      <a:gd name="T48" fmla="*/ 162 w 48"/>
                      <a:gd name="T49" fmla="*/ 0 h 67"/>
                      <a:gd name="T50" fmla="*/ 162 w 48"/>
                      <a:gd name="T51" fmla="*/ 0 h 67"/>
                      <a:gd name="T52" fmla="*/ 162 w 48"/>
                      <a:gd name="T53" fmla="*/ 0 h 67"/>
                      <a:gd name="T54" fmla="*/ 0 60000 65536"/>
                      <a:gd name="T55" fmla="*/ 0 60000 65536"/>
                      <a:gd name="T56" fmla="*/ 0 60000 65536"/>
                      <a:gd name="T57" fmla="*/ 0 60000 65536"/>
                      <a:gd name="T58" fmla="*/ 0 60000 65536"/>
                      <a:gd name="T59" fmla="*/ 0 60000 65536"/>
                      <a:gd name="T60" fmla="*/ 0 60000 65536"/>
                      <a:gd name="T61" fmla="*/ 0 60000 65536"/>
                      <a:gd name="T62" fmla="*/ 0 60000 65536"/>
                      <a:gd name="T63" fmla="*/ 0 60000 65536"/>
                      <a:gd name="T64" fmla="*/ 0 60000 65536"/>
                      <a:gd name="T65" fmla="*/ 0 60000 655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w 48"/>
                      <a:gd name="T82" fmla="*/ 0 h 67"/>
                      <a:gd name="T83" fmla="*/ 48 w 48"/>
                      <a:gd name="T84" fmla="*/ 67 h 67"/>
                    </a:gdLst>
                    <a:ahLst/>
                    <a:cxnLst>
                      <a:cxn ang="T54">
                        <a:pos x="T0" y="T1"/>
                      </a:cxn>
                      <a:cxn ang="T55">
                        <a:pos x="T2" y="T3"/>
                      </a:cxn>
                      <a:cxn ang="T56">
                        <a:pos x="T4" y="T5"/>
                      </a:cxn>
                      <a:cxn ang="T57">
                        <a:pos x="T6" y="T7"/>
                      </a:cxn>
                      <a:cxn ang="T58">
                        <a:pos x="T8" y="T9"/>
                      </a:cxn>
                      <a:cxn ang="T59">
                        <a:pos x="T10" y="T11"/>
                      </a:cxn>
                      <a:cxn ang="T60">
                        <a:pos x="T12" y="T13"/>
                      </a:cxn>
                      <a:cxn ang="T61">
                        <a:pos x="T14" y="T15"/>
                      </a:cxn>
                      <a:cxn ang="T62">
                        <a:pos x="T16" y="T17"/>
                      </a:cxn>
                      <a:cxn ang="T63">
                        <a:pos x="T18" y="T19"/>
                      </a:cxn>
                      <a:cxn ang="T64">
                        <a:pos x="T20" y="T21"/>
                      </a:cxn>
                      <a:cxn ang="T65">
                        <a:pos x="T22" y="T23"/>
                      </a:cxn>
                      <a:cxn ang="T66">
                        <a:pos x="T24" y="T25"/>
                      </a:cxn>
                      <a:cxn ang="T67">
                        <a:pos x="T26" y="T27"/>
                      </a:cxn>
                      <a:cxn ang="T68">
                        <a:pos x="T28" y="T29"/>
                      </a:cxn>
                      <a:cxn ang="T69">
                        <a:pos x="T30" y="T31"/>
                      </a:cxn>
                      <a:cxn ang="T70">
                        <a:pos x="T32" y="T33"/>
                      </a:cxn>
                      <a:cxn ang="T71">
                        <a:pos x="T34" y="T35"/>
                      </a:cxn>
                      <a:cxn ang="T72">
                        <a:pos x="T36" y="T37"/>
                      </a:cxn>
                      <a:cxn ang="T73">
                        <a:pos x="T38" y="T39"/>
                      </a:cxn>
                      <a:cxn ang="T74">
                        <a:pos x="T40" y="T41"/>
                      </a:cxn>
                      <a:cxn ang="T75">
                        <a:pos x="T42" y="T43"/>
                      </a:cxn>
                      <a:cxn ang="T76">
                        <a:pos x="T44" y="T45"/>
                      </a:cxn>
                      <a:cxn ang="T77">
                        <a:pos x="T46" y="T47"/>
                      </a:cxn>
                      <a:cxn ang="T78">
                        <a:pos x="T48" y="T49"/>
                      </a:cxn>
                      <a:cxn ang="T79">
                        <a:pos x="T50" y="T51"/>
                      </a:cxn>
                      <a:cxn ang="T80">
                        <a:pos x="T52" y="T53"/>
                      </a:cxn>
                    </a:cxnLst>
                    <a:rect l="T81" t="T82" r="T83" b="T84"/>
                    <a:pathLst>
                      <a:path w="48" h="67">
                        <a:moveTo>
                          <a:pt x="48" y="0"/>
                        </a:moveTo>
                        <a:lnTo>
                          <a:pt x="20" y="6"/>
                        </a:lnTo>
                        <a:lnTo>
                          <a:pt x="5" y="22"/>
                        </a:lnTo>
                        <a:lnTo>
                          <a:pt x="0" y="43"/>
                        </a:lnTo>
                        <a:lnTo>
                          <a:pt x="4" y="64"/>
                        </a:lnTo>
                        <a:lnTo>
                          <a:pt x="5" y="65"/>
                        </a:lnTo>
                        <a:lnTo>
                          <a:pt x="6" y="66"/>
                        </a:lnTo>
                        <a:lnTo>
                          <a:pt x="8" y="67"/>
                        </a:lnTo>
                        <a:lnTo>
                          <a:pt x="10" y="66"/>
                        </a:lnTo>
                        <a:lnTo>
                          <a:pt x="11" y="65"/>
                        </a:lnTo>
                        <a:lnTo>
                          <a:pt x="11" y="63"/>
                        </a:lnTo>
                        <a:lnTo>
                          <a:pt x="10" y="38"/>
                        </a:lnTo>
                        <a:lnTo>
                          <a:pt x="20" y="14"/>
                        </a:lnTo>
                        <a:lnTo>
                          <a:pt x="48" y="0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</p:grpSp>
            <p:sp>
              <p:nvSpPr>
                <p:cNvPr id="95" name="Line 15"/>
                <p:cNvSpPr>
                  <a:spLocks noChangeAspect="1" noChangeShapeType="1"/>
                </p:cNvSpPr>
                <p:nvPr/>
              </p:nvSpPr>
              <p:spPr bwMode="auto">
                <a:xfrm flipH="1">
                  <a:off x="4040" y="1318"/>
                  <a:ext cx="264" cy="2"/>
                </a:xfrm>
                <a:prstGeom prst="line">
                  <a:avLst/>
                </a:prstGeom>
                <a:noFill/>
                <a:ln w="38100">
                  <a:solidFill>
                    <a:srgbClr val="00FFFF"/>
                  </a:solidFill>
                  <a:round/>
                  <a:headEnd/>
                  <a:tailEnd type="stealth" w="sm" len="med"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96" name="Rectangle 16"/>
                <p:cNvSpPr>
                  <a:spLocks noChangeAspect="1" noChangeArrowheads="1"/>
                </p:cNvSpPr>
                <p:nvPr/>
              </p:nvSpPr>
              <p:spPr bwMode="auto">
                <a:xfrm>
                  <a:off x="3946" y="986"/>
                  <a:ext cx="17" cy="214"/>
                </a:xfrm>
                <a:prstGeom prst="rect">
                  <a:avLst/>
                </a:prstGeom>
                <a:solidFill>
                  <a:srgbClr val="4D94C3"/>
                </a:solidFill>
                <a:ln w="19050">
                  <a:solidFill>
                    <a:srgbClr val="4D94C3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97" name="Rectangle 17"/>
                <p:cNvSpPr>
                  <a:spLocks noChangeAspect="1" noChangeArrowheads="1"/>
                </p:cNvSpPr>
                <p:nvPr/>
              </p:nvSpPr>
              <p:spPr bwMode="auto">
                <a:xfrm>
                  <a:off x="4053" y="986"/>
                  <a:ext cx="18" cy="214"/>
                </a:xfrm>
                <a:prstGeom prst="rect">
                  <a:avLst/>
                </a:prstGeom>
                <a:solidFill>
                  <a:srgbClr val="4D94C3"/>
                </a:solidFill>
                <a:ln w="19050">
                  <a:solidFill>
                    <a:srgbClr val="4D94C3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</p:grpSp>
          <p:sp>
            <p:nvSpPr>
              <p:cNvPr id="93" name="Rectangle 18"/>
              <p:cNvSpPr>
                <a:spLocks noChangeArrowheads="1"/>
              </p:cNvSpPr>
              <p:nvPr/>
            </p:nvSpPr>
            <p:spPr bwMode="auto">
              <a:xfrm>
                <a:off x="3897" y="1175"/>
                <a:ext cx="255" cy="50"/>
              </a:xfrm>
              <a:prstGeom prst="rect">
                <a:avLst/>
              </a:prstGeom>
              <a:solidFill>
                <a:srgbClr val="4D94C3"/>
              </a:solidFill>
              <a:ln w="19050">
                <a:solidFill>
                  <a:srgbClr val="4D94C3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sz="1400">
                  <a:latin typeface="Times New Roman"/>
                  <a:cs typeface="Times New Roman"/>
                </a:endParaRPr>
              </a:p>
            </p:txBody>
          </p:sp>
        </p:grpSp>
        <p:grpSp>
          <p:nvGrpSpPr>
            <p:cNvPr id="7" name="Group 19"/>
            <p:cNvGrpSpPr>
              <a:grpSpLocks/>
            </p:cNvGrpSpPr>
            <p:nvPr/>
          </p:nvGrpSpPr>
          <p:grpSpPr bwMode="auto">
            <a:xfrm>
              <a:off x="360" y="725"/>
              <a:ext cx="4656" cy="1672"/>
              <a:chOff x="360" y="725"/>
              <a:chExt cx="4656" cy="1672"/>
            </a:xfrm>
          </p:grpSpPr>
          <p:sp>
            <p:nvSpPr>
              <p:cNvPr id="8" name="Text Box 20"/>
              <p:cNvSpPr txBox="1">
                <a:spLocks noChangeAspect="1" noChangeArrowheads="1"/>
              </p:cNvSpPr>
              <p:nvPr/>
            </p:nvSpPr>
            <p:spPr bwMode="auto">
              <a:xfrm>
                <a:off x="1722" y="725"/>
                <a:ext cx="1114" cy="43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eaLnBrk="0" hangingPunct="0"/>
                <a:r>
                  <a:rPr lang="en-US" sz="1400" b="1">
                    <a:latin typeface="Times New Roman"/>
                    <a:cs typeface="Times New Roman"/>
                  </a:rPr>
                  <a:t>Overall direction</a:t>
                </a:r>
              </a:p>
              <a:p>
                <a:pPr eaLnBrk="0" hangingPunct="0"/>
                <a:r>
                  <a:rPr lang="en-US" sz="1400" b="1">
                    <a:latin typeface="Times New Roman"/>
                    <a:cs typeface="Times New Roman"/>
                  </a:rPr>
                  <a:t>of replication</a:t>
                </a:r>
              </a:p>
            </p:txBody>
          </p:sp>
          <p:sp>
            <p:nvSpPr>
              <p:cNvPr id="9" name="Line 21"/>
              <p:cNvSpPr>
                <a:spLocks noChangeAspect="1" noChangeShapeType="1"/>
              </p:cNvSpPr>
              <p:nvPr/>
            </p:nvSpPr>
            <p:spPr bwMode="auto">
              <a:xfrm flipH="1">
                <a:off x="1898" y="1366"/>
                <a:ext cx="691" cy="2"/>
              </a:xfrm>
              <a:prstGeom prst="line">
                <a:avLst/>
              </a:prstGeom>
              <a:noFill/>
              <a:ln w="57150">
                <a:solidFill>
                  <a:srgbClr val="00FFFF"/>
                </a:solidFill>
                <a:round/>
                <a:headEnd/>
                <a:tailEnd type="stealth" w="med" len="med"/>
              </a:ln>
            </p:spPr>
            <p:txBody>
              <a:bodyPr/>
              <a:lstStyle/>
              <a:p>
                <a:endParaRPr lang="en-US" sz="1400">
                  <a:latin typeface="Times New Roman"/>
                  <a:cs typeface="Times New Roman"/>
                </a:endParaRPr>
              </a:p>
            </p:txBody>
          </p:sp>
          <p:sp>
            <p:nvSpPr>
              <p:cNvPr id="10" name="Text Box 22"/>
              <p:cNvSpPr txBox="1">
                <a:spLocks noChangeAspect="1" noChangeArrowheads="1"/>
              </p:cNvSpPr>
              <p:nvPr/>
            </p:nvSpPr>
            <p:spPr bwMode="auto">
              <a:xfrm>
                <a:off x="4341" y="1097"/>
                <a:ext cx="273" cy="25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l" eaLnBrk="0" hangingPunct="0"/>
                <a:r>
                  <a:rPr lang="en-US" sz="1400" b="1">
                    <a:latin typeface="Times New Roman"/>
                    <a:cs typeface="Times New Roman"/>
                  </a:rPr>
                  <a:t> 5’</a:t>
                </a:r>
              </a:p>
            </p:txBody>
          </p:sp>
          <p:sp>
            <p:nvSpPr>
              <p:cNvPr id="11" name="Text Box 23"/>
              <p:cNvSpPr txBox="1">
                <a:spLocks noChangeAspect="1" noChangeArrowheads="1"/>
              </p:cNvSpPr>
              <p:nvPr/>
            </p:nvSpPr>
            <p:spPr bwMode="auto">
              <a:xfrm>
                <a:off x="3545" y="1097"/>
                <a:ext cx="273" cy="25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l" eaLnBrk="0" hangingPunct="0"/>
                <a:r>
                  <a:rPr lang="en-US" sz="1400" b="1">
                    <a:latin typeface="Times New Roman"/>
                    <a:cs typeface="Times New Roman"/>
                  </a:rPr>
                  <a:t> 3’</a:t>
                </a:r>
              </a:p>
            </p:txBody>
          </p:sp>
          <p:sp>
            <p:nvSpPr>
              <p:cNvPr id="12" name="Freeform 24"/>
              <p:cNvSpPr>
                <a:spLocks noChangeAspect="1"/>
              </p:cNvSpPr>
              <p:nvPr/>
            </p:nvSpPr>
            <p:spPr bwMode="auto">
              <a:xfrm>
                <a:off x="4093" y="1097"/>
                <a:ext cx="336" cy="131"/>
              </a:xfrm>
              <a:custGeom>
                <a:avLst/>
                <a:gdLst>
                  <a:gd name="T0" fmla="*/ 1417 w 152"/>
                  <a:gd name="T1" fmla="*/ 395 h 59"/>
                  <a:gd name="T2" fmla="*/ 1417 w 152"/>
                  <a:gd name="T3" fmla="*/ 0 h 59"/>
                  <a:gd name="T4" fmla="*/ 1329 w 152"/>
                  <a:gd name="T5" fmla="*/ 0 h 59"/>
                  <a:gd name="T6" fmla="*/ 1329 w 152"/>
                  <a:gd name="T7" fmla="*/ 395 h 59"/>
                  <a:gd name="T8" fmla="*/ 895 w 152"/>
                  <a:gd name="T9" fmla="*/ 395 h 59"/>
                  <a:gd name="T10" fmla="*/ 895 w 152"/>
                  <a:gd name="T11" fmla="*/ 0 h 59"/>
                  <a:gd name="T12" fmla="*/ 811 w 152"/>
                  <a:gd name="T13" fmla="*/ 0 h 59"/>
                  <a:gd name="T14" fmla="*/ 811 w 152"/>
                  <a:gd name="T15" fmla="*/ 395 h 59"/>
                  <a:gd name="T16" fmla="*/ 376 w 152"/>
                  <a:gd name="T17" fmla="*/ 395 h 59"/>
                  <a:gd name="T18" fmla="*/ 376 w 152"/>
                  <a:gd name="T19" fmla="*/ 0 h 59"/>
                  <a:gd name="T20" fmla="*/ 303 w 152"/>
                  <a:gd name="T21" fmla="*/ 0 h 59"/>
                  <a:gd name="T22" fmla="*/ 303 w 152"/>
                  <a:gd name="T23" fmla="*/ 395 h 59"/>
                  <a:gd name="T24" fmla="*/ 0 w 152"/>
                  <a:gd name="T25" fmla="*/ 395 h 59"/>
                  <a:gd name="T26" fmla="*/ 0 w 152"/>
                  <a:gd name="T27" fmla="*/ 646 h 59"/>
                  <a:gd name="T28" fmla="*/ 1642 w 152"/>
                  <a:gd name="T29" fmla="*/ 646 h 59"/>
                  <a:gd name="T30" fmla="*/ 1642 w 152"/>
                  <a:gd name="T31" fmla="*/ 395 h 59"/>
                  <a:gd name="T32" fmla="*/ 1417 w 152"/>
                  <a:gd name="T33" fmla="*/ 395 h 59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152"/>
                  <a:gd name="T52" fmla="*/ 0 h 59"/>
                  <a:gd name="T53" fmla="*/ 152 w 152"/>
                  <a:gd name="T54" fmla="*/ 59 h 59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152" h="59">
                    <a:moveTo>
                      <a:pt x="131" y="36"/>
                    </a:moveTo>
                    <a:lnTo>
                      <a:pt x="131" y="0"/>
                    </a:lnTo>
                    <a:lnTo>
                      <a:pt x="123" y="0"/>
                    </a:lnTo>
                    <a:lnTo>
                      <a:pt x="123" y="36"/>
                    </a:lnTo>
                    <a:lnTo>
                      <a:pt x="83" y="36"/>
                    </a:lnTo>
                    <a:lnTo>
                      <a:pt x="83" y="0"/>
                    </a:lnTo>
                    <a:lnTo>
                      <a:pt x="75" y="0"/>
                    </a:lnTo>
                    <a:lnTo>
                      <a:pt x="75" y="36"/>
                    </a:lnTo>
                    <a:lnTo>
                      <a:pt x="35" y="36"/>
                    </a:lnTo>
                    <a:lnTo>
                      <a:pt x="35" y="0"/>
                    </a:lnTo>
                    <a:lnTo>
                      <a:pt x="28" y="0"/>
                    </a:lnTo>
                    <a:lnTo>
                      <a:pt x="28" y="36"/>
                    </a:lnTo>
                    <a:lnTo>
                      <a:pt x="0" y="36"/>
                    </a:lnTo>
                    <a:lnTo>
                      <a:pt x="0" y="59"/>
                    </a:lnTo>
                    <a:lnTo>
                      <a:pt x="152" y="59"/>
                    </a:lnTo>
                    <a:lnTo>
                      <a:pt x="152" y="36"/>
                    </a:lnTo>
                    <a:lnTo>
                      <a:pt x="131" y="36"/>
                    </a:lnTo>
                    <a:close/>
                  </a:path>
                </a:pathLst>
              </a:custGeom>
              <a:solidFill>
                <a:srgbClr val="437631"/>
              </a:solidFill>
              <a:ln w="19050" cmpd="sng">
                <a:solidFill>
                  <a:srgbClr val="43763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1400">
                  <a:latin typeface="Times New Roman"/>
                  <a:cs typeface="Times New Roman"/>
                </a:endParaRPr>
              </a:p>
            </p:txBody>
          </p:sp>
          <p:sp>
            <p:nvSpPr>
              <p:cNvPr id="13" name="Freeform 25"/>
              <p:cNvSpPr>
                <a:spLocks noChangeAspect="1"/>
              </p:cNvSpPr>
              <p:nvPr/>
            </p:nvSpPr>
            <p:spPr bwMode="auto">
              <a:xfrm>
                <a:off x="2921" y="1344"/>
                <a:ext cx="500" cy="644"/>
              </a:xfrm>
              <a:custGeom>
                <a:avLst/>
                <a:gdLst>
                  <a:gd name="T0" fmla="*/ 1223 w 226"/>
                  <a:gd name="T1" fmla="*/ 0 h 288"/>
                  <a:gd name="T2" fmla="*/ 1438 w 226"/>
                  <a:gd name="T3" fmla="*/ 20 h 288"/>
                  <a:gd name="T4" fmla="*/ 1644 w 226"/>
                  <a:gd name="T5" fmla="*/ 101 h 288"/>
                  <a:gd name="T6" fmla="*/ 1841 w 226"/>
                  <a:gd name="T7" fmla="*/ 226 h 288"/>
                  <a:gd name="T8" fmla="*/ 2018 w 226"/>
                  <a:gd name="T9" fmla="*/ 380 h 288"/>
                  <a:gd name="T10" fmla="*/ 2153 w 226"/>
                  <a:gd name="T11" fmla="*/ 570 h 288"/>
                  <a:gd name="T12" fmla="*/ 2277 w 226"/>
                  <a:gd name="T13" fmla="*/ 796 h 288"/>
                  <a:gd name="T14" fmla="*/ 2374 w 226"/>
                  <a:gd name="T15" fmla="*/ 1051 h 288"/>
                  <a:gd name="T16" fmla="*/ 2427 w 226"/>
                  <a:gd name="T17" fmla="*/ 1319 h 288"/>
                  <a:gd name="T18" fmla="*/ 2447 w 226"/>
                  <a:gd name="T19" fmla="*/ 1610 h 288"/>
                  <a:gd name="T20" fmla="*/ 2447 w 226"/>
                  <a:gd name="T21" fmla="*/ 1610 h 288"/>
                  <a:gd name="T22" fmla="*/ 2427 w 226"/>
                  <a:gd name="T23" fmla="*/ 1901 h 288"/>
                  <a:gd name="T24" fmla="*/ 2374 w 226"/>
                  <a:gd name="T25" fmla="*/ 2169 h 288"/>
                  <a:gd name="T26" fmla="*/ 2277 w 226"/>
                  <a:gd name="T27" fmla="*/ 2415 h 288"/>
                  <a:gd name="T28" fmla="*/ 2153 w 226"/>
                  <a:gd name="T29" fmla="*/ 2650 h 288"/>
                  <a:gd name="T30" fmla="*/ 2018 w 226"/>
                  <a:gd name="T31" fmla="*/ 2840 h 288"/>
                  <a:gd name="T32" fmla="*/ 1841 w 226"/>
                  <a:gd name="T33" fmla="*/ 2994 h 288"/>
                  <a:gd name="T34" fmla="*/ 1644 w 226"/>
                  <a:gd name="T35" fmla="*/ 3119 h 288"/>
                  <a:gd name="T36" fmla="*/ 1438 w 226"/>
                  <a:gd name="T37" fmla="*/ 3200 h 288"/>
                  <a:gd name="T38" fmla="*/ 1223 w 226"/>
                  <a:gd name="T39" fmla="*/ 3220 h 288"/>
                  <a:gd name="T40" fmla="*/ 1223 w 226"/>
                  <a:gd name="T41" fmla="*/ 3220 h 288"/>
                  <a:gd name="T42" fmla="*/ 1009 w 226"/>
                  <a:gd name="T43" fmla="*/ 3200 h 288"/>
                  <a:gd name="T44" fmla="*/ 792 w 226"/>
                  <a:gd name="T45" fmla="*/ 3119 h 288"/>
                  <a:gd name="T46" fmla="*/ 606 w 226"/>
                  <a:gd name="T47" fmla="*/ 2994 h 288"/>
                  <a:gd name="T48" fmla="*/ 431 w 226"/>
                  <a:gd name="T49" fmla="*/ 2840 h 288"/>
                  <a:gd name="T50" fmla="*/ 294 w 226"/>
                  <a:gd name="T51" fmla="*/ 2650 h 288"/>
                  <a:gd name="T52" fmla="*/ 162 w 226"/>
                  <a:gd name="T53" fmla="*/ 2415 h 288"/>
                  <a:gd name="T54" fmla="*/ 73 w 226"/>
                  <a:gd name="T55" fmla="*/ 2169 h 288"/>
                  <a:gd name="T56" fmla="*/ 20 w 226"/>
                  <a:gd name="T57" fmla="*/ 1901 h 288"/>
                  <a:gd name="T58" fmla="*/ 0 w 226"/>
                  <a:gd name="T59" fmla="*/ 1610 h 288"/>
                  <a:gd name="T60" fmla="*/ 0 w 226"/>
                  <a:gd name="T61" fmla="*/ 1610 h 288"/>
                  <a:gd name="T62" fmla="*/ 20 w 226"/>
                  <a:gd name="T63" fmla="*/ 1319 h 288"/>
                  <a:gd name="T64" fmla="*/ 73 w 226"/>
                  <a:gd name="T65" fmla="*/ 1051 h 288"/>
                  <a:gd name="T66" fmla="*/ 162 w 226"/>
                  <a:gd name="T67" fmla="*/ 796 h 288"/>
                  <a:gd name="T68" fmla="*/ 294 w 226"/>
                  <a:gd name="T69" fmla="*/ 570 h 288"/>
                  <a:gd name="T70" fmla="*/ 431 w 226"/>
                  <a:gd name="T71" fmla="*/ 380 h 288"/>
                  <a:gd name="T72" fmla="*/ 606 w 226"/>
                  <a:gd name="T73" fmla="*/ 226 h 288"/>
                  <a:gd name="T74" fmla="*/ 792 w 226"/>
                  <a:gd name="T75" fmla="*/ 101 h 288"/>
                  <a:gd name="T76" fmla="*/ 1009 w 226"/>
                  <a:gd name="T77" fmla="*/ 20 h 288"/>
                  <a:gd name="T78" fmla="*/ 1223 w 226"/>
                  <a:gd name="T79" fmla="*/ 0 h 288"/>
                  <a:gd name="T80" fmla="*/ 1223 w 226"/>
                  <a:gd name="T81" fmla="*/ 0 h 288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w 226"/>
                  <a:gd name="T124" fmla="*/ 0 h 288"/>
                  <a:gd name="T125" fmla="*/ 226 w 226"/>
                  <a:gd name="T126" fmla="*/ 288 h 288"/>
                </a:gdLst>
                <a:ahLst/>
                <a:cxnLst>
                  <a:cxn ang="T82">
                    <a:pos x="T0" y="T1"/>
                  </a:cxn>
                  <a:cxn ang="T83">
                    <a:pos x="T2" y="T3"/>
                  </a:cxn>
                  <a:cxn ang="T84">
                    <a:pos x="T4" y="T5"/>
                  </a:cxn>
                  <a:cxn ang="T85">
                    <a:pos x="T6" y="T7"/>
                  </a:cxn>
                  <a:cxn ang="T86">
                    <a:pos x="T8" y="T9"/>
                  </a:cxn>
                  <a:cxn ang="T87">
                    <a:pos x="T10" y="T11"/>
                  </a:cxn>
                  <a:cxn ang="T88">
                    <a:pos x="T12" y="T13"/>
                  </a:cxn>
                  <a:cxn ang="T89">
                    <a:pos x="T14" y="T15"/>
                  </a:cxn>
                  <a:cxn ang="T90">
                    <a:pos x="T16" y="T17"/>
                  </a:cxn>
                  <a:cxn ang="T91">
                    <a:pos x="T18" y="T19"/>
                  </a:cxn>
                  <a:cxn ang="T92">
                    <a:pos x="T20" y="T21"/>
                  </a:cxn>
                  <a:cxn ang="T93">
                    <a:pos x="T22" y="T23"/>
                  </a:cxn>
                  <a:cxn ang="T94">
                    <a:pos x="T24" y="T25"/>
                  </a:cxn>
                  <a:cxn ang="T95">
                    <a:pos x="T26" y="T27"/>
                  </a:cxn>
                  <a:cxn ang="T96">
                    <a:pos x="T28" y="T29"/>
                  </a:cxn>
                  <a:cxn ang="T97">
                    <a:pos x="T30" y="T31"/>
                  </a:cxn>
                  <a:cxn ang="T98">
                    <a:pos x="T32" y="T33"/>
                  </a:cxn>
                  <a:cxn ang="T99">
                    <a:pos x="T34" y="T35"/>
                  </a:cxn>
                  <a:cxn ang="T100">
                    <a:pos x="T36" y="T37"/>
                  </a:cxn>
                  <a:cxn ang="T101">
                    <a:pos x="T38" y="T39"/>
                  </a:cxn>
                  <a:cxn ang="T102">
                    <a:pos x="T40" y="T41"/>
                  </a:cxn>
                  <a:cxn ang="T103">
                    <a:pos x="T42" y="T43"/>
                  </a:cxn>
                  <a:cxn ang="T104">
                    <a:pos x="T44" y="T45"/>
                  </a:cxn>
                  <a:cxn ang="T105">
                    <a:pos x="T46" y="T47"/>
                  </a:cxn>
                  <a:cxn ang="T106">
                    <a:pos x="T48" y="T49"/>
                  </a:cxn>
                  <a:cxn ang="T107">
                    <a:pos x="T50" y="T51"/>
                  </a:cxn>
                  <a:cxn ang="T108">
                    <a:pos x="T52" y="T53"/>
                  </a:cxn>
                  <a:cxn ang="T109">
                    <a:pos x="T54" y="T55"/>
                  </a:cxn>
                  <a:cxn ang="T110">
                    <a:pos x="T56" y="T57"/>
                  </a:cxn>
                  <a:cxn ang="T111">
                    <a:pos x="T58" y="T59"/>
                  </a:cxn>
                  <a:cxn ang="T112">
                    <a:pos x="T60" y="T61"/>
                  </a:cxn>
                  <a:cxn ang="T113">
                    <a:pos x="T62" y="T63"/>
                  </a:cxn>
                  <a:cxn ang="T114">
                    <a:pos x="T64" y="T65"/>
                  </a:cxn>
                  <a:cxn ang="T115">
                    <a:pos x="T66" y="T67"/>
                  </a:cxn>
                  <a:cxn ang="T116">
                    <a:pos x="T68" y="T69"/>
                  </a:cxn>
                  <a:cxn ang="T117">
                    <a:pos x="T70" y="T71"/>
                  </a:cxn>
                  <a:cxn ang="T118">
                    <a:pos x="T72" y="T73"/>
                  </a:cxn>
                  <a:cxn ang="T119">
                    <a:pos x="T74" y="T75"/>
                  </a:cxn>
                  <a:cxn ang="T120">
                    <a:pos x="T76" y="T77"/>
                  </a:cxn>
                  <a:cxn ang="T121">
                    <a:pos x="T78" y="T79"/>
                  </a:cxn>
                  <a:cxn ang="T122">
                    <a:pos x="T80" y="T81"/>
                  </a:cxn>
                </a:cxnLst>
                <a:rect l="T123" t="T124" r="T125" b="T126"/>
                <a:pathLst>
                  <a:path w="226" h="288">
                    <a:moveTo>
                      <a:pt x="113" y="0"/>
                    </a:moveTo>
                    <a:lnTo>
                      <a:pt x="133" y="2"/>
                    </a:lnTo>
                    <a:lnTo>
                      <a:pt x="152" y="9"/>
                    </a:lnTo>
                    <a:lnTo>
                      <a:pt x="170" y="20"/>
                    </a:lnTo>
                    <a:lnTo>
                      <a:pt x="186" y="34"/>
                    </a:lnTo>
                    <a:lnTo>
                      <a:pt x="199" y="51"/>
                    </a:lnTo>
                    <a:lnTo>
                      <a:pt x="210" y="71"/>
                    </a:lnTo>
                    <a:lnTo>
                      <a:pt x="219" y="94"/>
                    </a:lnTo>
                    <a:lnTo>
                      <a:pt x="224" y="118"/>
                    </a:lnTo>
                    <a:lnTo>
                      <a:pt x="226" y="144"/>
                    </a:lnTo>
                    <a:lnTo>
                      <a:pt x="224" y="170"/>
                    </a:lnTo>
                    <a:lnTo>
                      <a:pt x="219" y="194"/>
                    </a:lnTo>
                    <a:lnTo>
                      <a:pt x="210" y="216"/>
                    </a:lnTo>
                    <a:lnTo>
                      <a:pt x="199" y="237"/>
                    </a:lnTo>
                    <a:lnTo>
                      <a:pt x="186" y="254"/>
                    </a:lnTo>
                    <a:lnTo>
                      <a:pt x="170" y="268"/>
                    </a:lnTo>
                    <a:lnTo>
                      <a:pt x="152" y="279"/>
                    </a:lnTo>
                    <a:lnTo>
                      <a:pt x="133" y="286"/>
                    </a:lnTo>
                    <a:lnTo>
                      <a:pt x="113" y="288"/>
                    </a:lnTo>
                    <a:lnTo>
                      <a:pt x="93" y="286"/>
                    </a:lnTo>
                    <a:lnTo>
                      <a:pt x="73" y="279"/>
                    </a:lnTo>
                    <a:lnTo>
                      <a:pt x="56" y="268"/>
                    </a:lnTo>
                    <a:lnTo>
                      <a:pt x="40" y="254"/>
                    </a:lnTo>
                    <a:lnTo>
                      <a:pt x="27" y="237"/>
                    </a:lnTo>
                    <a:lnTo>
                      <a:pt x="15" y="216"/>
                    </a:lnTo>
                    <a:lnTo>
                      <a:pt x="7" y="194"/>
                    </a:lnTo>
                    <a:lnTo>
                      <a:pt x="2" y="170"/>
                    </a:lnTo>
                    <a:lnTo>
                      <a:pt x="0" y="144"/>
                    </a:lnTo>
                    <a:lnTo>
                      <a:pt x="2" y="118"/>
                    </a:lnTo>
                    <a:lnTo>
                      <a:pt x="7" y="94"/>
                    </a:lnTo>
                    <a:lnTo>
                      <a:pt x="15" y="71"/>
                    </a:lnTo>
                    <a:lnTo>
                      <a:pt x="27" y="51"/>
                    </a:lnTo>
                    <a:lnTo>
                      <a:pt x="40" y="34"/>
                    </a:lnTo>
                    <a:lnTo>
                      <a:pt x="56" y="20"/>
                    </a:lnTo>
                    <a:lnTo>
                      <a:pt x="73" y="9"/>
                    </a:lnTo>
                    <a:lnTo>
                      <a:pt x="93" y="2"/>
                    </a:lnTo>
                    <a:lnTo>
                      <a:pt x="113" y="0"/>
                    </a:lnTo>
                    <a:close/>
                  </a:path>
                </a:pathLst>
              </a:custGeom>
              <a:solidFill>
                <a:srgbClr val="EAD4E4"/>
              </a:solidFill>
              <a:ln w="19050" cmpd="sng">
                <a:solidFill>
                  <a:srgbClr val="DEB7D4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1400">
                  <a:latin typeface="Times New Roman"/>
                  <a:cs typeface="Times New Roman"/>
                </a:endParaRPr>
              </a:p>
            </p:txBody>
          </p:sp>
          <p:sp>
            <p:nvSpPr>
              <p:cNvPr id="14" name="Freeform 26"/>
              <p:cNvSpPr>
                <a:spLocks noChangeAspect="1"/>
              </p:cNvSpPr>
              <p:nvPr/>
            </p:nvSpPr>
            <p:spPr bwMode="auto">
              <a:xfrm>
                <a:off x="3198" y="1519"/>
                <a:ext cx="99" cy="302"/>
              </a:xfrm>
              <a:custGeom>
                <a:avLst/>
                <a:gdLst>
                  <a:gd name="T0" fmla="*/ 392 w 45"/>
                  <a:gd name="T1" fmla="*/ 1210 h 135"/>
                  <a:gd name="T2" fmla="*/ 286 w 45"/>
                  <a:gd name="T3" fmla="*/ 1076 h 135"/>
                  <a:gd name="T4" fmla="*/ 202 w 45"/>
                  <a:gd name="T5" fmla="*/ 931 h 135"/>
                  <a:gd name="T6" fmla="*/ 161 w 45"/>
                  <a:gd name="T7" fmla="*/ 740 h 135"/>
                  <a:gd name="T8" fmla="*/ 161 w 45"/>
                  <a:gd name="T9" fmla="*/ 740 h 135"/>
                  <a:gd name="T10" fmla="*/ 202 w 45"/>
                  <a:gd name="T11" fmla="*/ 570 h 135"/>
                  <a:gd name="T12" fmla="*/ 286 w 45"/>
                  <a:gd name="T13" fmla="*/ 425 h 135"/>
                  <a:gd name="T14" fmla="*/ 392 w 45"/>
                  <a:gd name="T15" fmla="*/ 300 h 135"/>
                  <a:gd name="T16" fmla="*/ 392 w 45"/>
                  <a:gd name="T17" fmla="*/ 300 h 135"/>
                  <a:gd name="T18" fmla="*/ 444 w 45"/>
                  <a:gd name="T19" fmla="*/ 215 h 135"/>
                  <a:gd name="T20" fmla="*/ 460 w 45"/>
                  <a:gd name="T21" fmla="*/ 101 h 135"/>
                  <a:gd name="T22" fmla="*/ 480 w 45"/>
                  <a:gd name="T23" fmla="*/ 0 h 135"/>
                  <a:gd name="T24" fmla="*/ 480 w 45"/>
                  <a:gd name="T25" fmla="*/ 0 h 135"/>
                  <a:gd name="T26" fmla="*/ 460 w 45"/>
                  <a:gd name="T27" fmla="*/ 81 h 135"/>
                  <a:gd name="T28" fmla="*/ 460 w 45"/>
                  <a:gd name="T29" fmla="*/ 101 h 135"/>
                  <a:gd name="T30" fmla="*/ 480 w 45"/>
                  <a:gd name="T31" fmla="*/ 0 h 135"/>
                  <a:gd name="T32" fmla="*/ 480 w 45"/>
                  <a:gd name="T33" fmla="*/ 0 h 135"/>
                  <a:gd name="T34" fmla="*/ 480 w 45"/>
                  <a:gd name="T35" fmla="*/ 0 h 135"/>
                  <a:gd name="T36" fmla="*/ 480 w 45"/>
                  <a:gd name="T37" fmla="*/ 0 h 135"/>
                  <a:gd name="T38" fmla="*/ 480 w 45"/>
                  <a:gd name="T39" fmla="*/ 0 h 135"/>
                  <a:gd name="T40" fmla="*/ 480 w 45"/>
                  <a:gd name="T41" fmla="*/ 0 h 135"/>
                  <a:gd name="T42" fmla="*/ 444 w 45"/>
                  <a:gd name="T43" fmla="*/ 89 h 135"/>
                  <a:gd name="T44" fmla="*/ 416 w 45"/>
                  <a:gd name="T45" fmla="*/ 190 h 135"/>
                  <a:gd name="T46" fmla="*/ 363 w 45"/>
                  <a:gd name="T47" fmla="*/ 271 h 135"/>
                  <a:gd name="T48" fmla="*/ 363 w 45"/>
                  <a:gd name="T49" fmla="*/ 271 h 135"/>
                  <a:gd name="T50" fmla="*/ 178 w 45"/>
                  <a:gd name="T51" fmla="*/ 405 h 135"/>
                  <a:gd name="T52" fmla="*/ 44 w 45"/>
                  <a:gd name="T53" fmla="*/ 579 h 135"/>
                  <a:gd name="T54" fmla="*/ 0 w 45"/>
                  <a:gd name="T55" fmla="*/ 796 h 135"/>
                  <a:gd name="T56" fmla="*/ 0 w 45"/>
                  <a:gd name="T57" fmla="*/ 796 h 135"/>
                  <a:gd name="T58" fmla="*/ 0 w 45"/>
                  <a:gd name="T59" fmla="*/ 796 h 135"/>
                  <a:gd name="T60" fmla="*/ 0 w 45"/>
                  <a:gd name="T61" fmla="*/ 796 h 135"/>
                  <a:gd name="T62" fmla="*/ 0 w 45"/>
                  <a:gd name="T63" fmla="*/ 805 h 135"/>
                  <a:gd name="T64" fmla="*/ 0 w 45"/>
                  <a:gd name="T65" fmla="*/ 805 h 135"/>
                  <a:gd name="T66" fmla="*/ 73 w 45"/>
                  <a:gd name="T67" fmla="*/ 975 h 135"/>
                  <a:gd name="T68" fmla="*/ 213 w 45"/>
                  <a:gd name="T69" fmla="*/ 1121 h 135"/>
                  <a:gd name="T70" fmla="*/ 363 w 45"/>
                  <a:gd name="T71" fmla="*/ 1242 h 135"/>
                  <a:gd name="T72" fmla="*/ 363 w 45"/>
                  <a:gd name="T73" fmla="*/ 1242 h 135"/>
                  <a:gd name="T74" fmla="*/ 416 w 45"/>
                  <a:gd name="T75" fmla="*/ 1322 h 135"/>
                  <a:gd name="T76" fmla="*/ 444 w 45"/>
                  <a:gd name="T77" fmla="*/ 1412 h 135"/>
                  <a:gd name="T78" fmla="*/ 480 w 45"/>
                  <a:gd name="T79" fmla="*/ 1512 h 135"/>
                  <a:gd name="T80" fmla="*/ 480 w 45"/>
                  <a:gd name="T81" fmla="*/ 1512 h 135"/>
                  <a:gd name="T82" fmla="*/ 480 w 45"/>
                  <a:gd name="T83" fmla="*/ 1512 h 135"/>
                  <a:gd name="T84" fmla="*/ 480 w 45"/>
                  <a:gd name="T85" fmla="*/ 1512 h 135"/>
                  <a:gd name="T86" fmla="*/ 480 w 45"/>
                  <a:gd name="T87" fmla="*/ 1512 h 135"/>
                  <a:gd name="T88" fmla="*/ 392 w 45"/>
                  <a:gd name="T89" fmla="*/ 1210 h 135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w 45"/>
                  <a:gd name="T136" fmla="*/ 0 h 135"/>
                  <a:gd name="T137" fmla="*/ 45 w 45"/>
                  <a:gd name="T138" fmla="*/ 135 h 135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T135" t="T136" r="T137" b="T138"/>
                <a:pathLst>
                  <a:path w="45" h="135">
                    <a:moveTo>
                      <a:pt x="37" y="108"/>
                    </a:moveTo>
                    <a:lnTo>
                      <a:pt x="27" y="96"/>
                    </a:lnTo>
                    <a:lnTo>
                      <a:pt x="19" y="83"/>
                    </a:lnTo>
                    <a:lnTo>
                      <a:pt x="15" y="66"/>
                    </a:lnTo>
                    <a:lnTo>
                      <a:pt x="19" y="51"/>
                    </a:lnTo>
                    <a:lnTo>
                      <a:pt x="27" y="38"/>
                    </a:lnTo>
                    <a:lnTo>
                      <a:pt x="37" y="27"/>
                    </a:lnTo>
                    <a:lnTo>
                      <a:pt x="42" y="19"/>
                    </a:lnTo>
                    <a:lnTo>
                      <a:pt x="43" y="9"/>
                    </a:lnTo>
                    <a:lnTo>
                      <a:pt x="45" y="0"/>
                    </a:lnTo>
                    <a:lnTo>
                      <a:pt x="43" y="7"/>
                    </a:lnTo>
                    <a:lnTo>
                      <a:pt x="43" y="9"/>
                    </a:lnTo>
                    <a:lnTo>
                      <a:pt x="45" y="0"/>
                    </a:lnTo>
                    <a:lnTo>
                      <a:pt x="42" y="8"/>
                    </a:lnTo>
                    <a:lnTo>
                      <a:pt x="39" y="17"/>
                    </a:lnTo>
                    <a:lnTo>
                      <a:pt x="34" y="24"/>
                    </a:lnTo>
                    <a:lnTo>
                      <a:pt x="17" y="36"/>
                    </a:lnTo>
                    <a:lnTo>
                      <a:pt x="4" y="52"/>
                    </a:lnTo>
                    <a:lnTo>
                      <a:pt x="0" y="71"/>
                    </a:lnTo>
                    <a:lnTo>
                      <a:pt x="0" y="72"/>
                    </a:lnTo>
                    <a:lnTo>
                      <a:pt x="7" y="87"/>
                    </a:lnTo>
                    <a:lnTo>
                      <a:pt x="20" y="100"/>
                    </a:lnTo>
                    <a:lnTo>
                      <a:pt x="34" y="111"/>
                    </a:lnTo>
                    <a:lnTo>
                      <a:pt x="39" y="118"/>
                    </a:lnTo>
                    <a:lnTo>
                      <a:pt x="42" y="126"/>
                    </a:lnTo>
                    <a:lnTo>
                      <a:pt x="45" y="135"/>
                    </a:lnTo>
                    <a:lnTo>
                      <a:pt x="37" y="108"/>
                    </a:lnTo>
                    <a:close/>
                  </a:path>
                </a:pathLst>
              </a:custGeom>
              <a:solidFill>
                <a:srgbClr val="E0BCD6"/>
              </a:solidFill>
              <a:ln w="38100" cmpd="sng">
                <a:solidFill>
                  <a:srgbClr val="DEB7D4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1400">
                  <a:latin typeface="Times New Roman"/>
                  <a:cs typeface="Times New Roman"/>
                </a:endParaRPr>
              </a:p>
            </p:txBody>
          </p:sp>
          <p:sp>
            <p:nvSpPr>
              <p:cNvPr id="15" name="Freeform 27"/>
              <p:cNvSpPr>
                <a:spLocks noChangeAspect="1"/>
              </p:cNvSpPr>
              <p:nvPr/>
            </p:nvSpPr>
            <p:spPr bwMode="auto">
              <a:xfrm>
                <a:off x="2977" y="1372"/>
                <a:ext cx="203" cy="169"/>
              </a:xfrm>
              <a:custGeom>
                <a:avLst/>
                <a:gdLst>
                  <a:gd name="T0" fmla="*/ 0 w 92"/>
                  <a:gd name="T1" fmla="*/ 859 h 75"/>
                  <a:gd name="T2" fmla="*/ 170 w 92"/>
                  <a:gd name="T3" fmla="*/ 620 h 75"/>
                  <a:gd name="T4" fmla="*/ 375 w 92"/>
                  <a:gd name="T5" fmla="*/ 412 h 75"/>
                  <a:gd name="T6" fmla="*/ 613 w 92"/>
                  <a:gd name="T7" fmla="*/ 255 h 75"/>
                  <a:gd name="T8" fmla="*/ 880 w 92"/>
                  <a:gd name="T9" fmla="*/ 162 h 75"/>
                  <a:gd name="T10" fmla="*/ 880 w 92"/>
                  <a:gd name="T11" fmla="*/ 162 h 75"/>
                  <a:gd name="T12" fmla="*/ 936 w 92"/>
                  <a:gd name="T13" fmla="*/ 126 h 75"/>
                  <a:gd name="T14" fmla="*/ 969 w 92"/>
                  <a:gd name="T15" fmla="*/ 81 h 75"/>
                  <a:gd name="T16" fmla="*/ 989 w 92"/>
                  <a:gd name="T17" fmla="*/ 45 h 75"/>
                  <a:gd name="T18" fmla="*/ 989 w 92"/>
                  <a:gd name="T19" fmla="*/ 45 h 75"/>
                  <a:gd name="T20" fmla="*/ 936 w 92"/>
                  <a:gd name="T21" fmla="*/ 0 h 75"/>
                  <a:gd name="T22" fmla="*/ 847 w 92"/>
                  <a:gd name="T23" fmla="*/ 0 h 75"/>
                  <a:gd name="T24" fmla="*/ 783 w 92"/>
                  <a:gd name="T25" fmla="*/ 0 h 75"/>
                  <a:gd name="T26" fmla="*/ 783 w 92"/>
                  <a:gd name="T27" fmla="*/ 0 h 75"/>
                  <a:gd name="T28" fmla="*/ 505 w 92"/>
                  <a:gd name="T29" fmla="*/ 126 h 75"/>
                  <a:gd name="T30" fmla="*/ 278 w 92"/>
                  <a:gd name="T31" fmla="*/ 329 h 75"/>
                  <a:gd name="T32" fmla="*/ 108 w 92"/>
                  <a:gd name="T33" fmla="*/ 595 h 75"/>
                  <a:gd name="T34" fmla="*/ 0 w 92"/>
                  <a:gd name="T35" fmla="*/ 859 h 75"/>
                  <a:gd name="T36" fmla="*/ 0 w 92"/>
                  <a:gd name="T37" fmla="*/ 859 h 75"/>
                  <a:gd name="T38" fmla="*/ 0 w 92"/>
                  <a:gd name="T39" fmla="*/ 859 h 75"/>
                  <a:gd name="T40" fmla="*/ 0 w 92"/>
                  <a:gd name="T41" fmla="*/ 859 h 75"/>
                  <a:gd name="T42" fmla="*/ 0 w 92"/>
                  <a:gd name="T43" fmla="*/ 859 h 75"/>
                  <a:gd name="T44" fmla="*/ 0 w 92"/>
                  <a:gd name="T45" fmla="*/ 859 h 75"/>
                  <a:gd name="T46" fmla="*/ 0 w 92"/>
                  <a:gd name="T47" fmla="*/ 859 h 75"/>
                  <a:gd name="T48" fmla="*/ 0 w 92"/>
                  <a:gd name="T49" fmla="*/ 859 h 75"/>
                  <a:gd name="T50" fmla="*/ 0 w 92"/>
                  <a:gd name="T51" fmla="*/ 859 h 75"/>
                  <a:gd name="T52" fmla="*/ 0 w 92"/>
                  <a:gd name="T53" fmla="*/ 859 h 75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w 92"/>
                  <a:gd name="T82" fmla="*/ 0 h 75"/>
                  <a:gd name="T83" fmla="*/ 92 w 92"/>
                  <a:gd name="T84" fmla="*/ 75 h 75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T81" t="T82" r="T83" b="T84"/>
                <a:pathLst>
                  <a:path w="92" h="75">
                    <a:moveTo>
                      <a:pt x="0" y="75"/>
                    </a:moveTo>
                    <a:lnTo>
                      <a:pt x="16" y="54"/>
                    </a:lnTo>
                    <a:lnTo>
                      <a:pt x="35" y="36"/>
                    </a:lnTo>
                    <a:lnTo>
                      <a:pt x="57" y="22"/>
                    </a:lnTo>
                    <a:lnTo>
                      <a:pt x="82" y="14"/>
                    </a:lnTo>
                    <a:lnTo>
                      <a:pt x="87" y="11"/>
                    </a:lnTo>
                    <a:lnTo>
                      <a:pt x="90" y="7"/>
                    </a:lnTo>
                    <a:lnTo>
                      <a:pt x="92" y="4"/>
                    </a:lnTo>
                    <a:lnTo>
                      <a:pt x="87" y="0"/>
                    </a:lnTo>
                    <a:lnTo>
                      <a:pt x="79" y="0"/>
                    </a:lnTo>
                    <a:lnTo>
                      <a:pt x="73" y="0"/>
                    </a:lnTo>
                    <a:lnTo>
                      <a:pt x="47" y="11"/>
                    </a:lnTo>
                    <a:lnTo>
                      <a:pt x="26" y="29"/>
                    </a:lnTo>
                    <a:lnTo>
                      <a:pt x="10" y="52"/>
                    </a:lnTo>
                    <a:lnTo>
                      <a:pt x="0" y="75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sz="1400">
                  <a:latin typeface="Times New Roman"/>
                  <a:cs typeface="Times New Roman"/>
                </a:endParaRPr>
              </a:p>
            </p:txBody>
          </p:sp>
          <p:sp>
            <p:nvSpPr>
              <p:cNvPr id="16" name="Freeform 28"/>
              <p:cNvSpPr>
                <a:spLocks noChangeAspect="1"/>
              </p:cNvSpPr>
              <p:nvPr/>
            </p:nvSpPr>
            <p:spPr bwMode="auto">
              <a:xfrm>
                <a:off x="3178" y="1510"/>
                <a:ext cx="113" cy="302"/>
              </a:xfrm>
              <a:custGeom>
                <a:avLst/>
                <a:gdLst>
                  <a:gd name="T0" fmla="*/ 545 w 51"/>
                  <a:gd name="T1" fmla="*/ 0 h 135"/>
                  <a:gd name="T2" fmla="*/ 510 w 51"/>
                  <a:gd name="T3" fmla="*/ 89 h 135"/>
                  <a:gd name="T4" fmla="*/ 501 w 51"/>
                  <a:gd name="T5" fmla="*/ 110 h 135"/>
                  <a:gd name="T6" fmla="*/ 545 w 51"/>
                  <a:gd name="T7" fmla="*/ 0 h 135"/>
                  <a:gd name="T8" fmla="*/ 545 w 51"/>
                  <a:gd name="T9" fmla="*/ 0 h 135"/>
                  <a:gd name="T10" fmla="*/ 545 w 51"/>
                  <a:gd name="T11" fmla="*/ 0 h 135"/>
                  <a:gd name="T12" fmla="*/ 545 w 51"/>
                  <a:gd name="T13" fmla="*/ 0 h 135"/>
                  <a:gd name="T14" fmla="*/ 501 w 51"/>
                  <a:gd name="T15" fmla="*/ 101 h 135"/>
                  <a:gd name="T16" fmla="*/ 448 w 51"/>
                  <a:gd name="T17" fmla="*/ 190 h 135"/>
                  <a:gd name="T18" fmla="*/ 368 w 51"/>
                  <a:gd name="T19" fmla="*/ 271 h 135"/>
                  <a:gd name="T20" fmla="*/ 197 w 51"/>
                  <a:gd name="T21" fmla="*/ 416 h 135"/>
                  <a:gd name="T22" fmla="*/ 44 w 51"/>
                  <a:gd name="T23" fmla="*/ 579 h 135"/>
                  <a:gd name="T24" fmla="*/ 0 w 51"/>
                  <a:gd name="T25" fmla="*/ 805 h 135"/>
                  <a:gd name="T26" fmla="*/ 0 w 51"/>
                  <a:gd name="T27" fmla="*/ 805 h 135"/>
                  <a:gd name="T28" fmla="*/ 0 w 51"/>
                  <a:gd name="T29" fmla="*/ 805 h 135"/>
                  <a:gd name="T30" fmla="*/ 0 w 51"/>
                  <a:gd name="T31" fmla="*/ 805 h 135"/>
                  <a:gd name="T32" fmla="*/ 78 w 51"/>
                  <a:gd name="T33" fmla="*/ 987 h 135"/>
                  <a:gd name="T34" fmla="*/ 215 w 51"/>
                  <a:gd name="T35" fmla="*/ 1121 h 135"/>
                  <a:gd name="T36" fmla="*/ 368 w 51"/>
                  <a:gd name="T37" fmla="*/ 1242 h 135"/>
                  <a:gd name="T38" fmla="*/ 448 w 51"/>
                  <a:gd name="T39" fmla="*/ 1331 h 135"/>
                  <a:gd name="T40" fmla="*/ 501 w 51"/>
                  <a:gd name="T41" fmla="*/ 1421 h 135"/>
                  <a:gd name="T42" fmla="*/ 554 w 51"/>
                  <a:gd name="T43" fmla="*/ 1512 h 135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51"/>
                  <a:gd name="T67" fmla="*/ 0 h 135"/>
                  <a:gd name="T68" fmla="*/ 51 w 51"/>
                  <a:gd name="T69" fmla="*/ 135 h 135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51" h="135">
                    <a:moveTo>
                      <a:pt x="50" y="0"/>
                    </a:moveTo>
                    <a:lnTo>
                      <a:pt x="47" y="8"/>
                    </a:lnTo>
                    <a:lnTo>
                      <a:pt x="46" y="10"/>
                    </a:lnTo>
                    <a:lnTo>
                      <a:pt x="50" y="0"/>
                    </a:lnTo>
                    <a:lnTo>
                      <a:pt x="46" y="9"/>
                    </a:lnTo>
                    <a:lnTo>
                      <a:pt x="41" y="17"/>
                    </a:lnTo>
                    <a:lnTo>
                      <a:pt x="34" y="24"/>
                    </a:lnTo>
                    <a:lnTo>
                      <a:pt x="18" y="37"/>
                    </a:lnTo>
                    <a:lnTo>
                      <a:pt x="4" y="52"/>
                    </a:lnTo>
                    <a:lnTo>
                      <a:pt x="0" y="72"/>
                    </a:lnTo>
                    <a:lnTo>
                      <a:pt x="7" y="88"/>
                    </a:lnTo>
                    <a:lnTo>
                      <a:pt x="20" y="100"/>
                    </a:lnTo>
                    <a:lnTo>
                      <a:pt x="34" y="111"/>
                    </a:lnTo>
                    <a:lnTo>
                      <a:pt x="41" y="119"/>
                    </a:lnTo>
                    <a:lnTo>
                      <a:pt x="46" y="127"/>
                    </a:lnTo>
                    <a:lnTo>
                      <a:pt x="51" y="135"/>
                    </a:lnTo>
                  </a:path>
                </a:pathLst>
              </a:custGeom>
              <a:noFill/>
              <a:ln w="19050" cmpd="sng">
                <a:solidFill>
                  <a:srgbClr val="C8A3C4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sz="1400">
                  <a:latin typeface="Times New Roman"/>
                  <a:cs typeface="Times New Roman"/>
                </a:endParaRPr>
              </a:p>
            </p:txBody>
          </p:sp>
          <p:grpSp>
            <p:nvGrpSpPr>
              <p:cNvPr id="17" name="Group 29"/>
              <p:cNvGrpSpPr>
                <a:grpSpLocks/>
              </p:cNvGrpSpPr>
              <p:nvPr/>
            </p:nvGrpSpPr>
            <p:grpSpPr bwMode="auto">
              <a:xfrm>
                <a:off x="3011" y="989"/>
                <a:ext cx="736" cy="1340"/>
                <a:chOff x="3622" y="1476"/>
                <a:chExt cx="499" cy="896"/>
              </a:xfrm>
            </p:grpSpPr>
            <p:sp>
              <p:nvSpPr>
                <p:cNvPr id="74" name="Freeform 30"/>
                <p:cNvSpPr>
                  <a:spLocks noChangeAspect="1"/>
                </p:cNvSpPr>
                <p:nvPr/>
              </p:nvSpPr>
              <p:spPr bwMode="auto">
                <a:xfrm>
                  <a:off x="4099" y="2296"/>
                  <a:ext cx="22" cy="76"/>
                </a:xfrm>
                <a:custGeom>
                  <a:avLst/>
                  <a:gdLst>
                    <a:gd name="T0" fmla="*/ 0 w 15"/>
                    <a:gd name="T1" fmla="*/ 167 h 51"/>
                    <a:gd name="T2" fmla="*/ 26 w 15"/>
                    <a:gd name="T3" fmla="*/ 168 h 51"/>
                    <a:gd name="T4" fmla="*/ 47 w 15"/>
                    <a:gd name="T5" fmla="*/ 1 h 51"/>
                    <a:gd name="T6" fmla="*/ 22 w 15"/>
                    <a:gd name="T7" fmla="*/ 0 h 51"/>
                    <a:gd name="T8" fmla="*/ 0 w 15"/>
                    <a:gd name="T9" fmla="*/ 167 h 51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5"/>
                    <a:gd name="T16" fmla="*/ 0 h 51"/>
                    <a:gd name="T17" fmla="*/ 15 w 15"/>
                    <a:gd name="T18" fmla="*/ 51 h 51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5" h="51">
                      <a:moveTo>
                        <a:pt x="0" y="50"/>
                      </a:moveTo>
                      <a:lnTo>
                        <a:pt x="8" y="51"/>
                      </a:lnTo>
                      <a:lnTo>
                        <a:pt x="15" y="1"/>
                      </a:lnTo>
                      <a:lnTo>
                        <a:pt x="7" y="0"/>
                      </a:lnTo>
                      <a:lnTo>
                        <a:pt x="0" y="50"/>
                      </a:lnTo>
                      <a:close/>
                    </a:path>
                  </a:pathLst>
                </a:custGeom>
                <a:solidFill>
                  <a:srgbClr val="4D94C3"/>
                </a:solidFill>
                <a:ln w="19050" cmpd="sng">
                  <a:solidFill>
                    <a:srgbClr val="4D94C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75" name="Freeform 31"/>
                <p:cNvSpPr>
                  <a:spLocks noChangeAspect="1"/>
                </p:cNvSpPr>
                <p:nvPr/>
              </p:nvSpPr>
              <p:spPr bwMode="auto">
                <a:xfrm>
                  <a:off x="3622" y="1841"/>
                  <a:ext cx="21" cy="78"/>
                </a:xfrm>
                <a:custGeom>
                  <a:avLst/>
                  <a:gdLst>
                    <a:gd name="T0" fmla="*/ 0 w 14"/>
                    <a:gd name="T1" fmla="*/ 0 h 52"/>
                    <a:gd name="T2" fmla="*/ 21 w 14"/>
                    <a:gd name="T3" fmla="*/ 175 h 52"/>
                    <a:gd name="T4" fmla="*/ 48 w 14"/>
                    <a:gd name="T5" fmla="*/ 174 h 52"/>
                    <a:gd name="T6" fmla="*/ 26 w 14"/>
                    <a:gd name="T7" fmla="*/ 0 h 52"/>
                    <a:gd name="T8" fmla="*/ 0 w 14"/>
                    <a:gd name="T9" fmla="*/ 0 h 5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4"/>
                    <a:gd name="T16" fmla="*/ 0 h 52"/>
                    <a:gd name="T17" fmla="*/ 14 w 14"/>
                    <a:gd name="T18" fmla="*/ 52 h 5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4" h="52">
                      <a:moveTo>
                        <a:pt x="0" y="0"/>
                      </a:moveTo>
                      <a:lnTo>
                        <a:pt x="6" y="52"/>
                      </a:lnTo>
                      <a:lnTo>
                        <a:pt x="14" y="51"/>
                      </a:lnTo>
                      <a:lnTo>
                        <a:pt x="7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4D94C3"/>
                </a:solidFill>
                <a:ln w="19050" cmpd="sng">
                  <a:solidFill>
                    <a:srgbClr val="4D94C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76" name="Freeform 32"/>
                <p:cNvSpPr>
                  <a:spLocks noChangeAspect="1"/>
                </p:cNvSpPr>
                <p:nvPr/>
              </p:nvSpPr>
              <p:spPr bwMode="auto">
                <a:xfrm>
                  <a:off x="3691" y="1819"/>
                  <a:ext cx="46" cy="73"/>
                </a:xfrm>
                <a:custGeom>
                  <a:avLst/>
                  <a:gdLst>
                    <a:gd name="T0" fmla="*/ 0 w 31"/>
                    <a:gd name="T1" fmla="*/ 9 h 49"/>
                    <a:gd name="T2" fmla="*/ 79 w 31"/>
                    <a:gd name="T3" fmla="*/ 162 h 49"/>
                    <a:gd name="T4" fmla="*/ 101 w 31"/>
                    <a:gd name="T5" fmla="*/ 153 h 49"/>
                    <a:gd name="T6" fmla="*/ 27 w 31"/>
                    <a:gd name="T7" fmla="*/ 0 h 49"/>
                    <a:gd name="T8" fmla="*/ 0 w 31"/>
                    <a:gd name="T9" fmla="*/ 9 h 49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1"/>
                    <a:gd name="T16" fmla="*/ 0 h 49"/>
                    <a:gd name="T17" fmla="*/ 31 w 31"/>
                    <a:gd name="T18" fmla="*/ 49 h 49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1" h="49">
                      <a:moveTo>
                        <a:pt x="0" y="3"/>
                      </a:moveTo>
                      <a:lnTo>
                        <a:pt x="24" y="49"/>
                      </a:lnTo>
                      <a:lnTo>
                        <a:pt x="31" y="46"/>
                      </a:lnTo>
                      <a:lnTo>
                        <a:pt x="8" y="0"/>
                      </a:lnTo>
                      <a:lnTo>
                        <a:pt x="0" y="3"/>
                      </a:lnTo>
                      <a:close/>
                    </a:path>
                  </a:pathLst>
                </a:custGeom>
                <a:solidFill>
                  <a:srgbClr val="4D94C3"/>
                </a:solidFill>
                <a:ln w="19050" cmpd="sng">
                  <a:solidFill>
                    <a:srgbClr val="4D94C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77" name="Freeform 33"/>
                <p:cNvSpPr>
                  <a:spLocks noChangeAspect="1"/>
                </p:cNvSpPr>
                <p:nvPr/>
              </p:nvSpPr>
              <p:spPr bwMode="auto">
                <a:xfrm>
                  <a:off x="3753" y="1781"/>
                  <a:ext cx="60" cy="65"/>
                </a:xfrm>
                <a:custGeom>
                  <a:avLst/>
                  <a:gdLst>
                    <a:gd name="T0" fmla="*/ 0 w 40"/>
                    <a:gd name="T1" fmla="*/ 18 h 43"/>
                    <a:gd name="T2" fmla="*/ 119 w 40"/>
                    <a:gd name="T3" fmla="*/ 148 h 43"/>
                    <a:gd name="T4" fmla="*/ 135 w 40"/>
                    <a:gd name="T5" fmla="*/ 130 h 43"/>
                    <a:gd name="T6" fmla="*/ 21 w 40"/>
                    <a:gd name="T7" fmla="*/ 0 h 43"/>
                    <a:gd name="T8" fmla="*/ 0 w 40"/>
                    <a:gd name="T9" fmla="*/ 18 h 43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0"/>
                    <a:gd name="T16" fmla="*/ 0 h 43"/>
                    <a:gd name="T17" fmla="*/ 40 w 40"/>
                    <a:gd name="T18" fmla="*/ 43 h 43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0" h="43">
                      <a:moveTo>
                        <a:pt x="0" y="5"/>
                      </a:moveTo>
                      <a:lnTo>
                        <a:pt x="35" y="43"/>
                      </a:lnTo>
                      <a:lnTo>
                        <a:pt x="40" y="38"/>
                      </a:lnTo>
                      <a:lnTo>
                        <a:pt x="6" y="0"/>
                      </a:lnTo>
                      <a:lnTo>
                        <a:pt x="0" y="5"/>
                      </a:lnTo>
                      <a:close/>
                    </a:path>
                  </a:pathLst>
                </a:custGeom>
                <a:solidFill>
                  <a:srgbClr val="4D94C3"/>
                </a:solidFill>
                <a:ln w="19050" cmpd="sng">
                  <a:solidFill>
                    <a:srgbClr val="4D94C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78" name="Freeform 34"/>
                <p:cNvSpPr>
                  <a:spLocks noChangeAspect="1"/>
                </p:cNvSpPr>
                <p:nvPr/>
              </p:nvSpPr>
              <p:spPr bwMode="auto">
                <a:xfrm>
                  <a:off x="3801" y="1729"/>
                  <a:ext cx="71" cy="54"/>
                </a:xfrm>
                <a:custGeom>
                  <a:avLst/>
                  <a:gdLst>
                    <a:gd name="T0" fmla="*/ 0 w 47"/>
                    <a:gd name="T1" fmla="*/ 21 h 36"/>
                    <a:gd name="T2" fmla="*/ 148 w 47"/>
                    <a:gd name="T3" fmla="*/ 121 h 36"/>
                    <a:gd name="T4" fmla="*/ 162 w 47"/>
                    <a:gd name="T5" fmla="*/ 101 h 36"/>
                    <a:gd name="T6" fmla="*/ 18 w 47"/>
                    <a:gd name="T7" fmla="*/ 0 h 36"/>
                    <a:gd name="T8" fmla="*/ 0 w 47"/>
                    <a:gd name="T9" fmla="*/ 21 h 3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7"/>
                    <a:gd name="T16" fmla="*/ 0 h 36"/>
                    <a:gd name="T17" fmla="*/ 47 w 47"/>
                    <a:gd name="T18" fmla="*/ 36 h 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7" h="36">
                      <a:moveTo>
                        <a:pt x="0" y="6"/>
                      </a:moveTo>
                      <a:lnTo>
                        <a:pt x="43" y="36"/>
                      </a:lnTo>
                      <a:lnTo>
                        <a:pt x="47" y="30"/>
                      </a:lnTo>
                      <a:lnTo>
                        <a:pt x="5" y="0"/>
                      </a:lnTo>
                      <a:lnTo>
                        <a:pt x="0" y="6"/>
                      </a:lnTo>
                      <a:close/>
                    </a:path>
                  </a:pathLst>
                </a:custGeom>
                <a:solidFill>
                  <a:srgbClr val="4D94C3"/>
                </a:solidFill>
                <a:ln w="19050" cmpd="sng">
                  <a:solidFill>
                    <a:srgbClr val="4D94C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79" name="Freeform 35"/>
                <p:cNvSpPr>
                  <a:spLocks noChangeAspect="1"/>
                </p:cNvSpPr>
                <p:nvPr/>
              </p:nvSpPr>
              <p:spPr bwMode="auto">
                <a:xfrm>
                  <a:off x="3842" y="1664"/>
                  <a:ext cx="73" cy="50"/>
                </a:xfrm>
                <a:custGeom>
                  <a:avLst/>
                  <a:gdLst>
                    <a:gd name="T0" fmla="*/ 0 w 49"/>
                    <a:gd name="T1" fmla="*/ 26 h 33"/>
                    <a:gd name="T2" fmla="*/ 149 w 49"/>
                    <a:gd name="T3" fmla="*/ 115 h 33"/>
                    <a:gd name="T4" fmla="*/ 162 w 49"/>
                    <a:gd name="T5" fmla="*/ 94 h 33"/>
                    <a:gd name="T6" fmla="*/ 15 w 49"/>
                    <a:gd name="T7" fmla="*/ 0 h 33"/>
                    <a:gd name="T8" fmla="*/ 0 w 49"/>
                    <a:gd name="T9" fmla="*/ 26 h 33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9"/>
                    <a:gd name="T16" fmla="*/ 0 h 33"/>
                    <a:gd name="T17" fmla="*/ 49 w 49"/>
                    <a:gd name="T18" fmla="*/ 33 h 33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9" h="33">
                      <a:moveTo>
                        <a:pt x="0" y="7"/>
                      </a:moveTo>
                      <a:lnTo>
                        <a:pt x="45" y="33"/>
                      </a:lnTo>
                      <a:lnTo>
                        <a:pt x="49" y="27"/>
                      </a:lnTo>
                      <a:lnTo>
                        <a:pt x="5" y="0"/>
                      </a:lnTo>
                      <a:lnTo>
                        <a:pt x="0" y="7"/>
                      </a:lnTo>
                      <a:close/>
                    </a:path>
                  </a:pathLst>
                </a:custGeom>
                <a:solidFill>
                  <a:srgbClr val="4D94C3"/>
                </a:solidFill>
                <a:ln w="19050" cmpd="sng">
                  <a:solidFill>
                    <a:srgbClr val="4D94C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80" name="Freeform 36"/>
                <p:cNvSpPr>
                  <a:spLocks noChangeAspect="1"/>
                </p:cNvSpPr>
                <p:nvPr/>
              </p:nvSpPr>
              <p:spPr bwMode="auto">
                <a:xfrm>
                  <a:off x="3884" y="1597"/>
                  <a:ext cx="66" cy="55"/>
                </a:xfrm>
                <a:custGeom>
                  <a:avLst/>
                  <a:gdLst>
                    <a:gd name="T0" fmla="*/ 0 w 44"/>
                    <a:gd name="T1" fmla="*/ 22 h 37"/>
                    <a:gd name="T2" fmla="*/ 132 w 44"/>
                    <a:gd name="T3" fmla="*/ 122 h 37"/>
                    <a:gd name="T4" fmla="*/ 148 w 44"/>
                    <a:gd name="T5" fmla="*/ 100 h 37"/>
                    <a:gd name="T6" fmla="*/ 18 w 44"/>
                    <a:gd name="T7" fmla="*/ 0 h 37"/>
                    <a:gd name="T8" fmla="*/ 0 w 44"/>
                    <a:gd name="T9" fmla="*/ 22 h 37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4"/>
                    <a:gd name="T16" fmla="*/ 0 h 37"/>
                    <a:gd name="T17" fmla="*/ 44 w 44"/>
                    <a:gd name="T18" fmla="*/ 37 h 37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4" h="37">
                      <a:moveTo>
                        <a:pt x="0" y="7"/>
                      </a:moveTo>
                      <a:lnTo>
                        <a:pt x="39" y="37"/>
                      </a:lnTo>
                      <a:lnTo>
                        <a:pt x="44" y="30"/>
                      </a:lnTo>
                      <a:lnTo>
                        <a:pt x="5" y="0"/>
                      </a:lnTo>
                      <a:lnTo>
                        <a:pt x="0" y="7"/>
                      </a:lnTo>
                      <a:close/>
                    </a:path>
                  </a:pathLst>
                </a:custGeom>
                <a:solidFill>
                  <a:srgbClr val="4D94C3"/>
                </a:solidFill>
                <a:ln w="19050" cmpd="sng">
                  <a:solidFill>
                    <a:srgbClr val="4D94C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81" name="Freeform 37"/>
                <p:cNvSpPr>
                  <a:spLocks noChangeAspect="1"/>
                </p:cNvSpPr>
                <p:nvPr/>
              </p:nvSpPr>
              <p:spPr bwMode="auto">
                <a:xfrm>
                  <a:off x="3942" y="1532"/>
                  <a:ext cx="52" cy="68"/>
                </a:xfrm>
                <a:custGeom>
                  <a:avLst/>
                  <a:gdLst>
                    <a:gd name="T0" fmla="*/ 0 w 35"/>
                    <a:gd name="T1" fmla="*/ 18 h 45"/>
                    <a:gd name="T2" fmla="*/ 95 w 35"/>
                    <a:gd name="T3" fmla="*/ 156 h 45"/>
                    <a:gd name="T4" fmla="*/ 114 w 35"/>
                    <a:gd name="T5" fmla="*/ 138 h 45"/>
                    <a:gd name="T6" fmla="*/ 19 w 35"/>
                    <a:gd name="T7" fmla="*/ 0 h 45"/>
                    <a:gd name="T8" fmla="*/ 0 w 35"/>
                    <a:gd name="T9" fmla="*/ 18 h 45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5"/>
                    <a:gd name="T16" fmla="*/ 0 h 45"/>
                    <a:gd name="T17" fmla="*/ 35 w 35"/>
                    <a:gd name="T18" fmla="*/ 45 h 45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5" h="45">
                      <a:moveTo>
                        <a:pt x="0" y="5"/>
                      </a:moveTo>
                      <a:lnTo>
                        <a:pt x="29" y="45"/>
                      </a:lnTo>
                      <a:lnTo>
                        <a:pt x="35" y="40"/>
                      </a:lnTo>
                      <a:lnTo>
                        <a:pt x="6" y="0"/>
                      </a:lnTo>
                      <a:lnTo>
                        <a:pt x="0" y="5"/>
                      </a:lnTo>
                      <a:close/>
                    </a:path>
                  </a:pathLst>
                </a:custGeom>
                <a:solidFill>
                  <a:srgbClr val="4D94C3"/>
                </a:solidFill>
                <a:ln w="19050" cmpd="sng">
                  <a:solidFill>
                    <a:srgbClr val="4D94C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82" name="Freeform 38"/>
                <p:cNvSpPr>
                  <a:spLocks noChangeAspect="1"/>
                </p:cNvSpPr>
                <p:nvPr/>
              </p:nvSpPr>
              <p:spPr bwMode="auto">
                <a:xfrm>
                  <a:off x="4019" y="1496"/>
                  <a:ext cx="33" cy="72"/>
                </a:xfrm>
                <a:custGeom>
                  <a:avLst/>
                  <a:gdLst>
                    <a:gd name="T0" fmla="*/ 0 w 22"/>
                    <a:gd name="T1" fmla="*/ 8 h 48"/>
                    <a:gd name="T2" fmla="*/ 50 w 22"/>
                    <a:gd name="T3" fmla="*/ 162 h 48"/>
                    <a:gd name="T4" fmla="*/ 75 w 22"/>
                    <a:gd name="T5" fmla="*/ 156 h 48"/>
                    <a:gd name="T6" fmla="*/ 22 w 22"/>
                    <a:gd name="T7" fmla="*/ 0 h 48"/>
                    <a:gd name="T8" fmla="*/ 0 w 22"/>
                    <a:gd name="T9" fmla="*/ 8 h 4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2"/>
                    <a:gd name="T16" fmla="*/ 0 h 48"/>
                    <a:gd name="T17" fmla="*/ 22 w 22"/>
                    <a:gd name="T18" fmla="*/ 48 h 4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2" h="48">
                      <a:moveTo>
                        <a:pt x="0" y="2"/>
                      </a:moveTo>
                      <a:lnTo>
                        <a:pt x="15" y="48"/>
                      </a:lnTo>
                      <a:lnTo>
                        <a:pt x="22" y="46"/>
                      </a:lnTo>
                      <a:lnTo>
                        <a:pt x="7" y="0"/>
                      </a:lnTo>
                      <a:lnTo>
                        <a:pt x="0" y="2"/>
                      </a:lnTo>
                      <a:close/>
                    </a:path>
                  </a:pathLst>
                </a:custGeom>
                <a:solidFill>
                  <a:srgbClr val="4D94C3"/>
                </a:solidFill>
                <a:ln w="19050" cmpd="sng">
                  <a:solidFill>
                    <a:srgbClr val="4D94C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83" name="Freeform 39"/>
                <p:cNvSpPr>
                  <a:spLocks noChangeAspect="1"/>
                </p:cNvSpPr>
                <p:nvPr/>
              </p:nvSpPr>
              <p:spPr bwMode="auto">
                <a:xfrm>
                  <a:off x="3622" y="1927"/>
                  <a:ext cx="21" cy="78"/>
                </a:xfrm>
                <a:custGeom>
                  <a:avLst/>
                  <a:gdLst>
                    <a:gd name="T0" fmla="*/ 0 w 14"/>
                    <a:gd name="T1" fmla="*/ 174 h 52"/>
                    <a:gd name="T2" fmla="*/ 26 w 14"/>
                    <a:gd name="T3" fmla="*/ 175 h 52"/>
                    <a:gd name="T4" fmla="*/ 48 w 14"/>
                    <a:gd name="T5" fmla="*/ 5 h 52"/>
                    <a:gd name="T6" fmla="*/ 21 w 14"/>
                    <a:gd name="T7" fmla="*/ 0 h 52"/>
                    <a:gd name="T8" fmla="*/ 0 w 14"/>
                    <a:gd name="T9" fmla="*/ 174 h 5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4"/>
                    <a:gd name="T16" fmla="*/ 0 h 52"/>
                    <a:gd name="T17" fmla="*/ 14 w 14"/>
                    <a:gd name="T18" fmla="*/ 52 h 5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4" h="52">
                      <a:moveTo>
                        <a:pt x="0" y="51"/>
                      </a:moveTo>
                      <a:lnTo>
                        <a:pt x="7" y="52"/>
                      </a:lnTo>
                      <a:lnTo>
                        <a:pt x="14" y="1"/>
                      </a:lnTo>
                      <a:lnTo>
                        <a:pt x="6" y="0"/>
                      </a:lnTo>
                      <a:lnTo>
                        <a:pt x="0" y="51"/>
                      </a:lnTo>
                      <a:close/>
                    </a:path>
                  </a:pathLst>
                </a:custGeom>
                <a:solidFill>
                  <a:srgbClr val="4D94C3"/>
                </a:solidFill>
                <a:ln w="19050" cmpd="sng">
                  <a:solidFill>
                    <a:srgbClr val="4D94C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84" name="Freeform 40"/>
                <p:cNvSpPr>
                  <a:spLocks noChangeAspect="1"/>
                </p:cNvSpPr>
                <p:nvPr/>
              </p:nvSpPr>
              <p:spPr bwMode="auto">
                <a:xfrm>
                  <a:off x="3691" y="1952"/>
                  <a:ext cx="46" cy="75"/>
                </a:xfrm>
                <a:custGeom>
                  <a:avLst/>
                  <a:gdLst>
                    <a:gd name="T0" fmla="*/ 0 w 31"/>
                    <a:gd name="T1" fmla="*/ 156 h 50"/>
                    <a:gd name="T2" fmla="*/ 27 w 31"/>
                    <a:gd name="T3" fmla="*/ 169 h 50"/>
                    <a:gd name="T4" fmla="*/ 101 w 31"/>
                    <a:gd name="T5" fmla="*/ 14 h 50"/>
                    <a:gd name="T6" fmla="*/ 79 w 31"/>
                    <a:gd name="T7" fmla="*/ 0 h 50"/>
                    <a:gd name="T8" fmla="*/ 0 w 31"/>
                    <a:gd name="T9" fmla="*/ 156 h 5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1"/>
                    <a:gd name="T16" fmla="*/ 0 h 50"/>
                    <a:gd name="T17" fmla="*/ 31 w 31"/>
                    <a:gd name="T18" fmla="*/ 50 h 5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1" h="50">
                      <a:moveTo>
                        <a:pt x="0" y="46"/>
                      </a:moveTo>
                      <a:lnTo>
                        <a:pt x="8" y="50"/>
                      </a:lnTo>
                      <a:lnTo>
                        <a:pt x="31" y="4"/>
                      </a:lnTo>
                      <a:lnTo>
                        <a:pt x="24" y="0"/>
                      </a:lnTo>
                      <a:lnTo>
                        <a:pt x="0" y="46"/>
                      </a:lnTo>
                      <a:close/>
                    </a:path>
                  </a:pathLst>
                </a:custGeom>
                <a:solidFill>
                  <a:srgbClr val="4D94C3"/>
                </a:solidFill>
                <a:ln w="19050" cmpd="sng">
                  <a:solidFill>
                    <a:srgbClr val="4D94C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85" name="Freeform 41"/>
                <p:cNvSpPr>
                  <a:spLocks noChangeAspect="1"/>
                </p:cNvSpPr>
                <p:nvPr/>
              </p:nvSpPr>
              <p:spPr bwMode="auto">
                <a:xfrm>
                  <a:off x="3753" y="2000"/>
                  <a:ext cx="60" cy="65"/>
                </a:xfrm>
                <a:custGeom>
                  <a:avLst/>
                  <a:gdLst>
                    <a:gd name="T0" fmla="*/ 0 w 40"/>
                    <a:gd name="T1" fmla="*/ 130 h 43"/>
                    <a:gd name="T2" fmla="*/ 21 w 40"/>
                    <a:gd name="T3" fmla="*/ 148 h 43"/>
                    <a:gd name="T4" fmla="*/ 135 w 40"/>
                    <a:gd name="T5" fmla="*/ 18 h 43"/>
                    <a:gd name="T6" fmla="*/ 119 w 40"/>
                    <a:gd name="T7" fmla="*/ 0 h 43"/>
                    <a:gd name="T8" fmla="*/ 0 w 40"/>
                    <a:gd name="T9" fmla="*/ 130 h 43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0"/>
                    <a:gd name="T16" fmla="*/ 0 h 43"/>
                    <a:gd name="T17" fmla="*/ 40 w 40"/>
                    <a:gd name="T18" fmla="*/ 43 h 43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0" h="43">
                      <a:moveTo>
                        <a:pt x="0" y="38"/>
                      </a:moveTo>
                      <a:lnTo>
                        <a:pt x="6" y="43"/>
                      </a:lnTo>
                      <a:lnTo>
                        <a:pt x="40" y="5"/>
                      </a:lnTo>
                      <a:lnTo>
                        <a:pt x="35" y="0"/>
                      </a:lnTo>
                      <a:lnTo>
                        <a:pt x="0" y="38"/>
                      </a:lnTo>
                      <a:close/>
                    </a:path>
                  </a:pathLst>
                </a:custGeom>
                <a:solidFill>
                  <a:srgbClr val="4D94C3"/>
                </a:solidFill>
                <a:ln w="19050" cmpd="sng">
                  <a:solidFill>
                    <a:srgbClr val="4D94C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86" name="Freeform 42"/>
                <p:cNvSpPr>
                  <a:spLocks noChangeAspect="1"/>
                </p:cNvSpPr>
                <p:nvPr/>
              </p:nvSpPr>
              <p:spPr bwMode="auto">
                <a:xfrm>
                  <a:off x="3801" y="2063"/>
                  <a:ext cx="71" cy="53"/>
                </a:xfrm>
                <a:custGeom>
                  <a:avLst/>
                  <a:gdLst>
                    <a:gd name="T0" fmla="*/ 0 w 47"/>
                    <a:gd name="T1" fmla="*/ 101 h 35"/>
                    <a:gd name="T2" fmla="*/ 18 w 47"/>
                    <a:gd name="T3" fmla="*/ 121 h 35"/>
                    <a:gd name="T4" fmla="*/ 162 w 47"/>
                    <a:gd name="T5" fmla="*/ 21 h 35"/>
                    <a:gd name="T6" fmla="*/ 148 w 47"/>
                    <a:gd name="T7" fmla="*/ 0 h 35"/>
                    <a:gd name="T8" fmla="*/ 0 w 47"/>
                    <a:gd name="T9" fmla="*/ 101 h 35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7"/>
                    <a:gd name="T16" fmla="*/ 0 h 35"/>
                    <a:gd name="T17" fmla="*/ 47 w 47"/>
                    <a:gd name="T18" fmla="*/ 35 h 35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7" h="35">
                      <a:moveTo>
                        <a:pt x="0" y="29"/>
                      </a:moveTo>
                      <a:lnTo>
                        <a:pt x="5" y="35"/>
                      </a:lnTo>
                      <a:lnTo>
                        <a:pt x="47" y="6"/>
                      </a:lnTo>
                      <a:lnTo>
                        <a:pt x="43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4D94C3"/>
                </a:solidFill>
                <a:ln w="19050" cmpd="sng">
                  <a:solidFill>
                    <a:srgbClr val="4D94C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87" name="Freeform 43"/>
                <p:cNvSpPr>
                  <a:spLocks noChangeAspect="1"/>
                </p:cNvSpPr>
                <p:nvPr/>
              </p:nvSpPr>
              <p:spPr bwMode="auto">
                <a:xfrm>
                  <a:off x="3842" y="2131"/>
                  <a:ext cx="73" cy="49"/>
                </a:xfrm>
                <a:custGeom>
                  <a:avLst/>
                  <a:gdLst>
                    <a:gd name="T0" fmla="*/ 0 w 49"/>
                    <a:gd name="T1" fmla="*/ 88 h 33"/>
                    <a:gd name="T2" fmla="*/ 15 w 49"/>
                    <a:gd name="T3" fmla="*/ 108 h 33"/>
                    <a:gd name="T4" fmla="*/ 162 w 49"/>
                    <a:gd name="T5" fmla="*/ 22 h 33"/>
                    <a:gd name="T6" fmla="*/ 149 w 49"/>
                    <a:gd name="T7" fmla="*/ 0 h 33"/>
                    <a:gd name="T8" fmla="*/ 0 w 49"/>
                    <a:gd name="T9" fmla="*/ 88 h 33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9"/>
                    <a:gd name="T16" fmla="*/ 0 h 33"/>
                    <a:gd name="T17" fmla="*/ 49 w 49"/>
                    <a:gd name="T18" fmla="*/ 33 h 33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9" h="33">
                      <a:moveTo>
                        <a:pt x="0" y="27"/>
                      </a:moveTo>
                      <a:lnTo>
                        <a:pt x="5" y="33"/>
                      </a:lnTo>
                      <a:lnTo>
                        <a:pt x="49" y="7"/>
                      </a:lnTo>
                      <a:lnTo>
                        <a:pt x="45" y="0"/>
                      </a:lnTo>
                      <a:lnTo>
                        <a:pt x="0" y="27"/>
                      </a:lnTo>
                      <a:close/>
                    </a:path>
                  </a:pathLst>
                </a:custGeom>
                <a:solidFill>
                  <a:srgbClr val="4D94C3"/>
                </a:solidFill>
                <a:ln w="19050" cmpd="sng">
                  <a:solidFill>
                    <a:srgbClr val="4D94C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88" name="Freeform 44"/>
                <p:cNvSpPr>
                  <a:spLocks noChangeAspect="1"/>
                </p:cNvSpPr>
                <p:nvPr/>
              </p:nvSpPr>
              <p:spPr bwMode="auto">
                <a:xfrm>
                  <a:off x="3884" y="2194"/>
                  <a:ext cx="66" cy="55"/>
                </a:xfrm>
                <a:custGeom>
                  <a:avLst/>
                  <a:gdLst>
                    <a:gd name="T0" fmla="*/ 0 w 44"/>
                    <a:gd name="T1" fmla="*/ 101 h 37"/>
                    <a:gd name="T2" fmla="*/ 18 w 44"/>
                    <a:gd name="T3" fmla="*/ 122 h 37"/>
                    <a:gd name="T4" fmla="*/ 148 w 44"/>
                    <a:gd name="T5" fmla="*/ 19 h 37"/>
                    <a:gd name="T6" fmla="*/ 132 w 44"/>
                    <a:gd name="T7" fmla="*/ 0 h 37"/>
                    <a:gd name="T8" fmla="*/ 0 w 44"/>
                    <a:gd name="T9" fmla="*/ 101 h 37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4"/>
                    <a:gd name="T16" fmla="*/ 0 h 37"/>
                    <a:gd name="T17" fmla="*/ 44 w 44"/>
                    <a:gd name="T18" fmla="*/ 37 h 37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4" h="37">
                      <a:moveTo>
                        <a:pt x="0" y="31"/>
                      </a:moveTo>
                      <a:lnTo>
                        <a:pt x="5" y="37"/>
                      </a:lnTo>
                      <a:lnTo>
                        <a:pt x="44" y="6"/>
                      </a:lnTo>
                      <a:lnTo>
                        <a:pt x="39" y="0"/>
                      </a:lnTo>
                      <a:lnTo>
                        <a:pt x="0" y="31"/>
                      </a:lnTo>
                      <a:close/>
                    </a:path>
                  </a:pathLst>
                </a:custGeom>
                <a:solidFill>
                  <a:srgbClr val="4D94C3"/>
                </a:solidFill>
                <a:ln w="19050" cmpd="sng">
                  <a:solidFill>
                    <a:srgbClr val="4D94C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89" name="Freeform 45"/>
                <p:cNvSpPr>
                  <a:spLocks noChangeAspect="1"/>
                </p:cNvSpPr>
                <p:nvPr/>
              </p:nvSpPr>
              <p:spPr bwMode="auto">
                <a:xfrm>
                  <a:off x="3942" y="2248"/>
                  <a:ext cx="52" cy="66"/>
                </a:xfrm>
                <a:custGeom>
                  <a:avLst/>
                  <a:gdLst>
                    <a:gd name="T0" fmla="*/ 0 w 35"/>
                    <a:gd name="T1" fmla="*/ 132 h 44"/>
                    <a:gd name="T2" fmla="*/ 19 w 35"/>
                    <a:gd name="T3" fmla="*/ 148 h 44"/>
                    <a:gd name="T4" fmla="*/ 114 w 35"/>
                    <a:gd name="T5" fmla="*/ 14 h 44"/>
                    <a:gd name="T6" fmla="*/ 95 w 35"/>
                    <a:gd name="T7" fmla="*/ 0 h 44"/>
                    <a:gd name="T8" fmla="*/ 0 w 35"/>
                    <a:gd name="T9" fmla="*/ 132 h 4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5"/>
                    <a:gd name="T16" fmla="*/ 0 h 44"/>
                    <a:gd name="T17" fmla="*/ 35 w 35"/>
                    <a:gd name="T18" fmla="*/ 44 h 4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5" h="44">
                      <a:moveTo>
                        <a:pt x="0" y="39"/>
                      </a:moveTo>
                      <a:lnTo>
                        <a:pt x="6" y="44"/>
                      </a:lnTo>
                      <a:lnTo>
                        <a:pt x="35" y="4"/>
                      </a:lnTo>
                      <a:lnTo>
                        <a:pt x="29" y="0"/>
                      </a:lnTo>
                      <a:lnTo>
                        <a:pt x="0" y="39"/>
                      </a:lnTo>
                      <a:close/>
                    </a:path>
                  </a:pathLst>
                </a:custGeom>
                <a:solidFill>
                  <a:srgbClr val="4D94C3"/>
                </a:solidFill>
                <a:ln w="19050" cmpd="sng">
                  <a:solidFill>
                    <a:srgbClr val="4D94C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90" name="Freeform 46"/>
                <p:cNvSpPr>
                  <a:spLocks noChangeAspect="1"/>
                </p:cNvSpPr>
                <p:nvPr/>
              </p:nvSpPr>
              <p:spPr bwMode="auto">
                <a:xfrm>
                  <a:off x="4019" y="2276"/>
                  <a:ext cx="33" cy="74"/>
                </a:xfrm>
                <a:custGeom>
                  <a:avLst/>
                  <a:gdLst>
                    <a:gd name="T0" fmla="*/ 0 w 22"/>
                    <a:gd name="T1" fmla="*/ 162 h 49"/>
                    <a:gd name="T2" fmla="*/ 22 w 22"/>
                    <a:gd name="T3" fmla="*/ 169 h 49"/>
                    <a:gd name="T4" fmla="*/ 75 w 22"/>
                    <a:gd name="T5" fmla="*/ 12 h 49"/>
                    <a:gd name="T6" fmla="*/ 50 w 22"/>
                    <a:gd name="T7" fmla="*/ 0 h 49"/>
                    <a:gd name="T8" fmla="*/ 0 w 22"/>
                    <a:gd name="T9" fmla="*/ 162 h 49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2"/>
                    <a:gd name="T16" fmla="*/ 0 h 49"/>
                    <a:gd name="T17" fmla="*/ 22 w 22"/>
                    <a:gd name="T18" fmla="*/ 49 h 49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2" h="49">
                      <a:moveTo>
                        <a:pt x="0" y="47"/>
                      </a:moveTo>
                      <a:lnTo>
                        <a:pt x="7" y="49"/>
                      </a:lnTo>
                      <a:lnTo>
                        <a:pt x="22" y="3"/>
                      </a:lnTo>
                      <a:lnTo>
                        <a:pt x="15" y="0"/>
                      </a:lnTo>
                      <a:lnTo>
                        <a:pt x="0" y="47"/>
                      </a:lnTo>
                      <a:close/>
                    </a:path>
                  </a:pathLst>
                </a:custGeom>
                <a:solidFill>
                  <a:srgbClr val="4D94C3"/>
                </a:solidFill>
                <a:ln w="19050" cmpd="sng">
                  <a:solidFill>
                    <a:srgbClr val="4D94C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91" name="Freeform 47"/>
                <p:cNvSpPr>
                  <a:spLocks noChangeAspect="1"/>
                </p:cNvSpPr>
                <p:nvPr/>
              </p:nvSpPr>
              <p:spPr bwMode="auto">
                <a:xfrm flipV="1">
                  <a:off x="4099" y="1476"/>
                  <a:ext cx="22" cy="76"/>
                </a:xfrm>
                <a:custGeom>
                  <a:avLst/>
                  <a:gdLst>
                    <a:gd name="T0" fmla="*/ 0 w 15"/>
                    <a:gd name="T1" fmla="*/ 167 h 51"/>
                    <a:gd name="T2" fmla="*/ 26 w 15"/>
                    <a:gd name="T3" fmla="*/ 168 h 51"/>
                    <a:gd name="T4" fmla="*/ 47 w 15"/>
                    <a:gd name="T5" fmla="*/ 1 h 51"/>
                    <a:gd name="T6" fmla="*/ 22 w 15"/>
                    <a:gd name="T7" fmla="*/ 0 h 51"/>
                    <a:gd name="T8" fmla="*/ 0 w 15"/>
                    <a:gd name="T9" fmla="*/ 167 h 51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5"/>
                    <a:gd name="T16" fmla="*/ 0 h 51"/>
                    <a:gd name="T17" fmla="*/ 15 w 15"/>
                    <a:gd name="T18" fmla="*/ 51 h 51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5" h="51">
                      <a:moveTo>
                        <a:pt x="0" y="50"/>
                      </a:moveTo>
                      <a:lnTo>
                        <a:pt x="8" y="51"/>
                      </a:lnTo>
                      <a:lnTo>
                        <a:pt x="15" y="1"/>
                      </a:lnTo>
                      <a:lnTo>
                        <a:pt x="7" y="0"/>
                      </a:lnTo>
                      <a:lnTo>
                        <a:pt x="0" y="50"/>
                      </a:lnTo>
                      <a:close/>
                    </a:path>
                  </a:pathLst>
                </a:custGeom>
                <a:solidFill>
                  <a:srgbClr val="4D94C3"/>
                </a:solidFill>
                <a:ln w="19050" cmpd="sng">
                  <a:solidFill>
                    <a:srgbClr val="4D94C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</p:grpSp>
          <p:grpSp>
            <p:nvGrpSpPr>
              <p:cNvPr id="18" name="Group 48"/>
              <p:cNvGrpSpPr>
                <a:grpSpLocks/>
              </p:cNvGrpSpPr>
              <p:nvPr/>
            </p:nvGrpSpPr>
            <p:grpSpPr bwMode="auto">
              <a:xfrm>
                <a:off x="3842" y="2220"/>
                <a:ext cx="969" cy="112"/>
                <a:chOff x="4186" y="2299"/>
                <a:chExt cx="657" cy="75"/>
              </a:xfrm>
            </p:grpSpPr>
            <p:sp>
              <p:nvSpPr>
                <p:cNvPr id="64" name="Rectangle 49"/>
                <p:cNvSpPr>
                  <a:spLocks noChangeAspect="1" noChangeArrowheads="1"/>
                </p:cNvSpPr>
                <p:nvPr/>
              </p:nvSpPr>
              <p:spPr bwMode="auto">
                <a:xfrm>
                  <a:off x="4186" y="2299"/>
                  <a:ext cx="10" cy="75"/>
                </a:xfrm>
                <a:prstGeom prst="rect">
                  <a:avLst/>
                </a:prstGeom>
                <a:solidFill>
                  <a:srgbClr val="4D94C3"/>
                </a:solidFill>
                <a:ln w="19050">
                  <a:solidFill>
                    <a:srgbClr val="4D94C3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65" name="Rectangle 50"/>
                <p:cNvSpPr>
                  <a:spLocks noChangeAspect="1" noChangeArrowheads="1"/>
                </p:cNvSpPr>
                <p:nvPr/>
              </p:nvSpPr>
              <p:spPr bwMode="auto">
                <a:xfrm>
                  <a:off x="4256" y="2299"/>
                  <a:ext cx="12" cy="75"/>
                </a:xfrm>
                <a:prstGeom prst="rect">
                  <a:avLst/>
                </a:prstGeom>
                <a:solidFill>
                  <a:srgbClr val="4D94C3"/>
                </a:solidFill>
                <a:ln w="19050">
                  <a:solidFill>
                    <a:srgbClr val="4D94C3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66" name="Rectangle 51"/>
                <p:cNvSpPr>
                  <a:spLocks noChangeAspect="1" noChangeArrowheads="1"/>
                </p:cNvSpPr>
                <p:nvPr/>
              </p:nvSpPr>
              <p:spPr bwMode="auto">
                <a:xfrm>
                  <a:off x="4329" y="2299"/>
                  <a:ext cx="12" cy="75"/>
                </a:xfrm>
                <a:prstGeom prst="rect">
                  <a:avLst/>
                </a:prstGeom>
                <a:solidFill>
                  <a:srgbClr val="4D94C3"/>
                </a:solidFill>
                <a:ln w="19050">
                  <a:solidFill>
                    <a:srgbClr val="4D94C3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67" name="Rectangle 52"/>
                <p:cNvSpPr>
                  <a:spLocks noChangeAspect="1" noChangeArrowheads="1"/>
                </p:cNvSpPr>
                <p:nvPr/>
              </p:nvSpPr>
              <p:spPr bwMode="auto">
                <a:xfrm>
                  <a:off x="4401" y="2299"/>
                  <a:ext cx="10" cy="75"/>
                </a:xfrm>
                <a:prstGeom prst="rect">
                  <a:avLst/>
                </a:prstGeom>
                <a:solidFill>
                  <a:srgbClr val="4D94C3"/>
                </a:solidFill>
                <a:ln w="19050">
                  <a:solidFill>
                    <a:srgbClr val="4D94C3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68" name="Rectangle 53"/>
                <p:cNvSpPr>
                  <a:spLocks noChangeAspect="1" noChangeArrowheads="1"/>
                </p:cNvSpPr>
                <p:nvPr/>
              </p:nvSpPr>
              <p:spPr bwMode="auto">
                <a:xfrm>
                  <a:off x="4472" y="2299"/>
                  <a:ext cx="12" cy="75"/>
                </a:xfrm>
                <a:prstGeom prst="rect">
                  <a:avLst/>
                </a:prstGeom>
                <a:solidFill>
                  <a:srgbClr val="4D94C3"/>
                </a:solidFill>
                <a:ln w="19050">
                  <a:solidFill>
                    <a:srgbClr val="4D94C3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69" name="Rectangle 54"/>
                <p:cNvSpPr>
                  <a:spLocks noChangeAspect="1" noChangeArrowheads="1"/>
                </p:cNvSpPr>
                <p:nvPr/>
              </p:nvSpPr>
              <p:spPr bwMode="auto">
                <a:xfrm>
                  <a:off x="4544" y="2299"/>
                  <a:ext cx="12" cy="75"/>
                </a:xfrm>
                <a:prstGeom prst="rect">
                  <a:avLst/>
                </a:prstGeom>
                <a:solidFill>
                  <a:srgbClr val="4D94C3"/>
                </a:solidFill>
                <a:ln w="19050">
                  <a:solidFill>
                    <a:srgbClr val="4D94C3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70" name="Rectangle 55"/>
                <p:cNvSpPr>
                  <a:spLocks noChangeAspect="1" noChangeArrowheads="1"/>
                </p:cNvSpPr>
                <p:nvPr/>
              </p:nvSpPr>
              <p:spPr bwMode="auto">
                <a:xfrm>
                  <a:off x="4615" y="2299"/>
                  <a:ext cx="12" cy="75"/>
                </a:xfrm>
                <a:prstGeom prst="rect">
                  <a:avLst/>
                </a:prstGeom>
                <a:solidFill>
                  <a:srgbClr val="4D94C3"/>
                </a:solidFill>
                <a:ln w="19050">
                  <a:solidFill>
                    <a:srgbClr val="4D94C3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71" name="Rectangle 56"/>
                <p:cNvSpPr>
                  <a:spLocks noChangeAspect="1" noChangeArrowheads="1"/>
                </p:cNvSpPr>
                <p:nvPr/>
              </p:nvSpPr>
              <p:spPr bwMode="auto">
                <a:xfrm>
                  <a:off x="4687" y="2299"/>
                  <a:ext cx="12" cy="75"/>
                </a:xfrm>
                <a:prstGeom prst="rect">
                  <a:avLst/>
                </a:prstGeom>
                <a:solidFill>
                  <a:srgbClr val="4D94C3"/>
                </a:solidFill>
                <a:ln w="19050">
                  <a:solidFill>
                    <a:srgbClr val="4D94C3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72" name="Rectangle 57"/>
                <p:cNvSpPr>
                  <a:spLocks noChangeAspect="1" noChangeArrowheads="1"/>
                </p:cNvSpPr>
                <p:nvPr/>
              </p:nvSpPr>
              <p:spPr bwMode="auto">
                <a:xfrm>
                  <a:off x="4759" y="2299"/>
                  <a:ext cx="12" cy="75"/>
                </a:xfrm>
                <a:prstGeom prst="rect">
                  <a:avLst/>
                </a:prstGeom>
                <a:solidFill>
                  <a:srgbClr val="4D94C3"/>
                </a:solidFill>
                <a:ln w="19050">
                  <a:solidFill>
                    <a:srgbClr val="4D94C3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73" name="Rectangle 58"/>
                <p:cNvSpPr>
                  <a:spLocks noChangeAspect="1" noChangeArrowheads="1"/>
                </p:cNvSpPr>
                <p:nvPr/>
              </p:nvSpPr>
              <p:spPr bwMode="auto">
                <a:xfrm>
                  <a:off x="4831" y="2299"/>
                  <a:ext cx="12" cy="75"/>
                </a:xfrm>
                <a:prstGeom prst="rect">
                  <a:avLst/>
                </a:prstGeom>
                <a:solidFill>
                  <a:srgbClr val="4D94C3"/>
                </a:solidFill>
                <a:ln w="19050">
                  <a:solidFill>
                    <a:srgbClr val="4D94C3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</p:grpSp>
          <p:grpSp>
            <p:nvGrpSpPr>
              <p:cNvPr id="19" name="Group 59"/>
              <p:cNvGrpSpPr>
                <a:grpSpLocks/>
              </p:cNvGrpSpPr>
              <p:nvPr/>
            </p:nvGrpSpPr>
            <p:grpSpPr bwMode="auto">
              <a:xfrm>
                <a:off x="754" y="1548"/>
                <a:ext cx="2158" cy="219"/>
                <a:chOff x="2091" y="1850"/>
                <a:chExt cx="1464" cy="146"/>
              </a:xfrm>
            </p:grpSpPr>
            <p:sp>
              <p:nvSpPr>
                <p:cNvPr id="43" name="Rectangle 60"/>
                <p:cNvSpPr>
                  <a:spLocks noChangeAspect="1" noChangeArrowheads="1"/>
                </p:cNvSpPr>
                <p:nvPr/>
              </p:nvSpPr>
              <p:spPr bwMode="auto">
                <a:xfrm>
                  <a:off x="3545" y="1850"/>
                  <a:ext cx="10" cy="146"/>
                </a:xfrm>
                <a:prstGeom prst="rect">
                  <a:avLst/>
                </a:prstGeom>
                <a:solidFill>
                  <a:srgbClr val="4D94C3"/>
                </a:solidFill>
                <a:ln w="19050">
                  <a:solidFill>
                    <a:srgbClr val="4D94C3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44" name="Rectangle 61"/>
                <p:cNvSpPr>
                  <a:spLocks noChangeAspect="1" noChangeArrowheads="1"/>
                </p:cNvSpPr>
                <p:nvPr/>
              </p:nvSpPr>
              <p:spPr bwMode="auto">
                <a:xfrm>
                  <a:off x="3473" y="1850"/>
                  <a:ext cx="10" cy="146"/>
                </a:xfrm>
                <a:prstGeom prst="rect">
                  <a:avLst/>
                </a:prstGeom>
                <a:solidFill>
                  <a:srgbClr val="4D94C3"/>
                </a:solidFill>
                <a:ln w="19050">
                  <a:solidFill>
                    <a:srgbClr val="4D94C3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45" name="Rectangle 62"/>
                <p:cNvSpPr>
                  <a:spLocks noChangeAspect="1" noChangeArrowheads="1"/>
                </p:cNvSpPr>
                <p:nvPr/>
              </p:nvSpPr>
              <p:spPr bwMode="auto">
                <a:xfrm>
                  <a:off x="3399" y="1850"/>
                  <a:ext cx="12" cy="146"/>
                </a:xfrm>
                <a:prstGeom prst="rect">
                  <a:avLst/>
                </a:prstGeom>
                <a:solidFill>
                  <a:srgbClr val="4D94C3"/>
                </a:solidFill>
                <a:ln w="19050">
                  <a:solidFill>
                    <a:srgbClr val="4D94C3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46" name="Rectangle 63"/>
                <p:cNvSpPr>
                  <a:spLocks noChangeAspect="1" noChangeArrowheads="1"/>
                </p:cNvSpPr>
                <p:nvPr/>
              </p:nvSpPr>
              <p:spPr bwMode="auto">
                <a:xfrm>
                  <a:off x="3327" y="1850"/>
                  <a:ext cx="11" cy="146"/>
                </a:xfrm>
                <a:prstGeom prst="rect">
                  <a:avLst/>
                </a:prstGeom>
                <a:solidFill>
                  <a:srgbClr val="4D94C3"/>
                </a:solidFill>
                <a:ln w="19050">
                  <a:solidFill>
                    <a:srgbClr val="4D94C3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47" name="Rectangle 64"/>
                <p:cNvSpPr>
                  <a:spLocks noChangeAspect="1" noChangeArrowheads="1"/>
                </p:cNvSpPr>
                <p:nvPr/>
              </p:nvSpPr>
              <p:spPr bwMode="auto">
                <a:xfrm>
                  <a:off x="3254" y="1850"/>
                  <a:ext cx="12" cy="146"/>
                </a:xfrm>
                <a:prstGeom prst="rect">
                  <a:avLst/>
                </a:prstGeom>
                <a:solidFill>
                  <a:srgbClr val="4D94C3"/>
                </a:solidFill>
                <a:ln w="19050">
                  <a:solidFill>
                    <a:srgbClr val="4D94C3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48" name="Rectangle 65"/>
                <p:cNvSpPr>
                  <a:spLocks noChangeAspect="1" noChangeArrowheads="1"/>
                </p:cNvSpPr>
                <p:nvPr/>
              </p:nvSpPr>
              <p:spPr bwMode="auto">
                <a:xfrm>
                  <a:off x="3182" y="1850"/>
                  <a:ext cx="10" cy="146"/>
                </a:xfrm>
                <a:prstGeom prst="rect">
                  <a:avLst/>
                </a:prstGeom>
                <a:solidFill>
                  <a:srgbClr val="4D94C3"/>
                </a:solidFill>
                <a:ln w="19050">
                  <a:solidFill>
                    <a:srgbClr val="4D94C3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49" name="Rectangle 66"/>
                <p:cNvSpPr>
                  <a:spLocks noChangeAspect="1" noChangeArrowheads="1"/>
                </p:cNvSpPr>
                <p:nvPr/>
              </p:nvSpPr>
              <p:spPr bwMode="auto">
                <a:xfrm>
                  <a:off x="3109" y="1850"/>
                  <a:ext cx="12" cy="146"/>
                </a:xfrm>
                <a:prstGeom prst="rect">
                  <a:avLst/>
                </a:prstGeom>
                <a:solidFill>
                  <a:srgbClr val="4D94C3"/>
                </a:solidFill>
                <a:ln w="19050">
                  <a:solidFill>
                    <a:srgbClr val="4D94C3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50" name="Rectangle 67"/>
                <p:cNvSpPr>
                  <a:spLocks noChangeAspect="1" noChangeArrowheads="1"/>
                </p:cNvSpPr>
                <p:nvPr/>
              </p:nvSpPr>
              <p:spPr bwMode="auto">
                <a:xfrm>
                  <a:off x="3037" y="1850"/>
                  <a:ext cx="10" cy="146"/>
                </a:xfrm>
                <a:prstGeom prst="rect">
                  <a:avLst/>
                </a:prstGeom>
                <a:solidFill>
                  <a:srgbClr val="4D94C3"/>
                </a:solidFill>
                <a:ln w="19050">
                  <a:solidFill>
                    <a:srgbClr val="4D94C3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51" name="Rectangle 68"/>
                <p:cNvSpPr>
                  <a:spLocks noChangeAspect="1" noChangeArrowheads="1"/>
                </p:cNvSpPr>
                <p:nvPr/>
              </p:nvSpPr>
              <p:spPr bwMode="auto">
                <a:xfrm>
                  <a:off x="2963" y="1850"/>
                  <a:ext cx="12" cy="146"/>
                </a:xfrm>
                <a:prstGeom prst="rect">
                  <a:avLst/>
                </a:prstGeom>
                <a:solidFill>
                  <a:srgbClr val="4D94C3"/>
                </a:solidFill>
                <a:ln w="19050">
                  <a:solidFill>
                    <a:srgbClr val="4D94C3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52" name="Rectangle 69"/>
                <p:cNvSpPr>
                  <a:spLocks noChangeAspect="1" noChangeArrowheads="1"/>
                </p:cNvSpPr>
                <p:nvPr/>
              </p:nvSpPr>
              <p:spPr bwMode="auto">
                <a:xfrm>
                  <a:off x="2891" y="1850"/>
                  <a:ext cx="11" cy="146"/>
                </a:xfrm>
                <a:prstGeom prst="rect">
                  <a:avLst/>
                </a:prstGeom>
                <a:solidFill>
                  <a:srgbClr val="4D94C3"/>
                </a:solidFill>
                <a:ln w="19050">
                  <a:solidFill>
                    <a:srgbClr val="4D94C3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53" name="Rectangle 70"/>
                <p:cNvSpPr>
                  <a:spLocks noChangeAspect="1" noChangeArrowheads="1"/>
                </p:cNvSpPr>
                <p:nvPr/>
              </p:nvSpPr>
              <p:spPr bwMode="auto">
                <a:xfrm>
                  <a:off x="2818" y="1850"/>
                  <a:ext cx="12" cy="146"/>
                </a:xfrm>
                <a:prstGeom prst="rect">
                  <a:avLst/>
                </a:prstGeom>
                <a:solidFill>
                  <a:srgbClr val="4D94C3"/>
                </a:solidFill>
                <a:ln w="19050">
                  <a:solidFill>
                    <a:srgbClr val="4D94C3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54" name="Rectangle 71"/>
                <p:cNvSpPr>
                  <a:spLocks noChangeAspect="1" noChangeArrowheads="1"/>
                </p:cNvSpPr>
                <p:nvPr/>
              </p:nvSpPr>
              <p:spPr bwMode="auto">
                <a:xfrm>
                  <a:off x="2746" y="1850"/>
                  <a:ext cx="12" cy="146"/>
                </a:xfrm>
                <a:prstGeom prst="rect">
                  <a:avLst/>
                </a:prstGeom>
                <a:solidFill>
                  <a:srgbClr val="4D94C3"/>
                </a:solidFill>
                <a:ln w="19050">
                  <a:solidFill>
                    <a:srgbClr val="4D94C3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55" name="Rectangle 72"/>
                <p:cNvSpPr>
                  <a:spLocks noChangeAspect="1" noChangeArrowheads="1"/>
                </p:cNvSpPr>
                <p:nvPr/>
              </p:nvSpPr>
              <p:spPr bwMode="auto">
                <a:xfrm>
                  <a:off x="2672" y="1850"/>
                  <a:ext cx="12" cy="146"/>
                </a:xfrm>
                <a:prstGeom prst="rect">
                  <a:avLst/>
                </a:prstGeom>
                <a:solidFill>
                  <a:srgbClr val="4D94C3"/>
                </a:solidFill>
                <a:ln w="19050">
                  <a:solidFill>
                    <a:srgbClr val="4D94C3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56" name="Rectangle 73"/>
                <p:cNvSpPr>
                  <a:spLocks noChangeAspect="1" noChangeArrowheads="1"/>
                </p:cNvSpPr>
                <p:nvPr/>
              </p:nvSpPr>
              <p:spPr bwMode="auto">
                <a:xfrm>
                  <a:off x="2601" y="1850"/>
                  <a:ext cx="12" cy="146"/>
                </a:xfrm>
                <a:prstGeom prst="rect">
                  <a:avLst/>
                </a:prstGeom>
                <a:solidFill>
                  <a:srgbClr val="4D94C3"/>
                </a:solidFill>
                <a:ln w="19050">
                  <a:solidFill>
                    <a:srgbClr val="4D94C3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57" name="Rectangle 74"/>
                <p:cNvSpPr>
                  <a:spLocks noChangeAspect="1" noChangeArrowheads="1"/>
                </p:cNvSpPr>
                <p:nvPr/>
              </p:nvSpPr>
              <p:spPr bwMode="auto">
                <a:xfrm>
                  <a:off x="2527" y="1850"/>
                  <a:ext cx="12" cy="146"/>
                </a:xfrm>
                <a:prstGeom prst="rect">
                  <a:avLst/>
                </a:prstGeom>
                <a:solidFill>
                  <a:srgbClr val="4D94C3"/>
                </a:solidFill>
                <a:ln w="19050">
                  <a:solidFill>
                    <a:srgbClr val="4D94C3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58" name="Rectangle 75"/>
                <p:cNvSpPr>
                  <a:spLocks noChangeAspect="1" noChangeArrowheads="1"/>
                </p:cNvSpPr>
                <p:nvPr/>
              </p:nvSpPr>
              <p:spPr bwMode="auto">
                <a:xfrm>
                  <a:off x="2455" y="1850"/>
                  <a:ext cx="12" cy="146"/>
                </a:xfrm>
                <a:prstGeom prst="rect">
                  <a:avLst/>
                </a:prstGeom>
                <a:solidFill>
                  <a:srgbClr val="4D94C3"/>
                </a:solidFill>
                <a:ln w="19050">
                  <a:solidFill>
                    <a:srgbClr val="4D94C3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59" name="Rectangle 76"/>
                <p:cNvSpPr>
                  <a:spLocks noChangeAspect="1" noChangeArrowheads="1"/>
                </p:cNvSpPr>
                <p:nvPr/>
              </p:nvSpPr>
              <p:spPr bwMode="auto">
                <a:xfrm>
                  <a:off x="2382" y="1850"/>
                  <a:ext cx="12" cy="146"/>
                </a:xfrm>
                <a:prstGeom prst="rect">
                  <a:avLst/>
                </a:prstGeom>
                <a:solidFill>
                  <a:srgbClr val="4D94C3"/>
                </a:solidFill>
                <a:ln w="19050">
                  <a:solidFill>
                    <a:srgbClr val="4D94C3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60" name="Rectangle 77"/>
                <p:cNvSpPr>
                  <a:spLocks noChangeAspect="1" noChangeArrowheads="1"/>
                </p:cNvSpPr>
                <p:nvPr/>
              </p:nvSpPr>
              <p:spPr bwMode="auto">
                <a:xfrm>
                  <a:off x="2310" y="1850"/>
                  <a:ext cx="12" cy="146"/>
                </a:xfrm>
                <a:prstGeom prst="rect">
                  <a:avLst/>
                </a:prstGeom>
                <a:solidFill>
                  <a:srgbClr val="4D94C3"/>
                </a:solidFill>
                <a:ln w="19050">
                  <a:solidFill>
                    <a:srgbClr val="4D94C3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61" name="Rectangle 78"/>
                <p:cNvSpPr>
                  <a:spLocks noChangeAspect="1" noChangeArrowheads="1"/>
                </p:cNvSpPr>
                <p:nvPr/>
              </p:nvSpPr>
              <p:spPr bwMode="auto">
                <a:xfrm>
                  <a:off x="2236" y="1850"/>
                  <a:ext cx="12" cy="146"/>
                </a:xfrm>
                <a:prstGeom prst="rect">
                  <a:avLst/>
                </a:prstGeom>
                <a:solidFill>
                  <a:srgbClr val="4D94C3"/>
                </a:solidFill>
                <a:ln w="19050">
                  <a:solidFill>
                    <a:srgbClr val="4D94C3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62" name="Rectangle 79"/>
                <p:cNvSpPr>
                  <a:spLocks noChangeAspect="1" noChangeArrowheads="1"/>
                </p:cNvSpPr>
                <p:nvPr/>
              </p:nvSpPr>
              <p:spPr bwMode="auto">
                <a:xfrm>
                  <a:off x="2164" y="1850"/>
                  <a:ext cx="12" cy="146"/>
                </a:xfrm>
                <a:prstGeom prst="rect">
                  <a:avLst/>
                </a:prstGeom>
                <a:solidFill>
                  <a:srgbClr val="4D94C3"/>
                </a:solidFill>
                <a:ln w="19050">
                  <a:solidFill>
                    <a:srgbClr val="4D94C3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63" name="Rectangle 80"/>
                <p:cNvSpPr>
                  <a:spLocks noChangeAspect="1" noChangeArrowheads="1"/>
                </p:cNvSpPr>
                <p:nvPr/>
              </p:nvSpPr>
              <p:spPr bwMode="auto">
                <a:xfrm>
                  <a:off x="2091" y="1850"/>
                  <a:ext cx="12" cy="146"/>
                </a:xfrm>
                <a:prstGeom prst="rect">
                  <a:avLst/>
                </a:prstGeom>
                <a:solidFill>
                  <a:srgbClr val="4D94C3"/>
                </a:solidFill>
                <a:ln w="19050">
                  <a:solidFill>
                    <a:srgbClr val="4D94C3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</p:grpSp>
          <p:sp>
            <p:nvSpPr>
              <p:cNvPr id="20" name="Text Box 81"/>
              <p:cNvSpPr txBox="1">
                <a:spLocks noChangeAspect="1" noChangeArrowheads="1"/>
              </p:cNvSpPr>
              <p:nvPr/>
            </p:nvSpPr>
            <p:spPr bwMode="auto">
              <a:xfrm>
                <a:off x="431" y="1299"/>
                <a:ext cx="240" cy="25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l" eaLnBrk="0" hangingPunct="0"/>
                <a:r>
                  <a:rPr lang="en-US" sz="1400" b="1">
                    <a:latin typeface="Times New Roman"/>
                    <a:cs typeface="Times New Roman"/>
                  </a:rPr>
                  <a:t>5’</a:t>
                </a:r>
              </a:p>
            </p:txBody>
          </p:sp>
          <p:sp>
            <p:nvSpPr>
              <p:cNvPr id="21" name="Text Box 82"/>
              <p:cNvSpPr txBox="1">
                <a:spLocks noChangeAspect="1" noChangeArrowheads="1"/>
              </p:cNvSpPr>
              <p:nvPr/>
            </p:nvSpPr>
            <p:spPr bwMode="auto">
              <a:xfrm>
                <a:off x="360" y="1600"/>
                <a:ext cx="273" cy="25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l" eaLnBrk="0" hangingPunct="0"/>
                <a:r>
                  <a:rPr lang="en-US" sz="1400" b="1" dirty="0">
                    <a:latin typeface="Times New Roman"/>
                    <a:cs typeface="Times New Roman"/>
                  </a:rPr>
                  <a:t> 3’</a:t>
                </a:r>
              </a:p>
            </p:txBody>
          </p:sp>
          <p:sp>
            <p:nvSpPr>
              <p:cNvPr id="22" name="Text Box 83"/>
              <p:cNvSpPr txBox="1">
                <a:spLocks noChangeAspect="1" noChangeArrowheads="1"/>
              </p:cNvSpPr>
              <p:nvPr/>
            </p:nvSpPr>
            <p:spPr bwMode="auto">
              <a:xfrm>
                <a:off x="4743" y="2140"/>
                <a:ext cx="273" cy="25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l" eaLnBrk="0" hangingPunct="0"/>
                <a:r>
                  <a:rPr lang="en-US" sz="1400" b="1">
                    <a:latin typeface="Times New Roman"/>
                    <a:cs typeface="Times New Roman"/>
                  </a:rPr>
                  <a:t> 5’</a:t>
                </a:r>
              </a:p>
            </p:txBody>
          </p:sp>
          <p:sp>
            <p:nvSpPr>
              <p:cNvPr id="23" name="Text Box 84"/>
              <p:cNvSpPr txBox="1">
                <a:spLocks noChangeAspect="1" noChangeArrowheads="1"/>
              </p:cNvSpPr>
              <p:nvPr/>
            </p:nvSpPr>
            <p:spPr bwMode="auto">
              <a:xfrm>
                <a:off x="4743" y="797"/>
                <a:ext cx="273" cy="25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l" eaLnBrk="0" hangingPunct="0"/>
                <a:r>
                  <a:rPr lang="en-US" sz="1400" b="1">
                    <a:latin typeface="Times New Roman"/>
                    <a:cs typeface="Times New Roman"/>
                  </a:rPr>
                  <a:t> 3’</a:t>
                </a:r>
              </a:p>
            </p:txBody>
          </p:sp>
          <p:sp>
            <p:nvSpPr>
              <p:cNvPr id="24" name="Freeform 85"/>
              <p:cNvSpPr>
                <a:spLocks noChangeAspect="1"/>
              </p:cNvSpPr>
              <p:nvPr/>
            </p:nvSpPr>
            <p:spPr bwMode="auto">
              <a:xfrm>
                <a:off x="705" y="959"/>
                <a:ext cx="4115" cy="613"/>
              </a:xfrm>
              <a:custGeom>
                <a:avLst/>
                <a:gdLst>
                  <a:gd name="T0" fmla="*/ 14426 w 1859"/>
                  <a:gd name="T1" fmla="*/ 56 h 273"/>
                  <a:gd name="T2" fmla="*/ 13744 w 1859"/>
                  <a:gd name="T3" fmla="*/ 308 h 273"/>
                  <a:gd name="T4" fmla="*/ 13275 w 1859"/>
                  <a:gd name="T5" fmla="*/ 745 h 273"/>
                  <a:gd name="T6" fmla="*/ 12907 w 1859"/>
                  <a:gd name="T7" fmla="*/ 1327 h 273"/>
                  <a:gd name="T8" fmla="*/ 12726 w 1859"/>
                  <a:gd name="T9" fmla="*/ 1664 h 273"/>
                  <a:gd name="T10" fmla="*/ 12529 w 1859"/>
                  <a:gd name="T11" fmla="*/ 2016 h 273"/>
                  <a:gd name="T12" fmla="*/ 11798 w 1859"/>
                  <a:gd name="T13" fmla="*/ 2636 h 273"/>
                  <a:gd name="T14" fmla="*/ 11010 w 1859"/>
                  <a:gd name="T15" fmla="*/ 2818 h 273"/>
                  <a:gd name="T16" fmla="*/ 10627 w 1859"/>
                  <a:gd name="T17" fmla="*/ 2829 h 273"/>
                  <a:gd name="T18" fmla="*/ 10627 w 1859"/>
                  <a:gd name="T19" fmla="*/ 2829 h 273"/>
                  <a:gd name="T20" fmla="*/ 0 w 1859"/>
                  <a:gd name="T21" fmla="*/ 2829 h 273"/>
                  <a:gd name="T22" fmla="*/ 9 w 1859"/>
                  <a:gd name="T23" fmla="*/ 3090 h 273"/>
                  <a:gd name="T24" fmla="*/ 226 w 1859"/>
                  <a:gd name="T25" fmla="*/ 3090 h 273"/>
                  <a:gd name="T26" fmla="*/ 695 w 1859"/>
                  <a:gd name="T27" fmla="*/ 3090 h 273"/>
                  <a:gd name="T28" fmla="*/ 1333 w 1859"/>
                  <a:gd name="T29" fmla="*/ 3090 h 273"/>
                  <a:gd name="T30" fmla="*/ 2147 w 1859"/>
                  <a:gd name="T31" fmla="*/ 3090 h 273"/>
                  <a:gd name="T32" fmla="*/ 3068 w 1859"/>
                  <a:gd name="T33" fmla="*/ 3090 h 273"/>
                  <a:gd name="T34" fmla="*/ 4077 w 1859"/>
                  <a:gd name="T35" fmla="*/ 3090 h 273"/>
                  <a:gd name="T36" fmla="*/ 5131 w 1859"/>
                  <a:gd name="T37" fmla="*/ 3090 h 273"/>
                  <a:gd name="T38" fmla="*/ 6185 w 1859"/>
                  <a:gd name="T39" fmla="*/ 3090 h 273"/>
                  <a:gd name="T40" fmla="*/ 7212 w 1859"/>
                  <a:gd name="T41" fmla="*/ 3090 h 273"/>
                  <a:gd name="T42" fmla="*/ 8168 w 1859"/>
                  <a:gd name="T43" fmla="*/ 3090 h 273"/>
                  <a:gd name="T44" fmla="*/ 9025 w 1859"/>
                  <a:gd name="T45" fmla="*/ 3090 h 273"/>
                  <a:gd name="T46" fmla="*/ 9731 w 1859"/>
                  <a:gd name="T47" fmla="*/ 3090 h 273"/>
                  <a:gd name="T48" fmla="*/ 10251 w 1859"/>
                  <a:gd name="T49" fmla="*/ 3090 h 273"/>
                  <a:gd name="T50" fmla="*/ 10545 w 1859"/>
                  <a:gd name="T51" fmla="*/ 3090 h 273"/>
                  <a:gd name="T52" fmla="*/ 10618 w 1859"/>
                  <a:gd name="T53" fmla="*/ 3090 h 273"/>
                  <a:gd name="T54" fmla="*/ 10999 w 1859"/>
                  <a:gd name="T55" fmla="*/ 3090 h 273"/>
                  <a:gd name="T56" fmla="*/ 11754 w 1859"/>
                  <a:gd name="T57" fmla="*/ 2935 h 273"/>
                  <a:gd name="T58" fmla="*/ 12538 w 1859"/>
                  <a:gd name="T59" fmla="*/ 2425 h 273"/>
                  <a:gd name="T60" fmla="*/ 12819 w 1859"/>
                  <a:gd name="T61" fmla="*/ 2028 h 273"/>
                  <a:gd name="T62" fmla="*/ 13005 w 1859"/>
                  <a:gd name="T63" fmla="*/ 1673 h 273"/>
                  <a:gd name="T64" fmla="*/ 13385 w 1859"/>
                  <a:gd name="T65" fmla="*/ 1028 h 273"/>
                  <a:gd name="T66" fmla="*/ 13817 w 1859"/>
                  <a:gd name="T67" fmla="*/ 579 h 273"/>
                  <a:gd name="T68" fmla="*/ 14446 w 1859"/>
                  <a:gd name="T69" fmla="*/ 317 h 273"/>
                  <a:gd name="T70" fmla="*/ 15052 w 1859"/>
                  <a:gd name="T71" fmla="*/ 263 h 273"/>
                  <a:gd name="T72" fmla="*/ 15336 w 1859"/>
                  <a:gd name="T73" fmla="*/ 263 h 273"/>
                  <a:gd name="T74" fmla="*/ 16062 w 1859"/>
                  <a:gd name="T75" fmla="*/ 263 h 273"/>
                  <a:gd name="T76" fmla="*/ 17062 w 1859"/>
                  <a:gd name="T77" fmla="*/ 263 h 273"/>
                  <a:gd name="T78" fmla="*/ 18145 w 1859"/>
                  <a:gd name="T79" fmla="*/ 263 h 273"/>
                  <a:gd name="T80" fmla="*/ 19143 w 1859"/>
                  <a:gd name="T81" fmla="*/ 263 h 273"/>
                  <a:gd name="T82" fmla="*/ 19869 w 1859"/>
                  <a:gd name="T83" fmla="*/ 263 h 273"/>
                  <a:gd name="T84" fmla="*/ 20163 w 1859"/>
                  <a:gd name="T85" fmla="*/ 263 h 273"/>
                  <a:gd name="T86" fmla="*/ 15052 w 1859"/>
                  <a:gd name="T87" fmla="*/ 0 h 273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w 1859"/>
                  <a:gd name="T133" fmla="*/ 0 h 273"/>
                  <a:gd name="T134" fmla="*/ 1859 w 1859"/>
                  <a:gd name="T135" fmla="*/ 273 h 273"/>
                </a:gdLst>
                <a:ahLst/>
                <a:cxnLst>
                  <a:cxn ang="T88">
                    <a:pos x="T0" y="T1"/>
                  </a:cxn>
                  <a:cxn ang="T89">
                    <a:pos x="T2" y="T3"/>
                  </a:cxn>
                  <a:cxn ang="T90">
                    <a:pos x="T4" y="T5"/>
                  </a:cxn>
                  <a:cxn ang="T91">
                    <a:pos x="T6" y="T7"/>
                  </a:cxn>
                  <a:cxn ang="T92">
                    <a:pos x="T8" y="T9"/>
                  </a:cxn>
                  <a:cxn ang="T93">
                    <a:pos x="T10" y="T11"/>
                  </a:cxn>
                  <a:cxn ang="T94">
                    <a:pos x="T12" y="T13"/>
                  </a:cxn>
                  <a:cxn ang="T95">
                    <a:pos x="T14" y="T15"/>
                  </a:cxn>
                  <a:cxn ang="T96">
                    <a:pos x="T16" y="T17"/>
                  </a:cxn>
                  <a:cxn ang="T97">
                    <a:pos x="T18" y="T19"/>
                  </a:cxn>
                  <a:cxn ang="T98">
                    <a:pos x="T20" y="T21"/>
                  </a:cxn>
                  <a:cxn ang="T99">
                    <a:pos x="T22" y="T23"/>
                  </a:cxn>
                  <a:cxn ang="T100">
                    <a:pos x="T24" y="T25"/>
                  </a:cxn>
                  <a:cxn ang="T101">
                    <a:pos x="T26" y="T27"/>
                  </a:cxn>
                  <a:cxn ang="T102">
                    <a:pos x="T28" y="T29"/>
                  </a:cxn>
                  <a:cxn ang="T103">
                    <a:pos x="T30" y="T31"/>
                  </a:cxn>
                  <a:cxn ang="T104">
                    <a:pos x="T32" y="T33"/>
                  </a:cxn>
                  <a:cxn ang="T105">
                    <a:pos x="T34" y="T35"/>
                  </a:cxn>
                  <a:cxn ang="T106">
                    <a:pos x="T36" y="T37"/>
                  </a:cxn>
                  <a:cxn ang="T107">
                    <a:pos x="T38" y="T39"/>
                  </a:cxn>
                  <a:cxn ang="T108">
                    <a:pos x="T40" y="T41"/>
                  </a:cxn>
                  <a:cxn ang="T109">
                    <a:pos x="T42" y="T43"/>
                  </a:cxn>
                  <a:cxn ang="T110">
                    <a:pos x="T44" y="T45"/>
                  </a:cxn>
                  <a:cxn ang="T111">
                    <a:pos x="T46" y="T47"/>
                  </a:cxn>
                  <a:cxn ang="T112">
                    <a:pos x="T48" y="T49"/>
                  </a:cxn>
                  <a:cxn ang="T113">
                    <a:pos x="T50" y="T51"/>
                  </a:cxn>
                  <a:cxn ang="T114">
                    <a:pos x="T52" y="T53"/>
                  </a:cxn>
                  <a:cxn ang="T115">
                    <a:pos x="T54" y="T55"/>
                  </a:cxn>
                  <a:cxn ang="T116">
                    <a:pos x="T56" y="T57"/>
                  </a:cxn>
                  <a:cxn ang="T117">
                    <a:pos x="T58" y="T59"/>
                  </a:cxn>
                  <a:cxn ang="T118">
                    <a:pos x="T60" y="T61"/>
                  </a:cxn>
                  <a:cxn ang="T119">
                    <a:pos x="T62" y="T63"/>
                  </a:cxn>
                  <a:cxn ang="T120">
                    <a:pos x="T64" y="T65"/>
                  </a:cxn>
                  <a:cxn ang="T121">
                    <a:pos x="T66" y="T67"/>
                  </a:cxn>
                  <a:cxn ang="T122">
                    <a:pos x="T68" y="T69"/>
                  </a:cxn>
                  <a:cxn ang="T123">
                    <a:pos x="T70" y="T71"/>
                  </a:cxn>
                  <a:cxn ang="T124">
                    <a:pos x="T72" y="T73"/>
                  </a:cxn>
                  <a:cxn ang="T125">
                    <a:pos x="T74" y="T75"/>
                  </a:cxn>
                  <a:cxn ang="T126">
                    <a:pos x="T76" y="T77"/>
                  </a:cxn>
                  <a:cxn ang="T127">
                    <a:pos x="T78" y="T79"/>
                  </a:cxn>
                  <a:cxn ang="T128">
                    <a:pos x="T80" y="T81"/>
                  </a:cxn>
                  <a:cxn ang="T129">
                    <a:pos x="T82" y="T83"/>
                  </a:cxn>
                  <a:cxn ang="T130">
                    <a:pos x="T84" y="T85"/>
                  </a:cxn>
                  <a:cxn ang="T131">
                    <a:pos x="T86" y="T87"/>
                  </a:cxn>
                </a:cxnLst>
                <a:rect l="T132" t="T133" r="T134" b="T135"/>
                <a:pathLst>
                  <a:path w="1859" h="273">
                    <a:moveTo>
                      <a:pt x="1388" y="0"/>
                    </a:moveTo>
                    <a:lnTo>
                      <a:pt x="1357" y="2"/>
                    </a:lnTo>
                    <a:lnTo>
                      <a:pt x="1330" y="5"/>
                    </a:lnTo>
                    <a:lnTo>
                      <a:pt x="1306" y="10"/>
                    </a:lnTo>
                    <a:lnTo>
                      <a:pt x="1285" y="18"/>
                    </a:lnTo>
                    <a:lnTo>
                      <a:pt x="1267" y="27"/>
                    </a:lnTo>
                    <a:lnTo>
                      <a:pt x="1251" y="39"/>
                    </a:lnTo>
                    <a:lnTo>
                      <a:pt x="1237" y="52"/>
                    </a:lnTo>
                    <a:lnTo>
                      <a:pt x="1224" y="66"/>
                    </a:lnTo>
                    <a:lnTo>
                      <a:pt x="1213" y="82"/>
                    </a:lnTo>
                    <a:lnTo>
                      <a:pt x="1201" y="99"/>
                    </a:lnTo>
                    <a:lnTo>
                      <a:pt x="1190" y="117"/>
                    </a:lnTo>
                    <a:lnTo>
                      <a:pt x="1180" y="137"/>
                    </a:lnTo>
                    <a:lnTo>
                      <a:pt x="1173" y="147"/>
                    </a:lnTo>
                    <a:lnTo>
                      <a:pt x="1162" y="167"/>
                    </a:lnTo>
                    <a:lnTo>
                      <a:pt x="1155" y="178"/>
                    </a:lnTo>
                    <a:lnTo>
                      <a:pt x="1136" y="202"/>
                    </a:lnTo>
                    <a:lnTo>
                      <a:pt x="1114" y="220"/>
                    </a:lnTo>
                    <a:lnTo>
                      <a:pt x="1088" y="233"/>
                    </a:lnTo>
                    <a:lnTo>
                      <a:pt x="1062" y="241"/>
                    </a:lnTo>
                    <a:lnTo>
                      <a:pt x="1037" y="247"/>
                    </a:lnTo>
                    <a:lnTo>
                      <a:pt x="1015" y="249"/>
                    </a:lnTo>
                    <a:lnTo>
                      <a:pt x="997" y="250"/>
                    </a:lnTo>
                    <a:lnTo>
                      <a:pt x="985" y="250"/>
                    </a:lnTo>
                    <a:lnTo>
                      <a:pt x="980" y="250"/>
                    </a:lnTo>
                    <a:lnTo>
                      <a:pt x="979" y="250"/>
                    </a:lnTo>
                    <a:lnTo>
                      <a:pt x="0" y="250"/>
                    </a:lnTo>
                    <a:lnTo>
                      <a:pt x="0" y="273"/>
                    </a:lnTo>
                    <a:lnTo>
                      <a:pt x="1" y="273"/>
                    </a:lnTo>
                    <a:lnTo>
                      <a:pt x="5" y="273"/>
                    </a:lnTo>
                    <a:lnTo>
                      <a:pt x="12" y="273"/>
                    </a:lnTo>
                    <a:lnTo>
                      <a:pt x="21" y="273"/>
                    </a:lnTo>
                    <a:lnTo>
                      <a:pt x="33" y="273"/>
                    </a:lnTo>
                    <a:lnTo>
                      <a:pt x="47" y="273"/>
                    </a:lnTo>
                    <a:lnTo>
                      <a:pt x="64" y="273"/>
                    </a:lnTo>
                    <a:lnTo>
                      <a:pt x="81" y="273"/>
                    </a:lnTo>
                    <a:lnTo>
                      <a:pt x="102" y="273"/>
                    </a:lnTo>
                    <a:lnTo>
                      <a:pt x="123" y="273"/>
                    </a:lnTo>
                    <a:lnTo>
                      <a:pt x="146" y="273"/>
                    </a:lnTo>
                    <a:lnTo>
                      <a:pt x="171" y="273"/>
                    </a:lnTo>
                    <a:lnTo>
                      <a:pt x="198" y="273"/>
                    </a:lnTo>
                    <a:lnTo>
                      <a:pt x="225" y="273"/>
                    </a:lnTo>
                    <a:lnTo>
                      <a:pt x="253" y="273"/>
                    </a:lnTo>
                    <a:lnTo>
                      <a:pt x="283" y="273"/>
                    </a:lnTo>
                    <a:lnTo>
                      <a:pt x="313" y="273"/>
                    </a:lnTo>
                    <a:lnTo>
                      <a:pt x="344" y="273"/>
                    </a:lnTo>
                    <a:lnTo>
                      <a:pt x="376" y="273"/>
                    </a:lnTo>
                    <a:lnTo>
                      <a:pt x="408" y="273"/>
                    </a:lnTo>
                    <a:lnTo>
                      <a:pt x="440" y="273"/>
                    </a:lnTo>
                    <a:lnTo>
                      <a:pt x="473" y="273"/>
                    </a:lnTo>
                    <a:lnTo>
                      <a:pt x="505" y="273"/>
                    </a:lnTo>
                    <a:lnTo>
                      <a:pt x="538" y="273"/>
                    </a:lnTo>
                    <a:lnTo>
                      <a:pt x="570" y="273"/>
                    </a:lnTo>
                    <a:lnTo>
                      <a:pt x="602" y="273"/>
                    </a:lnTo>
                    <a:lnTo>
                      <a:pt x="634" y="273"/>
                    </a:lnTo>
                    <a:lnTo>
                      <a:pt x="665" y="273"/>
                    </a:lnTo>
                    <a:lnTo>
                      <a:pt x="695" y="273"/>
                    </a:lnTo>
                    <a:lnTo>
                      <a:pt x="725" y="273"/>
                    </a:lnTo>
                    <a:lnTo>
                      <a:pt x="753" y="273"/>
                    </a:lnTo>
                    <a:lnTo>
                      <a:pt x="781" y="273"/>
                    </a:lnTo>
                    <a:lnTo>
                      <a:pt x="807" y="273"/>
                    </a:lnTo>
                    <a:lnTo>
                      <a:pt x="832" y="273"/>
                    </a:lnTo>
                    <a:lnTo>
                      <a:pt x="855" y="273"/>
                    </a:lnTo>
                    <a:lnTo>
                      <a:pt x="877" y="273"/>
                    </a:lnTo>
                    <a:lnTo>
                      <a:pt x="897" y="273"/>
                    </a:lnTo>
                    <a:lnTo>
                      <a:pt x="915" y="273"/>
                    </a:lnTo>
                    <a:lnTo>
                      <a:pt x="931" y="273"/>
                    </a:lnTo>
                    <a:lnTo>
                      <a:pt x="945" y="273"/>
                    </a:lnTo>
                    <a:lnTo>
                      <a:pt x="957" y="273"/>
                    </a:lnTo>
                    <a:lnTo>
                      <a:pt x="966" y="273"/>
                    </a:lnTo>
                    <a:lnTo>
                      <a:pt x="972" y="273"/>
                    </a:lnTo>
                    <a:lnTo>
                      <a:pt x="977" y="273"/>
                    </a:lnTo>
                    <a:lnTo>
                      <a:pt x="979" y="273"/>
                    </a:lnTo>
                    <a:lnTo>
                      <a:pt x="985" y="273"/>
                    </a:lnTo>
                    <a:lnTo>
                      <a:pt x="997" y="273"/>
                    </a:lnTo>
                    <a:lnTo>
                      <a:pt x="1014" y="273"/>
                    </a:lnTo>
                    <a:lnTo>
                      <a:pt x="1035" y="271"/>
                    </a:lnTo>
                    <a:lnTo>
                      <a:pt x="1059" y="266"/>
                    </a:lnTo>
                    <a:lnTo>
                      <a:pt x="1084" y="259"/>
                    </a:lnTo>
                    <a:lnTo>
                      <a:pt x="1110" y="249"/>
                    </a:lnTo>
                    <a:lnTo>
                      <a:pt x="1134" y="234"/>
                    </a:lnTo>
                    <a:lnTo>
                      <a:pt x="1156" y="214"/>
                    </a:lnTo>
                    <a:lnTo>
                      <a:pt x="1175" y="190"/>
                    </a:lnTo>
                    <a:lnTo>
                      <a:pt x="1182" y="179"/>
                    </a:lnTo>
                    <a:lnTo>
                      <a:pt x="1193" y="158"/>
                    </a:lnTo>
                    <a:lnTo>
                      <a:pt x="1199" y="148"/>
                    </a:lnTo>
                    <a:lnTo>
                      <a:pt x="1211" y="127"/>
                    </a:lnTo>
                    <a:lnTo>
                      <a:pt x="1222" y="109"/>
                    </a:lnTo>
                    <a:lnTo>
                      <a:pt x="1234" y="91"/>
                    </a:lnTo>
                    <a:lnTo>
                      <a:pt x="1246" y="76"/>
                    </a:lnTo>
                    <a:lnTo>
                      <a:pt x="1259" y="62"/>
                    </a:lnTo>
                    <a:lnTo>
                      <a:pt x="1274" y="51"/>
                    </a:lnTo>
                    <a:lnTo>
                      <a:pt x="1290" y="41"/>
                    </a:lnTo>
                    <a:lnTo>
                      <a:pt x="1310" y="34"/>
                    </a:lnTo>
                    <a:lnTo>
                      <a:pt x="1332" y="28"/>
                    </a:lnTo>
                    <a:lnTo>
                      <a:pt x="1358" y="24"/>
                    </a:lnTo>
                    <a:lnTo>
                      <a:pt x="1388" y="23"/>
                    </a:lnTo>
                    <a:lnTo>
                      <a:pt x="1391" y="23"/>
                    </a:lnTo>
                    <a:lnTo>
                      <a:pt x="1400" y="23"/>
                    </a:lnTo>
                    <a:lnTo>
                      <a:pt x="1414" y="23"/>
                    </a:lnTo>
                    <a:lnTo>
                      <a:pt x="1433" y="23"/>
                    </a:lnTo>
                    <a:lnTo>
                      <a:pt x="1455" y="23"/>
                    </a:lnTo>
                    <a:lnTo>
                      <a:pt x="1481" y="23"/>
                    </a:lnTo>
                    <a:lnTo>
                      <a:pt x="1510" y="23"/>
                    </a:lnTo>
                    <a:lnTo>
                      <a:pt x="1541" y="23"/>
                    </a:lnTo>
                    <a:lnTo>
                      <a:pt x="1573" y="23"/>
                    </a:lnTo>
                    <a:lnTo>
                      <a:pt x="1606" y="23"/>
                    </a:lnTo>
                    <a:lnTo>
                      <a:pt x="1640" y="23"/>
                    </a:lnTo>
                    <a:lnTo>
                      <a:pt x="1673" y="23"/>
                    </a:lnTo>
                    <a:lnTo>
                      <a:pt x="1705" y="23"/>
                    </a:lnTo>
                    <a:lnTo>
                      <a:pt x="1736" y="23"/>
                    </a:lnTo>
                    <a:lnTo>
                      <a:pt x="1765" y="23"/>
                    </a:lnTo>
                    <a:lnTo>
                      <a:pt x="1791" y="23"/>
                    </a:lnTo>
                    <a:lnTo>
                      <a:pt x="1813" y="23"/>
                    </a:lnTo>
                    <a:lnTo>
                      <a:pt x="1832" y="23"/>
                    </a:lnTo>
                    <a:lnTo>
                      <a:pt x="1846" y="23"/>
                    </a:lnTo>
                    <a:lnTo>
                      <a:pt x="1855" y="23"/>
                    </a:lnTo>
                    <a:lnTo>
                      <a:pt x="1859" y="23"/>
                    </a:lnTo>
                    <a:lnTo>
                      <a:pt x="1859" y="0"/>
                    </a:lnTo>
                    <a:lnTo>
                      <a:pt x="1388" y="0"/>
                    </a:lnTo>
                    <a:close/>
                  </a:path>
                </a:pathLst>
              </a:custGeom>
              <a:solidFill>
                <a:srgbClr val="4D94C3"/>
              </a:solidFill>
              <a:ln w="19050" cmpd="sng">
                <a:solidFill>
                  <a:srgbClr val="4D94C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1400">
                  <a:latin typeface="Times New Roman"/>
                  <a:cs typeface="Times New Roman"/>
                </a:endParaRPr>
              </a:p>
            </p:txBody>
          </p:sp>
          <p:sp>
            <p:nvSpPr>
              <p:cNvPr id="25" name="Freeform 86"/>
              <p:cNvSpPr>
                <a:spLocks noChangeAspect="1"/>
              </p:cNvSpPr>
              <p:nvPr/>
            </p:nvSpPr>
            <p:spPr bwMode="auto">
              <a:xfrm>
                <a:off x="705" y="1737"/>
                <a:ext cx="4115" cy="615"/>
              </a:xfrm>
              <a:custGeom>
                <a:avLst/>
                <a:gdLst>
                  <a:gd name="T0" fmla="*/ 10545 w 1859"/>
                  <a:gd name="T1" fmla="*/ 9 h 274"/>
                  <a:gd name="T2" fmla="*/ 10251 w 1859"/>
                  <a:gd name="T3" fmla="*/ 9 h 274"/>
                  <a:gd name="T4" fmla="*/ 9731 w 1859"/>
                  <a:gd name="T5" fmla="*/ 9 h 274"/>
                  <a:gd name="T6" fmla="*/ 9025 w 1859"/>
                  <a:gd name="T7" fmla="*/ 9 h 274"/>
                  <a:gd name="T8" fmla="*/ 8168 w 1859"/>
                  <a:gd name="T9" fmla="*/ 9 h 274"/>
                  <a:gd name="T10" fmla="*/ 7212 w 1859"/>
                  <a:gd name="T11" fmla="*/ 9 h 274"/>
                  <a:gd name="T12" fmla="*/ 6185 w 1859"/>
                  <a:gd name="T13" fmla="*/ 9 h 274"/>
                  <a:gd name="T14" fmla="*/ 5131 w 1859"/>
                  <a:gd name="T15" fmla="*/ 9 h 274"/>
                  <a:gd name="T16" fmla="*/ 4077 w 1859"/>
                  <a:gd name="T17" fmla="*/ 9 h 274"/>
                  <a:gd name="T18" fmla="*/ 3068 w 1859"/>
                  <a:gd name="T19" fmla="*/ 9 h 274"/>
                  <a:gd name="T20" fmla="*/ 2147 w 1859"/>
                  <a:gd name="T21" fmla="*/ 9 h 274"/>
                  <a:gd name="T22" fmla="*/ 1333 w 1859"/>
                  <a:gd name="T23" fmla="*/ 9 h 274"/>
                  <a:gd name="T24" fmla="*/ 695 w 1859"/>
                  <a:gd name="T25" fmla="*/ 9 h 274"/>
                  <a:gd name="T26" fmla="*/ 226 w 1859"/>
                  <a:gd name="T27" fmla="*/ 9 h 274"/>
                  <a:gd name="T28" fmla="*/ 9 w 1859"/>
                  <a:gd name="T29" fmla="*/ 9 h 274"/>
                  <a:gd name="T30" fmla="*/ 0 w 1859"/>
                  <a:gd name="T31" fmla="*/ 272 h 274"/>
                  <a:gd name="T32" fmla="*/ 10627 w 1859"/>
                  <a:gd name="T33" fmla="*/ 272 h 274"/>
                  <a:gd name="T34" fmla="*/ 10627 w 1859"/>
                  <a:gd name="T35" fmla="*/ 272 h 274"/>
                  <a:gd name="T36" fmla="*/ 11010 w 1859"/>
                  <a:gd name="T37" fmla="*/ 283 h 274"/>
                  <a:gd name="T38" fmla="*/ 11798 w 1859"/>
                  <a:gd name="T39" fmla="*/ 462 h 274"/>
                  <a:gd name="T40" fmla="*/ 12529 w 1859"/>
                  <a:gd name="T41" fmla="*/ 1084 h 274"/>
                  <a:gd name="T42" fmla="*/ 12735 w 1859"/>
                  <a:gd name="T43" fmla="*/ 1436 h 274"/>
                  <a:gd name="T44" fmla="*/ 12916 w 1859"/>
                  <a:gd name="T45" fmla="*/ 1789 h 274"/>
                  <a:gd name="T46" fmla="*/ 13288 w 1859"/>
                  <a:gd name="T47" fmla="*/ 2363 h 274"/>
                  <a:gd name="T48" fmla="*/ 13744 w 1859"/>
                  <a:gd name="T49" fmla="*/ 2806 h 274"/>
                  <a:gd name="T50" fmla="*/ 14426 w 1859"/>
                  <a:gd name="T51" fmla="*/ 3044 h 274"/>
                  <a:gd name="T52" fmla="*/ 15052 w 1859"/>
                  <a:gd name="T53" fmla="*/ 3097 h 274"/>
                  <a:gd name="T54" fmla="*/ 15336 w 1859"/>
                  <a:gd name="T55" fmla="*/ 3097 h 274"/>
                  <a:gd name="T56" fmla="*/ 16062 w 1859"/>
                  <a:gd name="T57" fmla="*/ 3097 h 274"/>
                  <a:gd name="T58" fmla="*/ 17062 w 1859"/>
                  <a:gd name="T59" fmla="*/ 3097 h 274"/>
                  <a:gd name="T60" fmla="*/ 18145 w 1859"/>
                  <a:gd name="T61" fmla="*/ 3097 h 274"/>
                  <a:gd name="T62" fmla="*/ 19143 w 1859"/>
                  <a:gd name="T63" fmla="*/ 3097 h 274"/>
                  <a:gd name="T64" fmla="*/ 19869 w 1859"/>
                  <a:gd name="T65" fmla="*/ 3097 h 274"/>
                  <a:gd name="T66" fmla="*/ 20163 w 1859"/>
                  <a:gd name="T67" fmla="*/ 3097 h 274"/>
                  <a:gd name="T68" fmla="*/ 20163 w 1859"/>
                  <a:gd name="T69" fmla="*/ 2851 h 274"/>
                  <a:gd name="T70" fmla="*/ 19869 w 1859"/>
                  <a:gd name="T71" fmla="*/ 2851 h 274"/>
                  <a:gd name="T72" fmla="*/ 19143 w 1859"/>
                  <a:gd name="T73" fmla="*/ 2851 h 274"/>
                  <a:gd name="T74" fmla="*/ 18145 w 1859"/>
                  <a:gd name="T75" fmla="*/ 2851 h 274"/>
                  <a:gd name="T76" fmla="*/ 17062 w 1859"/>
                  <a:gd name="T77" fmla="*/ 2851 h 274"/>
                  <a:gd name="T78" fmla="*/ 16062 w 1859"/>
                  <a:gd name="T79" fmla="*/ 2851 h 274"/>
                  <a:gd name="T80" fmla="*/ 15336 w 1859"/>
                  <a:gd name="T81" fmla="*/ 2851 h 274"/>
                  <a:gd name="T82" fmla="*/ 15052 w 1859"/>
                  <a:gd name="T83" fmla="*/ 2851 h 274"/>
                  <a:gd name="T84" fmla="*/ 14446 w 1859"/>
                  <a:gd name="T85" fmla="*/ 2790 h 274"/>
                  <a:gd name="T86" fmla="*/ 13817 w 1859"/>
                  <a:gd name="T87" fmla="*/ 2534 h 274"/>
                  <a:gd name="T88" fmla="*/ 13385 w 1859"/>
                  <a:gd name="T89" fmla="*/ 2081 h 274"/>
                  <a:gd name="T90" fmla="*/ 13013 w 1859"/>
                  <a:gd name="T91" fmla="*/ 1436 h 274"/>
                  <a:gd name="T92" fmla="*/ 12819 w 1859"/>
                  <a:gd name="T93" fmla="*/ 1073 h 274"/>
                  <a:gd name="T94" fmla="*/ 12538 w 1859"/>
                  <a:gd name="T95" fmla="*/ 664 h 274"/>
                  <a:gd name="T96" fmla="*/ 11754 w 1859"/>
                  <a:gd name="T97" fmla="*/ 157 h 274"/>
                  <a:gd name="T98" fmla="*/ 10999 w 1859"/>
                  <a:gd name="T99" fmla="*/ 9 h 274"/>
                  <a:gd name="T100" fmla="*/ 10618 w 1859"/>
                  <a:gd name="T101" fmla="*/ 9 h 274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w 1859"/>
                  <a:gd name="T154" fmla="*/ 0 h 274"/>
                  <a:gd name="T155" fmla="*/ 1859 w 1859"/>
                  <a:gd name="T156" fmla="*/ 274 h 274"/>
                </a:gdLst>
                <a:ahLst/>
                <a:cxnLst>
                  <a:cxn ang="T102">
                    <a:pos x="T0" y="T1"/>
                  </a:cxn>
                  <a:cxn ang="T103">
                    <a:pos x="T2" y="T3"/>
                  </a:cxn>
                  <a:cxn ang="T104">
                    <a:pos x="T4" y="T5"/>
                  </a:cxn>
                  <a:cxn ang="T105">
                    <a:pos x="T6" y="T7"/>
                  </a:cxn>
                  <a:cxn ang="T106">
                    <a:pos x="T8" y="T9"/>
                  </a:cxn>
                  <a:cxn ang="T107">
                    <a:pos x="T10" y="T11"/>
                  </a:cxn>
                  <a:cxn ang="T108">
                    <a:pos x="T12" y="T13"/>
                  </a:cxn>
                  <a:cxn ang="T109">
                    <a:pos x="T14" y="T15"/>
                  </a:cxn>
                  <a:cxn ang="T110">
                    <a:pos x="T16" y="T17"/>
                  </a:cxn>
                  <a:cxn ang="T111">
                    <a:pos x="T18" y="T19"/>
                  </a:cxn>
                  <a:cxn ang="T112">
                    <a:pos x="T20" y="T21"/>
                  </a:cxn>
                  <a:cxn ang="T113">
                    <a:pos x="T22" y="T23"/>
                  </a:cxn>
                  <a:cxn ang="T114">
                    <a:pos x="T24" y="T25"/>
                  </a:cxn>
                  <a:cxn ang="T115">
                    <a:pos x="T26" y="T27"/>
                  </a:cxn>
                  <a:cxn ang="T116">
                    <a:pos x="T28" y="T29"/>
                  </a:cxn>
                  <a:cxn ang="T117">
                    <a:pos x="T30" y="T31"/>
                  </a:cxn>
                  <a:cxn ang="T118">
                    <a:pos x="T32" y="T33"/>
                  </a:cxn>
                  <a:cxn ang="T119">
                    <a:pos x="T34" y="T35"/>
                  </a:cxn>
                  <a:cxn ang="T120">
                    <a:pos x="T36" y="T37"/>
                  </a:cxn>
                  <a:cxn ang="T121">
                    <a:pos x="T38" y="T39"/>
                  </a:cxn>
                  <a:cxn ang="T122">
                    <a:pos x="T40" y="T41"/>
                  </a:cxn>
                  <a:cxn ang="T123">
                    <a:pos x="T42" y="T43"/>
                  </a:cxn>
                  <a:cxn ang="T124">
                    <a:pos x="T44" y="T45"/>
                  </a:cxn>
                  <a:cxn ang="T125">
                    <a:pos x="T46" y="T47"/>
                  </a:cxn>
                  <a:cxn ang="T126">
                    <a:pos x="T48" y="T49"/>
                  </a:cxn>
                  <a:cxn ang="T127">
                    <a:pos x="T50" y="T51"/>
                  </a:cxn>
                  <a:cxn ang="T128">
                    <a:pos x="T52" y="T53"/>
                  </a:cxn>
                  <a:cxn ang="T129">
                    <a:pos x="T54" y="T55"/>
                  </a:cxn>
                  <a:cxn ang="T130">
                    <a:pos x="T56" y="T57"/>
                  </a:cxn>
                  <a:cxn ang="T131">
                    <a:pos x="T58" y="T59"/>
                  </a:cxn>
                  <a:cxn ang="T132">
                    <a:pos x="T60" y="T61"/>
                  </a:cxn>
                  <a:cxn ang="T133">
                    <a:pos x="T62" y="T63"/>
                  </a:cxn>
                  <a:cxn ang="T134">
                    <a:pos x="T64" y="T65"/>
                  </a:cxn>
                  <a:cxn ang="T135">
                    <a:pos x="T66" y="T67"/>
                  </a:cxn>
                  <a:cxn ang="T136">
                    <a:pos x="T68" y="T69"/>
                  </a:cxn>
                  <a:cxn ang="T137">
                    <a:pos x="T70" y="T71"/>
                  </a:cxn>
                  <a:cxn ang="T138">
                    <a:pos x="T72" y="T73"/>
                  </a:cxn>
                  <a:cxn ang="T139">
                    <a:pos x="T74" y="T75"/>
                  </a:cxn>
                  <a:cxn ang="T140">
                    <a:pos x="T76" y="T77"/>
                  </a:cxn>
                  <a:cxn ang="T141">
                    <a:pos x="T78" y="T79"/>
                  </a:cxn>
                  <a:cxn ang="T142">
                    <a:pos x="T80" y="T81"/>
                  </a:cxn>
                  <a:cxn ang="T143">
                    <a:pos x="T82" y="T83"/>
                  </a:cxn>
                  <a:cxn ang="T144">
                    <a:pos x="T84" y="T85"/>
                  </a:cxn>
                  <a:cxn ang="T145">
                    <a:pos x="T86" y="T87"/>
                  </a:cxn>
                  <a:cxn ang="T146">
                    <a:pos x="T88" y="T89"/>
                  </a:cxn>
                  <a:cxn ang="T147">
                    <a:pos x="T90" y="T91"/>
                  </a:cxn>
                  <a:cxn ang="T148">
                    <a:pos x="T92" y="T93"/>
                  </a:cxn>
                  <a:cxn ang="T149">
                    <a:pos x="T94" y="T95"/>
                  </a:cxn>
                  <a:cxn ang="T150">
                    <a:pos x="T96" y="T97"/>
                  </a:cxn>
                  <a:cxn ang="T151">
                    <a:pos x="T98" y="T99"/>
                  </a:cxn>
                  <a:cxn ang="T152">
                    <a:pos x="T100" y="T101"/>
                  </a:cxn>
                </a:cxnLst>
                <a:rect l="T153" t="T154" r="T155" b="T156"/>
                <a:pathLst>
                  <a:path w="1859" h="274">
                    <a:moveTo>
                      <a:pt x="979" y="1"/>
                    </a:moveTo>
                    <a:lnTo>
                      <a:pt x="977" y="1"/>
                    </a:lnTo>
                    <a:lnTo>
                      <a:pt x="972" y="1"/>
                    </a:lnTo>
                    <a:lnTo>
                      <a:pt x="966" y="1"/>
                    </a:lnTo>
                    <a:lnTo>
                      <a:pt x="957" y="1"/>
                    </a:lnTo>
                    <a:lnTo>
                      <a:pt x="945" y="1"/>
                    </a:lnTo>
                    <a:lnTo>
                      <a:pt x="931" y="1"/>
                    </a:lnTo>
                    <a:lnTo>
                      <a:pt x="915" y="1"/>
                    </a:lnTo>
                    <a:lnTo>
                      <a:pt x="897" y="1"/>
                    </a:lnTo>
                    <a:lnTo>
                      <a:pt x="877" y="1"/>
                    </a:lnTo>
                    <a:lnTo>
                      <a:pt x="855" y="1"/>
                    </a:lnTo>
                    <a:lnTo>
                      <a:pt x="832" y="1"/>
                    </a:lnTo>
                    <a:lnTo>
                      <a:pt x="807" y="1"/>
                    </a:lnTo>
                    <a:lnTo>
                      <a:pt x="781" y="1"/>
                    </a:lnTo>
                    <a:lnTo>
                      <a:pt x="753" y="1"/>
                    </a:lnTo>
                    <a:lnTo>
                      <a:pt x="725" y="1"/>
                    </a:lnTo>
                    <a:lnTo>
                      <a:pt x="695" y="1"/>
                    </a:lnTo>
                    <a:lnTo>
                      <a:pt x="665" y="1"/>
                    </a:lnTo>
                    <a:lnTo>
                      <a:pt x="634" y="1"/>
                    </a:lnTo>
                    <a:lnTo>
                      <a:pt x="602" y="1"/>
                    </a:lnTo>
                    <a:lnTo>
                      <a:pt x="570" y="1"/>
                    </a:lnTo>
                    <a:lnTo>
                      <a:pt x="538" y="1"/>
                    </a:lnTo>
                    <a:lnTo>
                      <a:pt x="505" y="1"/>
                    </a:lnTo>
                    <a:lnTo>
                      <a:pt x="473" y="1"/>
                    </a:lnTo>
                    <a:lnTo>
                      <a:pt x="440" y="1"/>
                    </a:lnTo>
                    <a:lnTo>
                      <a:pt x="408" y="1"/>
                    </a:lnTo>
                    <a:lnTo>
                      <a:pt x="376" y="1"/>
                    </a:lnTo>
                    <a:lnTo>
                      <a:pt x="344" y="1"/>
                    </a:lnTo>
                    <a:lnTo>
                      <a:pt x="313" y="1"/>
                    </a:lnTo>
                    <a:lnTo>
                      <a:pt x="283" y="1"/>
                    </a:lnTo>
                    <a:lnTo>
                      <a:pt x="253" y="1"/>
                    </a:lnTo>
                    <a:lnTo>
                      <a:pt x="225" y="1"/>
                    </a:lnTo>
                    <a:lnTo>
                      <a:pt x="198" y="1"/>
                    </a:lnTo>
                    <a:lnTo>
                      <a:pt x="171" y="1"/>
                    </a:lnTo>
                    <a:lnTo>
                      <a:pt x="146" y="1"/>
                    </a:lnTo>
                    <a:lnTo>
                      <a:pt x="123" y="1"/>
                    </a:lnTo>
                    <a:lnTo>
                      <a:pt x="102" y="1"/>
                    </a:lnTo>
                    <a:lnTo>
                      <a:pt x="81" y="1"/>
                    </a:lnTo>
                    <a:lnTo>
                      <a:pt x="64" y="1"/>
                    </a:lnTo>
                    <a:lnTo>
                      <a:pt x="47" y="1"/>
                    </a:lnTo>
                    <a:lnTo>
                      <a:pt x="33" y="1"/>
                    </a:lnTo>
                    <a:lnTo>
                      <a:pt x="21" y="1"/>
                    </a:lnTo>
                    <a:lnTo>
                      <a:pt x="12" y="1"/>
                    </a:lnTo>
                    <a:lnTo>
                      <a:pt x="5" y="1"/>
                    </a:lnTo>
                    <a:lnTo>
                      <a:pt x="1" y="1"/>
                    </a:lnTo>
                    <a:lnTo>
                      <a:pt x="0" y="1"/>
                    </a:lnTo>
                    <a:lnTo>
                      <a:pt x="0" y="24"/>
                    </a:lnTo>
                    <a:lnTo>
                      <a:pt x="979" y="24"/>
                    </a:lnTo>
                    <a:lnTo>
                      <a:pt x="980" y="24"/>
                    </a:lnTo>
                    <a:lnTo>
                      <a:pt x="985" y="24"/>
                    </a:lnTo>
                    <a:lnTo>
                      <a:pt x="997" y="24"/>
                    </a:lnTo>
                    <a:lnTo>
                      <a:pt x="1015" y="25"/>
                    </a:lnTo>
                    <a:lnTo>
                      <a:pt x="1037" y="27"/>
                    </a:lnTo>
                    <a:lnTo>
                      <a:pt x="1062" y="32"/>
                    </a:lnTo>
                    <a:lnTo>
                      <a:pt x="1088" y="41"/>
                    </a:lnTo>
                    <a:lnTo>
                      <a:pt x="1114" y="54"/>
                    </a:lnTo>
                    <a:lnTo>
                      <a:pt x="1136" y="72"/>
                    </a:lnTo>
                    <a:lnTo>
                      <a:pt x="1155" y="96"/>
                    </a:lnTo>
                    <a:lnTo>
                      <a:pt x="1162" y="107"/>
                    </a:lnTo>
                    <a:lnTo>
                      <a:pt x="1174" y="127"/>
                    </a:lnTo>
                    <a:lnTo>
                      <a:pt x="1180" y="138"/>
                    </a:lnTo>
                    <a:lnTo>
                      <a:pt x="1191" y="158"/>
                    </a:lnTo>
                    <a:lnTo>
                      <a:pt x="1202" y="176"/>
                    </a:lnTo>
                    <a:lnTo>
                      <a:pt x="1213" y="193"/>
                    </a:lnTo>
                    <a:lnTo>
                      <a:pt x="1225" y="209"/>
                    </a:lnTo>
                    <a:lnTo>
                      <a:pt x="1238" y="223"/>
                    </a:lnTo>
                    <a:lnTo>
                      <a:pt x="1252" y="236"/>
                    </a:lnTo>
                    <a:lnTo>
                      <a:pt x="1267" y="248"/>
                    </a:lnTo>
                    <a:lnTo>
                      <a:pt x="1286" y="257"/>
                    </a:lnTo>
                    <a:lnTo>
                      <a:pt x="1307" y="264"/>
                    </a:lnTo>
                    <a:lnTo>
                      <a:pt x="1330" y="269"/>
                    </a:lnTo>
                    <a:lnTo>
                      <a:pt x="1357" y="273"/>
                    </a:lnTo>
                    <a:lnTo>
                      <a:pt x="1388" y="274"/>
                    </a:lnTo>
                    <a:lnTo>
                      <a:pt x="1391" y="274"/>
                    </a:lnTo>
                    <a:lnTo>
                      <a:pt x="1400" y="274"/>
                    </a:lnTo>
                    <a:lnTo>
                      <a:pt x="1414" y="274"/>
                    </a:lnTo>
                    <a:lnTo>
                      <a:pt x="1433" y="274"/>
                    </a:lnTo>
                    <a:lnTo>
                      <a:pt x="1455" y="274"/>
                    </a:lnTo>
                    <a:lnTo>
                      <a:pt x="1481" y="274"/>
                    </a:lnTo>
                    <a:lnTo>
                      <a:pt x="1510" y="274"/>
                    </a:lnTo>
                    <a:lnTo>
                      <a:pt x="1541" y="274"/>
                    </a:lnTo>
                    <a:lnTo>
                      <a:pt x="1573" y="274"/>
                    </a:lnTo>
                    <a:lnTo>
                      <a:pt x="1606" y="274"/>
                    </a:lnTo>
                    <a:lnTo>
                      <a:pt x="1640" y="274"/>
                    </a:lnTo>
                    <a:lnTo>
                      <a:pt x="1673" y="274"/>
                    </a:lnTo>
                    <a:lnTo>
                      <a:pt x="1705" y="274"/>
                    </a:lnTo>
                    <a:lnTo>
                      <a:pt x="1736" y="274"/>
                    </a:lnTo>
                    <a:lnTo>
                      <a:pt x="1765" y="274"/>
                    </a:lnTo>
                    <a:lnTo>
                      <a:pt x="1791" y="274"/>
                    </a:lnTo>
                    <a:lnTo>
                      <a:pt x="1813" y="274"/>
                    </a:lnTo>
                    <a:lnTo>
                      <a:pt x="1832" y="274"/>
                    </a:lnTo>
                    <a:lnTo>
                      <a:pt x="1846" y="274"/>
                    </a:lnTo>
                    <a:lnTo>
                      <a:pt x="1855" y="274"/>
                    </a:lnTo>
                    <a:lnTo>
                      <a:pt x="1859" y="274"/>
                    </a:lnTo>
                    <a:lnTo>
                      <a:pt x="1859" y="252"/>
                    </a:lnTo>
                    <a:lnTo>
                      <a:pt x="1855" y="252"/>
                    </a:lnTo>
                    <a:lnTo>
                      <a:pt x="1846" y="252"/>
                    </a:lnTo>
                    <a:lnTo>
                      <a:pt x="1832" y="252"/>
                    </a:lnTo>
                    <a:lnTo>
                      <a:pt x="1813" y="252"/>
                    </a:lnTo>
                    <a:lnTo>
                      <a:pt x="1791" y="252"/>
                    </a:lnTo>
                    <a:lnTo>
                      <a:pt x="1765" y="252"/>
                    </a:lnTo>
                    <a:lnTo>
                      <a:pt x="1736" y="252"/>
                    </a:lnTo>
                    <a:lnTo>
                      <a:pt x="1705" y="252"/>
                    </a:lnTo>
                    <a:lnTo>
                      <a:pt x="1673" y="252"/>
                    </a:lnTo>
                    <a:lnTo>
                      <a:pt x="1640" y="252"/>
                    </a:lnTo>
                    <a:lnTo>
                      <a:pt x="1606" y="252"/>
                    </a:lnTo>
                    <a:lnTo>
                      <a:pt x="1573" y="252"/>
                    </a:lnTo>
                    <a:lnTo>
                      <a:pt x="1541" y="252"/>
                    </a:lnTo>
                    <a:lnTo>
                      <a:pt x="1510" y="252"/>
                    </a:lnTo>
                    <a:lnTo>
                      <a:pt x="1481" y="252"/>
                    </a:lnTo>
                    <a:lnTo>
                      <a:pt x="1455" y="252"/>
                    </a:lnTo>
                    <a:lnTo>
                      <a:pt x="1433" y="252"/>
                    </a:lnTo>
                    <a:lnTo>
                      <a:pt x="1414" y="252"/>
                    </a:lnTo>
                    <a:lnTo>
                      <a:pt x="1400" y="252"/>
                    </a:lnTo>
                    <a:lnTo>
                      <a:pt x="1391" y="252"/>
                    </a:lnTo>
                    <a:lnTo>
                      <a:pt x="1388" y="252"/>
                    </a:lnTo>
                    <a:lnTo>
                      <a:pt x="1358" y="251"/>
                    </a:lnTo>
                    <a:lnTo>
                      <a:pt x="1332" y="247"/>
                    </a:lnTo>
                    <a:lnTo>
                      <a:pt x="1310" y="241"/>
                    </a:lnTo>
                    <a:lnTo>
                      <a:pt x="1291" y="234"/>
                    </a:lnTo>
                    <a:lnTo>
                      <a:pt x="1274" y="224"/>
                    </a:lnTo>
                    <a:lnTo>
                      <a:pt x="1259" y="213"/>
                    </a:lnTo>
                    <a:lnTo>
                      <a:pt x="1246" y="199"/>
                    </a:lnTo>
                    <a:lnTo>
                      <a:pt x="1234" y="184"/>
                    </a:lnTo>
                    <a:lnTo>
                      <a:pt x="1223" y="166"/>
                    </a:lnTo>
                    <a:lnTo>
                      <a:pt x="1212" y="148"/>
                    </a:lnTo>
                    <a:lnTo>
                      <a:pt x="1200" y="127"/>
                    </a:lnTo>
                    <a:lnTo>
                      <a:pt x="1193" y="116"/>
                    </a:lnTo>
                    <a:lnTo>
                      <a:pt x="1182" y="95"/>
                    </a:lnTo>
                    <a:lnTo>
                      <a:pt x="1175" y="84"/>
                    </a:lnTo>
                    <a:lnTo>
                      <a:pt x="1156" y="59"/>
                    </a:lnTo>
                    <a:lnTo>
                      <a:pt x="1134" y="40"/>
                    </a:lnTo>
                    <a:lnTo>
                      <a:pt x="1110" y="25"/>
                    </a:lnTo>
                    <a:lnTo>
                      <a:pt x="1084" y="14"/>
                    </a:lnTo>
                    <a:lnTo>
                      <a:pt x="1059" y="7"/>
                    </a:lnTo>
                    <a:lnTo>
                      <a:pt x="1035" y="3"/>
                    </a:lnTo>
                    <a:lnTo>
                      <a:pt x="1014" y="1"/>
                    </a:lnTo>
                    <a:lnTo>
                      <a:pt x="997" y="0"/>
                    </a:lnTo>
                    <a:lnTo>
                      <a:pt x="985" y="1"/>
                    </a:lnTo>
                    <a:lnTo>
                      <a:pt x="979" y="1"/>
                    </a:lnTo>
                    <a:close/>
                  </a:path>
                </a:pathLst>
              </a:custGeom>
              <a:solidFill>
                <a:srgbClr val="4D94C3"/>
              </a:solidFill>
              <a:ln w="19050" cmpd="sng">
                <a:solidFill>
                  <a:srgbClr val="4D94C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1400">
                  <a:latin typeface="Times New Roman"/>
                  <a:cs typeface="Times New Roman"/>
                </a:endParaRPr>
              </a:p>
            </p:txBody>
          </p:sp>
          <p:sp>
            <p:nvSpPr>
              <p:cNvPr id="26" name="Rectangle 87"/>
              <p:cNvSpPr>
                <a:spLocks noChangeArrowheads="1"/>
              </p:cNvSpPr>
              <p:nvPr/>
            </p:nvSpPr>
            <p:spPr bwMode="auto">
              <a:xfrm>
                <a:off x="3842" y="986"/>
                <a:ext cx="15" cy="112"/>
              </a:xfrm>
              <a:prstGeom prst="rect">
                <a:avLst/>
              </a:prstGeom>
              <a:solidFill>
                <a:srgbClr val="4D94C3"/>
              </a:solidFill>
              <a:ln w="19050">
                <a:solidFill>
                  <a:srgbClr val="4D94C3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sz="1400">
                  <a:latin typeface="Times New Roman"/>
                  <a:cs typeface="Times New Roman"/>
                </a:endParaRPr>
              </a:p>
            </p:txBody>
          </p:sp>
          <p:grpSp>
            <p:nvGrpSpPr>
              <p:cNvPr id="27" name="Group 88"/>
              <p:cNvGrpSpPr>
                <a:grpSpLocks/>
              </p:cNvGrpSpPr>
              <p:nvPr/>
            </p:nvGrpSpPr>
            <p:grpSpPr bwMode="auto">
              <a:xfrm>
                <a:off x="4159" y="986"/>
                <a:ext cx="652" cy="112"/>
                <a:chOff x="4401" y="1474"/>
                <a:chExt cx="442" cy="75"/>
              </a:xfrm>
            </p:grpSpPr>
            <p:sp>
              <p:nvSpPr>
                <p:cNvPr id="36" name="Rectangle 89"/>
                <p:cNvSpPr>
                  <a:spLocks noChangeAspect="1" noChangeArrowheads="1"/>
                </p:cNvSpPr>
                <p:nvPr/>
              </p:nvSpPr>
              <p:spPr bwMode="auto">
                <a:xfrm>
                  <a:off x="4401" y="1474"/>
                  <a:ext cx="10" cy="75"/>
                </a:xfrm>
                <a:prstGeom prst="rect">
                  <a:avLst/>
                </a:prstGeom>
                <a:solidFill>
                  <a:srgbClr val="4D94C3"/>
                </a:solidFill>
                <a:ln w="19050">
                  <a:solidFill>
                    <a:srgbClr val="4D94C3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37" name="Rectangle 90"/>
                <p:cNvSpPr>
                  <a:spLocks noChangeAspect="1" noChangeArrowheads="1"/>
                </p:cNvSpPr>
                <p:nvPr/>
              </p:nvSpPr>
              <p:spPr bwMode="auto">
                <a:xfrm>
                  <a:off x="4472" y="1474"/>
                  <a:ext cx="12" cy="75"/>
                </a:xfrm>
                <a:prstGeom prst="rect">
                  <a:avLst/>
                </a:prstGeom>
                <a:solidFill>
                  <a:srgbClr val="4D94C3"/>
                </a:solidFill>
                <a:ln w="19050">
                  <a:solidFill>
                    <a:srgbClr val="4D94C3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38" name="Rectangle 91"/>
                <p:cNvSpPr>
                  <a:spLocks noChangeAspect="1" noChangeArrowheads="1"/>
                </p:cNvSpPr>
                <p:nvPr/>
              </p:nvSpPr>
              <p:spPr bwMode="auto">
                <a:xfrm>
                  <a:off x="4544" y="1474"/>
                  <a:ext cx="12" cy="75"/>
                </a:xfrm>
                <a:prstGeom prst="rect">
                  <a:avLst/>
                </a:prstGeom>
                <a:solidFill>
                  <a:srgbClr val="4D94C3"/>
                </a:solidFill>
                <a:ln w="19050">
                  <a:solidFill>
                    <a:srgbClr val="4D94C3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39" name="Rectangle 92"/>
                <p:cNvSpPr>
                  <a:spLocks noChangeAspect="1" noChangeArrowheads="1"/>
                </p:cNvSpPr>
                <p:nvPr/>
              </p:nvSpPr>
              <p:spPr bwMode="auto">
                <a:xfrm>
                  <a:off x="4615" y="1474"/>
                  <a:ext cx="12" cy="75"/>
                </a:xfrm>
                <a:prstGeom prst="rect">
                  <a:avLst/>
                </a:prstGeom>
                <a:solidFill>
                  <a:srgbClr val="4D94C3"/>
                </a:solidFill>
                <a:ln w="19050">
                  <a:solidFill>
                    <a:srgbClr val="4D94C3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40" name="Rectangle 93"/>
                <p:cNvSpPr>
                  <a:spLocks noChangeAspect="1" noChangeArrowheads="1"/>
                </p:cNvSpPr>
                <p:nvPr/>
              </p:nvSpPr>
              <p:spPr bwMode="auto">
                <a:xfrm>
                  <a:off x="4687" y="1474"/>
                  <a:ext cx="12" cy="75"/>
                </a:xfrm>
                <a:prstGeom prst="rect">
                  <a:avLst/>
                </a:prstGeom>
                <a:solidFill>
                  <a:srgbClr val="4D94C3"/>
                </a:solidFill>
                <a:ln w="19050">
                  <a:solidFill>
                    <a:srgbClr val="4D94C3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41" name="Rectangle 94"/>
                <p:cNvSpPr>
                  <a:spLocks noChangeAspect="1" noChangeArrowheads="1"/>
                </p:cNvSpPr>
                <p:nvPr/>
              </p:nvSpPr>
              <p:spPr bwMode="auto">
                <a:xfrm>
                  <a:off x="4759" y="1474"/>
                  <a:ext cx="12" cy="75"/>
                </a:xfrm>
                <a:prstGeom prst="rect">
                  <a:avLst/>
                </a:prstGeom>
                <a:solidFill>
                  <a:srgbClr val="4D94C3"/>
                </a:solidFill>
                <a:ln w="19050">
                  <a:solidFill>
                    <a:srgbClr val="4D94C3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42" name="Rectangle 95"/>
                <p:cNvSpPr>
                  <a:spLocks noChangeAspect="1" noChangeArrowheads="1"/>
                </p:cNvSpPr>
                <p:nvPr/>
              </p:nvSpPr>
              <p:spPr bwMode="auto">
                <a:xfrm>
                  <a:off x="4831" y="1474"/>
                  <a:ext cx="12" cy="75"/>
                </a:xfrm>
                <a:prstGeom prst="rect">
                  <a:avLst/>
                </a:prstGeom>
                <a:solidFill>
                  <a:srgbClr val="4D94C3"/>
                </a:solidFill>
                <a:ln w="19050">
                  <a:solidFill>
                    <a:srgbClr val="4D94C3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</p:grpSp>
          <p:sp>
            <p:nvSpPr>
              <p:cNvPr id="28" name="Line 96"/>
              <p:cNvSpPr>
                <a:spLocks noChangeAspect="1" noChangeShapeType="1"/>
              </p:cNvSpPr>
              <p:nvPr/>
            </p:nvSpPr>
            <p:spPr bwMode="auto">
              <a:xfrm>
                <a:off x="4130" y="1997"/>
                <a:ext cx="264" cy="2"/>
              </a:xfrm>
              <a:prstGeom prst="line">
                <a:avLst/>
              </a:prstGeom>
              <a:noFill/>
              <a:ln w="38100">
                <a:solidFill>
                  <a:srgbClr val="00FFFF"/>
                </a:solidFill>
                <a:round/>
                <a:headEnd/>
                <a:tailEnd type="stealth" w="sm" len="med"/>
              </a:ln>
            </p:spPr>
            <p:txBody>
              <a:bodyPr/>
              <a:lstStyle/>
              <a:p>
                <a:endParaRPr lang="en-US" sz="1400">
                  <a:latin typeface="Times New Roman"/>
                  <a:cs typeface="Times New Roman"/>
                </a:endParaRPr>
              </a:p>
            </p:txBody>
          </p:sp>
          <p:sp>
            <p:nvSpPr>
              <p:cNvPr id="29" name="Text Box 97"/>
              <p:cNvSpPr txBox="1">
                <a:spLocks noChangeAspect="1" noChangeArrowheads="1"/>
              </p:cNvSpPr>
              <p:nvPr/>
            </p:nvSpPr>
            <p:spPr bwMode="auto">
              <a:xfrm>
                <a:off x="4560" y="1925"/>
                <a:ext cx="273" cy="25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l" eaLnBrk="0" hangingPunct="0"/>
                <a:r>
                  <a:rPr lang="en-US" sz="1400" b="1">
                    <a:latin typeface="Times New Roman"/>
                    <a:cs typeface="Times New Roman"/>
                  </a:rPr>
                  <a:t> 3’</a:t>
                </a:r>
              </a:p>
            </p:txBody>
          </p:sp>
          <p:sp>
            <p:nvSpPr>
              <p:cNvPr id="30" name="Text Box 98"/>
              <p:cNvSpPr txBox="1">
                <a:spLocks noChangeAspect="1" noChangeArrowheads="1"/>
              </p:cNvSpPr>
              <p:nvPr/>
            </p:nvSpPr>
            <p:spPr bwMode="auto">
              <a:xfrm>
                <a:off x="3757" y="1920"/>
                <a:ext cx="273" cy="25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l" eaLnBrk="0" hangingPunct="0"/>
                <a:r>
                  <a:rPr lang="en-US" sz="1400" b="1">
                    <a:latin typeface="Times New Roman"/>
                    <a:cs typeface="Times New Roman"/>
                  </a:rPr>
                  <a:t> 5’</a:t>
                </a:r>
              </a:p>
            </p:txBody>
          </p:sp>
          <p:grpSp>
            <p:nvGrpSpPr>
              <p:cNvPr id="31" name="Group 99"/>
              <p:cNvGrpSpPr>
                <a:grpSpLocks noChangeAspect="1"/>
              </p:cNvGrpSpPr>
              <p:nvPr/>
            </p:nvGrpSpPr>
            <p:grpSpPr bwMode="auto">
              <a:xfrm>
                <a:off x="4099" y="2090"/>
                <a:ext cx="345" cy="131"/>
                <a:chOff x="3109" y="911"/>
                <a:chExt cx="156" cy="59"/>
              </a:xfrm>
            </p:grpSpPr>
            <p:sp>
              <p:nvSpPr>
                <p:cNvPr id="32" name="Rectangle 100"/>
                <p:cNvSpPr>
                  <a:spLocks noChangeAspect="1" noChangeArrowheads="1"/>
                </p:cNvSpPr>
                <p:nvPr/>
              </p:nvSpPr>
              <p:spPr bwMode="auto">
                <a:xfrm>
                  <a:off x="3109" y="911"/>
                  <a:ext cx="156" cy="23"/>
                </a:xfrm>
                <a:prstGeom prst="rect">
                  <a:avLst/>
                </a:prstGeom>
                <a:solidFill>
                  <a:srgbClr val="437631"/>
                </a:solidFill>
                <a:ln w="19050">
                  <a:solidFill>
                    <a:srgbClr val="437631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l" eaLnBrk="0" hangingPunct="0"/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33" name="Rectangle 101"/>
                <p:cNvSpPr>
                  <a:spLocks noChangeAspect="1" noChangeArrowheads="1"/>
                </p:cNvSpPr>
                <p:nvPr/>
              </p:nvSpPr>
              <p:spPr bwMode="auto">
                <a:xfrm>
                  <a:off x="3232" y="922"/>
                  <a:ext cx="8" cy="48"/>
                </a:xfrm>
                <a:prstGeom prst="rect">
                  <a:avLst/>
                </a:prstGeom>
                <a:solidFill>
                  <a:srgbClr val="437631"/>
                </a:solidFill>
                <a:ln w="19050">
                  <a:solidFill>
                    <a:srgbClr val="437631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34" name="Rectangle 102"/>
                <p:cNvSpPr>
                  <a:spLocks noChangeAspect="1" noChangeArrowheads="1"/>
                </p:cNvSpPr>
                <p:nvPr/>
              </p:nvSpPr>
              <p:spPr bwMode="auto">
                <a:xfrm>
                  <a:off x="3184" y="922"/>
                  <a:ext cx="8" cy="48"/>
                </a:xfrm>
                <a:prstGeom prst="rect">
                  <a:avLst/>
                </a:prstGeom>
                <a:solidFill>
                  <a:srgbClr val="437631"/>
                </a:solidFill>
                <a:ln w="19050">
                  <a:solidFill>
                    <a:srgbClr val="437631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35" name="Rectangle 103"/>
                <p:cNvSpPr>
                  <a:spLocks noChangeAspect="1" noChangeArrowheads="1"/>
                </p:cNvSpPr>
                <p:nvPr/>
              </p:nvSpPr>
              <p:spPr bwMode="auto">
                <a:xfrm>
                  <a:off x="3137" y="922"/>
                  <a:ext cx="7" cy="48"/>
                </a:xfrm>
                <a:prstGeom prst="rect">
                  <a:avLst/>
                </a:prstGeom>
                <a:solidFill>
                  <a:srgbClr val="437631"/>
                </a:solidFill>
                <a:ln w="19050">
                  <a:solidFill>
                    <a:srgbClr val="437631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35667292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 smtClean="0">
              <a:latin typeface="Times New Roman"/>
              <a:cs typeface="Times New Roman"/>
            </a:endParaRPr>
          </a:p>
          <a:p>
            <a:endParaRPr lang="en-US" dirty="0" smtClean="0">
              <a:latin typeface="Times New Roman"/>
              <a:cs typeface="Times New Roman"/>
            </a:endParaRPr>
          </a:p>
          <a:p>
            <a:r>
              <a:rPr lang="en-US" dirty="0" smtClean="0">
                <a:latin typeface="Times New Roman"/>
                <a:cs typeface="Times New Roman"/>
              </a:rPr>
              <a:t>Leading </a:t>
            </a:r>
            <a:r>
              <a:rPr lang="en-US" dirty="0">
                <a:latin typeface="Times New Roman"/>
                <a:cs typeface="Times New Roman"/>
              </a:rPr>
              <a:t>strand synthesis continues in a 5’ to 3’ </a:t>
            </a:r>
            <a:r>
              <a:rPr lang="en-US" dirty="0" smtClean="0">
                <a:latin typeface="Times New Roman"/>
                <a:cs typeface="Times New Roman"/>
              </a:rPr>
              <a:t>direction.</a:t>
            </a:r>
          </a:p>
          <a:p>
            <a:pPr marL="114300" indent="0">
              <a:buNone/>
            </a:pPr>
            <a:endParaRPr lang="en-US" dirty="0" smtClean="0">
              <a:latin typeface="Times New Roman"/>
              <a:cs typeface="Times New Roman"/>
            </a:endParaRPr>
          </a:p>
          <a:p>
            <a:r>
              <a:rPr lang="en-US" dirty="0">
                <a:latin typeface="Times New Roman"/>
                <a:cs typeface="Times New Roman"/>
              </a:rPr>
              <a:t>Discontinuous synthesis produces 5’ to 3’ DNA segments (</a:t>
            </a:r>
            <a:r>
              <a:rPr lang="en-US" dirty="0" smtClean="0">
                <a:latin typeface="Times New Roman"/>
                <a:cs typeface="Times New Roman"/>
              </a:rPr>
              <a:t>Okazaki fragments).</a:t>
            </a:r>
            <a:endParaRPr lang="en-US" dirty="0">
              <a:latin typeface="Times New Roman"/>
              <a:cs typeface="Times New Roman"/>
            </a:endParaRP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  <p:grpSp>
        <p:nvGrpSpPr>
          <p:cNvPr id="4" name="Group 2"/>
          <p:cNvGrpSpPr>
            <a:grpSpLocks noChangeAspect="1"/>
          </p:cNvGrpSpPr>
          <p:nvPr/>
        </p:nvGrpSpPr>
        <p:grpSpPr bwMode="auto">
          <a:xfrm>
            <a:off x="918833" y="1703593"/>
            <a:ext cx="6422816" cy="2160000"/>
            <a:chOff x="507" y="783"/>
            <a:chExt cx="4580" cy="1733"/>
          </a:xfrm>
        </p:grpSpPr>
        <p:grpSp>
          <p:nvGrpSpPr>
            <p:cNvPr id="5" name="Group 3"/>
            <p:cNvGrpSpPr>
              <a:grpSpLocks/>
            </p:cNvGrpSpPr>
            <p:nvPr/>
          </p:nvGrpSpPr>
          <p:grpSpPr bwMode="auto">
            <a:xfrm>
              <a:off x="2908" y="1871"/>
              <a:ext cx="942" cy="645"/>
              <a:chOff x="2908" y="1871"/>
              <a:chExt cx="942" cy="645"/>
            </a:xfrm>
          </p:grpSpPr>
          <p:grpSp>
            <p:nvGrpSpPr>
              <p:cNvPr id="112" name="Group 4"/>
              <p:cNvGrpSpPr>
                <a:grpSpLocks/>
              </p:cNvGrpSpPr>
              <p:nvPr/>
            </p:nvGrpSpPr>
            <p:grpSpPr bwMode="auto">
              <a:xfrm>
                <a:off x="2908" y="1871"/>
                <a:ext cx="942" cy="645"/>
                <a:chOff x="3135" y="3007"/>
                <a:chExt cx="942" cy="645"/>
              </a:xfrm>
            </p:grpSpPr>
            <p:sp>
              <p:nvSpPr>
                <p:cNvPr id="115" name="Line 5"/>
                <p:cNvSpPr>
                  <a:spLocks noChangeAspect="1" noChangeShapeType="1"/>
                </p:cNvSpPr>
                <p:nvPr/>
              </p:nvSpPr>
              <p:spPr bwMode="auto">
                <a:xfrm>
                  <a:off x="3303" y="3096"/>
                  <a:ext cx="250" cy="2"/>
                </a:xfrm>
                <a:prstGeom prst="line">
                  <a:avLst/>
                </a:prstGeom>
                <a:noFill/>
                <a:ln w="28575">
                  <a:solidFill>
                    <a:srgbClr val="000000"/>
                  </a:solidFill>
                  <a:round/>
                  <a:headEnd/>
                  <a:tailEnd type="stealth" w="sm" len="med"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grpSp>
              <p:nvGrpSpPr>
                <p:cNvPr id="116" name="Group 6"/>
                <p:cNvGrpSpPr>
                  <a:grpSpLocks/>
                </p:cNvGrpSpPr>
                <p:nvPr/>
              </p:nvGrpSpPr>
              <p:grpSpPr bwMode="auto">
                <a:xfrm>
                  <a:off x="3543" y="3007"/>
                  <a:ext cx="322" cy="645"/>
                  <a:chOff x="4459" y="2091"/>
                  <a:chExt cx="231" cy="426"/>
                </a:xfrm>
              </p:grpSpPr>
              <p:sp>
                <p:nvSpPr>
                  <p:cNvPr id="125" name="Freeform 7"/>
                  <p:cNvSpPr>
                    <a:spLocks noChangeAspect="1"/>
                  </p:cNvSpPr>
                  <p:nvPr/>
                </p:nvSpPr>
                <p:spPr bwMode="auto">
                  <a:xfrm>
                    <a:off x="4459" y="2091"/>
                    <a:ext cx="231" cy="426"/>
                  </a:xfrm>
                  <a:custGeom>
                    <a:avLst/>
                    <a:gdLst>
                      <a:gd name="T0" fmla="*/ 478 w 154"/>
                      <a:gd name="T1" fmla="*/ 637 h 284"/>
                      <a:gd name="T2" fmla="*/ 504 w 154"/>
                      <a:gd name="T3" fmla="*/ 688 h 284"/>
                      <a:gd name="T4" fmla="*/ 519 w 154"/>
                      <a:gd name="T5" fmla="*/ 748 h 284"/>
                      <a:gd name="T6" fmla="*/ 519 w 154"/>
                      <a:gd name="T7" fmla="*/ 819 h 284"/>
                      <a:gd name="T8" fmla="*/ 499 w 154"/>
                      <a:gd name="T9" fmla="*/ 883 h 284"/>
                      <a:gd name="T10" fmla="*/ 452 w 154"/>
                      <a:gd name="T11" fmla="*/ 936 h 284"/>
                      <a:gd name="T12" fmla="*/ 366 w 154"/>
                      <a:gd name="T13" fmla="*/ 958 h 284"/>
                      <a:gd name="T14" fmla="*/ 366 w 154"/>
                      <a:gd name="T15" fmla="*/ 958 h 284"/>
                      <a:gd name="T16" fmla="*/ 261 w 154"/>
                      <a:gd name="T17" fmla="*/ 945 h 284"/>
                      <a:gd name="T18" fmla="*/ 175 w 154"/>
                      <a:gd name="T19" fmla="*/ 904 h 284"/>
                      <a:gd name="T20" fmla="*/ 108 w 154"/>
                      <a:gd name="T21" fmla="*/ 839 h 284"/>
                      <a:gd name="T22" fmla="*/ 58 w 154"/>
                      <a:gd name="T23" fmla="*/ 770 h 284"/>
                      <a:gd name="T24" fmla="*/ 27 w 154"/>
                      <a:gd name="T25" fmla="*/ 703 h 284"/>
                      <a:gd name="T26" fmla="*/ 6 w 154"/>
                      <a:gd name="T27" fmla="*/ 657 h 284"/>
                      <a:gd name="T28" fmla="*/ 0 w 154"/>
                      <a:gd name="T29" fmla="*/ 640 h 284"/>
                      <a:gd name="T30" fmla="*/ 0 w 154"/>
                      <a:gd name="T31" fmla="*/ 640 h 284"/>
                      <a:gd name="T32" fmla="*/ 0 w 154"/>
                      <a:gd name="T33" fmla="*/ 318 h 284"/>
                      <a:gd name="T34" fmla="*/ 0 w 154"/>
                      <a:gd name="T35" fmla="*/ 318 h 284"/>
                      <a:gd name="T36" fmla="*/ 6 w 154"/>
                      <a:gd name="T37" fmla="*/ 300 h 284"/>
                      <a:gd name="T38" fmla="*/ 27 w 154"/>
                      <a:gd name="T39" fmla="*/ 252 h 284"/>
                      <a:gd name="T40" fmla="*/ 58 w 154"/>
                      <a:gd name="T41" fmla="*/ 189 h 284"/>
                      <a:gd name="T42" fmla="*/ 108 w 154"/>
                      <a:gd name="T43" fmla="*/ 118 h 284"/>
                      <a:gd name="T44" fmla="*/ 175 w 154"/>
                      <a:gd name="T45" fmla="*/ 58 h 284"/>
                      <a:gd name="T46" fmla="*/ 261 w 154"/>
                      <a:gd name="T47" fmla="*/ 13 h 284"/>
                      <a:gd name="T48" fmla="*/ 366 w 154"/>
                      <a:gd name="T49" fmla="*/ 0 h 284"/>
                      <a:gd name="T50" fmla="*/ 366 w 154"/>
                      <a:gd name="T51" fmla="*/ 0 h 284"/>
                      <a:gd name="T52" fmla="*/ 452 w 154"/>
                      <a:gd name="T53" fmla="*/ 22 h 284"/>
                      <a:gd name="T54" fmla="*/ 499 w 154"/>
                      <a:gd name="T55" fmla="*/ 75 h 284"/>
                      <a:gd name="T56" fmla="*/ 519 w 154"/>
                      <a:gd name="T57" fmla="*/ 136 h 284"/>
                      <a:gd name="T58" fmla="*/ 519 w 154"/>
                      <a:gd name="T59" fmla="*/ 204 h 284"/>
                      <a:gd name="T60" fmla="*/ 504 w 154"/>
                      <a:gd name="T61" fmla="*/ 271 h 284"/>
                      <a:gd name="T62" fmla="*/ 478 w 154"/>
                      <a:gd name="T63" fmla="*/ 318 h 284"/>
                      <a:gd name="T64" fmla="*/ 478 w 154"/>
                      <a:gd name="T65" fmla="*/ 318 h 284"/>
                      <a:gd name="T66" fmla="*/ 478 w 154"/>
                      <a:gd name="T67" fmla="*/ 401 h 284"/>
                      <a:gd name="T68" fmla="*/ 478 w 154"/>
                      <a:gd name="T69" fmla="*/ 555 h 284"/>
                      <a:gd name="T70" fmla="*/ 478 w 154"/>
                      <a:gd name="T71" fmla="*/ 637 h 284"/>
                      <a:gd name="T72" fmla="*/ 478 w 154"/>
                      <a:gd name="T73" fmla="*/ 637 h 284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w 154"/>
                      <a:gd name="T112" fmla="*/ 0 h 284"/>
                      <a:gd name="T113" fmla="*/ 154 w 154"/>
                      <a:gd name="T114" fmla="*/ 284 h 284"/>
                    </a:gdLst>
                    <a:ahLst/>
                    <a:cxnLst>
                      <a:cxn ang="T74">
                        <a:pos x="T0" y="T1"/>
                      </a:cxn>
                      <a:cxn ang="T75">
                        <a:pos x="T2" y="T3"/>
                      </a:cxn>
                      <a:cxn ang="T76">
                        <a:pos x="T4" y="T5"/>
                      </a:cxn>
                      <a:cxn ang="T77">
                        <a:pos x="T6" y="T7"/>
                      </a:cxn>
                      <a:cxn ang="T78">
                        <a:pos x="T8" y="T9"/>
                      </a:cxn>
                      <a:cxn ang="T79">
                        <a:pos x="T10" y="T11"/>
                      </a:cxn>
                      <a:cxn ang="T80">
                        <a:pos x="T12" y="T13"/>
                      </a:cxn>
                      <a:cxn ang="T81">
                        <a:pos x="T14" y="T15"/>
                      </a:cxn>
                      <a:cxn ang="T82">
                        <a:pos x="T16" y="T17"/>
                      </a:cxn>
                      <a:cxn ang="T83">
                        <a:pos x="T18" y="T19"/>
                      </a:cxn>
                      <a:cxn ang="T84">
                        <a:pos x="T20" y="T21"/>
                      </a:cxn>
                      <a:cxn ang="T85">
                        <a:pos x="T22" y="T23"/>
                      </a:cxn>
                      <a:cxn ang="T86">
                        <a:pos x="T24" y="T25"/>
                      </a:cxn>
                      <a:cxn ang="T87">
                        <a:pos x="T26" y="T27"/>
                      </a:cxn>
                      <a:cxn ang="T88">
                        <a:pos x="T28" y="T29"/>
                      </a:cxn>
                      <a:cxn ang="T89">
                        <a:pos x="T30" y="T31"/>
                      </a:cxn>
                      <a:cxn ang="T90">
                        <a:pos x="T32" y="T33"/>
                      </a:cxn>
                      <a:cxn ang="T91">
                        <a:pos x="T34" y="T35"/>
                      </a:cxn>
                      <a:cxn ang="T92">
                        <a:pos x="T36" y="T37"/>
                      </a:cxn>
                      <a:cxn ang="T93">
                        <a:pos x="T38" y="T39"/>
                      </a:cxn>
                      <a:cxn ang="T94">
                        <a:pos x="T40" y="T41"/>
                      </a:cxn>
                      <a:cxn ang="T95">
                        <a:pos x="T42" y="T43"/>
                      </a:cxn>
                      <a:cxn ang="T96">
                        <a:pos x="T44" y="T45"/>
                      </a:cxn>
                      <a:cxn ang="T97">
                        <a:pos x="T46" y="T47"/>
                      </a:cxn>
                      <a:cxn ang="T98">
                        <a:pos x="T48" y="T49"/>
                      </a:cxn>
                      <a:cxn ang="T99">
                        <a:pos x="T50" y="T51"/>
                      </a:cxn>
                      <a:cxn ang="T100">
                        <a:pos x="T52" y="T53"/>
                      </a:cxn>
                      <a:cxn ang="T101">
                        <a:pos x="T54" y="T55"/>
                      </a:cxn>
                      <a:cxn ang="T102">
                        <a:pos x="T56" y="T57"/>
                      </a:cxn>
                      <a:cxn ang="T103">
                        <a:pos x="T58" y="T59"/>
                      </a:cxn>
                      <a:cxn ang="T104">
                        <a:pos x="T60" y="T61"/>
                      </a:cxn>
                      <a:cxn ang="T105">
                        <a:pos x="T62" y="T63"/>
                      </a:cxn>
                      <a:cxn ang="T106">
                        <a:pos x="T64" y="T65"/>
                      </a:cxn>
                      <a:cxn ang="T107">
                        <a:pos x="T66" y="T67"/>
                      </a:cxn>
                      <a:cxn ang="T108">
                        <a:pos x="T68" y="T69"/>
                      </a:cxn>
                      <a:cxn ang="T109">
                        <a:pos x="T70" y="T71"/>
                      </a:cxn>
                      <a:cxn ang="T110">
                        <a:pos x="T72" y="T73"/>
                      </a:cxn>
                    </a:cxnLst>
                    <a:rect l="T111" t="T112" r="T113" b="T114"/>
                    <a:pathLst>
                      <a:path w="154" h="284">
                        <a:moveTo>
                          <a:pt x="142" y="189"/>
                        </a:moveTo>
                        <a:lnTo>
                          <a:pt x="149" y="204"/>
                        </a:lnTo>
                        <a:lnTo>
                          <a:pt x="154" y="222"/>
                        </a:lnTo>
                        <a:lnTo>
                          <a:pt x="154" y="243"/>
                        </a:lnTo>
                        <a:lnTo>
                          <a:pt x="148" y="262"/>
                        </a:lnTo>
                        <a:lnTo>
                          <a:pt x="134" y="277"/>
                        </a:lnTo>
                        <a:lnTo>
                          <a:pt x="109" y="284"/>
                        </a:lnTo>
                        <a:lnTo>
                          <a:pt x="77" y="280"/>
                        </a:lnTo>
                        <a:lnTo>
                          <a:pt x="52" y="268"/>
                        </a:lnTo>
                        <a:lnTo>
                          <a:pt x="32" y="249"/>
                        </a:lnTo>
                        <a:lnTo>
                          <a:pt x="17" y="228"/>
                        </a:lnTo>
                        <a:lnTo>
                          <a:pt x="8" y="209"/>
                        </a:lnTo>
                        <a:lnTo>
                          <a:pt x="2" y="195"/>
                        </a:lnTo>
                        <a:lnTo>
                          <a:pt x="0" y="190"/>
                        </a:lnTo>
                        <a:lnTo>
                          <a:pt x="0" y="94"/>
                        </a:lnTo>
                        <a:lnTo>
                          <a:pt x="2" y="89"/>
                        </a:lnTo>
                        <a:lnTo>
                          <a:pt x="8" y="75"/>
                        </a:lnTo>
                        <a:lnTo>
                          <a:pt x="17" y="56"/>
                        </a:lnTo>
                        <a:lnTo>
                          <a:pt x="32" y="35"/>
                        </a:lnTo>
                        <a:lnTo>
                          <a:pt x="52" y="17"/>
                        </a:lnTo>
                        <a:lnTo>
                          <a:pt x="77" y="4"/>
                        </a:lnTo>
                        <a:lnTo>
                          <a:pt x="109" y="0"/>
                        </a:lnTo>
                        <a:lnTo>
                          <a:pt x="134" y="7"/>
                        </a:lnTo>
                        <a:lnTo>
                          <a:pt x="148" y="22"/>
                        </a:lnTo>
                        <a:lnTo>
                          <a:pt x="154" y="41"/>
                        </a:lnTo>
                        <a:lnTo>
                          <a:pt x="154" y="61"/>
                        </a:lnTo>
                        <a:lnTo>
                          <a:pt x="149" y="81"/>
                        </a:lnTo>
                        <a:lnTo>
                          <a:pt x="142" y="94"/>
                        </a:lnTo>
                        <a:lnTo>
                          <a:pt x="142" y="119"/>
                        </a:lnTo>
                        <a:lnTo>
                          <a:pt x="142" y="165"/>
                        </a:lnTo>
                        <a:lnTo>
                          <a:pt x="142" y="189"/>
                        </a:lnTo>
                        <a:close/>
                      </a:path>
                    </a:pathLst>
                  </a:custGeom>
                  <a:solidFill>
                    <a:srgbClr val="C3AAD2"/>
                  </a:solidFill>
                  <a:ln w="19050" cmpd="sng">
                    <a:solidFill>
                      <a:srgbClr val="9E7AB9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126" name="Freeform 8"/>
                  <p:cNvSpPr>
                    <a:spLocks noChangeAspect="1"/>
                  </p:cNvSpPr>
                  <p:nvPr/>
                </p:nvSpPr>
                <p:spPr bwMode="auto">
                  <a:xfrm>
                    <a:off x="4515" y="2114"/>
                    <a:ext cx="123" cy="66"/>
                  </a:xfrm>
                  <a:custGeom>
                    <a:avLst/>
                    <a:gdLst>
                      <a:gd name="T0" fmla="*/ 0 w 82"/>
                      <a:gd name="T1" fmla="*/ 148 h 44"/>
                      <a:gd name="T2" fmla="*/ 60 w 82"/>
                      <a:gd name="T3" fmla="*/ 88 h 44"/>
                      <a:gd name="T4" fmla="*/ 144 w 82"/>
                      <a:gd name="T5" fmla="*/ 43 h 44"/>
                      <a:gd name="T6" fmla="*/ 236 w 82"/>
                      <a:gd name="T7" fmla="*/ 32 h 44"/>
                      <a:gd name="T8" fmla="*/ 236 w 82"/>
                      <a:gd name="T9" fmla="*/ 32 h 44"/>
                      <a:gd name="T10" fmla="*/ 262 w 82"/>
                      <a:gd name="T11" fmla="*/ 22 h 44"/>
                      <a:gd name="T12" fmla="*/ 276 w 82"/>
                      <a:gd name="T13" fmla="*/ 9 h 44"/>
                      <a:gd name="T14" fmla="*/ 240 w 82"/>
                      <a:gd name="T15" fmla="*/ 0 h 44"/>
                      <a:gd name="T16" fmla="*/ 240 w 82"/>
                      <a:gd name="T17" fmla="*/ 0 h 44"/>
                      <a:gd name="T18" fmla="*/ 104 w 82"/>
                      <a:gd name="T19" fmla="*/ 32 h 44"/>
                      <a:gd name="T20" fmla="*/ 22 w 82"/>
                      <a:gd name="T21" fmla="*/ 108 h 44"/>
                      <a:gd name="T22" fmla="*/ 0 w 82"/>
                      <a:gd name="T23" fmla="*/ 148 h 44"/>
                      <a:gd name="T24" fmla="*/ 0 w 82"/>
                      <a:gd name="T25" fmla="*/ 148 h 44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  <a:gd name="T39" fmla="*/ 0 w 82"/>
                      <a:gd name="T40" fmla="*/ 0 h 44"/>
                      <a:gd name="T41" fmla="*/ 82 w 82"/>
                      <a:gd name="T42" fmla="*/ 44 h 44"/>
                    </a:gdLst>
                    <a:ahLst/>
                    <a:cxnLst>
                      <a:cxn ang="T26">
                        <a:pos x="T0" y="T1"/>
                      </a:cxn>
                      <a:cxn ang="T27">
                        <a:pos x="T2" y="T3"/>
                      </a:cxn>
                      <a:cxn ang="T28">
                        <a:pos x="T4" y="T5"/>
                      </a:cxn>
                      <a:cxn ang="T29">
                        <a:pos x="T6" y="T7"/>
                      </a:cxn>
                      <a:cxn ang="T30">
                        <a:pos x="T8" y="T9"/>
                      </a:cxn>
                      <a:cxn ang="T31">
                        <a:pos x="T10" y="T11"/>
                      </a:cxn>
                      <a:cxn ang="T32">
                        <a:pos x="T12" y="T13"/>
                      </a:cxn>
                      <a:cxn ang="T33">
                        <a:pos x="T14" y="T15"/>
                      </a:cxn>
                      <a:cxn ang="T34">
                        <a:pos x="T16" y="T17"/>
                      </a:cxn>
                      <a:cxn ang="T35">
                        <a:pos x="T18" y="T19"/>
                      </a:cxn>
                      <a:cxn ang="T36">
                        <a:pos x="T20" y="T21"/>
                      </a:cxn>
                      <a:cxn ang="T37">
                        <a:pos x="T22" y="T23"/>
                      </a:cxn>
                      <a:cxn ang="T38">
                        <a:pos x="T24" y="T25"/>
                      </a:cxn>
                    </a:cxnLst>
                    <a:rect l="T39" t="T40" r="T41" b="T42"/>
                    <a:pathLst>
                      <a:path w="82" h="44">
                        <a:moveTo>
                          <a:pt x="0" y="44"/>
                        </a:moveTo>
                        <a:lnTo>
                          <a:pt x="18" y="26"/>
                        </a:lnTo>
                        <a:lnTo>
                          <a:pt x="43" y="13"/>
                        </a:lnTo>
                        <a:lnTo>
                          <a:pt x="70" y="9"/>
                        </a:lnTo>
                        <a:lnTo>
                          <a:pt x="78" y="7"/>
                        </a:lnTo>
                        <a:lnTo>
                          <a:pt x="82" y="3"/>
                        </a:lnTo>
                        <a:lnTo>
                          <a:pt x="71" y="0"/>
                        </a:lnTo>
                        <a:lnTo>
                          <a:pt x="31" y="9"/>
                        </a:lnTo>
                        <a:lnTo>
                          <a:pt x="7" y="32"/>
                        </a:lnTo>
                        <a:lnTo>
                          <a:pt x="0" y="44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</p:grpSp>
            <p:sp>
              <p:nvSpPr>
                <p:cNvPr id="117" name="Rectangle 9"/>
                <p:cNvSpPr>
                  <a:spLocks noChangeArrowheads="1"/>
                </p:cNvSpPr>
                <p:nvPr/>
              </p:nvSpPr>
              <p:spPr bwMode="auto">
                <a:xfrm>
                  <a:off x="3710" y="3190"/>
                  <a:ext cx="169" cy="52"/>
                </a:xfrm>
                <a:prstGeom prst="rect">
                  <a:avLst/>
                </a:prstGeom>
                <a:solidFill>
                  <a:srgbClr val="4D94C3"/>
                </a:solidFill>
                <a:ln w="19050">
                  <a:solidFill>
                    <a:srgbClr val="4D94C3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118" name="Text Box 10"/>
                <p:cNvSpPr txBox="1">
                  <a:spLocks noChangeAspect="1" noChangeArrowheads="1"/>
                </p:cNvSpPr>
                <p:nvPr/>
              </p:nvSpPr>
              <p:spPr bwMode="auto">
                <a:xfrm>
                  <a:off x="3816" y="3091"/>
                  <a:ext cx="261" cy="247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pPr algn="l" eaLnBrk="0" hangingPunct="0"/>
                  <a:r>
                    <a:rPr lang="en-US" sz="1400" b="1">
                      <a:latin typeface="Times New Roman"/>
                      <a:cs typeface="Times New Roman"/>
                    </a:rPr>
                    <a:t> 3’</a:t>
                  </a:r>
                </a:p>
              </p:txBody>
            </p:sp>
            <p:sp>
              <p:nvSpPr>
                <p:cNvPr id="119" name="Text Box 11"/>
                <p:cNvSpPr txBox="1">
                  <a:spLocks noChangeAspect="1" noChangeArrowheads="1"/>
                </p:cNvSpPr>
                <p:nvPr/>
              </p:nvSpPr>
              <p:spPr bwMode="auto">
                <a:xfrm>
                  <a:off x="3135" y="3091"/>
                  <a:ext cx="261" cy="247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pPr algn="l" eaLnBrk="0" hangingPunct="0"/>
                  <a:r>
                    <a:rPr lang="en-US" sz="1400" b="1" dirty="0">
                      <a:latin typeface="Times New Roman"/>
                      <a:cs typeface="Times New Roman"/>
                    </a:rPr>
                    <a:t> 5’</a:t>
                  </a:r>
                </a:p>
              </p:txBody>
            </p:sp>
            <p:grpSp>
              <p:nvGrpSpPr>
                <p:cNvPr id="120" name="Group 12"/>
                <p:cNvGrpSpPr>
                  <a:grpSpLocks noChangeAspect="1"/>
                </p:cNvGrpSpPr>
                <p:nvPr/>
              </p:nvGrpSpPr>
              <p:grpSpPr bwMode="auto">
                <a:xfrm>
                  <a:off x="3370" y="3190"/>
                  <a:ext cx="326" cy="133"/>
                  <a:chOff x="3109" y="911"/>
                  <a:chExt cx="156" cy="59"/>
                </a:xfrm>
              </p:grpSpPr>
              <p:sp>
                <p:nvSpPr>
                  <p:cNvPr id="121" name="Rectangle 1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109" y="911"/>
                    <a:ext cx="156" cy="23"/>
                  </a:xfrm>
                  <a:prstGeom prst="rect">
                    <a:avLst/>
                  </a:prstGeom>
                  <a:solidFill>
                    <a:srgbClr val="437631"/>
                  </a:solidFill>
                  <a:ln w="19050">
                    <a:solidFill>
                      <a:srgbClr val="437631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pPr algn="l" eaLnBrk="0" hangingPunct="0"/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122" name="Rectangle 1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32" y="922"/>
                    <a:ext cx="8" cy="48"/>
                  </a:xfrm>
                  <a:prstGeom prst="rect">
                    <a:avLst/>
                  </a:prstGeom>
                  <a:solidFill>
                    <a:srgbClr val="437631"/>
                  </a:solidFill>
                  <a:ln w="19050">
                    <a:solidFill>
                      <a:srgbClr val="437631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123" name="Rectangle 1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184" y="922"/>
                    <a:ext cx="8" cy="48"/>
                  </a:xfrm>
                  <a:prstGeom prst="rect">
                    <a:avLst/>
                  </a:prstGeom>
                  <a:solidFill>
                    <a:srgbClr val="437631"/>
                  </a:solidFill>
                  <a:ln w="19050">
                    <a:solidFill>
                      <a:srgbClr val="437631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124" name="Rectangle 1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137" y="922"/>
                    <a:ext cx="7" cy="48"/>
                  </a:xfrm>
                  <a:prstGeom prst="rect">
                    <a:avLst/>
                  </a:prstGeom>
                  <a:solidFill>
                    <a:srgbClr val="437631"/>
                  </a:solidFill>
                  <a:ln w="19050">
                    <a:solidFill>
                      <a:srgbClr val="437631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</p:grpSp>
          </p:grpSp>
          <p:sp>
            <p:nvSpPr>
              <p:cNvPr id="113" name="Rectangle 17"/>
              <p:cNvSpPr>
                <a:spLocks noChangeAspect="1" noChangeArrowheads="1"/>
              </p:cNvSpPr>
              <p:nvPr/>
            </p:nvSpPr>
            <p:spPr bwMode="auto">
              <a:xfrm>
                <a:off x="3512" y="2064"/>
                <a:ext cx="16" cy="171"/>
              </a:xfrm>
              <a:prstGeom prst="rect">
                <a:avLst/>
              </a:prstGeom>
              <a:solidFill>
                <a:srgbClr val="4D94C3"/>
              </a:solidFill>
              <a:ln w="19050">
                <a:solidFill>
                  <a:srgbClr val="4D94C3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sz="1400">
                  <a:latin typeface="Times New Roman"/>
                  <a:cs typeface="Times New Roman"/>
                </a:endParaRPr>
              </a:p>
            </p:txBody>
          </p:sp>
          <p:sp>
            <p:nvSpPr>
              <p:cNvPr id="114" name="Rectangle 18"/>
              <p:cNvSpPr>
                <a:spLocks noChangeAspect="1" noChangeArrowheads="1"/>
              </p:cNvSpPr>
              <p:nvPr/>
            </p:nvSpPr>
            <p:spPr bwMode="auto">
              <a:xfrm>
                <a:off x="3619" y="2057"/>
                <a:ext cx="16" cy="171"/>
              </a:xfrm>
              <a:prstGeom prst="rect">
                <a:avLst/>
              </a:prstGeom>
              <a:solidFill>
                <a:srgbClr val="4D94C3"/>
              </a:solidFill>
              <a:ln w="19050">
                <a:solidFill>
                  <a:srgbClr val="4D94C3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sz="1400">
                  <a:latin typeface="Times New Roman"/>
                  <a:cs typeface="Times New Roman"/>
                </a:endParaRPr>
              </a:p>
            </p:txBody>
          </p:sp>
        </p:grpSp>
        <p:sp>
          <p:nvSpPr>
            <p:cNvPr id="6" name="Line 19"/>
            <p:cNvSpPr>
              <a:spLocks noChangeAspect="1" noChangeShapeType="1"/>
            </p:cNvSpPr>
            <p:nvPr/>
          </p:nvSpPr>
          <p:spPr bwMode="auto">
            <a:xfrm>
              <a:off x="4214" y="1977"/>
              <a:ext cx="256" cy="1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 type="stealth" w="sm" len="med"/>
            </a:ln>
          </p:spPr>
          <p:txBody>
            <a:bodyPr/>
            <a:lstStyle/>
            <a:p>
              <a:endParaRPr lang="en-US" sz="1400">
                <a:latin typeface="Times New Roman"/>
                <a:cs typeface="Times New Roman"/>
              </a:endParaRPr>
            </a:p>
          </p:txBody>
        </p:sp>
        <p:sp>
          <p:nvSpPr>
            <p:cNvPr id="7" name="Text Box 20"/>
            <p:cNvSpPr txBox="1">
              <a:spLocks noChangeAspect="1" noChangeArrowheads="1"/>
            </p:cNvSpPr>
            <p:nvPr/>
          </p:nvSpPr>
          <p:spPr bwMode="auto">
            <a:xfrm>
              <a:off x="3825" y="1962"/>
              <a:ext cx="261" cy="24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l" eaLnBrk="0" hangingPunct="0"/>
              <a:r>
                <a:rPr lang="en-US" sz="1400" b="1">
                  <a:latin typeface="Times New Roman"/>
                  <a:cs typeface="Times New Roman"/>
                </a:rPr>
                <a:t> 5’</a:t>
              </a:r>
            </a:p>
          </p:txBody>
        </p:sp>
        <p:sp>
          <p:nvSpPr>
            <p:cNvPr id="8" name="Rectangle 21"/>
            <p:cNvSpPr>
              <a:spLocks noChangeArrowheads="1"/>
            </p:cNvSpPr>
            <p:nvPr/>
          </p:nvSpPr>
          <p:spPr bwMode="auto">
            <a:xfrm>
              <a:off x="4350" y="2068"/>
              <a:ext cx="437" cy="50"/>
            </a:xfrm>
            <a:prstGeom prst="rect">
              <a:avLst/>
            </a:prstGeom>
            <a:solidFill>
              <a:srgbClr val="4D94C3"/>
            </a:solidFill>
            <a:ln w="19050">
              <a:solidFill>
                <a:srgbClr val="4D94C3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400">
                <a:latin typeface="Times New Roman"/>
                <a:cs typeface="Times New Roman"/>
              </a:endParaRPr>
            </a:p>
          </p:txBody>
        </p:sp>
        <p:grpSp>
          <p:nvGrpSpPr>
            <p:cNvPr id="9" name="Group 22"/>
            <p:cNvGrpSpPr>
              <a:grpSpLocks noChangeAspect="1"/>
            </p:cNvGrpSpPr>
            <p:nvPr/>
          </p:nvGrpSpPr>
          <p:grpSpPr bwMode="auto">
            <a:xfrm>
              <a:off x="4077" y="2068"/>
              <a:ext cx="335" cy="130"/>
              <a:chOff x="3109" y="911"/>
              <a:chExt cx="156" cy="59"/>
            </a:xfrm>
          </p:grpSpPr>
          <p:sp>
            <p:nvSpPr>
              <p:cNvPr id="108" name="Rectangle 23"/>
              <p:cNvSpPr>
                <a:spLocks noChangeAspect="1" noChangeArrowheads="1"/>
              </p:cNvSpPr>
              <p:nvPr/>
            </p:nvSpPr>
            <p:spPr bwMode="auto">
              <a:xfrm>
                <a:off x="3109" y="911"/>
                <a:ext cx="156" cy="23"/>
              </a:xfrm>
              <a:prstGeom prst="rect">
                <a:avLst/>
              </a:prstGeom>
              <a:solidFill>
                <a:srgbClr val="437631"/>
              </a:solidFill>
              <a:ln w="19050">
                <a:solidFill>
                  <a:srgbClr val="437631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algn="l" eaLnBrk="0" hangingPunct="0"/>
                <a:endParaRPr lang="en-US" sz="1400">
                  <a:latin typeface="Times New Roman"/>
                  <a:cs typeface="Times New Roman"/>
                </a:endParaRPr>
              </a:p>
            </p:txBody>
          </p:sp>
          <p:sp>
            <p:nvSpPr>
              <p:cNvPr id="109" name="Rectangle 24"/>
              <p:cNvSpPr>
                <a:spLocks noChangeAspect="1" noChangeArrowheads="1"/>
              </p:cNvSpPr>
              <p:nvPr/>
            </p:nvSpPr>
            <p:spPr bwMode="auto">
              <a:xfrm>
                <a:off x="3232" y="922"/>
                <a:ext cx="8" cy="48"/>
              </a:xfrm>
              <a:prstGeom prst="rect">
                <a:avLst/>
              </a:prstGeom>
              <a:solidFill>
                <a:srgbClr val="437631"/>
              </a:solidFill>
              <a:ln w="19050">
                <a:solidFill>
                  <a:srgbClr val="437631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sz="1400">
                  <a:latin typeface="Times New Roman"/>
                  <a:cs typeface="Times New Roman"/>
                </a:endParaRPr>
              </a:p>
            </p:txBody>
          </p:sp>
          <p:sp>
            <p:nvSpPr>
              <p:cNvPr id="110" name="Rectangle 25"/>
              <p:cNvSpPr>
                <a:spLocks noChangeAspect="1" noChangeArrowheads="1"/>
              </p:cNvSpPr>
              <p:nvPr/>
            </p:nvSpPr>
            <p:spPr bwMode="auto">
              <a:xfrm>
                <a:off x="3184" y="922"/>
                <a:ext cx="8" cy="48"/>
              </a:xfrm>
              <a:prstGeom prst="rect">
                <a:avLst/>
              </a:prstGeom>
              <a:solidFill>
                <a:srgbClr val="437631"/>
              </a:solidFill>
              <a:ln w="19050">
                <a:solidFill>
                  <a:srgbClr val="437631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sz="1400">
                  <a:latin typeface="Times New Roman"/>
                  <a:cs typeface="Times New Roman"/>
                </a:endParaRPr>
              </a:p>
            </p:txBody>
          </p:sp>
          <p:sp>
            <p:nvSpPr>
              <p:cNvPr id="111" name="Rectangle 26"/>
              <p:cNvSpPr>
                <a:spLocks noChangeAspect="1" noChangeArrowheads="1"/>
              </p:cNvSpPr>
              <p:nvPr/>
            </p:nvSpPr>
            <p:spPr bwMode="auto">
              <a:xfrm>
                <a:off x="3137" y="922"/>
                <a:ext cx="7" cy="48"/>
              </a:xfrm>
              <a:prstGeom prst="rect">
                <a:avLst/>
              </a:prstGeom>
              <a:solidFill>
                <a:srgbClr val="437631"/>
              </a:solidFill>
              <a:ln w="19050">
                <a:solidFill>
                  <a:srgbClr val="437631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sz="1400">
                  <a:latin typeface="Times New Roman"/>
                  <a:cs typeface="Times New Roman"/>
                </a:endParaRPr>
              </a:p>
            </p:txBody>
          </p:sp>
        </p:grpSp>
        <p:grpSp>
          <p:nvGrpSpPr>
            <p:cNvPr id="10" name="Group 27"/>
            <p:cNvGrpSpPr>
              <a:grpSpLocks/>
            </p:cNvGrpSpPr>
            <p:nvPr/>
          </p:nvGrpSpPr>
          <p:grpSpPr bwMode="auto">
            <a:xfrm>
              <a:off x="3134" y="787"/>
              <a:ext cx="330" cy="628"/>
              <a:chOff x="4063" y="1341"/>
              <a:chExt cx="231" cy="427"/>
            </a:xfrm>
          </p:grpSpPr>
          <p:sp>
            <p:nvSpPr>
              <p:cNvPr id="106" name="Freeform 28"/>
              <p:cNvSpPr>
                <a:spLocks noChangeAspect="1"/>
              </p:cNvSpPr>
              <p:nvPr/>
            </p:nvSpPr>
            <p:spPr bwMode="auto">
              <a:xfrm>
                <a:off x="4063" y="1341"/>
                <a:ext cx="231" cy="427"/>
              </a:xfrm>
              <a:custGeom>
                <a:avLst/>
                <a:gdLst>
                  <a:gd name="T0" fmla="*/ 40 w 154"/>
                  <a:gd name="T1" fmla="*/ 647 h 284"/>
                  <a:gd name="T2" fmla="*/ 15 w 154"/>
                  <a:gd name="T3" fmla="*/ 695 h 284"/>
                  <a:gd name="T4" fmla="*/ 0 w 154"/>
                  <a:gd name="T5" fmla="*/ 758 h 284"/>
                  <a:gd name="T6" fmla="*/ 0 w 154"/>
                  <a:gd name="T7" fmla="*/ 830 h 284"/>
                  <a:gd name="T8" fmla="*/ 21 w 154"/>
                  <a:gd name="T9" fmla="*/ 893 h 284"/>
                  <a:gd name="T10" fmla="*/ 67 w 154"/>
                  <a:gd name="T11" fmla="*/ 944 h 284"/>
                  <a:gd name="T12" fmla="*/ 151 w 154"/>
                  <a:gd name="T13" fmla="*/ 965 h 284"/>
                  <a:gd name="T14" fmla="*/ 151 w 154"/>
                  <a:gd name="T15" fmla="*/ 965 h 284"/>
                  <a:gd name="T16" fmla="*/ 261 w 154"/>
                  <a:gd name="T17" fmla="*/ 953 h 284"/>
                  <a:gd name="T18" fmla="*/ 345 w 154"/>
                  <a:gd name="T19" fmla="*/ 911 h 284"/>
                  <a:gd name="T20" fmla="*/ 411 w 154"/>
                  <a:gd name="T21" fmla="*/ 845 h 284"/>
                  <a:gd name="T22" fmla="*/ 463 w 154"/>
                  <a:gd name="T23" fmla="*/ 777 h 284"/>
                  <a:gd name="T24" fmla="*/ 492 w 154"/>
                  <a:gd name="T25" fmla="*/ 714 h 284"/>
                  <a:gd name="T26" fmla="*/ 513 w 154"/>
                  <a:gd name="T27" fmla="*/ 668 h 284"/>
                  <a:gd name="T28" fmla="*/ 519 w 154"/>
                  <a:gd name="T29" fmla="*/ 647 h 284"/>
                  <a:gd name="T30" fmla="*/ 519 w 154"/>
                  <a:gd name="T31" fmla="*/ 647 h 284"/>
                  <a:gd name="T32" fmla="*/ 519 w 154"/>
                  <a:gd name="T33" fmla="*/ 323 h 284"/>
                  <a:gd name="T34" fmla="*/ 519 w 154"/>
                  <a:gd name="T35" fmla="*/ 323 h 284"/>
                  <a:gd name="T36" fmla="*/ 513 w 154"/>
                  <a:gd name="T37" fmla="*/ 302 h 284"/>
                  <a:gd name="T38" fmla="*/ 492 w 154"/>
                  <a:gd name="T39" fmla="*/ 256 h 284"/>
                  <a:gd name="T40" fmla="*/ 463 w 154"/>
                  <a:gd name="T41" fmla="*/ 189 h 284"/>
                  <a:gd name="T42" fmla="*/ 411 w 154"/>
                  <a:gd name="T43" fmla="*/ 120 h 284"/>
                  <a:gd name="T44" fmla="*/ 345 w 154"/>
                  <a:gd name="T45" fmla="*/ 59 h 284"/>
                  <a:gd name="T46" fmla="*/ 261 w 154"/>
                  <a:gd name="T47" fmla="*/ 14 h 284"/>
                  <a:gd name="T48" fmla="*/ 151 w 154"/>
                  <a:gd name="T49" fmla="*/ 0 h 284"/>
                  <a:gd name="T50" fmla="*/ 151 w 154"/>
                  <a:gd name="T51" fmla="*/ 0 h 284"/>
                  <a:gd name="T52" fmla="*/ 67 w 154"/>
                  <a:gd name="T53" fmla="*/ 26 h 284"/>
                  <a:gd name="T54" fmla="*/ 21 w 154"/>
                  <a:gd name="T55" fmla="*/ 75 h 284"/>
                  <a:gd name="T56" fmla="*/ 0 w 154"/>
                  <a:gd name="T57" fmla="*/ 140 h 284"/>
                  <a:gd name="T58" fmla="*/ 0 w 154"/>
                  <a:gd name="T59" fmla="*/ 210 h 284"/>
                  <a:gd name="T60" fmla="*/ 15 w 154"/>
                  <a:gd name="T61" fmla="*/ 275 h 284"/>
                  <a:gd name="T62" fmla="*/ 40 w 154"/>
                  <a:gd name="T63" fmla="*/ 323 h 284"/>
                  <a:gd name="T64" fmla="*/ 40 w 154"/>
                  <a:gd name="T65" fmla="*/ 323 h 284"/>
                  <a:gd name="T66" fmla="*/ 40 w 154"/>
                  <a:gd name="T67" fmla="*/ 407 h 284"/>
                  <a:gd name="T68" fmla="*/ 40 w 154"/>
                  <a:gd name="T69" fmla="*/ 561 h 284"/>
                  <a:gd name="T70" fmla="*/ 40 w 154"/>
                  <a:gd name="T71" fmla="*/ 647 h 284"/>
                  <a:gd name="T72" fmla="*/ 40 w 154"/>
                  <a:gd name="T73" fmla="*/ 647 h 284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w 154"/>
                  <a:gd name="T112" fmla="*/ 0 h 284"/>
                  <a:gd name="T113" fmla="*/ 154 w 154"/>
                  <a:gd name="T114" fmla="*/ 284 h 284"/>
                </a:gdLst>
                <a:ahLst/>
                <a:cxnLst>
                  <a:cxn ang="T74">
                    <a:pos x="T0" y="T1"/>
                  </a:cxn>
                  <a:cxn ang="T75">
                    <a:pos x="T2" y="T3"/>
                  </a:cxn>
                  <a:cxn ang="T76">
                    <a:pos x="T4" y="T5"/>
                  </a:cxn>
                  <a:cxn ang="T77">
                    <a:pos x="T6" y="T7"/>
                  </a:cxn>
                  <a:cxn ang="T78">
                    <a:pos x="T8" y="T9"/>
                  </a:cxn>
                  <a:cxn ang="T79">
                    <a:pos x="T10" y="T11"/>
                  </a:cxn>
                  <a:cxn ang="T80">
                    <a:pos x="T12" y="T13"/>
                  </a:cxn>
                  <a:cxn ang="T81">
                    <a:pos x="T14" y="T15"/>
                  </a:cxn>
                  <a:cxn ang="T82">
                    <a:pos x="T16" y="T17"/>
                  </a:cxn>
                  <a:cxn ang="T83">
                    <a:pos x="T18" y="T19"/>
                  </a:cxn>
                  <a:cxn ang="T84">
                    <a:pos x="T20" y="T21"/>
                  </a:cxn>
                  <a:cxn ang="T85">
                    <a:pos x="T22" y="T23"/>
                  </a:cxn>
                  <a:cxn ang="T86">
                    <a:pos x="T24" y="T25"/>
                  </a:cxn>
                  <a:cxn ang="T87">
                    <a:pos x="T26" y="T27"/>
                  </a:cxn>
                  <a:cxn ang="T88">
                    <a:pos x="T28" y="T29"/>
                  </a:cxn>
                  <a:cxn ang="T89">
                    <a:pos x="T30" y="T31"/>
                  </a:cxn>
                  <a:cxn ang="T90">
                    <a:pos x="T32" y="T33"/>
                  </a:cxn>
                  <a:cxn ang="T91">
                    <a:pos x="T34" y="T35"/>
                  </a:cxn>
                  <a:cxn ang="T92">
                    <a:pos x="T36" y="T37"/>
                  </a:cxn>
                  <a:cxn ang="T93">
                    <a:pos x="T38" y="T39"/>
                  </a:cxn>
                  <a:cxn ang="T94">
                    <a:pos x="T40" y="T41"/>
                  </a:cxn>
                  <a:cxn ang="T95">
                    <a:pos x="T42" y="T43"/>
                  </a:cxn>
                  <a:cxn ang="T96">
                    <a:pos x="T44" y="T45"/>
                  </a:cxn>
                  <a:cxn ang="T97">
                    <a:pos x="T46" y="T47"/>
                  </a:cxn>
                  <a:cxn ang="T98">
                    <a:pos x="T48" y="T49"/>
                  </a:cxn>
                  <a:cxn ang="T99">
                    <a:pos x="T50" y="T51"/>
                  </a:cxn>
                  <a:cxn ang="T100">
                    <a:pos x="T52" y="T53"/>
                  </a:cxn>
                  <a:cxn ang="T101">
                    <a:pos x="T54" y="T55"/>
                  </a:cxn>
                  <a:cxn ang="T102">
                    <a:pos x="T56" y="T57"/>
                  </a:cxn>
                  <a:cxn ang="T103">
                    <a:pos x="T58" y="T59"/>
                  </a:cxn>
                  <a:cxn ang="T104">
                    <a:pos x="T60" y="T61"/>
                  </a:cxn>
                  <a:cxn ang="T105">
                    <a:pos x="T62" y="T63"/>
                  </a:cxn>
                  <a:cxn ang="T106">
                    <a:pos x="T64" y="T65"/>
                  </a:cxn>
                  <a:cxn ang="T107">
                    <a:pos x="T66" y="T67"/>
                  </a:cxn>
                  <a:cxn ang="T108">
                    <a:pos x="T68" y="T69"/>
                  </a:cxn>
                  <a:cxn ang="T109">
                    <a:pos x="T70" y="T71"/>
                  </a:cxn>
                  <a:cxn ang="T110">
                    <a:pos x="T72" y="T73"/>
                  </a:cxn>
                </a:cxnLst>
                <a:rect l="T111" t="T112" r="T113" b="T114"/>
                <a:pathLst>
                  <a:path w="154" h="284">
                    <a:moveTo>
                      <a:pt x="12" y="190"/>
                    </a:moveTo>
                    <a:lnTo>
                      <a:pt x="5" y="204"/>
                    </a:lnTo>
                    <a:lnTo>
                      <a:pt x="0" y="223"/>
                    </a:lnTo>
                    <a:lnTo>
                      <a:pt x="0" y="244"/>
                    </a:lnTo>
                    <a:lnTo>
                      <a:pt x="6" y="263"/>
                    </a:lnTo>
                    <a:lnTo>
                      <a:pt x="20" y="278"/>
                    </a:lnTo>
                    <a:lnTo>
                      <a:pt x="45" y="284"/>
                    </a:lnTo>
                    <a:lnTo>
                      <a:pt x="77" y="281"/>
                    </a:lnTo>
                    <a:lnTo>
                      <a:pt x="102" y="268"/>
                    </a:lnTo>
                    <a:lnTo>
                      <a:pt x="122" y="249"/>
                    </a:lnTo>
                    <a:lnTo>
                      <a:pt x="137" y="229"/>
                    </a:lnTo>
                    <a:lnTo>
                      <a:pt x="146" y="210"/>
                    </a:lnTo>
                    <a:lnTo>
                      <a:pt x="152" y="196"/>
                    </a:lnTo>
                    <a:lnTo>
                      <a:pt x="154" y="190"/>
                    </a:lnTo>
                    <a:lnTo>
                      <a:pt x="154" y="95"/>
                    </a:lnTo>
                    <a:lnTo>
                      <a:pt x="152" y="89"/>
                    </a:lnTo>
                    <a:lnTo>
                      <a:pt x="146" y="75"/>
                    </a:lnTo>
                    <a:lnTo>
                      <a:pt x="137" y="56"/>
                    </a:lnTo>
                    <a:lnTo>
                      <a:pt x="122" y="35"/>
                    </a:lnTo>
                    <a:lnTo>
                      <a:pt x="102" y="17"/>
                    </a:lnTo>
                    <a:lnTo>
                      <a:pt x="77" y="4"/>
                    </a:lnTo>
                    <a:lnTo>
                      <a:pt x="45" y="0"/>
                    </a:lnTo>
                    <a:lnTo>
                      <a:pt x="20" y="7"/>
                    </a:lnTo>
                    <a:lnTo>
                      <a:pt x="6" y="22"/>
                    </a:lnTo>
                    <a:lnTo>
                      <a:pt x="0" y="41"/>
                    </a:lnTo>
                    <a:lnTo>
                      <a:pt x="0" y="62"/>
                    </a:lnTo>
                    <a:lnTo>
                      <a:pt x="5" y="81"/>
                    </a:lnTo>
                    <a:lnTo>
                      <a:pt x="12" y="95"/>
                    </a:lnTo>
                    <a:lnTo>
                      <a:pt x="12" y="120"/>
                    </a:lnTo>
                    <a:lnTo>
                      <a:pt x="12" y="165"/>
                    </a:lnTo>
                    <a:lnTo>
                      <a:pt x="12" y="190"/>
                    </a:lnTo>
                    <a:close/>
                  </a:path>
                </a:pathLst>
              </a:custGeom>
              <a:solidFill>
                <a:srgbClr val="C3AAD2"/>
              </a:solidFill>
              <a:ln w="19050" cmpd="sng">
                <a:solidFill>
                  <a:srgbClr val="9E7AB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1400">
                  <a:latin typeface="Times New Roman"/>
                  <a:cs typeface="Times New Roman"/>
                </a:endParaRPr>
              </a:p>
            </p:txBody>
          </p:sp>
          <p:sp>
            <p:nvSpPr>
              <p:cNvPr id="107" name="Freeform 29"/>
              <p:cNvSpPr>
                <a:spLocks noChangeAspect="1"/>
              </p:cNvSpPr>
              <p:nvPr/>
            </p:nvSpPr>
            <p:spPr bwMode="auto">
              <a:xfrm>
                <a:off x="4086" y="1358"/>
                <a:ext cx="72" cy="100"/>
              </a:xfrm>
              <a:custGeom>
                <a:avLst/>
                <a:gdLst>
                  <a:gd name="T0" fmla="*/ 162 w 48"/>
                  <a:gd name="T1" fmla="*/ 0 h 67"/>
                  <a:gd name="T2" fmla="*/ 68 w 48"/>
                  <a:gd name="T3" fmla="*/ 19 h 67"/>
                  <a:gd name="T4" fmla="*/ 18 w 48"/>
                  <a:gd name="T5" fmla="*/ 73 h 67"/>
                  <a:gd name="T6" fmla="*/ 0 w 48"/>
                  <a:gd name="T7" fmla="*/ 143 h 67"/>
                  <a:gd name="T8" fmla="*/ 14 w 48"/>
                  <a:gd name="T9" fmla="*/ 213 h 67"/>
                  <a:gd name="T10" fmla="*/ 14 w 48"/>
                  <a:gd name="T11" fmla="*/ 213 h 67"/>
                  <a:gd name="T12" fmla="*/ 18 w 48"/>
                  <a:gd name="T13" fmla="*/ 216 h 67"/>
                  <a:gd name="T14" fmla="*/ 21 w 48"/>
                  <a:gd name="T15" fmla="*/ 221 h 67"/>
                  <a:gd name="T16" fmla="*/ 27 w 48"/>
                  <a:gd name="T17" fmla="*/ 222 h 67"/>
                  <a:gd name="T18" fmla="*/ 27 w 48"/>
                  <a:gd name="T19" fmla="*/ 222 h 67"/>
                  <a:gd name="T20" fmla="*/ 33 w 48"/>
                  <a:gd name="T21" fmla="*/ 221 h 67"/>
                  <a:gd name="T22" fmla="*/ 39 w 48"/>
                  <a:gd name="T23" fmla="*/ 216 h 67"/>
                  <a:gd name="T24" fmla="*/ 39 w 48"/>
                  <a:gd name="T25" fmla="*/ 209 h 67"/>
                  <a:gd name="T26" fmla="*/ 39 w 48"/>
                  <a:gd name="T27" fmla="*/ 209 h 67"/>
                  <a:gd name="T28" fmla="*/ 33 w 48"/>
                  <a:gd name="T29" fmla="*/ 127 h 67"/>
                  <a:gd name="T30" fmla="*/ 68 w 48"/>
                  <a:gd name="T31" fmla="*/ 46 h 67"/>
                  <a:gd name="T32" fmla="*/ 162 w 48"/>
                  <a:gd name="T33" fmla="*/ 0 h 67"/>
                  <a:gd name="T34" fmla="*/ 162 w 48"/>
                  <a:gd name="T35" fmla="*/ 0 h 67"/>
                  <a:gd name="T36" fmla="*/ 162 w 48"/>
                  <a:gd name="T37" fmla="*/ 0 h 67"/>
                  <a:gd name="T38" fmla="*/ 162 w 48"/>
                  <a:gd name="T39" fmla="*/ 0 h 67"/>
                  <a:gd name="T40" fmla="*/ 162 w 48"/>
                  <a:gd name="T41" fmla="*/ 0 h 67"/>
                  <a:gd name="T42" fmla="*/ 162 w 48"/>
                  <a:gd name="T43" fmla="*/ 0 h 67"/>
                  <a:gd name="T44" fmla="*/ 162 w 48"/>
                  <a:gd name="T45" fmla="*/ 0 h 67"/>
                  <a:gd name="T46" fmla="*/ 162 w 48"/>
                  <a:gd name="T47" fmla="*/ 0 h 67"/>
                  <a:gd name="T48" fmla="*/ 162 w 48"/>
                  <a:gd name="T49" fmla="*/ 0 h 67"/>
                  <a:gd name="T50" fmla="*/ 162 w 48"/>
                  <a:gd name="T51" fmla="*/ 0 h 67"/>
                  <a:gd name="T52" fmla="*/ 162 w 48"/>
                  <a:gd name="T53" fmla="*/ 0 h 67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w 48"/>
                  <a:gd name="T82" fmla="*/ 0 h 67"/>
                  <a:gd name="T83" fmla="*/ 48 w 48"/>
                  <a:gd name="T84" fmla="*/ 67 h 67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T81" t="T82" r="T83" b="T84"/>
                <a:pathLst>
                  <a:path w="48" h="67">
                    <a:moveTo>
                      <a:pt x="48" y="0"/>
                    </a:moveTo>
                    <a:lnTo>
                      <a:pt x="20" y="6"/>
                    </a:lnTo>
                    <a:lnTo>
                      <a:pt x="5" y="22"/>
                    </a:lnTo>
                    <a:lnTo>
                      <a:pt x="0" y="43"/>
                    </a:lnTo>
                    <a:lnTo>
                      <a:pt x="4" y="64"/>
                    </a:lnTo>
                    <a:lnTo>
                      <a:pt x="5" y="65"/>
                    </a:lnTo>
                    <a:lnTo>
                      <a:pt x="6" y="66"/>
                    </a:lnTo>
                    <a:lnTo>
                      <a:pt x="8" y="67"/>
                    </a:lnTo>
                    <a:lnTo>
                      <a:pt x="10" y="66"/>
                    </a:lnTo>
                    <a:lnTo>
                      <a:pt x="11" y="65"/>
                    </a:lnTo>
                    <a:lnTo>
                      <a:pt x="11" y="63"/>
                    </a:lnTo>
                    <a:lnTo>
                      <a:pt x="10" y="38"/>
                    </a:lnTo>
                    <a:lnTo>
                      <a:pt x="20" y="14"/>
                    </a:lnTo>
                    <a:lnTo>
                      <a:pt x="48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sz="1400">
                  <a:latin typeface="Times New Roman"/>
                  <a:cs typeface="Times New Roman"/>
                </a:endParaRPr>
              </a:p>
            </p:txBody>
          </p:sp>
        </p:grpSp>
        <p:sp>
          <p:nvSpPr>
            <p:cNvPr id="11" name="Rectangle 30"/>
            <p:cNvSpPr>
              <a:spLocks noChangeArrowheads="1"/>
            </p:cNvSpPr>
            <p:nvPr/>
          </p:nvSpPr>
          <p:spPr bwMode="auto">
            <a:xfrm>
              <a:off x="3142" y="1168"/>
              <a:ext cx="964" cy="50"/>
            </a:xfrm>
            <a:prstGeom prst="rect">
              <a:avLst/>
            </a:prstGeom>
            <a:solidFill>
              <a:srgbClr val="4D94C3"/>
            </a:solidFill>
            <a:ln w="19050">
              <a:solidFill>
                <a:srgbClr val="4D94C3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400">
                <a:latin typeface="Times New Roman"/>
                <a:cs typeface="Times New Roman"/>
              </a:endParaRPr>
            </a:p>
          </p:txBody>
        </p:sp>
        <p:sp>
          <p:nvSpPr>
            <p:cNvPr id="12" name="Line 31"/>
            <p:cNvSpPr>
              <a:spLocks noChangeAspect="1" noChangeShapeType="1"/>
            </p:cNvSpPr>
            <p:nvPr/>
          </p:nvSpPr>
          <p:spPr bwMode="auto">
            <a:xfrm flipH="1">
              <a:off x="3463" y="1309"/>
              <a:ext cx="255" cy="2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 type="stealth" w="sm" len="med"/>
            </a:ln>
          </p:spPr>
          <p:txBody>
            <a:bodyPr/>
            <a:lstStyle/>
            <a:p>
              <a:endParaRPr lang="en-US" sz="1400">
                <a:latin typeface="Times New Roman"/>
                <a:cs typeface="Times New Roman"/>
              </a:endParaRPr>
            </a:p>
          </p:txBody>
        </p:sp>
        <p:sp>
          <p:nvSpPr>
            <p:cNvPr id="13" name="Text Box 32"/>
            <p:cNvSpPr txBox="1">
              <a:spLocks noChangeAspect="1" noChangeArrowheads="1"/>
            </p:cNvSpPr>
            <p:nvPr/>
          </p:nvSpPr>
          <p:spPr bwMode="auto">
            <a:xfrm>
              <a:off x="4345" y="1122"/>
              <a:ext cx="261" cy="24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l" eaLnBrk="0" hangingPunct="0"/>
              <a:r>
                <a:rPr lang="en-US" sz="1400" b="1">
                  <a:latin typeface="Times New Roman"/>
                  <a:cs typeface="Times New Roman"/>
                </a:rPr>
                <a:t> 5’</a:t>
              </a:r>
            </a:p>
          </p:txBody>
        </p:sp>
        <p:sp>
          <p:nvSpPr>
            <p:cNvPr id="14" name="Text Box 33"/>
            <p:cNvSpPr txBox="1">
              <a:spLocks noChangeAspect="1" noChangeArrowheads="1"/>
            </p:cNvSpPr>
            <p:nvPr/>
          </p:nvSpPr>
          <p:spPr bwMode="auto">
            <a:xfrm>
              <a:off x="2920" y="1122"/>
              <a:ext cx="261" cy="24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l" eaLnBrk="0" hangingPunct="0"/>
              <a:r>
                <a:rPr lang="en-US" sz="1400" b="1">
                  <a:latin typeface="Times New Roman"/>
                  <a:cs typeface="Times New Roman"/>
                </a:rPr>
                <a:t> 3’</a:t>
              </a:r>
            </a:p>
          </p:txBody>
        </p:sp>
        <p:sp>
          <p:nvSpPr>
            <p:cNvPr id="15" name="Freeform 34"/>
            <p:cNvSpPr>
              <a:spLocks noChangeAspect="1"/>
            </p:cNvSpPr>
            <p:nvPr/>
          </p:nvSpPr>
          <p:spPr bwMode="auto">
            <a:xfrm>
              <a:off x="4070" y="1088"/>
              <a:ext cx="326" cy="130"/>
            </a:xfrm>
            <a:custGeom>
              <a:avLst/>
              <a:gdLst>
                <a:gd name="T0" fmla="*/ 1293 w 152"/>
                <a:gd name="T1" fmla="*/ 383 h 59"/>
                <a:gd name="T2" fmla="*/ 1293 w 152"/>
                <a:gd name="T3" fmla="*/ 0 h 59"/>
                <a:gd name="T4" fmla="*/ 1214 w 152"/>
                <a:gd name="T5" fmla="*/ 0 h 59"/>
                <a:gd name="T6" fmla="*/ 1214 w 152"/>
                <a:gd name="T7" fmla="*/ 383 h 59"/>
                <a:gd name="T8" fmla="*/ 819 w 152"/>
                <a:gd name="T9" fmla="*/ 383 h 59"/>
                <a:gd name="T10" fmla="*/ 819 w 152"/>
                <a:gd name="T11" fmla="*/ 0 h 59"/>
                <a:gd name="T12" fmla="*/ 740 w 152"/>
                <a:gd name="T13" fmla="*/ 0 h 59"/>
                <a:gd name="T14" fmla="*/ 740 w 152"/>
                <a:gd name="T15" fmla="*/ 383 h 59"/>
                <a:gd name="T16" fmla="*/ 345 w 152"/>
                <a:gd name="T17" fmla="*/ 383 h 59"/>
                <a:gd name="T18" fmla="*/ 345 w 152"/>
                <a:gd name="T19" fmla="*/ 0 h 59"/>
                <a:gd name="T20" fmla="*/ 277 w 152"/>
                <a:gd name="T21" fmla="*/ 0 h 59"/>
                <a:gd name="T22" fmla="*/ 277 w 152"/>
                <a:gd name="T23" fmla="*/ 383 h 59"/>
                <a:gd name="T24" fmla="*/ 0 w 152"/>
                <a:gd name="T25" fmla="*/ 383 h 59"/>
                <a:gd name="T26" fmla="*/ 0 w 152"/>
                <a:gd name="T27" fmla="*/ 630 h 59"/>
                <a:gd name="T28" fmla="*/ 1499 w 152"/>
                <a:gd name="T29" fmla="*/ 630 h 59"/>
                <a:gd name="T30" fmla="*/ 1499 w 152"/>
                <a:gd name="T31" fmla="*/ 383 h 59"/>
                <a:gd name="T32" fmla="*/ 1293 w 152"/>
                <a:gd name="T33" fmla="*/ 383 h 59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152"/>
                <a:gd name="T52" fmla="*/ 0 h 59"/>
                <a:gd name="T53" fmla="*/ 152 w 152"/>
                <a:gd name="T54" fmla="*/ 59 h 59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152" h="59">
                  <a:moveTo>
                    <a:pt x="131" y="36"/>
                  </a:moveTo>
                  <a:lnTo>
                    <a:pt x="131" y="0"/>
                  </a:lnTo>
                  <a:lnTo>
                    <a:pt x="123" y="0"/>
                  </a:lnTo>
                  <a:lnTo>
                    <a:pt x="123" y="36"/>
                  </a:lnTo>
                  <a:lnTo>
                    <a:pt x="83" y="36"/>
                  </a:lnTo>
                  <a:lnTo>
                    <a:pt x="83" y="0"/>
                  </a:lnTo>
                  <a:lnTo>
                    <a:pt x="75" y="0"/>
                  </a:lnTo>
                  <a:lnTo>
                    <a:pt x="75" y="36"/>
                  </a:lnTo>
                  <a:lnTo>
                    <a:pt x="35" y="36"/>
                  </a:lnTo>
                  <a:lnTo>
                    <a:pt x="35" y="0"/>
                  </a:lnTo>
                  <a:lnTo>
                    <a:pt x="28" y="0"/>
                  </a:lnTo>
                  <a:lnTo>
                    <a:pt x="28" y="36"/>
                  </a:lnTo>
                  <a:lnTo>
                    <a:pt x="0" y="36"/>
                  </a:lnTo>
                  <a:lnTo>
                    <a:pt x="0" y="59"/>
                  </a:lnTo>
                  <a:lnTo>
                    <a:pt x="152" y="59"/>
                  </a:lnTo>
                  <a:lnTo>
                    <a:pt x="152" y="36"/>
                  </a:lnTo>
                  <a:lnTo>
                    <a:pt x="131" y="36"/>
                  </a:lnTo>
                  <a:close/>
                </a:path>
              </a:pathLst>
            </a:custGeom>
            <a:solidFill>
              <a:srgbClr val="437631"/>
            </a:solidFill>
            <a:ln w="19050" cmpd="sng">
              <a:solidFill>
                <a:srgbClr val="43763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1400">
                <a:latin typeface="Times New Roman"/>
                <a:cs typeface="Times New Roman"/>
              </a:endParaRPr>
            </a:p>
          </p:txBody>
        </p:sp>
        <p:grpSp>
          <p:nvGrpSpPr>
            <p:cNvPr id="16" name="Group 35"/>
            <p:cNvGrpSpPr>
              <a:grpSpLocks/>
            </p:cNvGrpSpPr>
            <p:nvPr/>
          </p:nvGrpSpPr>
          <p:grpSpPr bwMode="auto">
            <a:xfrm>
              <a:off x="2409" y="1334"/>
              <a:ext cx="484" cy="634"/>
              <a:chOff x="3561" y="1713"/>
              <a:chExt cx="339" cy="431"/>
            </a:xfrm>
          </p:grpSpPr>
          <p:sp>
            <p:nvSpPr>
              <p:cNvPr id="102" name="Freeform 36"/>
              <p:cNvSpPr>
                <a:spLocks noChangeAspect="1"/>
              </p:cNvSpPr>
              <p:nvPr/>
            </p:nvSpPr>
            <p:spPr bwMode="auto">
              <a:xfrm>
                <a:off x="3561" y="1713"/>
                <a:ext cx="339" cy="431"/>
              </a:xfrm>
              <a:custGeom>
                <a:avLst/>
                <a:gdLst>
                  <a:gd name="T0" fmla="*/ 382 w 226"/>
                  <a:gd name="T1" fmla="*/ 0 h 288"/>
                  <a:gd name="T2" fmla="*/ 450 w 226"/>
                  <a:gd name="T3" fmla="*/ 6 h 288"/>
                  <a:gd name="T4" fmla="*/ 513 w 226"/>
                  <a:gd name="T5" fmla="*/ 28 h 288"/>
                  <a:gd name="T6" fmla="*/ 573 w 226"/>
                  <a:gd name="T7" fmla="*/ 67 h 288"/>
                  <a:gd name="T8" fmla="*/ 629 w 226"/>
                  <a:gd name="T9" fmla="*/ 114 h 288"/>
                  <a:gd name="T10" fmla="*/ 674 w 226"/>
                  <a:gd name="T11" fmla="*/ 171 h 288"/>
                  <a:gd name="T12" fmla="*/ 709 w 226"/>
                  <a:gd name="T13" fmla="*/ 238 h 288"/>
                  <a:gd name="T14" fmla="*/ 741 w 226"/>
                  <a:gd name="T15" fmla="*/ 316 h 288"/>
                  <a:gd name="T16" fmla="*/ 756 w 226"/>
                  <a:gd name="T17" fmla="*/ 397 h 288"/>
                  <a:gd name="T18" fmla="*/ 763 w 226"/>
                  <a:gd name="T19" fmla="*/ 483 h 288"/>
                  <a:gd name="T20" fmla="*/ 763 w 226"/>
                  <a:gd name="T21" fmla="*/ 483 h 288"/>
                  <a:gd name="T22" fmla="*/ 756 w 226"/>
                  <a:gd name="T23" fmla="*/ 569 h 288"/>
                  <a:gd name="T24" fmla="*/ 741 w 226"/>
                  <a:gd name="T25" fmla="*/ 649 h 288"/>
                  <a:gd name="T26" fmla="*/ 709 w 226"/>
                  <a:gd name="T27" fmla="*/ 723 h 288"/>
                  <a:gd name="T28" fmla="*/ 674 w 226"/>
                  <a:gd name="T29" fmla="*/ 795 h 288"/>
                  <a:gd name="T30" fmla="*/ 629 w 226"/>
                  <a:gd name="T31" fmla="*/ 852 h 288"/>
                  <a:gd name="T32" fmla="*/ 573 w 226"/>
                  <a:gd name="T33" fmla="*/ 898 h 288"/>
                  <a:gd name="T34" fmla="*/ 513 w 226"/>
                  <a:gd name="T35" fmla="*/ 937 h 288"/>
                  <a:gd name="T36" fmla="*/ 450 w 226"/>
                  <a:gd name="T37" fmla="*/ 959 h 288"/>
                  <a:gd name="T38" fmla="*/ 382 w 226"/>
                  <a:gd name="T39" fmla="*/ 965 h 288"/>
                  <a:gd name="T40" fmla="*/ 382 w 226"/>
                  <a:gd name="T41" fmla="*/ 965 h 288"/>
                  <a:gd name="T42" fmla="*/ 315 w 226"/>
                  <a:gd name="T43" fmla="*/ 959 h 288"/>
                  <a:gd name="T44" fmla="*/ 248 w 226"/>
                  <a:gd name="T45" fmla="*/ 937 h 288"/>
                  <a:gd name="T46" fmla="*/ 189 w 226"/>
                  <a:gd name="T47" fmla="*/ 898 h 288"/>
                  <a:gd name="T48" fmla="*/ 135 w 226"/>
                  <a:gd name="T49" fmla="*/ 852 h 288"/>
                  <a:gd name="T50" fmla="*/ 93 w 226"/>
                  <a:gd name="T51" fmla="*/ 795 h 288"/>
                  <a:gd name="T52" fmla="*/ 50 w 226"/>
                  <a:gd name="T53" fmla="*/ 723 h 288"/>
                  <a:gd name="T54" fmla="*/ 26 w 226"/>
                  <a:gd name="T55" fmla="*/ 649 h 288"/>
                  <a:gd name="T56" fmla="*/ 8 w 226"/>
                  <a:gd name="T57" fmla="*/ 569 h 288"/>
                  <a:gd name="T58" fmla="*/ 0 w 226"/>
                  <a:gd name="T59" fmla="*/ 483 h 288"/>
                  <a:gd name="T60" fmla="*/ 0 w 226"/>
                  <a:gd name="T61" fmla="*/ 483 h 288"/>
                  <a:gd name="T62" fmla="*/ 8 w 226"/>
                  <a:gd name="T63" fmla="*/ 397 h 288"/>
                  <a:gd name="T64" fmla="*/ 26 w 226"/>
                  <a:gd name="T65" fmla="*/ 316 h 288"/>
                  <a:gd name="T66" fmla="*/ 50 w 226"/>
                  <a:gd name="T67" fmla="*/ 238 h 288"/>
                  <a:gd name="T68" fmla="*/ 93 w 226"/>
                  <a:gd name="T69" fmla="*/ 171 h 288"/>
                  <a:gd name="T70" fmla="*/ 135 w 226"/>
                  <a:gd name="T71" fmla="*/ 114 h 288"/>
                  <a:gd name="T72" fmla="*/ 189 w 226"/>
                  <a:gd name="T73" fmla="*/ 67 h 288"/>
                  <a:gd name="T74" fmla="*/ 248 w 226"/>
                  <a:gd name="T75" fmla="*/ 28 h 288"/>
                  <a:gd name="T76" fmla="*/ 315 w 226"/>
                  <a:gd name="T77" fmla="*/ 6 h 288"/>
                  <a:gd name="T78" fmla="*/ 382 w 226"/>
                  <a:gd name="T79" fmla="*/ 0 h 288"/>
                  <a:gd name="T80" fmla="*/ 382 w 226"/>
                  <a:gd name="T81" fmla="*/ 0 h 288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w 226"/>
                  <a:gd name="T124" fmla="*/ 0 h 288"/>
                  <a:gd name="T125" fmla="*/ 226 w 226"/>
                  <a:gd name="T126" fmla="*/ 288 h 288"/>
                </a:gdLst>
                <a:ahLst/>
                <a:cxnLst>
                  <a:cxn ang="T82">
                    <a:pos x="T0" y="T1"/>
                  </a:cxn>
                  <a:cxn ang="T83">
                    <a:pos x="T2" y="T3"/>
                  </a:cxn>
                  <a:cxn ang="T84">
                    <a:pos x="T4" y="T5"/>
                  </a:cxn>
                  <a:cxn ang="T85">
                    <a:pos x="T6" y="T7"/>
                  </a:cxn>
                  <a:cxn ang="T86">
                    <a:pos x="T8" y="T9"/>
                  </a:cxn>
                  <a:cxn ang="T87">
                    <a:pos x="T10" y="T11"/>
                  </a:cxn>
                  <a:cxn ang="T88">
                    <a:pos x="T12" y="T13"/>
                  </a:cxn>
                  <a:cxn ang="T89">
                    <a:pos x="T14" y="T15"/>
                  </a:cxn>
                  <a:cxn ang="T90">
                    <a:pos x="T16" y="T17"/>
                  </a:cxn>
                  <a:cxn ang="T91">
                    <a:pos x="T18" y="T19"/>
                  </a:cxn>
                  <a:cxn ang="T92">
                    <a:pos x="T20" y="T21"/>
                  </a:cxn>
                  <a:cxn ang="T93">
                    <a:pos x="T22" y="T23"/>
                  </a:cxn>
                  <a:cxn ang="T94">
                    <a:pos x="T24" y="T25"/>
                  </a:cxn>
                  <a:cxn ang="T95">
                    <a:pos x="T26" y="T27"/>
                  </a:cxn>
                  <a:cxn ang="T96">
                    <a:pos x="T28" y="T29"/>
                  </a:cxn>
                  <a:cxn ang="T97">
                    <a:pos x="T30" y="T31"/>
                  </a:cxn>
                  <a:cxn ang="T98">
                    <a:pos x="T32" y="T33"/>
                  </a:cxn>
                  <a:cxn ang="T99">
                    <a:pos x="T34" y="T35"/>
                  </a:cxn>
                  <a:cxn ang="T100">
                    <a:pos x="T36" y="T37"/>
                  </a:cxn>
                  <a:cxn ang="T101">
                    <a:pos x="T38" y="T39"/>
                  </a:cxn>
                  <a:cxn ang="T102">
                    <a:pos x="T40" y="T41"/>
                  </a:cxn>
                  <a:cxn ang="T103">
                    <a:pos x="T42" y="T43"/>
                  </a:cxn>
                  <a:cxn ang="T104">
                    <a:pos x="T44" y="T45"/>
                  </a:cxn>
                  <a:cxn ang="T105">
                    <a:pos x="T46" y="T47"/>
                  </a:cxn>
                  <a:cxn ang="T106">
                    <a:pos x="T48" y="T49"/>
                  </a:cxn>
                  <a:cxn ang="T107">
                    <a:pos x="T50" y="T51"/>
                  </a:cxn>
                  <a:cxn ang="T108">
                    <a:pos x="T52" y="T53"/>
                  </a:cxn>
                  <a:cxn ang="T109">
                    <a:pos x="T54" y="T55"/>
                  </a:cxn>
                  <a:cxn ang="T110">
                    <a:pos x="T56" y="T57"/>
                  </a:cxn>
                  <a:cxn ang="T111">
                    <a:pos x="T58" y="T59"/>
                  </a:cxn>
                  <a:cxn ang="T112">
                    <a:pos x="T60" y="T61"/>
                  </a:cxn>
                  <a:cxn ang="T113">
                    <a:pos x="T62" y="T63"/>
                  </a:cxn>
                  <a:cxn ang="T114">
                    <a:pos x="T64" y="T65"/>
                  </a:cxn>
                  <a:cxn ang="T115">
                    <a:pos x="T66" y="T67"/>
                  </a:cxn>
                  <a:cxn ang="T116">
                    <a:pos x="T68" y="T69"/>
                  </a:cxn>
                  <a:cxn ang="T117">
                    <a:pos x="T70" y="T71"/>
                  </a:cxn>
                  <a:cxn ang="T118">
                    <a:pos x="T72" y="T73"/>
                  </a:cxn>
                  <a:cxn ang="T119">
                    <a:pos x="T74" y="T75"/>
                  </a:cxn>
                  <a:cxn ang="T120">
                    <a:pos x="T76" y="T77"/>
                  </a:cxn>
                  <a:cxn ang="T121">
                    <a:pos x="T78" y="T79"/>
                  </a:cxn>
                  <a:cxn ang="T122">
                    <a:pos x="T80" y="T81"/>
                  </a:cxn>
                </a:cxnLst>
                <a:rect l="T123" t="T124" r="T125" b="T126"/>
                <a:pathLst>
                  <a:path w="226" h="288">
                    <a:moveTo>
                      <a:pt x="113" y="0"/>
                    </a:moveTo>
                    <a:lnTo>
                      <a:pt x="133" y="2"/>
                    </a:lnTo>
                    <a:lnTo>
                      <a:pt x="152" y="9"/>
                    </a:lnTo>
                    <a:lnTo>
                      <a:pt x="170" y="20"/>
                    </a:lnTo>
                    <a:lnTo>
                      <a:pt x="186" y="34"/>
                    </a:lnTo>
                    <a:lnTo>
                      <a:pt x="199" y="51"/>
                    </a:lnTo>
                    <a:lnTo>
                      <a:pt x="210" y="71"/>
                    </a:lnTo>
                    <a:lnTo>
                      <a:pt x="219" y="94"/>
                    </a:lnTo>
                    <a:lnTo>
                      <a:pt x="224" y="118"/>
                    </a:lnTo>
                    <a:lnTo>
                      <a:pt x="226" y="144"/>
                    </a:lnTo>
                    <a:lnTo>
                      <a:pt x="224" y="170"/>
                    </a:lnTo>
                    <a:lnTo>
                      <a:pt x="219" y="194"/>
                    </a:lnTo>
                    <a:lnTo>
                      <a:pt x="210" y="216"/>
                    </a:lnTo>
                    <a:lnTo>
                      <a:pt x="199" y="237"/>
                    </a:lnTo>
                    <a:lnTo>
                      <a:pt x="186" y="254"/>
                    </a:lnTo>
                    <a:lnTo>
                      <a:pt x="170" y="268"/>
                    </a:lnTo>
                    <a:lnTo>
                      <a:pt x="152" y="279"/>
                    </a:lnTo>
                    <a:lnTo>
                      <a:pt x="133" y="286"/>
                    </a:lnTo>
                    <a:lnTo>
                      <a:pt x="113" y="288"/>
                    </a:lnTo>
                    <a:lnTo>
                      <a:pt x="93" y="286"/>
                    </a:lnTo>
                    <a:lnTo>
                      <a:pt x="73" y="279"/>
                    </a:lnTo>
                    <a:lnTo>
                      <a:pt x="56" y="268"/>
                    </a:lnTo>
                    <a:lnTo>
                      <a:pt x="40" y="254"/>
                    </a:lnTo>
                    <a:lnTo>
                      <a:pt x="27" y="237"/>
                    </a:lnTo>
                    <a:lnTo>
                      <a:pt x="15" y="216"/>
                    </a:lnTo>
                    <a:lnTo>
                      <a:pt x="7" y="194"/>
                    </a:lnTo>
                    <a:lnTo>
                      <a:pt x="2" y="170"/>
                    </a:lnTo>
                    <a:lnTo>
                      <a:pt x="0" y="144"/>
                    </a:lnTo>
                    <a:lnTo>
                      <a:pt x="2" y="118"/>
                    </a:lnTo>
                    <a:lnTo>
                      <a:pt x="7" y="94"/>
                    </a:lnTo>
                    <a:lnTo>
                      <a:pt x="15" y="71"/>
                    </a:lnTo>
                    <a:lnTo>
                      <a:pt x="27" y="51"/>
                    </a:lnTo>
                    <a:lnTo>
                      <a:pt x="40" y="34"/>
                    </a:lnTo>
                    <a:lnTo>
                      <a:pt x="56" y="20"/>
                    </a:lnTo>
                    <a:lnTo>
                      <a:pt x="73" y="9"/>
                    </a:lnTo>
                    <a:lnTo>
                      <a:pt x="93" y="2"/>
                    </a:lnTo>
                    <a:lnTo>
                      <a:pt x="113" y="0"/>
                    </a:lnTo>
                    <a:close/>
                  </a:path>
                </a:pathLst>
              </a:custGeom>
              <a:solidFill>
                <a:srgbClr val="EAD4E4"/>
              </a:solidFill>
              <a:ln w="19050" cmpd="sng">
                <a:solidFill>
                  <a:srgbClr val="DEB7D4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1400">
                  <a:latin typeface="Times New Roman"/>
                  <a:cs typeface="Times New Roman"/>
                </a:endParaRPr>
              </a:p>
            </p:txBody>
          </p:sp>
          <p:sp>
            <p:nvSpPr>
              <p:cNvPr id="103" name="Freeform 37"/>
              <p:cNvSpPr>
                <a:spLocks noChangeAspect="1"/>
              </p:cNvSpPr>
              <p:nvPr/>
            </p:nvSpPr>
            <p:spPr bwMode="auto">
              <a:xfrm>
                <a:off x="3749" y="1830"/>
                <a:ext cx="67" cy="202"/>
              </a:xfrm>
              <a:custGeom>
                <a:avLst/>
                <a:gdLst>
                  <a:gd name="T0" fmla="*/ 122 w 45"/>
                  <a:gd name="T1" fmla="*/ 362 h 135"/>
                  <a:gd name="T2" fmla="*/ 89 w 45"/>
                  <a:gd name="T3" fmla="*/ 322 h 135"/>
                  <a:gd name="T4" fmla="*/ 63 w 45"/>
                  <a:gd name="T5" fmla="*/ 278 h 135"/>
                  <a:gd name="T6" fmla="*/ 49 w 45"/>
                  <a:gd name="T7" fmla="*/ 221 h 135"/>
                  <a:gd name="T8" fmla="*/ 49 w 45"/>
                  <a:gd name="T9" fmla="*/ 221 h 135"/>
                  <a:gd name="T10" fmla="*/ 63 w 45"/>
                  <a:gd name="T11" fmla="*/ 171 h 135"/>
                  <a:gd name="T12" fmla="*/ 89 w 45"/>
                  <a:gd name="T13" fmla="*/ 127 h 135"/>
                  <a:gd name="T14" fmla="*/ 122 w 45"/>
                  <a:gd name="T15" fmla="*/ 90 h 135"/>
                  <a:gd name="T16" fmla="*/ 122 w 45"/>
                  <a:gd name="T17" fmla="*/ 90 h 135"/>
                  <a:gd name="T18" fmla="*/ 140 w 45"/>
                  <a:gd name="T19" fmla="*/ 63 h 135"/>
                  <a:gd name="T20" fmla="*/ 141 w 45"/>
                  <a:gd name="T21" fmla="*/ 28 h 135"/>
                  <a:gd name="T22" fmla="*/ 149 w 45"/>
                  <a:gd name="T23" fmla="*/ 0 h 135"/>
                  <a:gd name="T24" fmla="*/ 149 w 45"/>
                  <a:gd name="T25" fmla="*/ 0 h 135"/>
                  <a:gd name="T26" fmla="*/ 141 w 45"/>
                  <a:gd name="T27" fmla="*/ 22 h 135"/>
                  <a:gd name="T28" fmla="*/ 141 w 45"/>
                  <a:gd name="T29" fmla="*/ 28 h 135"/>
                  <a:gd name="T30" fmla="*/ 149 w 45"/>
                  <a:gd name="T31" fmla="*/ 0 h 135"/>
                  <a:gd name="T32" fmla="*/ 149 w 45"/>
                  <a:gd name="T33" fmla="*/ 0 h 135"/>
                  <a:gd name="T34" fmla="*/ 149 w 45"/>
                  <a:gd name="T35" fmla="*/ 0 h 135"/>
                  <a:gd name="T36" fmla="*/ 149 w 45"/>
                  <a:gd name="T37" fmla="*/ 0 h 135"/>
                  <a:gd name="T38" fmla="*/ 149 w 45"/>
                  <a:gd name="T39" fmla="*/ 0 h 135"/>
                  <a:gd name="T40" fmla="*/ 149 w 45"/>
                  <a:gd name="T41" fmla="*/ 0 h 135"/>
                  <a:gd name="T42" fmla="*/ 140 w 45"/>
                  <a:gd name="T43" fmla="*/ 27 h 135"/>
                  <a:gd name="T44" fmla="*/ 128 w 45"/>
                  <a:gd name="T45" fmla="*/ 55 h 135"/>
                  <a:gd name="T46" fmla="*/ 113 w 45"/>
                  <a:gd name="T47" fmla="*/ 81 h 135"/>
                  <a:gd name="T48" fmla="*/ 113 w 45"/>
                  <a:gd name="T49" fmla="*/ 81 h 135"/>
                  <a:gd name="T50" fmla="*/ 55 w 45"/>
                  <a:gd name="T51" fmla="*/ 121 h 135"/>
                  <a:gd name="T52" fmla="*/ 13 w 45"/>
                  <a:gd name="T53" fmla="*/ 175 h 135"/>
                  <a:gd name="T54" fmla="*/ 0 w 45"/>
                  <a:gd name="T55" fmla="*/ 238 h 135"/>
                  <a:gd name="T56" fmla="*/ 0 w 45"/>
                  <a:gd name="T57" fmla="*/ 238 h 135"/>
                  <a:gd name="T58" fmla="*/ 0 w 45"/>
                  <a:gd name="T59" fmla="*/ 238 h 135"/>
                  <a:gd name="T60" fmla="*/ 0 w 45"/>
                  <a:gd name="T61" fmla="*/ 238 h 135"/>
                  <a:gd name="T62" fmla="*/ 0 w 45"/>
                  <a:gd name="T63" fmla="*/ 242 h 135"/>
                  <a:gd name="T64" fmla="*/ 0 w 45"/>
                  <a:gd name="T65" fmla="*/ 242 h 135"/>
                  <a:gd name="T66" fmla="*/ 22 w 45"/>
                  <a:gd name="T67" fmla="*/ 292 h 135"/>
                  <a:gd name="T68" fmla="*/ 67 w 45"/>
                  <a:gd name="T69" fmla="*/ 335 h 135"/>
                  <a:gd name="T70" fmla="*/ 113 w 45"/>
                  <a:gd name="T71" fmla="*/ 371 h 135"/>
                  <a:gd name="T72" fmla="*/ 113 w 45"/>
                  <a:gd name="T73" fmla="*/ 371 h 135"/>
                  <a:gd name="T74" fmla="*/ 128 w 45"/>
                  <a:gd name="T75" fmla="*/ 397 h 135"/>
                  <a:gd name="T76" fmla="*/ 140 w 45"/>
                  <a:gd name="T77" fmla="*/ 423 h 135"/>
                  <a:gd name="T78" fmla="*/ 149 w 45"/>
                  <a:gd name="T79" fmla="*/ 452 h 135"/>
                  <a:gd name="T80" fmla="*/ 149 w 45"/>
                  <a:gd name="T81" fmla="*/ 452 h 135"/>
                  <a:gd name="T82" fmla="*/ 149 w 45"/>
                  <a:gd name="T83" fmla="*/ 452 h 135"/>
                  <a:gd name="T84" fmla="*/ 149 w 45"/>
                  <a:gd name="T85" fmla="*/ 452 h 135"/>
                  <a:gd name="T86" fmla="*/ 149 w 45"/>
                  <a:gd name="T87" fmla="*/ 452 h 135"/>
                  <a:gd name="T88" fmla="*/ 122 w 45"/>
                  <a:gd name="T89" fmla="*/ 362 h 135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w 45"/>
                  <a:gd name="T136" fmla="*/ 0 h 135"/>
                  <a:gd name="T137" fmla="*/ 45 w 45"/>
                  <a:gd name="T138" fmla="*/ 135 h 135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T135" t="T136" r="T137" b="T138"/>
                <a:pathLst>
                  <a:path w="45" h="135">
                    <a:moveTo>
                      <a:pt x="37" y="108"/>
                    </a:moveTo>
                    <a:lnTo>
                      <a:pt x="27" y="96"/>
                    </a:lnTo>
                    <a:lnTo>
                      <a:pt x="19" y="83"/>
                    </a:lnTo>
                    <a:lnTo>
                      <a:pt x="15" y="66"/>
                    </a:lnTo>
                    <a:lnTo>
                      <a:pt x="19" y="51"/>
                    </a:lnTo>
                    <a:lnTo>
                      <a:pt x="27" y="38"/>
                    </a:lnTo>
                    <a:lnTo>
                      <a:pt x="37" y="27"/>
                    </a:lnTo>
                    <a:lnTo>
                      <a:pt x="42" y="19"/>
                    </a:lnTo>
                    <a:lnTo>
                      <a:pt x="43" y="9"/>
                    </a:lnTo>
                    <a:lnTo>
                      <a:pt x="45" y="0"/>
                    </a:lnTo>
                    <a:lnTo>
                      <a:pt x="43" y="7"/>
                    </a:lnTo>
                    <a:lnTo>
                      <a:pt x="43" y="9"/>
                    </a:lnTo>
                    <a:lnTo>
                      <a:pt x="45" y="0"/>
                    </a:lnTo>
                    <a:lnTo>
                      <a:pt x="42" y="8"/>
                    </a:lnTo>
                    <a:lnTo>
                      <a:pt x="39" y="17"/>
                    </a:lnTo>
                    <a:lnTo>
                      <a:pt x="34" y="24"/>
                    </a:lnTo>
                    <a:lnTo>
                      <a:pt x="17" y="36"/>
                    </a:lnTo>
                    <a:lnTo>
                      <a:pt x="4" y="52"/>
                    </a:lnTo>
                    <a:lnTo>
                      <a:pt x="0" y="71"/>
                    </a:lnTo>
                    <a:lnTo>
                      <a:pt x="0" y="72"/>
                    </a:lnTo>
                    <a:lnTo>
                      <a:pt x="7" y="87"/>
                    </a:lnTo>
                    <a:lnTo>
                      <a:pt x="20" y="100"/>
                    </a:lnTo>
                    <a:lnTo>
                      <a:pt x="34" y="111"/>
                    </a:lnTo>
                    <a:lnTo>
                      <a:pt x="39" y="118"/>
                    </a:lnTo>
                    <a:lnTo>
                      <a:pt x="42" y="126"/>
                    </a:lnTo>
                    <a:lnTo>
                      <a:pt x="45" y="135"/>
                    </a:lnTo>
                    <a:lnTo>
                      <a:pt x="37" y="108"/>
                    </a:lnTo>
                    <a:close/>
                  </a:path>
                </a:pathLst>
              </a:custGeom>
              <a:solidFill>
                <a:srgbClr val="E0BCD6"/>
              </a:solidFill>
              <a:ln w="38100" cmpd="sng">
                <a:solidFill>
                  <a:srgbClr val="DEB7D4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1400">
                  <a:latin typeface="Times New Roman"/>
                  <a:cs typeface="Times New Roman"/>
                </a:endParaRPr>
              </a:p>
            </p:txBody>
          </p:sp>
          <p:sp>
            <p:nvSpPr>
              <p:cNvPr id="104" name="Freeform 38"/>
              <p:cNvSpPr>
                <a:spLocks noChangeAspect="1"/>
              </p:cNvSpPr>
              <p:nvPr/>
            </p:nvSpPr>
            <p:spPr bwMode="auto">
              <a:xfrm>
                <a:off x="3599" y="1732"/>
                <a:ext cx="138" cy="113"/>
              </a:xfrm>
              <a:custGeom>
                <a:avLst/>
                <a:gdLst>
                  <a:gd name="T0" fmla="*/ 0 w 92"/>
                  <a:gd name="T1" fmla="*/ 256 h 75"/>
                  <a:gd name="T2" fmla="*/ 54 w 92"/>
                  <a:gd name="T3" fmla="*/ 184 h 75"/>
                  <a:gd name="T4" fmla="*/ 119 w 92"/>
                  <a:gd name="T5" fmla="*/ 122 h 75"/>
                  <a:gd name="T6" fmla="*/ 192 w 92"/>
                  <a:gd name="T7" fmla="*/ 75 h 75"/>
                  <a:gd name="T8" fmla="*/ 276 w 92"/>
                  <a:gd name="T9" fmla="*/ 48 h 75"/>
                  <a:gd name="T10" fmla="*/ 276 w 92"/>
                  <a:gd name="T11" fmla="*/ 48 h 75"/>
                  <a:gd name="T12" fmla="*/ 295 w 92"/>
                  <a:gd name="T13" fmla="*/ 39 h 75"/>
                  <a:gd name="T14" fmla="*/ 304 w 92"/>
                  <a:gd name="T15" fmla="*/ 26 h 75"/>
                  <a:gd name="T16" fmla="*/ 310 w 92"/>
                  <a:gd name="T17" fmla="*/ 14 h 75"/>
                  <a:gd name="T18" fmla="*/ 310 w 92"/>
                  <a:gd name="T19" fmla="*/ 14 h 75"/>
                  <a:gd name="T20" fmla="*/ 295 w 92"/>
                  <a:gd name="T21" fmla="*/ 0 h 75"/>
                  <a:gd name="T22" fmla="*/ 267 w 92"/>
                  <a:gd name="T23" fmla="*/ 0 h 75"/>
                  <a:gd name="T24" fmla="*/ 248 w 92"/>
                  <a:gd name="T25" fmla="*/ 0 h 75"/>
                  <a:gd name="T26" fmla="*/ 248 w 92"/>
                  <a:gd name="T27" fmla="*/ 0 h 75"/>
                  <a:gd name="T28" fmla="*/ 157 w 92"/>
                  <a:gd name="T29" fmla="*/ 39 h 75"/>
                  <a:gd name="T30" fmla="*/ 88 w 92"/>
                  <a:gd name="T31" fmla="*/ 99 h 75"/>
                  <a:gd name="T32" fmla="*/ 33 w 92"/>
                  <a:gd name="T33" fmla="*/ 178 h 75"/>
                  <a:gd name="T34" fmla="*/ 0 w 92"/>
                  <a:gd name="T35" fmla="*/ 256 h 75"/>
                  <a:gd name="T36" fmla="*/ 0 w 92"/>
                  <a:gd name="T37" fmla="*/ 256 h 75"/>
                  <a:gd name="T38" fmla="*/ 0 w 92"/>
                  <a:gd name="T39" fmla="*/ 256 h 75"/>
                  <a:gd name="T40" fmla="*/ 0 w 92"/>
                  <a:gd name="T41" fmla="*/ 256 h 75"/>
                  <a:gd name="T42" fmla="*/ 0 w 92"/>
                  <a:gd name="T43" fmla="*/ 256 h 75"/>
                  <a:gd name="T44" fmla="*/ 0 w 92"/>
                  <a:gd name="T45" fmla="*/ 256 h 75"/>
                  <a:gd name="T46" fmla="*/ 0 w 92"/>
                  <a:gd name="T47" fmla="*/ 256 h 75"/>
                  <a:gd name="T48" fmla="*/ 0 w 92"/>
                  <a:gd name="T49" fmla="*/ 256 h 75"/>
                  <a:gd name="T50" fmla="*/ 0 w 92"/>
                  <a:gd name="T51" fmla="*/ 256 h 75"/>
                  <a:gd name="T52" fmla="*/ 0 w 92"/>
                  <a:gd name="T53" fmla="*/ 256 h 75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w 92"/>
                  <a:gd name="T82" fmla="*/ 0 h 75"/>
                  <a:gd name="T83" fmla="*/ 92 w 92"/>
                  <a:gd name="T84" fmla="*/ 75 h 75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T81" t="T82" r="T83" b="T84"/>
                <a:pathLst>
                  <a:path w="92" h="75">
                    <a:moveTo>
                      <a:pt x="0" y="75"/>
                    </a:moveTo>
                    <a:lnTo>
                      <a:pt x="16" y="54"/>
                    </a:lnTo>
                    <a:lnTo>
                      <a:pt x="35" y="36"/>
                    </a:lnTo>
                    <a:lnTo>
                      <a:pt x="57" y="22"/>
                    </a:lnTo>
                    <a:lnTo>
                      <a:pt x="82" y="14"/>
                    </a:lnTo>
                    <a:lnTo>
                      <a:pt x="87" y="11"/>
                    </a:lnTo>
                    <a:lnTo>
                      <a:pt x="90" y="7"/>
                    </a:lnTo>
                    <a:lnTo>
                      <a:pt x="92" y="4"/>
                    </a:lnTo>
                    <a:lnTo>
                      <a:pt x="87" y="0"/>
                    </a:lnTo>
                    <a:lnTo>
                      <a:pt x="79" y="0"/>
                    </a:lnTo>
                    <a:lnTo>
                      <a:pt x="73" y="0"/>
                    </a:lnTo>
                    <a:lnTo>
                      <a:pt x="47" y="11"/>
                    </a:lnTo>
                    <a:lnTo>
                      <a:pt x="26" y="29"/>
                    </a:lnTo>
                    <a:lnTo>
                      <a:pt x="10" y="52"/>
                    </a:lnTo>
                    <a:lnTo>
                      <a:pt x="0" y="75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sz="1400">
                  <a:latin typeface="Times New Roman"/>
                  <a:cs typeface="Times New Roman"/>
                </a:endParaRPr>
              </a:p>
            </p:txBody>
          </p:sp>
          <p:sp>
            <p:nvSpPr>
              <p:cNvPr id="105" name="Freeform 39"/>
              <p:cNvSpPr>
                <a:spLocks noChangeAspect="1"/>
              </p:cNvSpPr>
              <p:nvPr/>
            </p:nvSpPr>
            <p:spPr bwMode="auto">
              <a:xfrm>
                <a:off x="3735" y="1824"/>
                <a:ext cx="77" cy="202"/>
              </a:xfrm>
              <a:custGeom>
                <a:avLst/>
                <a:gdLst>
                  <a:gd name="T0" fmla="*/ 171 w 51"/>
                  <a:gd name="T1" fmla="*/ 0 h 135"/>
                  <a:gd name="T2" fmla="*/ 162 w 51"/>
                  <a:gd name="T3" fmla="*/ 27 h 135"/>
                  <a:gd name="T4" fmla="*/ 157 w 51"/>
                  <a:gd name="T5" fmla="*/ 33 h 135"/>
                  <a:gd name="T6" fmla="*/ 171 w 51"/>
                  <a:gd name="T7" fmla="*/ 0 h 135"/>
                  <a:gd name="T8" fmla="*/ 171 w 51"/>
                  <a:gd name="T9" fmla="*/ 0 h 135"/>
                  <a:gd name="T10" fmla="*/ 171 w 51"/>
                  <a:gd name="T11" fmla="*/ 0 h 135"/>
                  <a:gd name="T12" fmla="*/ 171 w 51"/>
                  <a:gd name="T13" fmla="*/ 0 h 135"/>
                  <a:gd name="T14" fmla="*/ 157 w 51"/>
                  <a:gd name="T15" fmla="*/ 28 h 135"/>
                  <a:gd name="T16" fmla="*/ 142 w 51"/>
                  <a:gd name="T17" fmla="*/ 55 h 135"/>
                  <a:gd name="T18" fmla="*/ 116 w 51"/>
                  <a:gd name="T19" fmla="*/ 81 h 135"/>
                  <a:gd name="T20" fmla="*/ 62 w 51"/>
                  <a:gd name="T21" fmla="*/ 123 h 135"/>
                  <a:gd name="T22" fmla="*/ 14 w 51"/>
                  <a:gd name="T23" fmla="*/ 175 h 135"/>
                  <a:gd name="T24" fmla="*/ 0 w 51"/>
                  <a:gd name="T25" fmla="*/ 242 h 135"/>
                  <a:gd name="T26" fmla="*/ 0 w 51"/>
                  <a:gd name="T27" fmla="*/ 242 h 135"/>
                  <a:gd name="T28" fmla="*/ 0 w 51"/>
                  <a:gd name="T29" fmla="*/ 242 h 135"/>
                  <a:gd name="T30" fmla="*/ 0 w 51"/>
                  <a:gd name="T31" fmla="*/ 242 h 135"/>
                  <a:gd name="T32" fmla="*/ 26 w 51"/>
                  <a:gd name="T33" fmla="*/ 296 h 135"/>
                  <a:gd name="T34" fmla="*/ 68 w 51"/>
                  <a:gd name="T35" fmla="*/ 335 h 135"/>
                  <a:gd name="T36" fmla="*/ 116 w 51"/>
                  <a:gd name="T37" fmla="*/ 371 h 135"/>
                  <a:gd name="T38" fmla="*/ 142 w 51"/>
                  <a:gd name="T39" fmla="*/ 398 h 135"/>
                  <a:gd name="T40" fmla="*/ 157 w 51"/>
                  <a:gd name="T41" fmla="*/ 425 h 135"/>
                  <a:gd name="T42" fmla="*/ 175 w 51"/>
                  <a:gd name="T43" fmla="*/ 452 h 135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51"/>
                  <a:gd name="T67" fmla="*/ 0 h 135"/>
                  <a:gd name="T68" fmla="*/ 51 w 51"/>
                  <a:gd name="T69" fmla="*/ 135 h 135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51" h="135">
                    <a:moveTo>
                      <a:pt x="50" y="0"/>
                    </a:moveTo>
                    <a:lnTo>
                      <a:pt x="47" y="8"/>
                    </a:lnTo>
                    <a:lnTo>
                      <a:pt x="46" y="10"/>
                    </a:lnTo>
                    <a:lnTo>
                      <a:pt x="50" y="0"/>
                    </a:lnTo>
                    <a:lnTo>
                      <a:pt x="46" y="9"/>
                    </a:lnTo>
                    <a:lnTo>
                      <a:pt x="41" y="17"/>
                    </a:lnTo>
                    <a:lnTo>
                      <a:pt x="34" y="24"/>
                    </a:lnTo>
                    <a:lnTo>
                      <a:pt x="18" y="37"/>
                    </a:lnTo>
                    <a:lnTo>
                      <a:pt x="4" y="52"/>
                    </a:lnTo>
                    <a:lnTo>
                      <a:pt x="0" y="72"/>
                    </a:lnTo>
                    <a:lnTo>
                      <a:pt x="7" y="88"/>
                    </a:lnTo>
                    <a:lnTo>
                      <a:pt x="20" y="100"/>
                    </a:lnTo>
                    <a:lnTo>
                      <a:pt x="34" y="111"/>
                    </a:lnTo>
                    <a:lnTo>
                      <a:pt x="41" y="119"/>
                    </a:lnTo>
                    <a:lnTo>
                      <a:pt x="46" y="127"/>
                    </a:lnTo>
                    <a:lnTo>
                      <a:pt x="51" y="135"/>
                    </a:lnTo>
                  </a:path>
                </a:pathLst>
              </a:custGeom>
              <a:noFill/>
              <a:ln w="19050" cmpd="sng">
                <a:solidFill>
                  <a:srgbClr val="C8A3C4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sz="1400">
                  <a:latin typeface="Times New Roman"/>
                  <a:cs typeface="Times New Roman"/>
                </a:endParaRPr>
              </a:p>
            </p:txBody>
          </p:sp>
        </p:grpSp>
        <p:grpSp>
          <p:nvGrpSpPr>
            <p:cNvPr id="17" name="Group 40"/>
            <p:cNvGrpSpPr>
              <a:grpSpLocks/>
            </p:cNvGrpSpPr>
            <p:nvPr/>
          </p:nvGrpSpPr>
          <p:grpSpPr bwMode="auto">
            <a:xfrm>
              <a:off x="4435" y="2098"/>
              <a:ext cx="326" cy="207"/>
              <a:chOff x="4615" y="2232"/>
              <a:chExt cx="228" cy="141"/>
            </a:xfrm>
          </p:grpSpPr>
          <p:sp>
            <p:nvSpPr>
              <p:cNvPr id="98" name="Rectangle 41"/>
              <p:cNvSpPr>
                <a:spLocks noChangeAspect="1" noChangeArrowheads="1"/>
              </p:cNvSpPr>
              <p:nvPr/>
            </p:nvSpPr>
            <p:spPr bwMode="auto">
              <a:xfrm>
                <a:off x="4615" y="2232"/>
                <a:ext cx="12" cy="141"/>
              </a:xfrm>
              <a:prstGeom prst="rect">
                <a:avLst/>
              </a:prstGeom>
              <a:solidFill>
                <a:srgbClr val="4D94C3"/>
              </a:solidFill>
              <a:ln w="19050">
                <a:solidFill>
                  <a:srgbClr val="4D94C3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sz="1400">
                  <a:latin typeface="Times New Roman"/>
                  <a:cs typeface="Times New Roman"/>
                </a:endParaRPr>
              </a:p>
            </p:txBody>
          </p:sp>
          <p:sp>
            <p:nvSpPr>
              <p:cNvPr id="99" name="Rectangle 42"/>
              <p:cNvSpPr>
                <a:spLocks noChangeAspect="1" noChangeArrowheads="1"/>
              </p:cNvSpPr>
              <p:nvPr/>
            </p:nvSpPr>
            <p:spPr bwMode="auto">
              <a:xfrm>
                <a:off x="4687" y="2232"/>
                <a:ext cx="12" cy="141"/>
              </a:xfrm>
              <a:prstGeom prst="rect">
                <a:avLst/>
              </a:prstGeom>
              <a:solidFill>
                <a:srgbClr val="4D94C3"/>
              </a:solidFill>
              <a:ln w="19050">
                <a:solidFill>
                  <a:srgbClr val="4D94C3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sz="1400">
                  <a:latin typeface="Times New Roman"/>
                  <a:cs typeface="Times New Roman"/>
                </a:endParaRPr>
              </a:p>
            </p:txBody>
          </p:sp>
          <p:sp>
            <p:nvSpPr>
              <p:cNvPr id="100" name="Rectangle 43"/>
              <p:cNvSpPr>
                <a:spLocks noChangeAspect="1" noChangeArrowheads="1"/>
              </p:cNvSpPr>
              <p:nvPr/>
            </p:nvSpPr>
            <p:spPr bwMode="auto">
              <a:xfrm>
                <a:off x="4759" y="2232"/>
                <a:ext cx="12" cy="141"/>
              </a:xfrm>
              <a:prstGeom prst="rect">
                <a:avLst/>
              </a:prstGeom>
              <a:solidFill>
                <a:srgbClr val="4D94C3"/>
              </a:solidFill>
              <a:ln w="19050">
                <a:solidFill>
                  <a:srgbClr val="4D94C3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sz="1400">
                  <a:latin typeface="Times New Roman"/>
                  <a:cs typeface="Times New Roman"/>
                </a:endParaRPr>
              </a:p>
            </p:txBody>
          </p:sp>
          <p:sp>
            <p:nvSpPr>
              <p:cNvPr id="101" name="Rectangle 44"/>
              <p:cNvSpPr>
                <a:spLocks noChangeAspect="1" noChangeArrowheads="1"/>
              </p:cNvSpPr>
              <p:nvPr/>
            </p:nvSpPr>
            <p:spPr bwMode="auto">
              <a:xfrm>
                <a:off x="4831" y="2232"/>
                <a:ext cx="12" cy="141"/>
              </a:xfrm>
              <a:prstGeom prst="rect">
                <a:avLst/>
              </a:prstGeom>
              <a:solidFill>
                <a:srgbClr val="4D94C3"/>
              </a:solidFill>
              <a:ln w="19050">
                <a:solidFill>
                  <a:srgbClr val="4D94C3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sz="1400">
                  <a:latin typeface="Times New Roman"/>
                  <a:cs typeface="Times New Roman"/>
                </a:endParaRPr>
              </a:p>
            </p:txBody>
          </p:sp>
        </p:grpSp>
        <p:grpSp>
          <p:nvGrpSpPr>
            <p:cNvPr id="18" name="Group 45"/>
            <p:cNvGrpSpPr>
              <a:grpSpLocks/>
            </p:cNvGrpSpPr>
            <p:nvPr/>
          </p:nvGrpSpPr>
          <p:grpSpPr bwMode="auto">
            <a:xfrm>
              <a:off x="4129" y="982"/>
              <a:ext cx="632" cy="111"/>
              <a:chOff x="4401" y="1474"/>
              <a:chExt cx="442" cy="75"/>
            </a:xfrm>
          </p:grpSpPr>
          <p:sp>
            <p:nvSpPr>
              <p:cNvPr id="91" name="Rectangle 46"/>
              <p:cNvSpPr>
                <a:spLocks noChangeAspect="1" noChangeArrowheads="1"/>
              </p:cNvSpPr>
              <p:nvPr/>
            </p:nvSpPr>
            <p:spPr bwMode="auto">
              <a:xfrm>
                <a:off x="4401" y="1474"/>
                <a:ext cx="10" cy="75"/>
              </a:xfrm>
              <a:prstGeom prst="rect">
                <a:avLst/>
              </a:prstGeom>
              <a:solidFill>
                <a:srgbClr val="4D94C3"/>
              </a:solidFill>
              <a:ln w="19050">
                <a:solidFill>
                  <a:srgbClr val="4D94C3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sz="1400">
                  <a:latin typeface="Times New Roman"/>
                  <a:cs typeface="Times New Roman"/>
                </a:endParaRPr>
              </a:p>
            </p:txBody>
          </p:sp>
          <p:sp>
            <p:nvSpPr>
              <p:cNvPr id="92" name="Rectangle 47"/>
              <p:cNvSpPr>
                <a:spLocks noChangeAspect="1" noChangeArrowheads="1"/>
              </p:cNvSpPr>
              <p:nvPr/>
            </p:nvSpPr>
            <p:spPr bwMode="auto">
              <a:xfrm>
                <a:off x="4472" y="1474"/>
                <a:ext cx="12" cy="75"/>
              </a:xfrm>
              <a:prstGeom prst="rect">
                <a:avLst/>
              </a:prstGeom>
              <a:solidFill>
                <a:srgbClr val="4D94C3"/>
              </a:solidFill>
              <a:ln w="19050">
                <a:solidFill>
                  <a:srgbClr val="4D94C3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sz="1400">
                  <a:latin typeface="Times New Roman"/>
                  <a:cs typeface="Times New Roman"/>
                </a:endParaRPr>
              </a:p>
            </p:txBody>
          </p:sp>
          <p:sp>
            <p:nvSpPr>
              <p:cNvPr id="93" name="Rectangle 48"/>
              <p:cNvSpPr>
                <a:spLocks noChangeAspect="1" noChangeArrowheads="1"/>
              </p:cNvSpPr>
              <p:nvPr/>
            </p:nvSpPr>
            <p:spPr bwMode="auto">
              <a:xfrm>
                <a:off x="4544" y="1474"/>
                <a:ext cx="12" cy="75"/>
              </a:xfrm>
              <a:prstGeom prst="rect">
                <a:avLst/>
              </a:prstGeom>
              <a:solidFill>
                <a:srgbClr val="4D94C3"/>
              </a:solidFill>
              <a:ln w="19050">
                <a:solidFill>
                  <a:srgbClr val="4D94C3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sz="1400">
                  <a:latin typeface="Times New Roman"/>
                  <a:cs typeface="Times New Roman"/>
                </a:endParaRPr>
              </a:p>
            </p:txBody>
          </p:sp>
          <p:sp>
            <p:nvSpPr>
              <p:cNvPr id="94" name="Rectangle 49"/>
              <p:cNvSpPr>
                <a:spLocks noChangeAspect="1" noChangeArrowheads="1"/>
              </p:cNvSpPr>
              <p:nvPr/>
            </p:nvSpPr>
            <p:spPr bwMode="auto">
              <a:xfrm>
                <a:off x="4615" y="1474"/>
                <a:ext cx="12" cy="75"/>
              </a:xfrm>
              <a:prstGeom prst="rect">
                <a:avLst/>
              </a:prstGeom>
              <a:solidFill>
                <a:srgbClr val="4D94C3"/>
              </a:solidFill>
              <a:ln w="19050">
                <a:solidFill>
                  <a:srgbClr val="4D94C3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sz="1400">
                  <a:latin typeface="Times New Roman"/>
                  <a:cs typeface="Times New Roman"/>
                </a:endParaRPr>
              </a:p>
            </p:txBody>
          </p:sp>
          <p:sp>
            <p:nvSpPr>
              <p:cNvPr id="95" name="Rectangle 50"/>
              <p:cNvSpPr>
                <a:spLocks noChangeAspect="1" noChangeArrowheads="1"/>
              </p:cNvSpPr>
              <p:nvPr/>
            </p:nvSpPr>
            <p:spPr bwMode="auto">
              <a:xfrm>
                <a:off x="4687" y="1474"/>
                <a:ext cx="12" cy="75"/>
              </a:xfrm>
              <a:prstGeom prst="rect">
                <a:avLst/>
              </a:prstGeom>
              <a:solidFill>
                <a:srgbClr val="4D94C3"/>
              </a:solidFill>
              <a:ln w="19050">
                <a:solidFill>
                  <a:srgbClr val="4D94C3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sz="1400">
                  <a:latin typeface="Times New Roman"/>
                  <a:cs typeface="Times New Roman"/>
                </a:endParaRPr>
              </a:p>
            </p:txBody>
          </p:sp>
          <p:sp>
            <p:nvSpPr>
              <p:cNvPr id="96" name="Rectangle 51"/>
              <p:cNvSpPr>
                <a:spLocks noChangeAspect="1" noChangeArrowheads="1"/>
              </p:cNvSpPr>
              <p:nvPr/>
            </p:nvSpPr>
            <p:spPr bwMode="auto">
              <a:xfrm>
                <a:off x="4759" y="1474"/>
                <a:ext cx="12" cy="75"/>
              </a:xfrm>
              <a:prstGeom prst="rect">
                <a:avLst/>
              </a:prstGeom>
              <a:solidFill>
                <a:srgbClr val="4D94C3"/>
              </a:solidFill>
              <a:ln w="19050">
                <a:solidFill>
                  <a:srgbClr val="4D94C3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sz="1400">
                  <a:latin typeface="Times New Roman"/>
                  <a:cs typeface="Times New Roman"/>
                </a:endParaRPr>
              </a:p>
            </p:txBody>
          </p:sp>
          <p:sp>
            <p:nvSpPr>
              <p:cNvPr id="97" name="Rectangle 52"/>
              <p:cNvSpPr>
                <a:spLocks noChangeAspect="1" noChangeArrowheads="1"/>
              </p:cNvSpPr>
              <p:nvPr/>
            </p:nvSpPr>
            <p:spPr bwMode="auto">
              <a:xfrm>
                <a:off x="4831" y="1474"/>
                <a:ext cx="12" cy="75"/>
              </a:xfrm>
              <a:prstGeom prst="rect">
                <a:avLst/>
              </a:prstGeom>
              <a:solidFill>
                <a:srgbClr val="4D94C3"/>
              </a:solidFill>
              <a:ln w="19050">
                <a:solidFill>
                  <a:srgbClr val="4D94C3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sz="1400">
                  <a:latin typeface="Times New Roman"/>
                  <a:cs typeface="Times New Roman"/>
                </a:endParaRPr>
              </a:p>
            </p:txBody>
          </p:sp>
        </p:grpSp>
        <p:grpSp>
          <p:nvGrpSpPr>
            <p:cNvPr id="19" name="Group 53"/>
            <p:cNvGrpSpPr>
              <a:grpSpLocks/>
            </p:cNvGrpSpPr>
            <p:nvPr/>
          </p:nvGrpSpPr>
          <p:grpSpPr bwMode="auto">
            <a:xfrm>
              <a:off x="3205" y="982"/>
              <a:ext cx="838" cy="211"/>
              <a:chOff x="3755" y="1474"/>
              <a:chExt cx="586" cy="143"/>
            </a:xfrm>
          </p:grpSpPr>
          <p:sp>
            <p:nvSpPr>
              <p:cNvPr id="82" name="Rectangle 54"/>
              <p:cNvSpPr>
                <a:spLocks noChangeAspect="1" noChangeArrowheads="1"/>
              </p:cNvSpPr>
              <p:nvPr/>
            </p:nvSpPr>
            <p:spPr bwMode="auto">
              <a:xfrm>
                <a:off x="3755" y="1474"/>
                <a:ext cx="12" cy="143"/>
              </a:xfrm>
              <a:prstGeom prst="rect">
                <a:avLst/>
              </a:prstGeom>
              <a:solidFill>
                <a:srgbClr val="4D94C3"/>
              </a:solidFill>
              <a:ln w="19050">
                <a:solidFill>
                  <a:srgbClr val="4D94C3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sz="1400">
                  <a:latin typeface="Times New Roman"/>
                  <a:cs typeface="Times New Roman"/>
                </a:endParaRPr>
              </a:p>
            </p:txBody>
          </p:sp>
          <p:sp>
            <p:nvSpPr>
              <p:cNvPr id="83" name="Rectangle 55"/>
              <p:cNvSpPr>
                <a:spLocks noChangeAspect="1" noChangeArrowheads="1"/>
              </p:cNvSpPr>
              <p:nvPr/>
            </p:nvSpPr>
            <p:spPr bwMode="auto">
              <a:xfrm>
                <a:off x="3826" y="1474"/>
                <a:ext cx="12" cy="143"/>
              </a:xfrm>
              <a:prstGeom prst="rect">
                <a:avLst/>
              </a:prstGeom>
              <a:solidFill>
                <a:srgbClr val="4D94C3"/>
              </a:solidFill>
              <a:ln w="19050">
                <a:solidFill>
                  <a:srgbClr val="4D94C3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sz="1400">
                  <a:latin typeface="Times New Roman"/>
                  <a:cs typeface="Times New Roman"/>
                </a:endParaRPr>
              </a:p>
            </p:txBody>
          </p:sp>
          <p:sp>
            <p:nvSpPr>
              <p:cNvPr id="84" name="Rectangle 56"/>
              <p:cNvSpPr>
                <a:spLocks noChangeAspect="1" noChangeArrowheads="1"/>
              </p:cNvSpPr>
              <p:nvPr/>
            </p:nvSpPr>
            <p:spPr bwMode="auto">
              <a:xfrm>
                <a:off x="3898" y="1474"/>
                <a:ext cx="12" cy="143"/>
              </a:xfrm>
              <a:prstGeom prst="rect">
                <a:avLst/>
              </a:prstGeom>
              <a:solidFill>
                <a:srgbClr val="4D94C3"/>
              </a:solidFill>
              <a:ln w="19050">
                <a:solidFill>
                  <a:srgbClr val="4D94C3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sz="1400">
                  <a:latin typeface="Times New Roman"/>
                  <a:cs typeface="Times New Roman"/>
                </a:endParaRPr>
              </a:p>
            </p:txBody>
          </p:sp>
          <p:sp>
            <p:nvSpPr>
              <p:cNvPr id="85" name="Rectangle 57"/>
              <p:cNvSpPr>
                <a:spLocks noChangeAspect="1" noChangeArrowheads="1"/>
              </p:cNvSpPr>
              <p:nvPr/>
            </p:nvSpPr>
            <p:spPr bwMode="auto">
              <a:xfrm>
                <a:off x="3970" y="1474"/>
                <a:ext cx="11" cy="143"/>
              </a:xfrm>
              <a:prstGeom prst="rect">
                <a:avLst/>
              </a:prstGeom>
              <a:solidFill>
                <a:srgbClr val="4D94C3"/>
              </a:solidFill>
              <a:ln w="19050">
                <a:solidFill>
                  <a:srgbClr val="4D94C3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sz="1400">
                  <a:latin typeface="Times New Roman"/>
                  <a:cs typeface="Times New Roman"/>
                </a:endParaRPr>
              </a:p>
            </p:txBody>
          </p:sp>
          <p:sp>
            <p:nvSpPr>
              <p:cNvPr id="86" name="Rectangle 58"/>
              <p:cNvSpPr>
                <a:spLocks noChangeAspect="1" noChangeArrowheads="1"/>
              </p:cNvSpPr>
              <p:nvPr/>
            </p:nvSpPr>
            <p:spPr bwMode="auto">
              <a:xfrm>
                <a:off x="4043" y="1474"/>
                <a:ext cx="10" cy="143"/>
              </a:xfrm>
              <a:prstGeom prst="rect">
                <a:avLst/>
              </a:prstGeom>
              <a:solidFill>
                <a:srgbClr val="4D94C3"/>
              </a:solidFill>
              <a:ln w="19050">
                <a:solidFill>
                  <a:srgbClr val="4D94C3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sz="1400">
                  <a:latin typeface="Times New Roman"/>
                  <a:cs typeface="Times New Roman"/>
                </a:endParaRPr>
              </a:p>
            </p:txBody>
          </p:sp>
          <p:sp>
            <p:nvSpPr>
              <p:cNvPr id="87" name="Rectangle 59"/>
              <p:cNvSpPr>
                <a:spLocks noChangeAspect="1" noChangeArrowheads="1"/>
              </p:cNvSpPr>
              <p:nvPr/>
            </p:nvSpPr>
            <p:spPr bwMode="auto">
              <a:xfrm>
                <a:off x="4113" y="1474"/>
                <a:ext cx="12" cy="143"/>
              </a:xfrm>
              <a:prstGeom prst="rect">
                <a:avLst/>
              </a:prstGeom>
              <a:solidFill>
                <a:srgbClr val="4D94C3"/>
              </a:solidFill>
              <a:ln w="19050">
                <a:solidFill>
                  <a:srgbClr val="4D94C3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sz="1400">
                  <a:latin typeface="Times New Roman"/>
                  <a:cs typeface="Times New Roman"/>
                </a:endParaRPr>
              </a:p>
            </p:txBody>
          </p:sp>
          <p:sp>
            <p:nvSpPr>
              <p:cNvPr id="88" name="Rectangle 60"/>
              <p:cNvSpPr>
                <a:spLocks noChangeAspect="1" noChangeArrowheads="1"/>
              </p:cNvSpPr>
              <p:nvPr/>
            </p:nvSpPr>
            <p:spPr bwMode="auto">
              <a:xfrm>
                <a:off x="4186" y="1474"/>
                <a:ext cx="10" cy="143"/>
              </a:xfrm>
              <a:prstGeom prst="rect">
                <a:avLst/>
              </a:prstGeom>
              <a:solidFill>
                <a:srgbClr val="4D94C3"/>
              </a:solidFill>
              <a:ln w="19050">
                <a:solidFill>
                  <a:srgbClr val="4D94C3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sz="1400">
                  <a:latin typeface="Times New Roman"/>
                  <a:cs typeface="Times New Roman"/>
                </a:endParaRPr>
              </a:p>
            </p:txBody>
          </p:sp>
          <p:sp>
            <p:nvSpPr>
              <p:cNvPr id="89" name="Rectangle 61"/>
              <p:cNvSpPr>
                <a:spLocks noChangeAspect="1" noChangeArrowheads="1"/>
              </p:cNvSpPr>
              <p:nvPr/>
            </p:nvSpPr>
            <p:spPr bwMode="auto">
              <a:xfrm>
                <a:off x="4256" y="1474"/>
                <a:ext cx="12" cy="143"/>
              </a:xfrm>
              <a:prstGeom prst="rect">
                <a:avLst/>
              </a:prstGeom>
              <a:solidFill>
                <a:srgbClr val="4D94C3"/>
              </a:solidFill>
              <a:ln w="19050">
                <a:solidFill>
                  <a:srgbClr val="4D94C3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sz="1400">
                  <a:latin typeface="Times New Roman"/>
                  <a:cs typeface="Times New Roman"/>
                </a:endParaRPr>
              </a:p>
            </p:txBody>
          </p:sp>
          <p:sp>
            <p:nvSpPr>
              <p:cNvPr id="90" name="Rectangle 62"/>
              <p:cNvSpPr>
                <a:spLocks noChangeAspect="1" noChangeArrowheads="1"/>
              </p:cNvSpPr>
              <p:nvPr/>
            </p:nvSpPr>
            <p:spPr bwMode="auto">
              <a:xfrm>
                <a:off x="4329" y="1474"/>
                <a:ext cx="12" cy="143"/>
              </a:xfrm>
              <a:prstGeom prst="rect">
                <a:avLst/>
              </a:prstGeom>
              <a:solidFill>
                <a:srgbClr val="4D94C3"/>
              </a:solidFill>
              <a:ln w="19050">
                <a:solidFill>
                  <a:srgbClr val="4D94C3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sz="1400">
                  <a:latin typeface="Times New Roman"/>
                  <a:cs typeface="Times New Roman"/>
                </a:endParaRPr>
              </a:p>
            </p:txBody>
          </p:sp>
        </p:grpSp>
        <p:grpSp>
          <p:nvGrpSpPr>
            <p:cNvPr id="20" name="Group 63"/>
            <p:cNvGrpSpPr>
              <a:grpSpLocks/>
            </p:cNvGrpSpPr>
            <p:nvPr/>
          </p:nvGrpSpPr>
          <p:grpSpPr bwMode="auto">
            <a:xfrm>
              <a:off x="2496" y="1015"/>
              <a:ext cx="713" cy="1289"/>
              <a:chOff x="3259" y="1496"/>
              <a:chExt cx="499" cy="876"/>
            </a:xfrm>
          </p:grpSpPr>
          <p:sp>
            <p:nvSpPr>
              <p:cNvPr id="65" name="Freeform 64"/>
              <p:cNvSpPr>
                <a:spLocks noChangeAspect="1"/>
              </p:cNvSpPr>
              <p:nvPr/>
            </p:nvSpPr>
            <p:spPr bwMode="auto">
              <a:xfrm>
                <a:off x="3736" y="2296"/>
                <a:ext cx="22" cy="76"/>
              </a:xfrm>
              <a:custGeom>
                <a:avLst/>
                <a:gdLst>
                  <a:gd name="T0" fmla="*/ 0 w 15"/>
                  <a:gd name="T1" fmla="*/ 167 h 51"/>
                  <a:gd name="T2" fmla="*/ 26 w 15"/>
                  <a:gd name="T3" fmla="*/ 168 h 51"/>
                  <a:gd name="T4" fmla="*/ 47 w 15"/>
                  <a:gd name="T5" fmla="*/ 1 h 51"/>
                  <a:gd name="T6" fmla="*/ 22 w 15"/>
                  <a:gd name="T7" fmla="*/ 0 h 51"/>
                  <a:gd name="T8" fmla="*/ 0 w 15"/>
                  <a:gd name="T9" fmla="*/ 167 h 5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5"/>
                  <a:gd name="T16" fmla="*/ 0 h 51"/>
                  <a:gd name="T17" fmla="*/ 15 w 15"/>
                  <a:gd name="T18" fmla="*/ 51 h 5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5" h="51">
                    <a:moveTo>
                      <a:pt x="0" y="50"/>
                    </a:moveTo>
                    <a:lnTo>
                      <a:pt x="8" y="51"/>
                    </a:lnTo>
                    <a:lnTo>
                      <a:pt x="15" y="1"/>
                    </a:lnTo>
                    <a:lnTo>
                      <a:pt x="7" y="0"/>
                    </a:lnTo>
                    <a:lnTo>
                      <a:pt x="0" y="50"/>
                    </a:lnTo>
                    <a:close/>
                  </a:path>
                </a:pathLst>
              </a:custGeom>
              <a:solidFill>
                <a:srgbClr val="4D94C3"/>
              </a:solidFill>
              <a:ln w="19050" cmpd="sng">
                <a:solidFill>
                  <a:srgbClr val="4D94C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1400">
                  <a:latin typeface="Times New Roman"/>
                  <a:cs typeface="Times New Roman"/>
                </a:endParaRPr>
              </a:p>
            </p:txBody>
          </p:sp>
          <p:sp>
            <p:nvSpPr>
              <p:cNvPr id="66" name="Freeform 65"/>
              <p:cNvSpPr>
                <a:spLocks noChangeAspect="1"/>
              </p:cNvSpPr>
              <p:nvPr/>
            </p:nvSpPr>
            <p:spPr bwMode="auto">
              <a:xfrm>
                <a:off x="3259" y="1841"/>
                <a:ext cx="21" cy="78"/>
              </a:xfrm>
              <a:custGeom>
                <a:avLst/>
                <a:gdLst>
                  <a:gd name="T0" fmla="*/ 0 w 14"/>
                  <a:gd name="T1" fmla="*/ 0 h 52"/>
                  <a:gd name="T2" fmla="*/ 21 w 14"/>
                  <a:gd name="T3" fmla="*/ 175 h 52"/>
                  <a:gd name="T4" fmla="*/ 48 w 14"/>
                  <a:gd name="T5" fmla="*/ 174 h 52"/>
                  <a:gd name="T6" fmla="*/ 26 w 14"/>
                  <a:gd name="T7" fmla="*/ 0 h 52"/>
                  <a:gd name="T8" fmla="*/ 0 w 14"/>
                  <a:gd name="T9" fmla="*/ 0 h 5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4"/>
                  <a:gd name="T16" fmla="*/ 0 h 52"/>
                  <a:gd name="T17" fmla="*/ 14 w 14"/>
                  <a:gd name="T18" fmla="*/ 52 h 5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4" h="52">
                    <a:moveTo>
                      <a:pt x="0" y="0"/>
                    </a:moveTo>
                    <a:lnTo>
                      <a:pt x="6" y="52"/>
                    </a:lnTo>
                    <a:lnTo>
                      <a:pt x="14" y="51"/>
                    </a:lnTo>
                    <a:lnTo>
                      <a:pt x="7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4D94C3"/>
              </a:solidFill>
              <a:ln w="19050" cmpd="sng">
                <a:solidFill>
                  <a:srgbClr val="4D94C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1400">
                  <a:latin typeface="Times New Roman"/>
                  <a:cs typeface="Times New Roman"/>
                </a:endParaRPr>
              </a:p>
            </p:txBody>
          </p:sp>
          <p:sp>
            <p:nvSpPr>
              <p:cNvPr id="67" name="Freeform 66"/>
              <p:cNvSpPr>
                <a:spLocks noChangeAspect="1"/>
              </p:cNvSpPr>
              <p:nvPr/>
            </p:nvSpPr>
            <p:spPr bwMode="auto">
              <a:xfrm>
                <a:off x="3328" y="1819"/>
                <a:ext cx="46" cy="73"/>
              </a:xfrm>
              <a:custGeom>
                <a:avLst/>
                <a:gdLst>
                  <a:gd name="T0" fmla="*/ 0 w 31"/>
                  <a:gd name="T1" fmla="*/ 9 h 49"/>
                  <a:gd name="T2" fmla="*/ 79 w 31"/>
                  <a:gd name="T3" fmla="*/ 162 h 49"/>
                  <a:gd name="T4" fmla="*/ 101 w 31"/>
                  <a:gd name="T5" fmla="*/ 153 h 49"/>
                  <a:gd name="T6" fmla="*/ 27 w 31"/>
                  <a:gd name="T7" fmla="*/ 0 h 49"/>
                  <a:gd name="T8" fmla="*/ 0 w 31"/>
                  <a:gd name="T9" fmla="*/ 9 h 4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1"/>
                  <a:gd name="T16" fmla="*/ 0 h 49"/>
                  <a:gd name="T17" fmla="*/ 31 w 31"/>
                  <a:gd name="T18" fmla="*/ 49 h 4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1" h="49">
                    <a:moveTo>
                      <a:pt x="0" y="3"/>
                    </a:moveTo>
                    <a:lnTo>
                      <a:pt x="24" y="49"/>
                    </a:lnTo>
                    <a:lnTo>
                      <a:pt x="31" y="46"/>
                    </a:lnTo>
                    <a:lnTo>
                      <a:pt x="8" y="0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4D94C3"/>
              </a:solidFill>
              <a:ln w="19050" cmpd="sng">
                <a:solidFill>
                  <a:srgbClr val="4D94C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1400">
                  <a:latin typeface="Times New Roman"/>
                  <a:cs typeface="Times New Roman"/>
                </a:endParaRPr>
              </a:p>
            </p:txBody>
          </p:sp>
          <p:sp>
            <p:nvSpPr>
              <p:cNvPr id="68" name="Freeform 67"/>
              <p:cNvSpPr>
                <a:spLocks noChangeAspect="1"/>
              </p:cNvSpPr>
              <p:nvPr/>
            </p:nvSpPr>
            <p:spPr bwMode="auto">
              <a:xfrm>
                <a:off x="3390" y="1781"/>
                <a:ext cx="60" cy="65"/>
              </a:xfrm>
              <a:custGeom>
                <a:avLst/>
                <a:gdLst>
                  <a:gd name="T0" fmla="*/ 0 w 40"/>
                  <a:gd name="T1" fmla="*/ 18 h 43"/>
                  <a:gd name="T2" fmla="*/ 119 w 40"/>
                  <a:gd name="T3" fmla="*/ 148 h 43"/>
                  <a:gd name="T4" fmla="*/ 135 w 40"/>
                  <a:gd name="T5" fmla="*/ 130 h 43"/>
                  <a:gd name="T6" fmla="*/ 21 w 40"/>
                  <a:gd name="T7" fmla="*/ 0 h 43"/>
                  <a:gd name="T8" fmla="*/ 0 w 40"/>
                  <a:gd name="T9" fmla="*/ 18 h 4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0"/>
                  <a:gd name="T16" fmla="*/ 0 h 43"/>
                  <a:gd name="T17" fmla="*/ 40 w 40"/>
                  <a:gd name="T18" fmla="*/ 43 h 4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0" h="43">
                    <a:moveTo>
                      <a:pt x="0" y="5"/>
                    </a:moveTo>
                    <a:lnTo>
                      <a:pt x="35" y="43"/>
                    </a:lnTo>
                    <a:lnTo>
                      <a:pt x="40" y="38"/>
                    </a:lnTo>
                    <a:lnTo>
                      <a:pt x="6" y="0"/>
                    </a:lnTo>
                    <a:lnTo>
                      <a:pt x="0" y="5"/>
                    </a:lnTo>
                    <a:close/>
                  </a:path>
                </a:pathLst>
              </a:custGeom>
              <a:solidFill>
                <a:srgbClr val="4D94C3"/>
              </a:solidFill>
              <a:ln w="19050" cmpd="sng">
                <a:solidFill>
                  <a:srgbClr val="4D94C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1400">
                  <a:latin typeface="Times New Roman"/>
                  <a:cs typeface="Times New Roman"/>
                </a:endParaRPr>
              </a:p>
            </p:txBody>
          </p:sp>
          <p:sp>
            <p:nvSpPr>
              <p:cNvPr id="69" name="Freeform 68"/>
              <p:cNvSpPr>
                <a:spLocks noChangeAspect="1"/>
              </p:cNvSpPr>
              <p:nvPr/>
            </p:nvSpPr>
            <p:spPr bwMode="auto">
              <a:xfrm>
                <a:off x="3438" y="1729"/>
                <a:ext cx="71" cy="54"/>
              </a:xfrm>
              <a:custGeom>
                <a:avLst/>
                <a:gdLst>
                  <a:gd name="T0" fmla="*/ 0 w 47"/>
                  <a:gd name="T1" fmla="*/ 21 h 36"/>
                  <a:gd name="T2" fmla="*/ 148 w 47"/>
                  <a:gd name="T3" fmla="*/ 121 h 36"/>
                  <a:gd name="T4" fmla="*/ 162 w 47"/>
                  <a:gd name="T5" fmla="*/ 101 h 36"/>
                  <a:gd name="T6" fmla="*/ 18 w 47"/>
                  <a:gd name="T7" fmla="*/ 0 h 36"/>
                  <a:gd name="T8" fmla="*/ 0 w 47"/>
                  <a:gd name="T9" fmla="*/ 21 h 3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7"/>
                  <a:gd name="T16" fmla="*/ 0 h 36"/>
                  <a:gd name="T17" fmla="*/ 47 w 47"/>
                  <a:gd name="T18" fmla="*/ 36 h 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7" h="36">
                    <a:moveTo>
                      <a:pt x="0" y="6"/>
                    </a:moveTo>
                    <a:lnTo>
                      <a:pt x="43" y="36"/>
                    </a:lnTo>
                    <a:lnTo>
                      <a:pt x="47" y="30"/>
                    </a:lnTo>
                    <a:lnTo>
                      <a:pt x="5" y="0"/>
                    </a:lnTo>
                    <a:lnTo>
                      <a:pt x="0" y="6"/>
                    </a:lnTo>
                    <a:close/>
                  </a:path>
                </a:pathLst>
              </a:custGeom>
              <a:solidFill>
                <a:srgbClr val="4D94C3"/>
              </a:solidFill>
              <a:ln w="19050" cmpd="sng">
                <a:solidFill>
                  <a:srgbClr val="4D94C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1400">
                  <a:latin typeface="Times New Roman"/>
                  <a:cs typeface="Times New Roman"/>
                </a:endParaRPr>
              </a:p>
            </p:txBody>
          </p:sp>
          <p:sp>
            <p:nvSpPr>
              <p:cNvPr id="70" name="Freeform 69"/>
              <p:cNvSpPr>
                <a:spLocks noChangeAspect="1"/>
              </p:cNvSpPr>
              <p:nvPr/>
            </p:nvSpPr>
            <p:spPr bwMode="auto">
              <a:xfrm>
                <a:off x="3479" y="1664"/>
                <a:ext cx="73" cy="50"/>
              </a:xfrm>
              <a:custGeom>
                <a:avLst/>
                <a:gdLst>
                  <a:gd name="T0" fmla="*/ 0 w 49"/>
                  <a:gd name="T1" fmla="*/ 26 h 33"/>
                  <a:gd name="T2" fmla="*/ 149 w 49"/>
                  <a:gd name="T3" fmla="*/ 115 h 33"/>
                  <a:gd name="T4" fmla="*/ 162 w 49"/>
                  <a:gd name="T5" fmla="*/ 94 h 33"/>
                  <a:gd name="T6" fmla="*/ 15 w 49"/>
                  <a:gd name="T7" fmla="*/ 0 h 33"/>
                  <a:gd name="T8" fmla="*/ 0 w 49"/>
                  <a:gd name="T9" fmla="*/ 26 h 3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9"/>
                  <a:gd name="T16" fmla="*/ 0 h 33"/>
                  <a:gd name="T17" fmla="*/ 49 w 49"/>
                  <a:gd name="T18" fmla="*/ 33 h 3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9" h="33">
                    <a:moveTo>
                      <a:pt x="0" y="7"/>
                    </a:moveTo>
                    <a:lnTo>
                      <a:pt x="45" y="33"/>
                    </a:lnTo>
                    <a:lnTo>
                      <a:pt x="49" y="27"/>
                    </a:lnTo>
                    <a:lnTo>
                      <a:pt x="5" y="0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4D94C3"/>
              </a:solidFill>
              <a:ln w="19050" cmpd="sng">
                <a:solidFill>
                  <a:srgbClr val="4D94C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1400">
                  <a:latin typeface="Times New Roman"/>
                  <a:cs typeface="Times New Roman"/>
                </a:endParaRPr>
              </a:p>
            </p:txBody>
          </p:sp>
          <p:sp>
            <p:nvSpPr>
              <p:cNvPr id="71" name="Freeform 70"/>
              <p:cNvSpPr>
                <a:spLocks noChangeAspect="1"/>
              </p:cNvSpPr>
              <p:nvPr/>
            </p:nvSpPr>
            <p:spPr bwMode="auto">
              <a:xfrm>
                <a:off x="3521" y="1597"/>
                <a:ext cx="66" cy="55"/>
              </a:xfrm>
              <a:custGeom>
                <a:avLst/>
                <a:gdLst>
                  <a:gd name="T0" fmla="*/ 0 w 44"/>
                  <a:gd name="T1" fmla="*/ 22 h 37"/>
                  <a:gd name="T2" fmla="*/ 132 w 44"/>
                  <a:gd name="T3" fmla="*/ 122 h 37"/>
                  <a:gd name="T4" fmla="*/ 148 w 44"/>
                  <a:gd name="T5" fmla="*/ 100 h 37"/>
                  <a:gd name="T6" fmla="*/ 18 w 44"/>
                  <a:gd name="T7" fmla="*/ 0 h 37"/>
                  <a:gd name="T8" fmla="*/ 0 w 44"/>
                  <a:gd name="T9" fmla="*/ 22 h 3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4"/>
                  <a:gd name="T16" fmla="*/ 0 h 37"/>
                  <a:gd name="T17" fmla="*/ 44 w 44"/>
                  <a:gd name="T18" fmla="*/ 37 h 3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4" h="37">
                    <a:moveTo>
                      <a:pt x="0" y="7"/>
                    </a:moveTo>
                    <a:lnTo>
                      <a:pt x="39" y="37"/>
                    </a:lnTo>
                    <a:lnTo>
                      <a:pt x="44" y="30"/>
                    </a:lnTo>
                    <a:lnTo>
                      <a:pt x="5" y="0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4D94C3"/>
              </a:solidFill>
              <a:ln w="19050" cmpd="sng">
                <a:solidFill>
                  <a:srgbClr val="4D94C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1400">
                  <a:latin typeface="Times New Roman"/>
                  <a:cs typeface="Times New Roman"/>
                </a:endParaRPr>
              </a:p>
            </p:txBody>
          </p:sp>
          <p:sp>
            <p:nvSpPr>
              <p:cNvPr id="72" name="Freeform 71"/>
              <p:cNvSpPr>
                <a:spLocks noChangeAspect="1"/>
              </p:cNvSpPr>
              <p:nvPr/>
            </p:nvSpPr>
            <p:spPr bwMode="auto">
              <a:xfrm>
                <a:off x="3579" y="1532"/>
                <a:ext cx="52" cy="68"/>
              </a:xfrm>
              <a:custGeom>
                <a:avLst/>
                <a:gdLst>
                  <a:gd name="T0" fmla="*/ 0 w 35"/>
                  <a:gd name="T1" fmla="*/ 18 h 45"/>
                  <a:gd name="T2" fmla="*/ 95 w 35"/>
                  <a:gd name="T3" fmla="*/ 156 h 45"/>
                  <a:gd name="T4" fmla="*/ 114 w 35"/>
                  <a:gd name="T5" fmla="*/ 138 h 45"/>
                  <a:gd name="T6" fmla="*/ 19 w 35"/>
                  <a:gd name="T7" fmla="*/ 0 h 45"/>
                  <a:gd name="T8" fmla="*/ 0 w 35"/>
                  <a:gd name="T9" fmla="*/ 18 h 4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5"/>
                  <a:gd name="T16" fmla="*/ 0 h 45"/>
                  <a:gd name="T17" fmla="*/ 35 w 35"/>
                  <a:gd name="T18" fmla="*/ 45 h 4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5" h="45">
                    <a:moveTo>
                      <a:pt x="0" y="5"/>
                    </a:moveTo>
                    <a:lnTo>
                      <a:pt x="29" y="45"/>
                    </a:lnTo>
                    <a:lnTo>
                      <a:pt x="35" y="40"/>
                    </a:lnTo>
                    <a:lnTo>
                      <a:pt x="6" y="0"/>
                    </a:lnTo>
                    <a:lnTo>
                      <a:pt x="0" y="5"/>
                    </a:lnTo>
                    <a:close/>
                  </a:path>
                </a:pathLst>
              </a:custGeom>
              <a:solidFill>
                <a:srgbClr val="4D94C3"/>
              </a:solidFill>
              <a:ln w="19050" cmpd="sng">
                <a:solidFill>
                  <a:srgbClr val="4D94C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1400">
                  <a:latin typeface="Times New Roman"/>
                  <a:cs typeface="Times New Roman"/>
                </a:endParaRPr>
              </a:p>
            </p:txBody>
          </p:sp>
          <p:sp>
            <p:nvSpPr>
              <p:cNvPr id="73" name="Freeform 72"/>
              <p:cNvSpPr>
                <a:spLocks noChangeAspect="1"/>
              </p:cNvSpPr>
              <p:nvPr/>
            </p:nvSpPr>
            <p:spPr bwMode="auto">
              <a:xfrm>
                <a:off x="3656" y="1496"/>
                <a:ext cx="33" cy="72"/>
              </a:xfrm>
              <a:custGeom>
                <a:avLst/>
                <a:gdLst>
                  <a:gd name="T0" fmla="*/ 0 w 22"/>
                  <a:gd name="T1" fmla="*/ 8 h 48"/>
                  <a:gd name="T2" fmla="*/ 50 w 22"/>
                  <a:gd name="T3" fmla="*/ 162 h 48"/>
                  <a:gd name="T4" fmla="*/ 75 w 22"/>
                  <a:gd name="T5" fmla="*/ 156 h 48"/>
                  <a:gd name="T6" fmla="*/ 22 w 22"/>
                  <a:gd name="T7" fmla="*/ 0 h 48"/>
                  <a:gd name="T8" fmla="*/ 0 w 22"/>
                  <a:gd name="T9" fmla="*/ 8 h 4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2"/>
                  <a:gd name="T16" fmla="*/ 0 h 48"/>
                  <a:gd name="T17" fmla="*/ 22 w 22"/>
                  <a:gd name="T18" fmla="*/ 48 h 4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2" h="48">
                    <a:moveTo>
                      <a:pt x="0" y="2"/>
                    </a:moveTo>
                    <a:lnTo>
                      <a:pt x="15" y="48"/>
                    </a:lnTo>
                    <a:lnTo>
                      <a:pt x="22" y="46"/>
                    </a:lnTo>
                    <a:lnTo>
                      <a:pt x="7" y="0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4D94C3"/>
              </a:solidFill>
              <a:ln w="19050" cmpd="sng">
                <a:solidFill>
                  <a:srgbClr val="4D94C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1400">
                  <a:latin typeface="Times New Roman"/>
                  <a:cs typeface="Times New Roman"/>
                </a:endParaRPr>
              </a:p>
            </p:txBody>
          </p:sp>
          <p:sp>
            <p:nvSpPr>
              <p:cNvPr id="74" name="Freeform 73"/>
              <p:cNvSpPr>
                <a:spLocks noChangeAspect="1"/>
              </p:cNvSpPr>
              <p:nvPr/>
            </p:nvSpPr>
            <p:spPr bwMode="auto">
              <a:xfrm>
                <a:off x="3259" y="1927"/>
                <a:ext cx="21" cy="78"/>
              </a:xfrm>
              <a:custGeom>
                <a:avLst/>
                <a:gdLst>
                  <a:gd name="T0" fmla="*/ 0 w 14"/>
                  <a:gd name="T1" fmla="*/ 174 h 52"/>
                  <a:gd name="T2" fmla="*/ 26 w 14"/>
                  <a:gd name="T3" fmla="*/ 175 h 52"/>
                  <a:gd name="T4" fmla="*/ 48 w 14"/>
                  <a:gd name="T5" fmla="*/ 5 h 52"/>
                  <a:gd name="T6" fmla="*/ 21 w 14"/>
                  <a:gd name="T7" fmla="*/ 0 h 52"/>
                  <a:gd name="T8" fmla="*/ 0 w 14"/>
                  <a:gd name="T9" fmla="*/ 174 h 5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4"/>
                  <a:gd name="T16" fmla="*/ 0 h 52"/>
                  <a:gd name="T17" fmla="*/ 14 w 14"/>
                  <a:gd name="T18" fmla="*/ 52 h 5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4" h="52">
                    <a:moveTo>
                      <a:pt x="0" y="51"/>
                    </a:moveTo>
                    <a:lnTo>
                      <a:pt x="7" y="52"/>
                    </a:lnTo>
                    <a:lnTo>
                      <a:pt x="14" y="1"/>
                    </a:lnTo>
                    <a:lnTo>
                      <a:pt x="6" y="0"/>
                    </a:lnTo>
                    <a:lnTo>
                      <a:pt x="0" y="51"/>
                    </a:lnTo>
                    <a:close/>
                  </a:path>
                </a:pathLst>
              </a:custGeom>
              <a:solidFill>
                <a:srgbClr val="4D94C3"/>
              </a:solidFill>
              <a:ln w="19050" cmpd="sng">
                <a:solidFill>
                  <a:srgbClr val="4D94C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1400">
                  <a:latin typeface="Times New Roman"/>
                  <a:cs typeface="Times New Roman"/>
                </a:endParaRPr>
              </a:p>
            </p:txBody>
          </p:sp>
          <p:sp>
            <p:nvSpPr>
              <p:cNvPr id="75" name="Freeform 74"/>
              <p:cNvSpPr>
                <a:spLocks noChangeAspect="1"/>
              </p:cNvSpPr>
              <p:nvPr/>
            </p:nvSpPr>
            <p:spPr bwMode="auto">
              <a:xfrm>
                <a:off x="3328" y="1952"/>
                <a:ext cx="46" cy="75"/>
              </a:xfrm>
              <a:custGeom>
                <a:avLst/>
                <a:gdLst>
                  <a:gd name="T0" fmla="*/ 0 w 31"/>
                  <a:gd name="T1" fmla="*/ 156 h 50"/>
                  <a:gd name="T2" fmla="*/ 27 w 31"/>
                  <a:gd name="T3" fmla="*/ 169 h 50"/>
                  <a:gd name="T4" fmla="*/ 101 w 31"/>
                  <a:gd name="T5" fmla="*/ 14 h 50"/>
                  <a:gd name="T6" fmla="*/ 79 w 31"/>
                  <a:gd name="T7" fmla="*/ 0 h 50"/>
                  <a:gd name="T8" fmla="*/ 0 w 31"/>
                  <a:gd name="T9" fmla="*/ 156 h 5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1"/>
                  <a:gd name="T16" fmla="*/ 0 h 50"/>
                  <a:gd name="T17" fmla="*/ 31 w 31"/>
                  <a:gd name="T18" fmla="*/ 50 h 5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1" h="50">
                    <a:moveTo>
                      <a:pt x="0" y="46"/>
                    </a:moveTo>
                    <a:lnTo>
                      <a:pt x="8" y="50"/>
                    </a:lnTo>
                    <a:lnTo>
                      <a:pt x="31" y="4"/>
                    </a:lnTo>
                    <a:lnTo>
                      <a:pt x="24" y="0"/>
                    </a:lnTo>
                    <a:lnTo>
                      <a:pt x="0" y="46"/>
                    </a:lnTo>
                    <a:close/>
                  </a:path>
                </a:pathLst>
              </a:custGeom>
              <a:solidFill>
                <a:srgbClr val="4D94C3"/>
              </a:solidFill>
              <a:ln w="19050" cmpd="sng">
                <a:solidFill>
                  <a:srgbClr val="4D94C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1400">
                  <a:latin typeface="Times New Roman"/>
                  <a:cs typeface="Times New Roman"/>
                </a:endParaRPr>
              </a:p>
            </p:txBody>
          </p:sp>
          <p:sp>
            <p:nvSpPr>
              <p:cNvPr id="76" name="Freeform 75"/>
              <p:cNvSpPr>
                <a:spLocks noChangeAspect="1"/>
              </p:cNvSpPr>
              <p:nvPr/>
            </p:nvSpPr>
            <p:spPr bwMode="auto">
              <a:xfrm>
                <a:off x="3390" y="2000"/>
                <a:ext cx="60" cy="65"/>
              </a:xfrm>
              <a:custGeom>
                <a:avLst/>
                <a:gdLst>
                  <a:gd name="T0" fmla="*/ 0 w 40"/>
                  <a:gd name="T1" fmla="*/ 130 h 43"/>
                  <a:gd name="T2" fmla="*/ 21 w 40"/>
                  <a:gd name="T3" fmla="*/ 148 h 43"/>
                  <a:gd name="T4" fmla="*/ 135 w 40"/>
                  <a:gd name="T5" fmla="*/ 18 h 43"/>
                  <a:gd name="T6" fmla="*/ 119 w 40"/>
                  <a:gd name="T7" fmla="*/ 0 h 43"/>
                  <a:gd name="T8" fmla="*/ 0 w 40"/>
                  <a:gd name="T9" fmla="*/ 130 h 4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0"/>
                  <a:gd name="T16" fmla="*/ 0 h 43"/>
                  <a:gd name="T17" fmla="*/ 40 w 40"/>
                  <a:gd name="T18" fmla="*/ 43 h 4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0" h="43">
                    <a:moveTo>
                      <a:pt x="0" y="38"/>
                    </a:moveTo>
                    <a:lnTo>
                      <a:pt x="6" y="43"/>
                    </a:lnTo>
                    <a:lnTo>
                      <a:pt x="40" y="5"/>
                    </a:lnTo>
                    <a:lnTo>
                      <a:pt x="35" y="0"/>
                    </a:lnTo>
                    <a:lnTo>
                      <a:pt x="0" y="38"/>
                    </a:lnTo>
                    <a:close/>
                  </a:path>
                </a:pathLst>
              </a:custGeom>
              <a:solidFill>
                <a:srgbClr val="4D94C3"/>
              </a:solidFill>
              <a:ln w="19050" cmpd="sng">
                <a:solidFill>
                  <a:srgbClr val="4D94C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1400">
                  <a:latin typeface="Times New Roman"/>
                  <a:cs typeface="Times New Roman"/>
                </a:endParaRPr>
              </a:p>
            </p:txBody>
          </p:sp>
          <p:sp>
            <p:nvSpPr>
              <p:cNvPr id="77" name="Freeform 76"/>
              <p:cNvSpPr>
                <a:spLocks noChangeAspect="1"/>
              </p:cNvSpPr>
              <p:nvPr/>
            </p:nvSpPr>
            <p:spPr bwMode="auto">
              <a:xfrm>
                <a:off x="3438" y="2063"/>
                <a:ext cx="71" cy="53"/>
              </a:xfrm>
              <a:custGeom>
                <a:avLst/>
                <a:gdLst>
                  <a:gd name="T0" fmla="*/ 0 w 47"/>
                  <a:gd name="T1" fmla="*/ 101 h 35"/>
                  <a:gd name="T2" fmla="*/ 18 w 47"/>
                  <a:gd name="T3" fmla="*/ 121 h 35"/>
                  <a:gd name="T4" fmla="*/ 162 w 47"/>
                  <a:gd name="T5" fmla="*/ 21 h 35"/>
                  <a:gd name="T6" fmla="*/ 148 w 47"/>
                  <a:gd name="T7" fmla="*/ 0 h 35"/>
                  <a:gd name="T8" fmla="*/ 0 w 47"/>
                  <a:gd name="T9" fmla="*/ 101 h 3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7"/>
                  <a:gd name="T16" fmla="*/ 0 h 35"/>
                  <a:gd name="T17" fmla="*/ 47 w 47"/>
                  <a:gd name="T18" fmla="*/ 35 h 3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7" h="35">
                    <a:moveTo>
                      <a:pt x="0" y="29"/>
                    </a:moveTo>
                    <a:lnTo>
                      <a:pt x="5" y="35"/>
                    </a:lnTo>
                    <a:lnTo>
                      <a:pt x="47" y="6"/>
                    </a:lnTo>
                    <a:lnTo>
                      <a:pt x="43" y="0"/>
                    </a:lnTo>
                    <a:lnTo>
                      <a:pt x="0" y="29"/>
                    </a:lnTo>
                    <a:close/>
                  </a:path>
                </a:pathLst>
              </a:custGeom>
              <a:solidFill>
                <a:srgbClr val="4D94C3"/>
              </a:solidFill>
              <a:ln w="19050" cmpd="sng">
                <a:solidFill>
                  <a:srgbClr val="4D94C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1400">
                  <a:latin typeface="Times New Roman"/>
                  <a:cs typeface="Times New Roman"/>
                </a:endParaRPr>
              </a:p>
            </p:txBody>
          </p:sp>
          <p:sp>
            <p:nvSpPr>
              <p:cNvPr id="78" name="Freeform 77"/>
              <p:cNvSpPr>
                <a:spLocks noChangeAspect="1"/>
              </p:cNvSpPr>
              <p:nvPr/>
            </p:nvSpPr>
            <p:spPr bwMode="auto">
              <a:xfrm>
                <a:off x="3479" y="2131"/>
                <a:ext cx="73" cy="49"/>
              </a:xfrm>
              <a:custGeom>
                <a:avLst/>
                <a:gdLst>
                  <a:gd name="T0" fmla="*/ 0 w 49"/>
                  <a:gd name="T1" fmla="*/ 88 h 33"/>
                  <a:gd name="T2" fmla="*/ 15 w 49"/>
                  <a:gd name="T3" fmla="*/ 108 h 33"/>
                  <a:gd name="T4" fmla="*/ 162 w 49"/>
                  <a:gd name="T5" fmla="*/ 22 h 33"/>
                  <a:gd name="T6" fmla="*/ 149 w 49"/>
                  <a:gd name="T7" fmla="*/ 0 h 33"/>
                  <a:gd name="T8" fmla="*/ 0 w 49"/>
                  <a:gd name="T9" fmla="*/ 88 h 3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9"/>
                  <a:gd name="T16" fmla="*/ 0 h 33"/>
                  <a:gd name="T17" fmla="*/ 49 w 49"/>
                  <a:gd name="T18" fmla="*/ 33 h 3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9" h="33">
                    <a:moveTo>
                      <a:pt x="0" y="27"/>
                    </a:moveTo>
                    <a:lnTo>
                      <a:pt x="5" y="33"/>
                    </a:lnTo>
                    <a:lnTo>
                      <a:pt x="49" y="7"/>
                    </a:lnTo>
                    <a:lnTo>
                      <a:pt x="45" y="0"/>
                    </a:lnTo>
                    <a:lnTo>
                      <a:pt x="0" y="27"/>
                    </a:lnTo>
                    <a:close/>
                  </a:path>
                </a:pathLst>
              </a:custGeom>
              <a:solidFill>
                <a:srgbClr val="4D94C3"/>
              </a:solidFill>
              <a:ln w="19050" cmpd="sng">
                <a:solidFill>
                  <a:srgbClr val="4D94C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1400">
                  <a:latin typeface="Times New Roman"/>
                  <a:cs typeface="Times New Roman"/>
                </a:endParaRPr>
              </a:p>
            </p:txBody>
          </p:sp>
          <p:sp>
            <p:nvSpPr>
              <p:cNvPr id="79" name="Freeform 78"/>
              <p:cNvSpPr>
                <a:spLocks noChangeAspect="1"/>
              </p:cNvSpPr>
              <p:nvPr/>
            </p:nvSpPr>
            <p:spPr bwMode="auto">
              <a:xfrm>
                <a:off x="3521" y="2194"/>
                <a:ext cx="66" cy="55"/>
              </a:xfrm>
              <a:custGeom>
                <a:avLst/>
                <a:gdLst>
                  <a:gd name="T0" fmla="*/ 0 w 44"/>
                  <a:gd name="T1" fmla="*/ 101 h 37"/>
                  <a:gd name="T2" fmla="*/ 18 w 44"/>
                  <a:gd name="T3" fmla="*/ 122 h 37"/>
                  <a:gd name="T4" fmla="*/ 148 w 44"/>
                  <a:gd name="T5" fmla="*/ 19 h 37"/>
                  <a:gd name="T6" fmla="*/ 132 w 44"/>
                  <a:gd name="T7" fmla="*/ 0 h 37"/>
                  <a:gd name="T8" fmla="*/ 0 w 44"/>
                  <a:gd name="T9" fmla="*/ 101 h 3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4"/>
                  <a:gd name="T16" fmla="*/ 0 h 37"/>
                  <a:gd name="T17" fmla="*/ 44 w 44"/>
                  <a:gd name="T18" fmla="*/ 37 h 3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4" h="37">
                    <a:moveTo>
                      <a:pt x="0" y="31"/>
                    </a:moveTo>
                    <a:lnTo>
                      <a:pt x="5" y="37"/>
                    </a:lnTo>
                    <a:lnTo>
                      <a:pt x="44" y="6"/>
                    </a:lnTo>
                    <a:lnTo>
                      <a:pt x="39" y="0"/>
                    </a:lnTo>
                    <a:lnTo>
                      <a:pt x="0" y="31"/>
                    </a:lnTo>
                    <a:close/>
                  </a:path>
                </a:pathLst>
              </a:custGeom>
              <a:solidFill>
                <a:srgbClr val="4D94C3"/>
              </a:solidFill>
              <a:ln w="19050" cmpd="sng">
                <a:solidFill>
                  <a:srgbClr val="4D94C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1400">
                  <a:latin typeface="Times New Roman"/>
                  <a:cs typeface="Times New Roman"/>
                </a:endParaRPr>
              </a:p>
            </p:txBody>
          </p:sp>
          <p:sp>
            <p:nvSpPr>
              <p:cNvPr id="80" name="Freeform 79"/>
              <p:cNvSpPr>
                <a:spLocks noChangeAspect="1"/>
              </p:cNvSpPr>
              <p:nvPr/>
            </p:nvSpPr>
            <p:spPr bwMode="auto">
              <a:xfrm>
                <a:off x="3579" y="2248"/>
                <a:ext cx="52" cy="66"/>
              </a:xfrm>
              <a:custGeom>
                <a:avLst/>
                <a:gdLst>
                  <a:gd name="T0" fmla="*/ 0 w 35"/>
                  <a:gd name="T1" fmla="*/ 132 h 44"/>
                  <a:gd name="T2" fmla="*/ 19 w 35"/>
                  <a:gd name="T3" fmla="*/ 148 h 44"/>
                  <a:gd name="T4" fmla="*/ 114 w 35"/>
                  <a:gd name="T5" fmla="*/ 14 h 44"/>
                  <a:gd name="T6" fmla="*/ 95 w 35"/>
                  <a:gd name="T7" fmla="*/ 0 h 44"/>
                  <a:gd name="T8" fmla="*/ 0 w 35"/>
                  <a:gd name="T9" fmla="*/ 132 h 4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5"/>
                  <a:gd name="T16" fmla="*/ 0 h 44"/>
                  <a:gd name="T17" fmla="*/ 35 w 35"/>
                  <a:gd name="T18" fmla="*/ 44 h 4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5" h="44">
                    <a:moveTo>
                      <a:pt x="0" y="39"/>
                    </a:moveTo>
                    <a:lnTo>
                      <a:pt x="6" y="44"/>
                    </a:lnTo>
                    <a:lnTo>
                      <a:pt x="35" y="4"/>
                    </a:lnTo>
                    <a:lnTo>
                      <a:pt x="29" y="0"/>
                    </a:lnTo>
                    <a:lnTo>
                      <a:pt x="0" y="39"/>
                    </a:lnTo>
                    <a:close/>
                  </a:path>
                </a:pathLst>
              </a:custGeom>
              <a:solidFill>
                <a:srgbClr val="4D94C3"/>
              </a:solidFill>
              <a:ln w="19050" cmpd="sng">
                <a:solidFill>
                  <a:srgbClr val="4D94C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1400">
                  <a:latin typeface="Times New Roman"/>
                  <a:cs typeface="Times New Roman"/>
                </a:endParaRPr>
              </a:p>
            </p:txBody>
          </p:sp>
          <p:sp>
            <p:nvSpPr>
              <p:cNvPr id="81" name="Freeform 80"/>
              <p:cNvSpPr>
                <a:spLocks noChangeAspect="1"/>
              </p:cNvSpPr>
              <p:nvPr/>
            </p:nvSpPr>
            <p:spPr bwMode="auto">
              <a:xfrm>
                <a:off x="3656" y="2276"/>
                <a:ext cx="33" cy="74"/>
              </a:xfrm>
              <a:custGeom>
                <a:avLst/>
                <a:gdLst>
                  <a:gd name="T0" fmla="*/ 0 w 22"/>
                  <a:gd name="T1" fmla="*/ 162 h 49"/>
                  <a:gd name="T2" fmla="*/ 22 w 22"/>
                  <a:gd name="T3" fmla="*/ 169 h 49"/>
                  <a:gd name="T4" fmla="*/ 75 w 22"/>
                  <a:gd name="T5" fmla="*/ 12 h 49"/>
                  <a:gd name="T6" fmla="*/ 50 w 22"/>
                  <a:gd name="T7" fmla="*/ 0 h 49"/>
                  <a:gd name="T8" fmla="*/ 0 w 22"/>
                  <a:gd name="T9" fmla="*/ 162 h 4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2"/>
                  <a:gd name="T16" fmla="*/ 0 h 49"/>
                  <a:gd name="T17" fmla="*/ 22 w 22"/>
                  <a:gd name="T18" fmla="*/ 49 h 4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2" h="49">
                    <a:moveTo>
                      <a:pt x="0" y="47"/>
                    </a:moveTo>
                    <a:lnTo>
                      <a:pt x="7" y="49"/>
                    </a:lnTo>
                    <a:lnTo>
                      <a:pt x="22" y="3"/>
                    </a:lnTo>
                    <a:lnTo>
                      <a:pt x="15" y="0"/>
                    </a:lnTo>
                    <a:lnTo>
                      <a:pt x="0" y="47"/>
                    </a:lnTo>
                    <a:close/>
                  </a:path>
                </a:pathLst>
              </a:custGeom>
              <a:solidFill>
                <a:srgbClr val="4D94C3"/>
              </a:solidFill>
              <a:ln w="19050" cmpd="sng">
                <a:solidFill>
                  <a:srgbClr val="4D94C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1400">
                  <a:latin typeface="Times New Roman"/>
                  <a:cs typeface="Times New Roman"/>
                </a:endParaRPr>
              </a:p>
            </p:txBody>
          </p:sp>
        </p:grpSp>
        <p:grpSp>
          <p:nvGrpSpPr>
            <p:cNvPr id="21" name="Group 81"/>
            <p:cNvGrpSpPr>
              <a:grpSpLocks/>
            </p:cNvGrpSpPr>
            <p:nvPr/>
          </p:nvGrpSpPr>
          <p:grpSpPr bwMode="auto">
            <a:xfrm>
              <a:off x="3307" y="2196"/>
              <a:ext cx="1043" cy="110"/>
              <a:chOff x="3826" y="2299"/>
              <a:chExt cx="730" cy="75"/>
            </a:xfrm>
          </p:grpSpPr>
          <p:sp>
            <p:nvSpPr>
              <p:cNvPr id="54" name="Rectangle 82"/>
              <p:cNvSpPr>
                <a:spLocks noChangeAspect="1" noChangeArrowheads="1"/>
              </p:cNvSpPr>
              <p:nvPr/>
            </p:nvSpPr>
            <p:spPr bwMode="auto">
              <a:xfrm>
                <a:off x="3826" y="2299"/>
                <a:ext cx="12" cy="75"/>
              </a:xfrm>
              <a:prstGeom prst="rect">
                <a:avLst/>
              </a:prstGeom>
              <a:solidFill>
                <a:srgbClr val="4D94C3"/>
              </a:solidFill>
              <a:ln w="19050">
                <a:solidFill>
                  <a:srgbClr val="4D94C3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sz="1400">
                  <a:latin typeface="Times New Roman"/>
                  <a:cs typeface="Times New Roman"/>
                </a:endParaRPr>
              </a:p>
            </p:txBody>
          </p:sp>
          <p:sp>
            <p:nvSpPr>
              <p:cNvPr id="55" name="Rectangle 83"/>
              <p:cNvSpPr>
                <a:spLocks noChangeAspect="1" noChangeArrowheads="1"/>
              </p:cNvSpPr>
              <p:nvPr/>
            </p:nvSpPr>
            <p:spPr bwMode="auto">
              <a:xfrm>
                <a:off x="3898" y="2299"/>
                <a:ext cx="12" cy="75"/>
              </a:xfrm>
              <a:prstGeom prst="rect">
                <a:avLst/>
              </a:prstGeom>
              <a:solidFill>
                <a:srgbClr val="4D94C3"/>
              </a:solidFill>
              <a:ln w="19050">
                <a:solidFill>
                  <a:srgbClr val="4D94C3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sz="1400">
                  <a:latin typeface="Times New Roman"/>
                  <a:cs typeface="Times New Roman"/>
                </a:endParaRPr>
              </a:p>
            </p:txBody>
          </p:sp>
          <p:sp>
            <p:nvSpPr>
              <p:cNvPr id="56" name="Rectangle 84"/>
              <p:cNvSpPr>
                <a:spLocks noChangeAspect="1" noChangeArrowheads="1"/>
              </p:cNvSpPr>
              <p:nvPr/>
            </p:nvSpPr>
            <p:spPr bwMode="auto">
              <a:xfrm>
                <a:off x="3970" y="2299"/>
                <a:ext cx="11" cy="75"/>
              </a:xfrm>
              <a:prstGeom prst="rect">
                <a:avLst/>
              </a:prstGeom>
              <a:solidFill>
                <a:srgbClr val="4D94C3"/>
              </a:solidFill>
              <a:ln w="19050">
                <a:solidFill>
                  <a:srgbClr val="4D94C3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sz="1400">
                  <a:latin typeface="Times New Roman"/>
                  <a:cs typeface="Times New Roman"/>
                </a:endParaRPr>
              </a:p>
            </p:txBody>
          </p:sp>
          <p:sp>
            <p:nvSpPr>
              <p:cNvPr id="57" name="Rectangle 85"/>
              <p:cNvSpPr>
                <a:spLocks noChangeAspect="1" noChangeArrowheads="1"/>
              </p:cNvSpPr>
              <p:nvPr/>
            </p:nvSpPr>
            <p:spPr bwMode="auto">
              <a:xfrm>
                <a:off x="4043" y="2299"/>
                <a:ext cx="10" cy="75"/>
              </a:xfrm>
              <a:prstGeom prst="rect">
                <a:avLst/>
              </a:prstGeom>
              <a:solidFill>
                <a:srgbClr val="4D94C3"/>
              </a:solidFill>
              <a:ln w="19050">
                <a:solidFill>
                  <a:srgbClr val="4D94C3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sz="1400">
                  <a:latin typeface="Times New Roman"/>
                  <a:cs typeface="Times New Roman"/>
                </a:endParaRPr>
              </a:p>
            </p:txBody>
          </p:sp>
          <p:sp>
            <p:nvSpPr>
              <p:cNvPr id="58" name="Rectangle 86"/>
              <p:cNvSpPr>
                <a:spLocks noChangeAspect="1" noChangeArrowheads="1"/>
              </p:cNvSpPr>
              <p:nvPr/>
            </p:nvSpPr>
            <p:spPr bwMode="auto">
              <a:xfrm>
                <a:off x="4113" y="2299"/>
                <a:ext cx="12" cy="75"/>
              </a:xfrm>
              <a:prstGeom prst="rect">
                <a:avLst/>
              </a:prstGeom>
              <a:solidFill>
                <a:srgbClr val="4D94C3"/>
              </a:solidFill>
              <a:ln w="19050">
                <a:solidFill>
                  <a:srgbClr val="4D94C3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sz="1400">
                  <a:latin typeface="Times New Roman"/>
                  <a:cs typeface="Times New Roman"/>
                </a:endParaRPr>
              </a:p>
            </p:txBody>
          </p:sp>
          <p:sp>
            <p:nvSpPr>
              <p:cNvPr id="59" name="Rectangle 87"/>
              <p:cNvSpPr>
                <a:spLocks noChangeAspect="1" noChangeArrowheads="1"/>
              </p:cNvSpPr>
              <p:nvPr/>
            </p:nvSpPr>
            <p:spPr bwMode="auto">
              <a:xfrm>
                <a:off x="4186" y="2299"/>
                <a:ext cx="10" cy="75"/>
              </a:xfrm>
              <a:prstGeom prst="rect">
                <a:avLst/>
              </a:prstGeom>
              <a:solidFill>
                <a:srgbClr val="4D94C3"/>
              </a:solidFill>
              <a:ln w="19050">
                <a:solidFill>
                  <a:srgbClr val="4D94C3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sz="1400">
                  <a:latin typeface="Times New Roman"/>
                  <a:cs typeface="Times New Roman"/>
                </a:endParaRPr>
              </a:p>
            </p:txBody>
          </p:sp>
          <p:sp>
            <p:nvSpPr>
              <p:cNvPr id="60" name="Rectangle 88"/>
              <p:cNvSpPr>
                <a:spLocks noChangeAspect="1" noChangeArrowheads="1"/>
              </p:cNvSpPr>
              <p:nvPr/>
            </p:nvSpPr>
            <p:spPr bwMode="auto">
              <a:xfrm>
                <a:off x="4256" y="2299"/>
                <a:ext cx="12" cy="75"/>
              </a:xfrm>
              <a:prstGeom prst="rect">
                <a:avLst/>
              </a:prstGeom>
              <a:solidFill>
                <a:srgbClr val="4D94C3"/>
              </a:solidFill>
              <a:ln w="19050">
                <a:solidFill>
                  <a:srgbClr val="4D94C3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sz="1400">
                  <a:latin typeface="Times New Roman"/>
                  <a:cs typeface="Times New Roman"/>
                </a:endParaRPr>
              </a:p>
            </p:txBody>
          </p:sp>
          <p:sp>
            <p:nvSpPr>
              <p:cNvPr id="61" name="Rectangle 89"/>
              <p:cNvSpPr>
                <a:spLocks noChangeAspect="1" noChangeArrowheads="1"/>
              </p:cNvSpPr>
              <p:nvPr/>
            </p:nvSpPr>
            <p:spPr bwMode="auto">
              <a:xfrm>
                <a:off x="4329" y="2299"/>
                <a:ext cx="12" cy="75"/>
              </a:xfrm>
              <a:prstGeom prst="rect">
                <a:avLst/>
              </a:prstGeom>
              <a:solidFill>
                <a:srgbClr val="4D94C3"/>
              </a:solidFill>
              <a:ln w="19050">
                <a:solidFill>
                  <a:srgbClr val="4D94C3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sz="1400">
                  <a:latin typeface="Times New Roman"/>
                  <a:cs typeface="Times New Roman"/>
                </a:endParaRPr>
              </a:p>
            </p:txBody>
          </p:sp>
          <p:sp>
            <p:nvSpPr>
              <p:cNvPr id="62" name="Rectangle 90"/>
              <p:cNvSpPr>
                <a:spLocks noChangeAspect="1" noChangeArrowheads="1"/>
              </p:cNvSpPr>
              <p:nvPr/>
            </p:nvSpPr>
            <p:spPr bwMode="auto">
              <a:xfrm>
                <a:off x="4401" y="2299"/>
                <a:ext cx="10" cy="75"/>
              </a:xfrm>
              <a:prstGeom prst="rect">
                <a:avLst/>
              </a:prstGeom>
              <a:solidFill>
                <a:srgbClr val="4D94C3"/>
              </a:solidFill>
              <a:ln w="19050">
                <a:solidFill>
                  <a:srgbClr val="4D94C3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sz="1400">
                  <a:latin typeface="Times New Roman"/>
                  <a:cs typeface="Times New Roman"/>
                </a:endParaRPr>
              </a:p>
            </p:txBody>
          </p:sp>
          <p:sp>
            <p:nvSpPr>
              <p:cNvPr id="63" name="Rectangle 91"/>
              <p:cNvSpPr>
                <a:spLocks noChangeAspect="1" noChangeArrowheads="1"/>
              </p:cNvSpPr>
              <p:nvPr/>
            </p:nvSpPr>
            <p:spPr bwMode="auto">
              <a:xfrm>
                <a:off x="4472" y="2299"/>
                <a:ext cx="12" cy="75"/>
              </a:xfrm>
              <a:prstGeom prst="rect">
                <a:avLst/>
              </a:prstGeom>
              <a:solidFill>
                <a:srgbClr val="4D94C3"/>
              </a:solidFill>
              <a:ln w="19050">
                <a:solidFill>
                  <a:srgbClr val="4D94C3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sz="1400">
                  <a:latin typeface="Times New Roman"/>
                  <a:cs typeface="Times New Roman"/>
                </a:endParaRPr>
              </a:p>
            </p:txBody>
          </p:sp>
          <p:sp>
            <p:nvSpPr>
              <p:cNvPr id="64" name="Rectangle 92"/>
              <p:cNvSpPr>
                <a:spLocks noChangeAspect="1" noChangeArrowheads="1"/>
              </p:cNvSpPr>
              <p:nvPr/>
            </p:nvSpPr>
            <p:spPr bwMode="auto">
              <a:xfrm>
                <a:off x="4544" y="2299"/>
                <a:ext cx="12" cy="75"/>
              </a:xfrm>
              <a:prstGeom prst="rect">
                <a:avLst/>
              </a:prstGeom>
              <a:solidFill>
                <a:srgbClr val="4D94C3"/>
              </a:solidFill>
              <a:ln w="19050">
                <a:solidFill>
                  <a:srgbClr val="4D94C3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sz="1400">
                  <a:latin typeface="Times New Roman"/>
                  <a:cs typeface="Times New Roman"/>
                </a:endParaRPr>
              </a:p>
            </p:txBody>
          </p:sp>
        </p:grpSp>
        <p:grpSp>
          <p:nvGrpSpPr>
            <p:cNvPr id="22" name="Group 93"/>
            <p:cNvGrpSpPr>
              <a:grpSpLocks/>
            </p:cNvGrpSpPr>
            <p:nvPr/>
          </p:nvGrpSpPr>
          <p:grpSpPr bwMode="auto">
            <a:xfrm>
              <a:off x="826" y="1536"/>
              <a:ext cx="1574" cy="214"/>
              <a:chOff x="2091" y="1850"/>
              <a:chExt cx="1101" cy="146"/>
            </a:xfrm>
          </p:grpSpPr>
          <p:sp>
            <p:nvSpPr>
              <p:cNvPr id="38" name="Rectangle 94"/>
              <p:cNvSpPr>
                <a:spLocks noChangeAspect="1" noChangeArrowheads="1"/>
              </p:cNvSpPr>
              <p:nvPr/>
            </p:nvSpPr>
            <p:spPr bwMode="auto">
              <a:xfrm>
                <a:off x="3182" y="1850"/>
                <a:ext cx="10" cy="146"/>
              </a:xfrm>
              <a:prstGeom prst="rect">
                <a:avLst/>
              </a:prstGeom>
              <a:solidFill>
                <a:srgbClr val="4D94C3"/>
              </a:solidFill>
              <a:ln w="19050">
                <a:solidFill>
                  <a:srgbClr val="4D94C3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sz="1400">
                  <a:latin typeface="Times New Roman"/>
                  <a:cs typeface="Times New Roman"/>
                </a:endParaRPr>
              </a:p>
            </p:txBody>
          </p:sp>
          <p:sp>
            <p:nvSpPr>
              <p:cNvPr id="39" name="Rectangle 95"/>
              <p:cNvSpPr>
                <a:spLocks noChangeAspect="1" noChangeArrowheads="1"/>
              </p:cNvSpPr>
              <p:nvPr/>
            </p:nvSpPr>
            <p:spPr bwMode="auto">
              <a:xfrm>
                <a:off x="3109" y="1850"/>
                <a:ext cx="12" cy="146"/>
              </a:xfrm>
              <a:prstGeom prst="rect">
                <a:avLst/>
              </a:prstGeom>
              <a:solidFill>
                <a:srgbClr val="4D94C3"/>
              </a:solidFill>
              <a:ln w="19050">
                <a:solidFill>
                  <a:srgbClr val="4D94C3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sz="1400">
                  <a:latin typeface="Times New Roman"/>
                  <a:cs typeface="Times New Roman"/>
                </a:endParaRPr>
              </a:p>
            </p:txBody>
          </p:sp>
          <p:sp>
            <p:nvSpPr>
              <p:cNvPr id="40" name="Rectangle 96"/>
              <p:cNvSpPr>
                <a:spLocks noChangeAspect="1" noChangeArrowheads="1"/>
              </p:cNvSpPr>
              <p:nvPr/>
            </p:nvSpPr>
            <p:spPr bwMode="auto">
              <a:xfrm>
                <a:off x="3037" y="1850"/>
                <a:ext cx="10" cy="146"/>
              </a:xfrm>
              <a:prstGeom prst="rect">
                <a:avLst/>
              </a:prstGeom>
              <a:solidFill>
                <a:srgbClr val="4D94C3"/>
              </a:solidFill>
              <a:ln w="19050">
                <a:solidFill>
                  <a:srgbClr val="4D94C3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sz="1400">
                  <a:latin typeface="Times New Roman"/>
                  <a:cs typeface="Times New Roman"/>
                </a:endParaRPr>
              </a:p>
            </p:txBody>
          </p:sp>
          <p:sp>
            <p:nvSpPr>
              <p:cNvPr id="41" name="Rectangle 97"/>
              <p:cNvSpPr>
                <a:spLocks noChangeAspect="1" noChangeArrowheads="1"/>
              </p:cNvSpPr>
              <p:nvPr/>
            </p:nvSpPr>
            <p:spPr bwMode="auto">
              <a:xfrm>
                <a:off x="2963" y="1850"/>
                <a:ext cx="12" cy="146"/>
              </a:xfrm>
              <a:prstGeom prst="rect">
                <a:avLst/>
              </a:prstGeom>
              <a:solidFill>
                <a:srgbClr val="4D94C3"/>
              </a:solidFill>
              <a:ln w="19050">
                <a:solidFill>
                  <a:srgbClr val="4D94C3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sz="1400">
                  <a:latin typeface="Times New Roman"/>
                  <a:cs typeface="Times New Roman"/>
                </a:endParaRPr>
              </a:p>
            </p:txBody>
          </p:sp>
          <p:sp>
            <p:nvSpPr>
              <p:cNvPr id="42" name="Rectangle 98"/>
              <p:cNvSpPr>
                <a:spLocks noChangeAspect="1" noChangeArrowheads="1"/>
              </p:cNvSpPr>
              <p:nvPr/>
            </p:nvSpPr>
            <p:spPr bwMode="auto">
              <a:xfrm>
                <a:off x="2891" y="1850"/>
                <a:ext cx="11" cy="146"/>
              </a:xfrm>
              <a:prstGeom prst="rect">
                <a:avLst/>
              </a:prstGeom>
              <a:solidFill>
                <a:srgbClr val="4D94C3"/>
              </a:solidFill>
              <a:ln w="19050">
                <a:solidFill>
                  <a:srgbClr val="4D94C3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sz="1400">
                  <a:latin typeface="Times New Roman"/>
                  <a:cs typeface="Times New Roman"/>
                </a:endParaRPr>
              </a:p>
            </p:txBody>
          </p:sp>
          <p:sp>
            <p:nvSpPr>
              <p:cNvPr id="43" name="Rectangle 99"/>
              <p:cNvSpPr>
                <a:spLocks noChangeAspect="1" noChangeArrowheads="1"/>
              </p:cNvSpPr>
              <p:nvPr/>
            </p:nvSpPr>
            <p:spPr bwMode="auto">
              <a:xfrm>
                <a:off x="2818" y="1850"/>
                <a:ext cx="12" cy="146"/>
              </a:xfrm>
              <a:prstGeom prst="rect">
                <a:avLst/>
              </a:prstGeom>
              <a:solidFill>
                <a:srgbClr val="4D94C3"/>
              </a:solidFill>
              <a:ln w="19050">
                <a:solidFill>
                  <a:srgbClr val="4D94C3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sz="1400">
                  <a:latin typeface="Times New Roman"/>
                  <a:cs typeface="Times New Roman"/>
                </a:endParaRPr>
              </a:p>
            </p:txBody>
          </p:sp>
          <p:sp>
            <p:nvSpPr>
              <p:cNvPr id="44" name="Rectangle 100"/>
              <p:cNvSpPr>
                <a:spLocks noChangeAspect="1" noChangeArrowheads="1"/>
              </p:cNvSpPr>
              <p:nvPr/>
            </p:nvSpPr>
            <p:spPr bwMode="auto">
              <a:xfrm>
                <a:off x="2746" y="1850"/>
                <a:ext cx="12" cy="146"/>
              </a:xfrm>
              <a:prstGeom prst="rect">
                <a:avLst/>
              </a:prstGeom>
              <a:solidFill>
                <a:srgbClr val="4D94C3"/>
              </a:solidFill>
              <a:ln w="19050">
                <a:solidFill>
                  <a:srgbClr val="4D94C3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sz="1400">
                  <a:latin typeface="Times New Roman"/>
                  <a:cs typeface="Times New Roman"/>
                </a:endParaRPr>
              </a:p>
            </p:txBody>
          </p:sp>
          <p:sp>
            <p:nvSpPr>
              <p:cNvPr id="45" name="Rectangle 101"/>
              <p:cNvSpPr>
                <a:spLocks noChangeAspect="1" noChangeArrowheads="1"/>
              </p:cNvSpPr>
              <p:nvPr/>
            </p:nvSpPr>
            <p:spPr bwMode="auto">
              <a:xfrm>
                <a:off x="2672" y="1850"/>
                <a:ext cx="12" cy="146"/>
              </a:xfrm>
              <a:prstGeom prst="rect">
                <a:avLst/>
              </a:prstGeom>
              <a:solidFill>
                <a:srgbClr val="4D94C3"/>
              </a:solidFill>
              <a:ln w="19050">
                <a:solidFill>
                  <a:srgbClr val="4D94C3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sz="1400">
                  <a:latin typeface="Times New Roman"/>
                  <a:cs typeface="Times New Roman"/>
                </a:endParaRPr>
              </a:p>
            </p:txBody>
          </p:sp>
          <p:sp>
            <p:nvSpPr>
              <p:cNvPr id="46" name="Rectangle 102"/>
              <p:cNvSpPr>
                <a:spLocks noChangeAspect="1" noChangeArrowheads="1"/>
              </p:cNvSpPr>
              <p:nvPr/>
            </p:nvSpPr>
            <p:spPr bwMode="auto">
              <a:xfrm>
                <a:off x="2601" y="1850"/>
                <a:ext cx="12" cy="146"/>
              </a:xfrm>
              <a:prstGeom prst="rect">
                <a:avLst/>
              </a:prstGeom>
              <a:solidFill>
                <a:srgbClr val="4D94C3"/>
              </a:solidFill>
              <a:ln w="19050">
                <a:solidFill>
                  <a:srgbClr val="4D94C3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sz="1400">
                  <a:latin typeface="Times New Roman"/>
                  <a:cs typeface="Times New Roman"/>
                </a:endParaRPr>
              </a:p>
            </p:txBody>
          </p:sp>
          <p:sp>
            <p:nvSpPr>
              <p:cNvPr id="47" name="Rectangle 103"/>
              <p:cNvSpPr>
                <a:spLocks noChangeAspect="1" noChangeArrowheads="1"/>
              </p:cNvSpPr>
              <p:nvPr/>
            </p:nvSpPr>
            <p:spPr bwMode="auto">
              <a:xfrm>
                <a:off x="2527" y="1850"/>
                <a:ext cx="12" cy="146"/>
              </a:xfrm>
              <a:prstGeom prst="rect">
                <a:avLst/>
              </a:prstGeom>
              <a:solidFill>
                <a:srgbClr val="4D94C3"/>
              </a:solidFill>
              <a:ln w="19050">
                <a:solidFill>
                  <a:srgbClr val="4D94C3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sz="1400">
                  <a:latin typeface="Times New Roman"/>
                  <a:cs typeface="Times New Roman"/>
                </a:endParaRPr>
              </a:p>
            </p:txBody>
          </p:sp>
          <p:sp>
            <p:nvSpPr>
              <p:cNvPr id="48" name="Rectangle 104"/>
              <p:cNvSpPr>
                <a:spLocks noChangeAspect="1" noChangeArrowheads="1"/>
              </p:cNvSpPr>
              <p:nvPr/>
            </p:nvSpPr>
            <p:spPr bwMode="auto">
              <a:xfrm>
                <a:off x="2455" y="1850"/>
                <a:ext cx="12" cy="146"/>
              </a:xfrm>
              <a:prstGeom prst="rect">
                <a:avLst/>
              </a:prstGeom>
              <a:solidFill>
                <a:srgbClr val="4D94C3"/>
              </a:solidFill>
              <a:ln w="19050">
                <a:solidFill>
                  <a:srgbClr val="4D94C3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sz="1400">
                  <a:latin typeface="Times New Roman"/>
                  <a:cs typeface="Times New Roman"/>
                </a:endParaRPr>
              </a:p>
            </p:txBody>
          </p:sp>
          <p:sp>
            <p:nvSpPr>
              <p:cNvPr id="49" name="Rectangle 105"/>
              <p:cNvSpPr>
                <a:spLocks noChangeAspect="1" noChangeArrowheads="1"/>
              </p:cNvSpPr>
              <p:nvPr/>
            </p:nvSpPr>
            <p:spPr bwMode="auto">
              <a:xfrm>
                <a:off x="2382" y="1850"/>
                <a:ext cx="12" cy="146"/>
              </a:xfrm>
              <a:prstGeom prst="rect">
                <a:avLst/>
              </a:prstGeom>
              <a:solidFill>
                <a:srgbClr val="4D94C3"/>
              </a:solidFill>
              <a:ln w="19050">
                <a:solidFill>
                  <a:srgbClr val="4D94C3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sz="1400">
                  <a:latin typeface="Times New Roman"/>
                  <a:cs typeface="Times New Roman"/>
                </a:endParaRPr>
              </a:p>
            </p:txBody>
          </p:sp>
          <p:sp>
            <p:nvSpPr>
              <p:cNvPr id="50" name="Rectangle 106"/>
              <p:cNvSpPr>
                <a:spLocks noChangeAspect="1" noChangeArrowheads="1"/>
              </p:cNvSpPr>
              <p:nvPr/>
            </p:nvSpPr>
            <p:spPr bwMode="auto">
              <a:xfrm>
                <a:off x="2310" y="1850"/>
                <a:ext cx="12" cy="146"/>
              </a:xfrm>
              <a:prstGeom prst="rect">
                <a:avLst/>
              </a:prstGeom>
              <a:solidFill>
                <a:srgbClr val="4D94C3"/>
              </a:solidFill>
              <a:ln w="19050">
                <a:solidFill>
                  <a:srgbClr val="4D94C3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sz="1400">
                  <a:latin typeface="Times New Roman"/>
                  <a:cs typeface="Times New Roman"/>
                </a:endParaRPr>
              </a:p>
            </p:txBody>
          </p:sp>
          <p:sp>
            <p:nvSpPr>
              <p:cNvPr id="51" name="Rectangle 107"/>
              <p:cNvSpPr>
                <a:spLocks noChangeAspect="1" noChangeArrowheads="1"/>
              </p:cNvSpPr>
              <p:nvPr/>
            </p:nvSpPr>
            <p:spPr bwMode="auto">
              <a:xfrm>
                <a:off x="2236" y="1850"/>
                <a:ext cx="12" cy="146"/>
              </a:xfrm>
              <a:prstGeom prst="rect">
                <a:avLst/>
              </a:prstGeom>
              <a:solidFill>
                <a:srgbClr val="4D94C3"/>
              </a:solidFill>
              <a:ln w="19050">
                <a:solidFill>
                  <a:srgbClr val="4D94C3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sz="1400">
                  <a:latin typeface="Times New Roman"/>
                  <a:cs typeface="Times New Roman"/>
                </a:endParaRPr>
              </a:p>
            </p:txBody>
          </p:sp>
          <p:sp>
            <p:nvSpPr>
              <p:cNvPr id="52" name="Rectangle 108"/>
              <p:cNvSpPr>
                <a:spLocks noChangeAspect="1" noChangeArrowheads="1"/>
              </p:cNvSpPr>
              <p:nvPr/>
            </p:nvSpPr>
            <p:spPr bwMode="auto">
              <a:xfrm>
                <a:off x="2164" y="1850"/>
                <a:ext cx="12" cy="146"/>
              </a:xfrm>
              <a:prstGeom prst="rect">
                <a:avLst/>
              </a:prstGeom>
              <a:solidFill>
                <a:srgbClr val="4D94C3"/>
              </a:solidFill>
              <a:ln w="19050">
                <a:solidFill>
                  <a:srgbClr val="4D94C3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sz="1400">
                  <a:latin typeface="Times New Roman"/>
                  <a:cs typeface="Times New Roman"/>
                </a:endParaRPr>
              </a:p>
            </p:txBody>
          </p:sp>
          <p:sp>
            <p:nvSpPr>
              <p:cNvPr id="53" name="Rectangle 109"/>
              <p:cNvSpPr>
                <a:spLocks noChangeAspect="1" noChangeArrowheads="1"/>
              </p:cNvSpPr>
              <p:nvPr/>
            </p:nvSpPr>
            <p:spPr bwMode="auto">
              <a:xfrm>
                <a:off x="2091" y="1850"/>
                <a:ext cx="12" cy="146"/>
              </a:xfrm>
              <a:prstGeom prst="rect">
                <a:avLst/>
              </a:prstGeom>
              <a:solidFill>
                <a:srgbClr val="4D94C3"/>
              </a:solidFill>
              <a:ln w="19050">
                <a:solidFill>
                  <a:srgbClr val="4D94C3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sz="1400">
                  <a:latin typeface="Times New Roman"/>
                  <a:cs typeface="Times New Roman"/>
                </a:endParaRPr>
              </a:p>
            </p:txBody>
          </p:sp>
        </p:grpSp>
        <p:sp>
          <p:nvSpPr>
            <p:cNvPr id="23" name="Text Box 110"/>
            <p:cNvSpPr txBox="1">
              <a:spLocks noChangeAspect="1" noChangeArrowheads="1"/>
            </p:cNvSpPr>
            <p:nvPr/>
          </p:nvSpPr>
          <p:spPr bwMode="auto">
            <a:xfrm>
              <a:off x="553" y="1413"/>
              <a:ext cx="229" cy="24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l" eaLnBrk="0" hangingPunct="0"/>
              <a:r>
                <a:rPr lang="en-US" sz="1400" b="1">
                  <a:latin typeface="Times New Roman"/>
                  <a:cs typeface="Times New Roman"/>
                </a:rPr>
                <a:t>5’</a:t>
              </a:r>
            </a:p>
          </p:txBody>
        </p:sp>
        <p:sp>
          <p:nvSpPr>
            <p:cNvPr id="24" name="Text Box 111"/>
            <p:cNvSpPr txBox="1">
              <a:spLocks noChangeAspect="1" noChangeArrowheads="1"/>
            </p:cNvSpPr>
            <p:nvPr/>
          </p:nvSpPr>
          <p:spPr bwMode="auto">
            <a:xfrm>
              <a:off x="507" y="1632"/>
              <a:ext cx="261" cy="24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l" eaLnBrk="0" hangingPunct="0"/>
              <a:r>
                <a:rPr lang="en-US" sz="1400" b="1">
                  <a:latin typeface="Times New Roman"/>
                  <a:cs typeface="Times New Roman"/>
                </a:rPr>
                <a:t> 3’</a:t>
              </a:r>
            </a:p>
          </p:txBody>
        </p:sp>
        <p:sp>
          <p:nvSpPr>
            <p:cNvPr id="25" name="Text Box 112"/>
            <p:cNvSpPr txBox="1">
              <a:spLocks noChangeAspect="1" noChangeArrowheads="1"/>
            </p:cNvSpPr>
            <p:nvPr/>
          </p:nvSpPr>
          <p:spPr bwMode="auto">
            <a:xfrm>
              <a:off x="4737" y="1962"/>
              <a:ext cx="261" cy="24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l" eaLnBrk="0" hangingPunct="0"/>
              <a:r>
                <a:rPr lang="en-US" sz="1400" b="1">
                  <a:latin typeface="Times New Roman"/>
                  <a:cs typeface="Times New Roman"/>
                </a:rPr>
                <a:t> 3’</a:t>
              </a:r>
            </a:p>
          </p:txBody>
        </p:sp>
        <p:sp>
          <p:nvSpPr>
            <p:cNvPr id="26" name="Text Box 113"/>
            <p:cNvSpPr txBox="1">
              <a:spLocks noChangeAspect="1" noChangeArrowheads="1"/>
            </p:cNvSpPr>
            <p:nvPr/>
          </p:nvSpPr>
          <p:spPr bwMode="auto">
            <a:xfrm>
              <a:off x="4737" y="2178"/>
              <a:ext cx="261" cy="24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l" eaLnBrk="0" hangingPunct="0"/>
              <a:r>
                <a:rPr lang="en-US" sz="1400" b="1">
                  <a:latin typeface="Times New Roman"/>
                  <a:cs typeface="Times New Roman"/>
                </a:rPr>
                <a:t> 5’</a:t>
              </a:r>
            </a:p>
          </p:txBody>
        </p:sp>
        <p:sp>
          <p:nvSpPr>
            <p:cNvPr id="27" name="Text Box 114"/>
            <p:cNvSpPr txBox="1">
              <a:spLocks noChangeAspect="1" noChangeArrowheads="1"/>
            </p:cNvSpPr>
            <p:nvPr/>
          </p:nvSpPr>
          <p:spPr bwMode="auto">
            <a:xfrm>
              <a:off x="4737" y="857"/>
              <a:ext cx="261" cy="24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l" eaLnBrk="0" hangingPunct="0"/>
              <a:r>
                <a:rPr lang="en-US" sz="1400" b="1">
                  <a:latin typeface="Times New Roman"/>
                  <a:cs typeface="Times New Roman"/>
                </a:rPr>
                <a:t> 3’</a:t>
              </a:r>
            </a:p>
          </p:txBody>
        </p:sp>
        <p:sp>
          <p:nvSpPr>
            <p:cNvPr id="28" name="Freeform 115"/>
            <p:cNvSpPr>
              <a:spLocks noChangeAspect="1"/>
            </p:cNvSpPr>
            <p:nvPr/>
          </p:nvSpPr>
          <p:spPr bwMode="auto">
            <a:xfrm>
              <a:off x="779" y="1724"/>
              <a:ext cx="3998" cy="606"/>
            </a:xfrm>
            <a:custGeom>
              <a:avLst/>
              <a:gdLst>
                <a:gd name="T0" fmla="*/ 3212 w 2796"/>
                <a:gd name="T1" fmla="*/ 0 h 412"/>
                <a:gd name="T2" fmla="*/ 3047 w 2796"/>
                <a:gd name="T3" fmla="*/ 0 h 412"/>
                <a:gd name="T4" fmla="*/ 2767 w 2796"/>
                <a:gd name="T5" fmla="*/ 0 h 412"/>
                <a:gd name="T6" fmla="*/ 2401 w 2796"/>
                <a:gd name="T7" fmla="*/ 0 h 412"/>
                <a:gd name="T8" fmla="*/ 1988 w 2796"/>
                <a:gd name="T9" fmla="*/ 0 h 412"/>
                <a:gd name="T10" fmla="*/ 1550 w 2796"/>
                <a:gd name="T11" fmla="*/ 0 h 412"/>
                <a:gd name="T12" fmla="*/ 1110 w 2796"/>
                <a:gd name="T13" fmla="*/ 0 h 412"/>
                <a:gd name="T14" fmla="*/ 709 w 2796"/>
                <a:gd name="T15" fmla="*/ 0 h 412"/>
                <a:gd name="T16" fmla="*/ 375 w 2796"/>
                <a:gd name="T17" fmla="*/ 0 h 412"/>
                <a:gd name="T18" fmla="*/ 132 w 2796"/>
                <a:gd name="T19" fmla="*/ 0 h 412"/>
                <a:gd name="T20" fmla="*/ 9 w 2796"/>
                <a:gd name="T21" fmla="*/ 0 h 412"/>
                <a:gd name="T22" fmla="*/ 0 w 2796"/>
                <a:gd name="T23" fmla="*/ 110 h 412"/>
                <a:gd name="T24" fmla="*/ 3252 w 2796"/>
                <a:gd name="T25" fmla="*/ 110 h 412"/>
                <a:gd name="T26" fmla="*/ 3252 w 2796"/>
                <a:gd name="T27" fmla="*/ 110 h 412"/>
                <a:gd name="T28" fmla="*/ 3406 w 2796"/>
                <a:gd name="T29" fmla="*/ 110 h 412"/>
                <a:gd name="T30" fmla="*/ 3732 w 2796"/>
                <a:gd name="T31" fmla="*/ 190 h 412"/>
                <a:gd name="T32" fmla="*/ 4025 w 2796"/>
                <a:gd name="T33" fmla="*/ 455 h 412"/>
                <a:gd name="T34" fmla="*/ 4105 w 2796"/>
                <a:gd name="T35" fmla="*/ 602 h 412"/>
                <a:gd name="T36" fmla="*/ 4184 w 2796"/>
                <a:gd name="T37" fmla="*/ 750 h 412"/>
                <a:gd name="T38" fmla="*/ 4327 w 2796"/>
                <a:gd name="T39" fmla="*/ 993 h 412"/>
                <a:gd name="T40" fmla="*/ 4517 w 2796"/>
                <a:gd name="T41" fmla="*/ 1175 h 412"/>
                <a:gd name="T42" fmla="*/ 4789 w 2796"/>
                <a:gd name="T43" fmla="*/ 1286 h 412"/>
                <a:gd name="T44" fmla="*/ 5045 w 2796"/>
                <a:gd name="T45" fmla="*/ 1309 h 412"/>
                <a:gd name="T46" fmla="*/ 5119 w 2796"/>
                <a:gd name="T47" fmla="*/ 1309 h 412"/>
                <a:gd name="T48" fmla="*/ 5331 w 2796"/>
                <a:gd name="T49" fmla="*/ 1309 h 412"/>
                <a:gd name="T50" fmla="*/ 5640 w 2796"/>
                <a:gd name="T51" fmla="*/ 1309 h 412"/>
                <a:gd name="T52" fmla="*/ 6026 w 2796"/>
                <a:gd name="T53" fmla="*/ 1309 h 412"/>
                <a:gd name="T54" fmla="*/ 6453 w 2796"/>
                <a:gd name="T55" fmla="*/ 1309 h 412"/>
                <a:gd name="T56" fmla="*/ 6891 w 2796"/>
                <a:gd name="T57" fmla="*/ 1309 h 412"/>
                <a:gd name="T58" fmla="*/ 7310 w 2796"/>
                <a:gd name="T59" fmla="*/ 1309 h 412"/>
                <a:gd name="T60" fmla="*/ 7670 w 2796"/>
                <a:gd name="T61" fmla="*/ 1309 h 412"/>
                <a:gd name="T62" fmla="*/ 7952 w 2796"/>
                <a:gd name="T63" fmla="*/ 1309 h 412"/>
                <a:gd name="T64" fmla="*/ 8175 w 2796"/>
                <a:gd name="T65" fmla="*/ 1305 h 412"/>
                <a:gd name="T66" fmla="*/ 8168 w 2796"/>
                <a:gd name="T67" fmla="*/ 1305 h 412"/>
                <a:gd name="T68" fmla="*/ 8105 w 2796"/>
                <a:gd name="T69" fmla="*/ 1203 h 412"/>
                <a:gd name="T70" fmla="*/ 8023 w 2796"/>
                <a:gd name="T71" fmla="*/ 1200 h 412"/>
                <a:gd name="T72" fmla="*/ 7773 w 2796"/>
                <a:gd name="T73" fmla="*/ 1200 h 412"/>
                <a:gd name="T74" fmla="*/ 7434 w 2796"/>
                <a:gd name="T75" fmla="*/ 1200 h 412"/>
                <a:gd name="T76" fmla="*/ 7031 w 2796"/>
                <a:gd name="T77" fmla="*/ 1200 h 412"/>
                <a:gd name="T78" fmla="*/ 6602 w 2796"/>
                <a:gd name="T79" fmla="*/ 1200 h 412"/>
                <a:gd name="T80" fmla="*/ 6167 w 2796"/>
                <a:gd name="T81" fmla="*/ 1200 h 412"/>
                <a:gd name="T82" fmla="*/ 5761 w 2796"/>
                <a:gd name="T83" fmla="*/ 1200 h 412"/>
                <a:gd name="T84" fmla="*/ 5426 w 2796"/>
                <a:gd name="T85" fmla="*/ 1200 h 412"/>
                <a:gd name="T86" fmla="*/ 5175 w 2796"/>
                <a:gd name="T87" fmla="*/ 1200 h 412"/>
                <a:gd name="T88" fmla="*/ 5052 w 2796"/>
                <a:gd name="T89" fmla="*/ 1200 h 412"/>
                <a:gd name="T90" fmla="*/ 4912 w 2796"/>
                <a:gd name="T91" fmla="*/ 1190 h 412"/>
                <a:gd name="T92" fmla="*/ 4617 w 2796"/>
                <a:gd name="T93" fmla="*/ 1115 h 412"/>
                <a:gd name="T94" fmla="*/ 4423 w 2796"/>
                <a:gd name="T95" fmla="*/ 946 h 412"/>
                <a:gd name="T96" fmla="*/ 4265 w 2796"/>
                <a:gd name="T97" fmla="*/ 697 h 412"/>
                <a:gd name="T98" fmla="*/ 4191 w 2796"/>
                <a:gd name="T99" fmla="*/ 550 h 412"/>
                <a:gd name="T100" fmla="*/ 4108 w 2796"/>
                <a:gd name="T101" fmla="*/ 399 h 412"/>
                <a:gd name="T102" fmla="*/ 3824 w 2796"/>
                <a:gd name="T103" fmla="*/ 115 h 412"/>
                <a:gd name="T104" fmla="*/ 3500 w 2796"/>
                <a:gd name="T105" fmla="*/ 9 h 412"/>
                <a:gd name="T106" fmla="*/ 3273 w 2796"/>
                <a:gd name="T107" fmla="*/ 0 h 412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2796"/>
                <a:gd name="T163" fmla="*/ 0 h 412"/>
                <a:gd name="T164" fmla="*/ 2796 w 2796"/>
                <a:gd name="T165" fmla="*/ 412 h 412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2796" h="412">
                  <a:moveTo>
                    <a:pt x="1111" y="0"/>
                  </a:moveTo>
                  <a:lnTo>
                    <a:pt x="1108" y="0"/>
                  </a:lnTo>
                  <a:lnTo>
                    <a:pt x="1099" y="0"/>
                  </a:lnTo>
                  <a:lnTo>
                    <a:pt x="1085" y="0"/>
                  </a:lnTo>
                  <a:lnTo>
                    <a:pt x="1066" y="0"/>
                  </a:lnTo>
                  <a:lnTo>
                    <a:pt x="1042" y="0"/>
                  </a:lnTo>
                  <a:lnTo>
                    <a:pt x="1013" y="0"/>
                  </a:lnTo>
                  <a:lnTo>
                    <a:pt x="982" y="0"/>
                  </a:lnTo>
                  <a:lnTo>
                    <a:pt x="946" y="0"/>
                  </a:lnTo>
                  <a:lnTo>
                    <a:pt x="907" y="0"/>
                  </a:lnTo>
                  <a:lnTo>
                    <a:pt x="866" y="0"/>
                  </a:lnTo>
                  <a:lnTo>
                    <a:pt x="821" y="0"/>
                  </a:lnTo>
                  <a:lnTo>
                    <a:pt x="776" y="0"/>
                  </a:lnTo>
                  <a:lnTo>
                    <a:pt x="730" y="0"/>
                  </a:lnTo>
                  <a:lnTo>
                    <a:pt x="680" y="0"/>
                  </a:lnTo>
                  <a:lnTo>
                    <a:pt x="631" y="0"/>
                  </a:lnTo>
                  <a:lnTo>
                    <a:pt x="581" y="0"/>
                  </a:lnTo>
                  <a:lnTo>
                    <a:pt x="530" y="0"/>
                  </a:lnTo>
                  <a:lnTo>
                    <a:pt x="479" y="0"/>
                  </a:lnTo>
                  <a:lnTo>
                    <a:pt x="429" y="0"/>
                  </a:lnTo>
                  <a:lnTo>
                    <a:pt x="380" y="0"/>
                  </a:lnTo>
                  <a:lnTo>
                    <a:pt x="333" y="0"/>
                  </a:lnTo>
                  <a:lnTo>
                    <a:pt x="288" y="0"/>
                  </a:lnTo>
                  <a:lnTo>
                    <a:pt x="243" y="0"/>
                  </a:lnTo>
                  <a:lnTo>
                    <a:pt x="203" y="0"/>
                  </a:lnTo>
                  <a:lnTo>
                    <a:pt x="164" y="0"/>
                  </a:lnTo>
                  <a:lnTo>
                    <a:pt x="128" y="0"/>
                  </a:lnTo>
                  <a:lnTo>
                    <a:pt x="96" y="0"/>
                  </a:lnTo>
                  <a:lnTo>
                    <a:pt x="68" y="0"/>
                  </a:lnTo>
                  <a:lnTo>
                    <a:pt x="45" y="0"/>
                  </a:lnTo>
                  <a:lnTo>
                    <a:pt x="26" y="0"/>
                  </a:lnTo>
                  <a:lnTo>
                    <a:pt x="12" y="0"/>
                  </a:lnTo>
                  <a:lnTo>
                    <a:pt x="3" y="0"/>
                  </a:lnTo>
                  <a:lnTo>
                    <a:pt x="0" y="0"/>
                  </a:lnTo>
                  <a:lnTo>
                    <a:pt x="0" y="35"/>
                  </a:lnTo>
                  <a:lnTo>
                    <a:pt x="1112" y="35"/>
                  </a:lnTo>
                  <a:lnTo>
                    <a:pt x="1120" y="35"/>
                  </a:lnTo>
                  <a:lnTo>
                    <a:pt x="1138" y="33"/>
                  </a:lnTo>
                  <a:lnTo>
                    <a:pt x="1165" y="35"/>
                  </a:lnTo>
                  <a:lnTo>
                    <a:pt x="1200" y="39"/>
                  </a:lnTo>
                  <a:lnTo>
                    <a:pt x="1237" y="47"/>
                  </a:lnTo>
                  <a:lnTo>
                    <a:pt x="1276" y="60"/>
                  </a:lnTo>
                  <a:lnTo>
                    <a:pt x="1314" y="80"/>
                  </a:lnTo>
                  <a:lnTo>
                    <a:pt x="1348" y="107"/>
                  </a:lnTo>
                  <a:lnTo>
                    <a:pt x="1377" y="143"/>
                  </a:lnTo>
                  <a:lnTo>
                    <a:pt x="1386" y="159"/>
                  </a:lnTo>
                  <a:lnTo>
                    <a:pt x="1404" y="189"/>
                  </a:lnTo>
                  <a:lnTo>
                    <a:pt x="1414" y="206"/>
                  </a:lnTo>
                  <a:lnTo>
                    <a:pt x="1431" y="236"/>
                  </a:lnTo>
                  <a:lnTo>
                    <a:pt x="1446" y="263"/>
                  </a:lnTo>
                  <a:lnTo>
                    <a:pt x="1462" y="288"/>
                  </a:lnTo>
                  <a:lnTo>
                    <a:pt x="1480" y="312"/>
                  </a:lnTo>
                  <a:lnTo>
                    <a:pt x="1498" y="333"/>
                  </a:lnTo>
                  <a:lnTo>
                    <a:pt x="1521" y="353"/>
                  </a:lnTo>
                  <a:lnTo>
                    <a:pt x="1545" y="369"/>
                  </a:lnTo>
                  <a:lnTo>
                    <a:pt x="1572" y="384"/>
                  </a:lnTo>
                  <a:lnTo>
                    <a:pt x="1602" y="396"/>
                  </a:lnTo>
                  <a:lnTo>
                    <a:pt x="1638" y="404"/>
                  </a:lnTo>
                  <a:lnTo>
                    <a:pt x="1679" y="408"/>
                  </a:lnTo>
                  <a:lnTo>
                    <a:pt x="1725" y="411"/>
                  </a:lnTo>
                  <a:lnTo>
                    <a:pt x="1728" y="411"/>
                  </a:lnTo>
                  <a:lnTo>
                    <a:pt x="1736" y="411"/>
                  </a:lnTo>
                  <a:lnTo>
                    <a:pt x="1751" y="411"/>
                  </a:lnTo>
                  <a:lnTo>
                    <a:pt x="1770" y="411"/>
                  </a:lnTo>
                  <a:lnTo>
                    <a:pt x="1794" y="411"/>
                  </a:lnTo>
                  <a:lnTo>
                    <a:pt x="1823" y="411"/>
                  </a:lnTo>
                  <a:lnTo>
                    <a:pt x="1856" y="411"/>
                  </a:lnTo>
                  <a:lnTo>
                    <a:pt x="1890" y="411"/>
                  </a:lnTo>
                  <a:lnTo>
                    <a:pt x="1929" y="411"/>
                  </a:lnTo>
                  <a:lnTo>
                    <a:pt x="1971" y="411"/>
                  </a:lnTo>
                  <a:lnTo>
                    <a:pt x="2016" y="411"/>
                  </a:lnTo>
                  <a:lnTo>
                    <a:pt x="2061" y="411"/>
                  </a:lnTo>
                  <a:lnTo>
                    <a:pt x="2109" y="411"/>
                  </a:lnTo>
                  <a:lnTo>
                    <a:pt x="2157" y="411"/>
                  </a:lnTo>
                  <a:lnTo>
                    <a:pt x="2207" y="411"/>
                  </a:lnTo>
                  <a:lnTo>
                    <a:pt x="2258" y="411"/>
                  </a:lnTo>
                  <a:lnTo>
                    <a:pt x="2308" y="411"/>
                  </a:lnTo>
                  <a:lnTo>
                    <a:pt x="2357" y="411"/>
                  </a:lnTo>
                  <a:lnTo>
                    <a:pt x="2405" y="411"/>
                  </a:lnTo>
                  <a:lnTo>
                    <a:pt x="2453" y="411"/>
                  </a:lnTo>
                  <a:lnTo>
                    <a:pt x="2500" y="411"/>
                  </a:lnTo>
                  <a:lnTo>
                    <a:pt x="2543" y="411"/>
                  </a:lnTo>
                  <a:lnTo>
                    <a:pt x="2584" y="411"/>
                  </a:lnTo>
                  <a:lnTo>
                    <a:pt x="2623" y="411"/>
                  </a:lnTo>
                  <a:lnTo>
                    <a:pt x="2659" y="411"/>
                  </a:lnTo>
                  <a:lnTo>
                    <a:pt x="2692" y="411"/>
                  </a:lnTo>
                  <a:lnTo>
                    <a:pt x="2720" y="411"/>
                  </a:lnTo>
                  <a:lnTo>
                    <a:pt x="2744" y="411"/>
                  </a:lnTo>
                  <a:lnTo>
                    <a:pt x="2794" y="410"/>
                  </a:lnTo>
                  <a:lnTo>
                    <a:pt x="2796" y="410"/>
                  </a:lnTo>
                  <a:lnTo>
                    <a:pt x="2794" y="412"/>
                  </a:lnTo>
                  <a:lnTo>
                    <a:pt x="2794" y="410"/>
                  </a:lnTo>
                  <a:lnTo>
                    <a:pt x="2796" y="380"/>
                  </a:lnTo>
                  <a:lnTo>
                    <a:pt x="2774" y="380"/>
                  </a:lnTo>
                  <a:lnTo>
                    <a:pt x="2772" y="378"/>
                  </a:lnTo>
                  <a:lnTo>
                    <a:pt x="2777" y="377"/>
                  </a:lnTo>
                  <a:lnTo>
                    <a:pt x="2764" y="377"/>
                  </a:lnTo>
                  <a:lnTo>
                    <a:pt x="2744" y="377"/>
                  </a:lnTo>
                  <a:lnTo>
                    <a:pt x="2720" y="377"/>
                  </a:lnTo>
                  <a:lnTo>
                    <a:pt x="2692" y="377"/>
                  </a:lnTo>
                  <a:lnTo>
                    <a:pt x="2659" y="377"/>
                  </a:lnTo>
                  <a:lnTo>
                    <a:pt x="2623" y="377"/>
                  </a:lnTo>
                  <a:lnTo>
                    <a:pt x="2584" y="377"/>
                  </a:lnTo>
                  <a:lnTo>
                    <a:pt x="2543" y="377"/>
                  </a:lnTo>
                  <a:lnTo>
                    <a:pt x="2500" y="377"/>
                  </a:lnTo>
                  <a:lnTo>
                    <a:pt x="2453" y="377"/>
                  </a:lnTo>
                  <a:lnTo>
                    <a:pt x="2405" y="377"/>
                  </a:lnTo>
                  <a:lnTo>
                    <a:pt x="2357" y="377"/>
                  </a:lnTo>
                  <a:lnTo>
                    <a:pt x="2308" y="377"/>
                  </a:lnTo>
                  <a:lnTo>
                    <a:pt x="2258" y="377"/>
                  </a:lnTo>
                  <a:lnTo>
                    <a:pt x="2207" y="377"/>
                  </a:lnTo>
                  <a:lnTo>
                    <a:pt x="2157" y="377"/>
                  </a:lnTo>
                  <a:lnTo>
                    <a:pt x="2109" y="377"/>
                  </a:lnTo>
                  <a:lnTo>
                    <a:pt x="2061" y="377"/>
                  </a:lnTo>
                  <a:lnTo>
                    <a:pt x="2016" y="377"/>
                  </a:lnTo>
                  <a:lnTo>
                    <a:pt x="1971" y="377"/>
                  </a:lnTo>
                  <a:lnTo>
                    <a:pt x="1929" y="377"/>
                  </a:lnTo>
                  <a:lnTo>
                    <a:pt x="1890" y="377"/>
                  </a:lnTo>
                  <a:lnTo>
                    <a:pt x="1856" y="377"/>
                  </a:lnTo>
                  <a:lnTo>
                    <a:pt x="1823" y="377"/>
                  </a:lnTo>
                  <a:lnTo>
                    <a:pt x="1794" y="377"/>
                  </a:lnTo>
                  <a:lnTo>
                    <a:pt x="1770" y="377"/>
                  </a:lnTo>
                  <a:lnTo>
                    <a:pt x="1751" y="377"/>
                  </a:lnTo>
                  <a:lnTo>
                    <a:pt x="1736" y="377"/>
                  </a:lnTo>
                  <a:lnTo>
                    <a:pt x="1728" y="377"/>
                  </a:lnTo>
                  <a:lnTo>
                    <a:pt x="1725" y="377"/>
                  </a:lnTo>
                  <a:lnTo>
                    <a:pt x="1680" y="374"/>
                  </a:lnTo>
                  <a:lnTo>
                    <a:pt x="1641" y="369"/>
                  </a:lnTo>
                  <a:lnTo>
                    <a:pt x="1608" y="362"/>
                  </a:lnTo>
                  <a:lnTo>
                    <a:pt x="1579" y="350"/>
                  </a:lnTo>
                  <a:lnTo>
                    <a:pt x="1554" y="335"/>
                  </a:lnTo>
                  <a:lnTo>
                    <a:pt x="1531" y="317"/>
                  </a:lnTo>
                  <a:lnTo>
                    <a:pt x="1513" y="297"/>
                  </a:lnTo>
                  <a:lnTo>
                    <a:pt x="1494" y="273"/>
                  </a:lnTo>
                  <a:lnTo>
                    <a:pt x="1477" y="248"/>
                  </a:lnTo>
                  <a:lnTo>
                    <a:pt x="1459" y="219"/>
                  </a:lnTo>
                  <a:lnTo>
                    <a:pt x="1443" y="189"/>
                  </a:lnTo>
                  <a:lnTo>
                    <a:pt x="1434" y="173"/>
                  </a:lnTo>
                  <a:lnTo>
                    <a:pt x="1416" y="141"/>
                  </a:lnTo>
                  <a:lnTo>
                    <a:pt x="1405" y="125"/>
                  </a:lnTo>
                  <a:lnTo>
                    <a:pt x="1378" y="87"/>
                  </a:lnTo>
                  <a:lnTo>
                    <a:pt x="1344" y="59"/>
                  </a:lnTo>
                  <a:lnTo>
                    <a:pt x="1308" y="36"/>
                  </a:lnTo>
                  <a:lnTo>
                    <a:pt x="1270" y="20"/>
                  </a:lnTo>
                  <a:lnTo>
                    <a:pt x="1233" y="11"/>
                  </a:lnTo>
                  <a:lnTo>
                    <a:pt x="1197" y="3"/>
                  </a:lnTo>
                  <a:lnTo>
                    <a:pt x="1164" y="0"/>
                  </a:lnTo>
                  <a:lnTo>
                    <a:pt x="1138" y="0"/>
                  </a:lnTo>
                  <a:lnTo>
                    <a:pt x="1120" y="0"/>
                  </a:lnTo>
                  <a:lnTo>
                    <a:pt x="1111" y="0"/>
                  </a:lnTo>
                  <a:close/>
                </a:path>
              </a:pathLst>
            </a:custGeom>
            <a:solidFill>
              <a:srgbClr val="4D94C3"/>
            </a:solidFill>
            <a:ln w="19050" cmpd="sng">
              <a:solidFill>
                <a:srgbClr val="4D94C3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1400">
                <a:latin typeface="Times New Roman"/>
                <a:cs typeface="Times New Roman"/>
              </a:endParaRPr>
            </a:p>
          </p:txBody>
        </p:sp>
        <p:sp>
          <p:nvSpPr>
            <p:cNvPr id="29" name="Freeform 116"/>
            <p:cNvSpPr>
              <a:spLocks noChangeAspect="1"/>
            </p:cNvSpPr>
            <p:nvPr/>
          </p:nvSpPr>
          <p:spPr bwMode="auto">
            <a:xfrm>
              <a:off x="779" y="956"/>
              <a:ext cx="3998" cy="605"/>
            </a:xfrm>
            <a:custGeom>
              <a:avLst/>
              <a:gdLst>
                <a:gd name="T0" fmla="*/ 4789 w 2796"/>
                <a:gd name="T1" fmla="*/ 28 h 411"/>
                <a:gd name="T2" fmla="*/ 4510 w 2796"/>
                <a:gd name="T3" fmla="*/ 134 h 411"/>
                <a:gd name="T4" fmla="*/ 4324 w 2796"/>
                <a:gd name="T5" fmla="*/ 322 h 411"/>
                <a:gd name="T6" fmla="*/ 4177 w 2796"/>
                <a:gd name="T7" fmla="*/ 565 h 411"/>
                <a:gd name="T8" fmla="*/ 4105 w 2796"/>
                <a:gd name="T9" fmla="*/ 708 h 411"/>
                <a:gd name="T10" fmla="*/ 4025 w 2796"/>
                <a:gd name="T11" fmla="*/ 858 h 411"/>
                <a:gd name="T12" fmla="*/ 3732 w 2796"/>
                <a:gd name="T13" fmla="*/ 1120 h 411"/>
                <a:gd name="T14" fmla="*/ 3406 w 2796"/>
                <a:gd name="T15" fmla="*/ 1197 h 411"/>
                <a:gd name="T16" fmla="*/ 3252 w 2796"/>
                <a:gd name="T17" fmla="*/ 1203 h 411"/>
                <a:gd name="T18" fmla="*/ 3252 w 2796"/>
                <a:gd name="T19" fmla="*/ 1203 h 411"/>
                <a:gd name="T20" fmla="*/ 0 w 2796"/>
                <a:gd name="T21" fmla="*/ 1203 h 411"/>
                <a:gd name="T22" fmla="*/ 9 w 2796"/>
                <a:gd name="T23" fmla="*/ 1309 h 411"/>
                <a:gd name="T24" fmla="*/ 132 w 2796"/>
                <a:gd name="T25" fmla="*/ 1309 h 411"/>
                <a:gd name="T26" fmla="*/ 375 w 2796"/>
                <a:gd name="T27" fmla="*/ 1309 h 411"/>
                <a:gd name="T28" fmla="*/ 709 w 2796"/>
                <a:gd name="T29" fmla="*/ 1309 h 411"/>
                <a:gd name="T30" fmla="*/ 1110 w 2796"/>
                <a:gd name="T31" fmla="*/ 1309 h 411"/>
                <a:gd name="T32" fmla="*/ 1550 w 2796"/>
                <a:gd name="T33" fmla="*/ 1309 h 411"/>
                <a:gd name="T34" fmla="*/ 1988 w 2796"/>
                <a:gd name="T35" fmla="*/ 1309 h 411"/>
                <a:gd name="T36" fmla="*/ 2401 w 2796"/>
                <a:gd name="T37" fmla="*/ 1309 h 411"/>
                <a:gd name="T38" fmla="*/ 2767 w 2796"/>
                <a:gd name="T39" fmla="*/ 1309 h 411"/>
                <a:gd name="T40" fmla="*/ 3047 w 2796"/>
                <a:gd name="T41" fmla="*/ 1309 h 411"/>
                <a:gd name="T42" fmla="*/ 3212 w 2796"/>
                <a:gd name="T43" fmla="*/ 1309 h 411"/>
                <a:gd name="T44" fmla="*/ 3249 w 2796"/>
                <a:gd name="T45" fmla="*/ 1309 h 411"/>
                <a:gd name="T46" fmla="*/ 3402 w 2796"/>
                <a:gd name="T47" fmla="*/ 1309 h 411"/>
                <a:gd name="T48" fmla="*/ 3713 w 2796"/>
                <a:gd name="T49" fmla="*/ 1244 h 411"/>
                <a:gd name="T50" fmla="*/ 4028 w 2796"/>
                <a:gd name="T51" fmla="*/ 1033 h 411"/>
                <a:gd name="T52" fmla="*/ 4141 w 2796"/>
                <a:gd name="T53" fmla="*/ 860 h 411"/>
                <a:gd name="T54" fmla="*/ 4212 w 2796"/>
                <a:gd name="T55" fmla="*/ 715 h 411"/>
                <a:gd name="T56" fmla="*/ 4367 w 2796"/>
                <a:gd name="T57" fmla="*/ 440 h 411"/>
                <a:gd name="T58" fmla="*/ 4537 w 2796"/>
                <a:gd name="T59" fmla="*/ 249 h 411"/>
                <a:gd name="T60" fmla="*/ 4797 w 2796"/>
                <a:gd name="T61" fmla="*/ 141 h 411"/>
                <a:gd name="T62" fmla="*/ 5045 w 2796"/>
                <a:gd name="T63" fmla="*/ 115 h 411"/>
                <a:gd name="T64" fmla="*/ 5119 w 2796"/>
                <a:gd name="T65" fmla="*/ 115 h 411"/>
                <a:gd name="T66" fmla="*/ 5331 w 2796"/>
                <a:gd name="T67" fmla="*/ 115 h 411"/>
                <a:gd name="T68" fmla="*/ 5640 w 2796"/>
                <a:gd name="T69" fmla="*/ 115 h 411"/>
                <a:gd name="T70" fmla="*/ 6026 w 2796"/>
                <a:gd name="T71" fmla="*/ 115 h 411"/>
                <a:gd name="T72" fmla="*/ 6453 w 2796"/>
                <a:gd name="T73" fmla="*/ 115 h 411"/>
                <a:gd name="T74" fmla="*/ 6891 w 2796"/>
                <a:gd name="T75" fmla="*/ 115 h 411"/>
                <a:gd name="T76" fmla="*/ 7310 w 2796"/>
                <a:gd name="T77" fmla="*/ 115 h 411"/>
                <a:gd name="T78" fmla="*/ 7670 w 2796"/>
                <a:gd name="T79" fmla="*/ 115 h 411"/>
                <a:gd name="T80" fmla="*/ 7952 w 2796"/>
                <a:gd name="T81" fmla="*/ 115 h 411"/>
                <a:gd name="T82" fmla="*/ 8052 w 2796"/>
                <a:gd name="T83" fmla="*/ 115 h 411"/>
                <a:gd name="T84" fmla="*/ 8168 w 2796"/>
                <a:gd name="T85" fmla="*/ 115 h 411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2796"/>
                <a:gd name="T130" fmla="*/ 0 h 411"/>
                <a:gd name="T131" fmla="*/ 2796 w 2796"/>
                <a:gd name="T132" fmla="*/ 411 h 411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2796" h="411">
                  <a:moveTo>
                    <a:pt x="1725" y="2"/>
                  </a:moveTo>
                  <a:lnTo>
                    <a:pt x="1679" y="3"/>
                  </a:lnTo>
                  <a:lnTo>
                    <a:pt x="1638" y="9"/>
                  </a:lnTo>
                  <a:lnTo>
                    <a:pt x="1602" y="18"/>
                  </a:lnTo>
                  <a:lnTo>
                    <a:pt x="1572" y="29"/>
                  </a:lnTo>
                  <a:lnTo>
                    <a:pt x="1543" y="42"/>
                  </a:lnTo>
                  <a:lnTo>
                    <a:pt x="1519" y="59"/>
                  </a:lnTo>
                  <a:lnTo>
                    <a:pt x="1498" y="80"/>
                  </a:lnTo>
                  <a:lnTo>
                    <a:pt x="1479" y="101"/>
                  </a:lnTo>
                  <a:lnTo>
                    <a:pt x="1461" y="125"/>
                  </a:lnTo>
                  <a:lnTo>
                    <a:pt x="1444" y="150"/>
                  </a:lnTo>
                  <a:lnTo>
                    <a:pt x="1429" y="177"/>
                  </a:lnTo>
                  <a:lnTo>
                    <a:pt x="1413" y="206"/>
                  </a:lnTo>
                  <a:lnTo>
                    <a:pt x="1404" y="222"/>
                  </a:lnTo>
                  <a:lnTo>
                    <a:pt x="1386" y="252"/>
                  </a:lnTo>
                  <a:lnTo>
                    <a:pt x="1377" y="269"/>
                  </a:lnTo>
                  <a:lnTo>
                    <a:pt x="1348" y="305"/>
                  </a:lnTo>
                  <a:lnTo>
                    <a:pt x="1314" y="332"/>
                  </a:lnTo>
                  <a:lnTo>
                    <a:pt x="1276" y="351"/>
                  </a:lnTo>
                  <a:lnTo>
                    <a:pt x="1237" y="365"/>
                  </a:lnTo>
                  <a:lnTo>
                    <a:pt x="1200" y="372"/>
                  </a:lnTo>
                  <a:lnTo>
                    <a:pt x="1165" y="375"/>
                  </a:lnTo>
                  <a:lnTo>
                    <a:pt x="1138" y="377"/>
                  </a:lnTo>
                  <a:lnTo>
                    <a:pt x="1120" y="377"/>
                  </a:lnTo>
                  <a:lnTo>
                    <a:pt x="1112" y="377"/>
                  </a:lnTo>
                  <a:lnTo>
                    <a:pt x="0" y="377"/>
                  </a:lnTo>
                  <a:lnTo>
                    <a:pt x="0" y="410"/>
                  </a:lnTo>
                  <a:lnTo>
                    <a:pt x="3" y="410"/>
                  </a:lnTo>
                  <a:lnTo>
                    <a:pt x="12" y="410"/>
                  </a:lnTo>
                  <a:lnTo>
                    <a:pt x="26" y="410"/>
                  </a:lnTo>
                  <a:lnTo>
                    <a:pt x="45" y="410"/>
                  </a:lnTo>
                  <a:lnTo>
                    <a:pt x="68" y="410"/>
                  </a:lnTo>
                  <a:lnTo>
                    <a:pt x="96" y="410"/>
                  </a:lnTo>
                  <a:lnTo>
                    <a:pt x="128" y="410"/>
                  </a:lnTo>
                  <a:lnTo>
                    <a:pt x="164" y="410"/>
                  </a:lnTo>
                  <a:lnTo>
                    <a:pt x="203" y="410"/>
                  </a:lnTo>
                  <a:lnTo>
                    <a:pt x="243" y="410"/>
                  </a:lnTo>
                  <a:lnTo>
                    <a:pt x="288" y="410"/>
                  </a:lnTo>
                  <a:lnTo>
                    <a:pt x="333" y="410"/>
                  </a:lnTo>
                  <a:lnTo>
                    <a:pt x="380" y="410"/>
                  </a:lnTo>
                  <a:lnTo>
                    <a:pt x="429" y="410"/>
                  </a:lnTo>
                  <a:lnTo>
                    <a:pt x="479" y="410"/>
                  </a:lnTo>
                  <a:lnTo>
                    <a:pt x="530" y="410"/>
                  </a:lnTo>
                  <a:lnTo>
                    <a:pt x="581" y="410"/>
                  </a:lnTo>
                  <a:lnTo>
                    <a:pt x="631" y="410"/>
                  </a:lnTo>
                  <a:lnTo>
                    <a:pt x="680" y="410"/>
                  </a:lnTo>
                  <a:lnTo>
                    <a:pt x="730" y="410"/>
                  </a:lnTo>
                  <a:lnTo>
                    <a:pt x="776" y="410"/>
                  </a:lnTo>
                  <a:lnTo>
                    <a:pt x="821" y="410"/>
                  </a:lnTo>
                  <a:lnTo>
                    <a:pt x="866" y="410"/>
                  </a:lnTo>
                  <a:lnTo>
                    <a:pt x="907" y="410"/>
                  </a:lnTo>
                  <a:lnTo>
                    <a:pt x="946" y="410"/>
                  </a:lnTo>
                  <a:lnTo>
                    <a:pt x="982" y="410"/>
                  </a:lnTo>
                  <a:lnTo>
                    <a:pt x="1013" y="410"/>
                  </a:lnTo>
                  <a:lnTo>
                    <a:pt x="1042" y="410"/>
                  </a:lnTo>
                  <a:lnTo>
                    <a:pt x="1066" y="410"/>
                  </a:lnTo>
                  <a:lnTo>
                    <a:pt x="1085" y="410"/>
                  </a:lnTo>
                  <a:lnTo>
                    <a:pt x="1099" y="410"/>
                  </a:lnTo>
                  <a:lnTo>
                    <a:pt x="1108" y="410"/>
                  </a:lnTo>
                  <a:lnTo>
                    <a:pt x="1111" y="410"/>
                  </a:lnTo>
                  <a:lnTo>
                    <a:pt x="1120" y="411"/>
                  </a:lnTo>
                  <a:lnTo>
                    <a:pt x="1138" y="411"/>
                  </a:lnTo>
                  <a:lnTo>
                    <a:pt x="1164" y="410"/>
                  </a:lnTo>
                  <a:lnTo>
                    <a:pt x="1197" y="407"/>
                  </a:lnTo>
                  <a:lnTo>
                    <a:pt x="1233" y="401"/>
                  </a:lnTo>
                  <a:lnTo>
                    <a:pt x="1270" y="390"/>
                  </a:lnTo>
                  <a:lnTo>
                    <a:pt x="1308" y="375"/>
                  </a:lnTo>
                  <a:lnTo>
                    <a:pt x="1344" y="353"/>
                  </a:lnTo>
                  <a:lnTo>
                    <a:pt x="1378" y="324"/>
                  </a:lnTo>
                  <a:lnTo>
                    <a:pt x="1405" y="287"/>
                  </a:lnTo>
                  <a:lnTo>
                    <a:pt x="1416" y="270"/>
                  </a:lnTo>
                  <a:lnTo>
                    <a:pt x="1434" y="240"/>
                  </a:lnTo>
                  <a:lnTo>
                    <a:pt x="1441" y="224"/>
                  </a:lnTo>
                  <a:lnTo>
                    <a:pt x="1459" y="192"/>
                  </a:lnTo>
                  <a:lnTo>
                    <a:pt x="1477" y="164"/>
                  </a:lnTo>
                  <a:lnTo>
                    <a:pt x="1494" y="138"/>
                  </a:lnTo>
                  <a:lnTo>
                    <a:pt x="1512" y="116"/>
                  </a:lnTo>
                  <a:lnTo>
                    <a:pt x="1531" y="95"/>
                  </a:lnTo>
                  <a:lnTo>
                    <a:pt x="1552" y="78"/>
                  </a:lnTo>
                  <a:lnTo>
                    <a:pt x="1578" y="63"/>
                  </a:lnTo>
                  <a:lnTo>
                    <a:pt x="1606" y="51"/>
                  </a:lnTo>
                  <a:lnTo>
                    <a:pt x="1641" y="44"/>
                  </a:lnTo>
                  <a:lnTo>
                    <a:pt x="1680" y="38"/>
                  </a:lnTo>
                  <a:lnTo>
                    <a:pt x="1725" y="36"/>
                  </a:lnTo>
                  <a:lnTo>
                    <a:pt x="1728" y="36"/>
                  </a:lnTo>
                  <a:lnTo>
                    <a:pt x="1736" y="36"/>
                  </a:lnTo>
                  <a:lnTo>
                    <a:pt x="1751" y="36"/>
                  </a:lnTo>
                  <a:lnTo>
                    <a:pt x="1770" y="36"/>
                  </a:lnTo>
                  <a:lnTo>
                    <a:pt x="1794" y="36"/>
                  </a:lnTo>
                  <a:lnTo>
                    <a:pt x="1823" y="36"/>
                  </a:lnTo>
                  <a:lnTo>
                    <a:pt x="1856" y="36"/>
                  </a:lnTo>
                  <a:lnTo>
                    <a:pt x="1890" y="36"/>
                  </a:lnTo>
                  <a:lnTo>
                    <a:pt x="1929" y="36"/>
                  </a:lnTo>
                  <a:lnTo>
                    <a:pt x="1971" y="36"/>
                  </a:lnTo>
                  <a:lnTo>
                    <a:pt x="2016" y="36"/>
                  </a:lnTo>
                  <a:lnTo>
                    <a:pt x="2061" y="36"/>
                  </a:lnTo>
                  <a:lnTo>
                    <a:pt x="2109" y="36"/>
                  </a:lnTo>
                  <a:lnTo>
                    <a:pt x="2157" y="36"/>
                  </a:lnTo>
                  <a:lnTo>
                    <a:pt x="2207" y="36"/>
                  </a:lnTo>
                  <a:lnTo>
                    <a:pt x="2258" y="36"/>
                  </a:lnTo>
                  <a:lnTo>
                    <a:pt x="2308" y="36"/>
                  </a:lnTo>
                  <a:lnTo>
                    <a:pt x="2357" y="36"/>
                  </a:lnTo>
                  <a:lnTo>
                    <a:pt x="2405" y="36"/>
                  </a:lnTo>
                  <a:lnTo>
                    <a:pt x="2453" y="36"/>
                  </a:lnTo>
                  <a:lnTo>
                    <a:pt x="2500" y="36"/>
                  </a:lnTo>
                  <a:lnTo>
                    <a:pt x="2543" y="36"/>
                  </a:lnTo>
                  <a:lnTo>
                    <a:pt x="2584" y="36"/>
                  </a:lnTo>
                  <a:lnTo>
                    <a:pt x="2623" y="36"/>
                  </a:lnTo>
                  <a:lnTo>
                    <a:pt x="2659" y="36"/>
                  </a:lnTo>
                  <a:lnTo>
                    <a:pt x="2692" y="36"/>
                  </a:lnTo>
                  <a:lnTo>
                    <a:pt x="2720" y="36"/>
                  </a:lnTo>
                  <a:lnTo>
                    <a:pt x="2744" y="36"/>
                  </a:lnTo>
                  <a:lnTo>
                    <a:pt x="2754" y="36"/>
                  </a:lnTo>
                  <a:lnTo>
                    <a:pt x="2758" y="34"/>
                  </a:lnTo>
                  <a:lnTo>
                    <a:pt x="2796" y="34"/>
                  </a:lnTo>
                  <a:lnTo>
                    <a:pt x="2794" y="36"/>
                  </a:lnTo>
                  <a:lnTo>
                    <a:pt x="2794" y="0"/>
                  </a:lnTo>
                  <a:lnTo>
                    <a:pt x="1725" y="2"/>
                  </a:lnTo>
                  <a:close/>
                </a:path>
              </a:pathLst>
            </a:custGeom>
            <a:solidFill>
              <a:srgbClr val="4D94C3"/>
            </a:solidFill>
            <a:ln w="19050" cmpd="sng">
              <a:solidFill>
                <a:srgbClr val="4D94C3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1400">
                <a:latin typeface="Times New Roman"/>
                <a:cs typeface="Times New Roman"/>
              </a:endParaRPr>
            </a:p>
          </p:txBody>
        </p:sp>
        <p:sp>
          <p:nvSpPr>
            <p:cNvPr id="30" name="Text Box 117"/>
            <p:cNvSpPr txBox="1">
              <a:spLocks noChangeAspect="1" noChangeArrowheads="1"/>
            </p:cNvSpPr>
            <p:nvPr/>
          </p:nvSpPr>
          <p:spPr bwMode="auto">
            <a:xfrm>
              <a:off x="1293" y="783"/>
              <a:ext cx="1064" cy="4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1400" b="1">
                  <a:latin typeface="Times New Roman"/>
                  <a:cs typeface="Times New Roman"/>
                </a:rPr>
                <a:t>Overall direction</a:t>
              </a:r>
            </a:p>
            <a:p>
              <a:pPr eaLnBrk="0" hangingPunct="0"/>
              <a:r>
                <a:rPr lang="en-US" sz="1400" b="1">
                  <a:latin typeface="Times New Roman"/>
                  <a:cs typeface="Times New Roman"/>
                </a:rPr>
                <a:t>of replication</a:t>
              </a:r>
            </a:p>
          </p:txBody>
        </p:sp>
        <p:sp>
          <p:nvSpPr>
            <p:cNvPr id="31" name="Line 118"/>
            <p:cNvSpPr>
              <a:spLocks noChangeAspect="1" noChangeShapeType="1"/>
            </p:cNvSpPr>
            <p:nvPr/>
          </p:nvSpPr>
          <p:spPr bwMode="auto">
            <a:xfrm flipH="1">
              <a:off x="1480" y="1412"/>
              <a:ext cx="670" cy="1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en-US" sz="1400">
                <a:latin typeface="Times New Roman"/>
                <a:cs typeface="Times New Roman"/>
              </a:endParaRPr>
            </a:p>
          </p:txBody>
        </p:sp>
        <p:grpSp>
          <p:nvGrpSpPr>
            <p:cNvPr id="32" name="Group 119"/>
            <p:cNvGrpSpPr>
              <a:grpSpLocks/>
            </p:cNvGrpSpPr>
            <p:nvPr/>
          </p:nvGrpSpPr>
          <p:grpSpPr bwMode="auto">
            <a:xfrm flipV="1">
              <a:off x="4060" y="1780"/>
              <a:ext cx="800" cy="202"/>
              <a:chOff x="4045" y="2423"/>
              <a:chExt cx="800" cy="202"/>
            </a:xfrm>
          </p:grpSpPr>
          <p:sp>
            <p:nvSpPr>
              <p:cNvPr id="34" name="Line 120"/>
              <p:cNvSpPr>
                <a:spLocks noChangeShapeType="1"/>
              </p:cNvSpPr>
              <p:nvPr/>
            </p:nvSpPr>
            <p:spPr bwMode="auto">
              <a:xfrm>
                <a:off x="4045" y="2490"/>
                <a:ext cx="800" cy="0"/>
              </a:xfrm>
              <a:prstGeom prst="line">
                <a:avLst/>
              </a:prstGeom>
              <a:noFill/>
              <a:ln w="571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 sz="1400">
                  <a:latin typeface="Times New Roman"/>
                  <a:cs typeface="Times New Roman"/>
                </a:endParaRPr>
              </a:p>
            </p:txBody>
          </p:sp>
          <p:sp>
            <p:nvSpPr>
              <p:cNvPr id="35" name="Line 121"/>
              <p:cNvSpPr>
                <a:spLocks noChangeShapeType="1"/>
              </p:cNvSpPr>
              <p:nvPr/>
            </p:nvSpPr>
            <p:spPr bwMode="auto">
              <a:xfrm>
                <a:off x="4052" y="2423"/>
                <a:ext cx="0" cy="82"/>
              </a:xfrm>
              <a:prstGeom prst="line">
                <a:avLst/>
              </a:prstGeom>
              <a:noFill/>
              <a:ln w="571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 sz="1400">
                  <a:latin typeface="Times New Roman"/>
                  <a:cs typeface="Times New Roman"/>
                </a:endParaRPr>
              </a:p>
            </p:txBody>
          </p:sp>
          <p:sp>
            <p:nvSpPr>
              <p:cNvPr id="36" name="Line 122"/>
              <p:cNvSpPr>
                <a:spLocks noChangeShapeType="1"/>
              </p:cNvSpPr>
              <p:nvPr/>
            </p:nvSpPr>
            <p:spPr bwMode="auto">
              <a:xfrm>
                <a:off x="4841" y="2428"/>
                <a:ext cx="0" cy="74"/>
              </a:xfrm>
              <a:prstGeom prst="line">
                <a:avLst/>
              </a:prstGeom>
              <a:noFill/>
              <a:ln w="571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 sz="1400">
                  <a:latin typeface="Times New Roman"/>
                  <a:cs typeface="Times New Roman"/>
                </a:endParaRPr>
              </a:p>
            </p:txBody>
          </p:sp>
          <p:sp>
            <p:nvSpPr>
              <p:cNvPr id="37" name="Line 123"/>
              <p:cNvSpPr>
                <a:spLocks noChangeShapeType="1"/>
              </p:cNvSpPr>
              <p:nvPr/>
            </p:nvSpPr>
            <p:spPr bwMode="auto">
              <a:xfrm>
                <a:off x="4456" y="2497"/>
                <a:ext cx="0" cy="128"/>
              </a:xfrm>
              <a:prstGeom prst="line">
                <a:avLst/>
              </a:prstGeom>
              <a:noFill/>
              <a:ln w="571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 sz="1400">
                  <a:latin typeface="Times New Roman"/>
                  <a:cs typeface="Times New Roman"/>
                </a:endParaRPr>
              </a:p>
            </p:txBody>
          </p:sp>
        </p:grpSp>
        <p:sp>
          <p:nvSpPr>
            <p:cNvPr id="33" name="Text Box 124"/>
            <p:cNvSpPr txBox="1">
              <a:spLocks noChangeArrowheads="1"/>
            </p:cNvSpPr>
            <p:nvPr/>
          </p:nvSpPr>
          <p:spPr bwMode="auto">
            <a:xfrm>
              <a:off x="3949" y="1528"/>
              <a:ext cx="1138" cy="24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1400" b="1">
                  <a:latin typeface="Times New Roman"/>
                  <a:cs typeface="Times New Roman"/>
                </a:rPr>
                <a:t>Okazaki fragment</a:t>
              </a:r>
            </a:p>
          </p:txBody>
        </p:sp>
      </p:grpSp>
      <p:sp>
        <p:nvSpPr>
          <p:cNvPr id="127" name="TextBox 126"/>
          <p:cNvSpPr txBox="1"/>
          <p:nvPr/>
        </p:nvSpPr>
        <p:spPr>
          <a:xfrm>
            <a:off x="4800513" y="5568745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36110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djacency">
  <a:themeElements>
    <a:clrScheme name="Adjacency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Adjacency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Adjacency.thmx</Template>
  <TotalTime>2727</TotalTime>
  <Words>812</Words>
  <Application>Microsoft Macintosh PowerPoint</Application>
  <PresentationFormat>On-screen Show (4:3)</PresentationFormat>
  <Paragraphs>225</Paragraphs>
  <Slides>24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5" baseType="lpstr">
      <vt:lpstr>Adjacency</vt:lpstr>
      <vt:lpstr>Molecular biology (2)</vt:lpstr>
      <vt:lpstr>Learning outcomes</vt:lpstr>
      <vt:lpstr>DNA is the genetic material</vt:lpstr>
      <vt:lpstr>Features of Eukaryotic DNA Replication</vt:lpstr>
      <vt:lpstr>PowerPoint Presentation</vt:lpstr>
      <vt:lpstr>Proteins involved in DNA Replication</vt:lpstr>
      <vt:lpstr>Steps in DNA Replication</vt:lpstr>
      <vt:lpstr>PowerPoint Presentation</vt:lpstr>
      <vt:lpstr>PowerPoint Presentation</vt:lpstr>
      <vt:lpstr>PowerPoint Presentation</vt:lpstr>
      <vt:lpstr>PowerPoint Presentation</vt:lpstr>
      <vt:lpstr>The central dogma of Molecular Biology</vt:lpstr>
      <vt:lpstr>Transcription (mRNA synthesis)</vt:lpstr>
      <vt:lpstr>Steps of mRNA synthesis</vt:lpstr>
      <vt:lpstr>Steps of mRNA synthesis</vt:lpstr>
      <vt:lpstr>Post-transcriptional modification</vt:lpstr>
      <vt:lpstr>The central dogma of Molecular Biology</vt:lpstr>
      <vt:lpstr>Translation (Protein synthesis)</vt:lpstr>
      <vt:lpstr>PowerPoint Presentation</vt:lpstr>
      <vt:lpstr>Components required for Translation</vt:lpstr>
      <vt:lpstr>Steps in Protein Translation</vt:lpstr>
      <vt:lpstr>PowerPoint Presentation</vt:lpstr>
      <vt:lpstr>PowerPoint Presentation</vt:lpstr>
      <vt:lpstr>References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Protein structure</dc:title>
  <dc:creator>Ahmed</dc:creator>
  <cp:lastModifiedBy>Ahmed</cp:lastModifiedBy>
  <cp:revision>216</cp:revision>
  <dcterms:created xsi:type="dcterms:W3CDTF">2014-02-16T04:46:36Z</dcterms:created>
  <dcterms:modified xsi:type="dcterms:W3CDTF">2014-09-07T05:33:32Z</dcterms:modified>
</cp:coreProperties>
</file>