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54" r:id="rId3"/>
  </p:sldMasterIdLst>
  <p:notesMasterIdLst>
    <p:notesMasterId r:id="rId45"/>
  </p:notesMasterIdLst>
  <p:handoutMasterIdLst>
    <p:handoutMasterId r:id="rId46"/>
  </p:handoutMasterIdLst>
  <p:sldIdLst>
    <p:sldId id="256" r:id="rId4"/>
    <p:sldId id="413" r:id="rId5"/>
    <p:sldId id="359" r:id="rId6"/>
    <p:sldId id="406" r:id="rId7"/>
    <p:sldId id="485" r:id="rId8"/>
    <p:sldId id="479" r:id="rId9"/>
    <p:sldId id="481" r:id="rId10"/>
    <p:sldId id="482" r:id="rId11"/>
    <p:sldId id="492" r:id="rId12"/>
    <p:sldId id="493" r:id="rId13"/>
    <p:sldId id="494" r:id="rId14"/>
    <p:sldId id="417" r:id="rId15"/>
    <p:sldId id="487" r:id="rId16"/>
    <p:sldId id="488" r:id="rId17"/>
    <p:sldId id="489" r:id="rId18"/>
    <p:sldId id="490" r:id="rId19"/>
    <p:sldId id="491" r:id="rId20"/>
    <p:sldId id="364" r:id="rId21"/>
    <p:sldId id="422" r:id="rId22"/>
    <p:sldId id="423" r:id="rId23"/>
    <p:sldId id="420" r:id="rId24"/>
    <p:sldId id="495" r:id="rId25"/>
    <p:sldId id="496" r:id="rId26"/>
    <p:sldId id="486" r:id="rId27"/>
    <p:sldId id="418" r:id="rId28"/>
    <p:sldId id="403" r:id="rId29"/>
    <p:sldId id="430" r:id="rId30"/>
    <p:sldId id="431" r:id="rId31"/>
    <p:sldId id="432" r:id="rId32"/>
    <p:sldId id="433" r:id="rId33"/>
    <p:sldId id="434" r:id="rId34"/>
    <p:sldId id="435" r:id="rId35"/>
    <p:sldId id="436" r:id="rId36"/>
    <p:sldId id="437" r:id="rId37"/>
    <p:sldId id="439" r:id="rId38"/>
    <p:sldId id="440" r:id="rId39"/>
    <p:sldId id="441" r:id="rId40"/>
    <p:sldId id="442" r:id="rId41"/>
    <p:sldId id="444" r:id="rId42"/>
    <p:sldId id="445" r:id="rId43"/>
    <p:sldId id="446" r:id="rId44"/>
  </p:sldIdLst>
  <p:sldSz cx="10287000" cy="6858000" type="35mm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FFFF00"/>
    <a:srgbClr val="FF3300"/>
    <a:srgbClr val="009999"/>
    <a:srgbClr val="009900"/>
    <a:srgbClr val="DC8300"/>
    <a:srgbClr val="FF99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4660" autoAdjust="0"/>
  </p:normalViewPr>
  <p:slideViewPr>
    <p:cSldViewPr>
      <p:cViewPr varScale="1">
        <p:scale>
          <a:sx n="74" d="100"/>
          <a:sy n="74" d="100"/>
        </p:scale>
        <p:origin x="-420" y="-90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2E67A569-1CFE-CD41-BB38-CC08AE4A4C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89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3A03BA33-0EDD-2C49-9D19-4EB767F386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56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61C1701-946E-0A43-AD3E-1D65662EDC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F6106-0FF7-704E-9E76-C97813780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86540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FE293-12DD-4744-88A1-84505CD100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10615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171825" y="609600"/>
            <a:ext cx="6858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9075" y="62484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6700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2FC073A3-00CD-A44A-A32C-38C372B777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94493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990433657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45948975"/>
      </p:ext>
    </p:extLst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792056712"/>
      </p:ext>
    </p:extLst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509232219"/>
      </p:ext>
    </p:extLst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196379030"/>
      </p:ext>
    </p:extLst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325747343"/>
      </p:ext>
    </p:extLst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527211135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5912D-3AB3-DC44-93C7-6A775F9987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57830"/>
      </p:ext>
    </p:extLst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26800994"/>
      </p:ext>
    </p:extLst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967192419"/>
      </p:ext>
    </p:extLst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729213351"/>
      </p:ext>
    </p:extLst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829850043"/>
      </p:ext>
    </p:extLst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43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064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064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C1F8D50-7281-4443-AB74-85B688B273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08B47-3597-5241-A0C4-2E1F5B9732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85687"/>
      </p:ext>
    </p:extLst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E0FF5-9CCD-564E-B139-BB98B5D78F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40129"/>
      </p:ext>
    </p:extLst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EBD0F-D2CC-D94F-B97A-B5934C67A9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07003"/>
      </p:ext>
    </p:extLst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F7C6-A5D0-DC45-99BE-8032E0A88D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44692"/>
      </p:ext>
    </p:extLst>
  </p:cSld>
  <p:clrMapOvr>
    <a:masterClrMapping/>
  </p:clrMapOvr>
  <p:transition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A162A-1263-A24A-BDE2-8C7D41B12B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55146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C1383-B0C2-0946-AEF3-D7309D792C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54894"/>
      </p:ext>
    </p:extLst>
  </p:cSld>
  <p:clrMapOvr>
    <a:masterClrMapping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8B3C5-64B9-9144-A0D9-487C0EE9FC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83461"/>
      </p:ext>
    </p:extLst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8DFB9-13E3-8C47-8577-AE22F63347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57639"/>
      </p:ext>
    </p:extLst>
  </p:cSld>
  <p:clrMapOvr>
    <a:masterClrMapping/>
  </p:clrMapOvr>
  <p:transition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594B6-4111-7B48-A426-37DB321FB1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14509"/>
      </p:ext>
    </p:extLst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A601A-FEFC-4D45-A67C-A0E54EF87F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05695"/>
      </p:ext>
    </p:extLst>
  </p:cSld>
  <p:clrMapOvr>
    <a:masterClrMapping/>
  </p:clrMapOvr>
  <p:transition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51D27-338C-9745-801F-31C978E17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89522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25454-0063-784C-A2BF-85A1ED15A6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52792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F3570-3410-C643-B5CD-7D87FA6416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09680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27BEA-95D5-094E-A125-40A62E473A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97350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9C0D2-4A51-9A46-8007-EE9B6C1EAD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64171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F1A0E-DADF-A44D-A9FE-7434C5FF74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62956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6E08F-E7A3-5348-9BBF-736A5564D8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96183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085C61D-977C-2143-9ADD-7055A9DE075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87" r:id="rId12"/>
  </p:sldLayoutIdLst>
  <p:transition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>
    <p:fade thruBlk="1"/>
  </p:transition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396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68BE947-FE68-214A-82F7-FA48CAD0B89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601788" y="914400"/>
            <a:ext cx="79613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Enzymes		   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Foundation Block)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562100" y="2895600"/>
            <a:ext cx="789622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3200" dirty="0"/>
              <a:t>What are enzymes?</a:t>
            </a:r>
          </a:p>
          <a:p>
            <a:pPr lvl="1" algn="l">
              <a:buFontTx/>
              <a:buChar char="•"/>
            </a:pPr>
            <a:r>
              <a:rPr lang="en-US" sz="3200" dirty="0"/>
              <a:t>Classification of enzymes and naming</a:t>
            </a:r>
          </a:p>
          <a:p>
            <a:pPr lvl="1" algn="l">
              <a:buFontTx/>
              <a:buChar char="•"/>
            </a:pPr>
            <a:r>
              <a:rPr lang="en-US" sz="3200" dirty="0"/>
              <a:t>Coenzymes, Cofactors, </a:t>
            </a:r>
            <a:r>
              <a:rPr lang="en-US" sz="3200" dirty="0" err="1"/>
              <a:t>Isoenzymes</a:t>
            </a:r>
            <a:endParaRPr lang="en-US" sz="3200" dirty="0"/>
          </a:p>
          <a:p>
            <a:pPr algn="l">
              <a:buFontTx/>
              <a:buChar char="•"/>
            </a:pPr>
            <a:r>
              <a:rPr lang="en-US" sz="3200" dirty="0">
                <a:solidFill>
                  <a:srgbClr val="FF9900"/>
                </a:solidFill>
              </a:rPr>
              <a:t>Enzyme activity and specificity</a:t>
            </a:r>
          </a:p>
          <a:p>
            <a:pPr algn="l">
              <a:buFontTx/>
              <a:buChar char="•"/>
            </a:pPr>
            <a:r>
              <a:rPr lang="en-US" sz="3200" dirty="0"/>
              <a:t>Factors affecting enzyme activity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1787525" y="1752600"/>
            <a:ext cx="75469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 Lectures		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Dr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Usman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Ghani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562600"/>
            <a:ext cx="8743950" cy="5334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Enzyme Classification According to Reaction Type</a:t>
            </a: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3235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069975"/>
            <a:ext cx="8743950" cy="3803650"/>
          </a:xfrm>
        </p:spPr>
      </p:pic>
      <p:sp>
        <p:nvSpPr>
          <p:cNvPr id="323588" name="Text Box 4"/>
          <p:cNvSpPr txBox="1">
            <a:spLocks noChangeArrowheads="1"/>
          </p:cNvSpPr>
          <p:nvPr/>
        </p:nvSpPr>
        <p:spPr bwMode="auto">
          <a:xfrm rot="-5400000">
            <a:off x="-123031" y="476646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470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524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nomenclature (Naming)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2209800"/>
            <a:ext cx="8915400" cy="4343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Enzyme nomenclature is based on the rules given by IUBMB (</a:t>
            </a:r>
            <a:r>
              <a:rPr lang="en-US" sz="3200" i="1" dirty="0">
                <a:latin typeface="Palatino" charset="0"/>
              </a:rPr>
              <a:t>International Union of Biochemistry and Molecular Biology</a:t>
            </a:r>
            <a:r>
              <a:rPr lang="en-US" sz="3200" dirty="0">
                <a:latin typeface="Palatino" charset="0"/>
              </a:rPr>
              <a:t>)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EC 3.4.17.1</a:t>
            </a:r>
          </a:p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	</a:t>
            </a:r>
            <a:r>
              <a:rPr lang="en-US" sz="3200" dirty="0" smtClean="0">
                <a:solidFill>
                  <a:srgbClr val="FF9900"/>
                </a:solidFill>
                <a:latin typeface="Palatino" charset="0"/>
              </a:rPr>
              <a:t>EC Class . Subclass . </a:t>
            </a:r>
            <a:r>
              <a:rPr lang="en-US" sz="3200" dirty="0" err="1" smtClean="0">
                <a:solidFill>
                  <a:srgbClr val="FF9900"/>
                </a:solidFill>
                <a:latin typeface="Palatino" charset="0"/>
              </a:rPr>
              <a:t>Subsubclass</a:t>
            </a:r>
            <a:r>
              <a:rPr lang="en-US" sz="3200" dirty="0" smtClean="0">
                <a:solidFill>
                  <a:srgbClr val="FF9900"/>
                </a:solidFill>
                <a:latin typeface="Palatino" charset="0"/>
              </a:rPr>
              <a:t> . Enzyme 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number</a:t>
            </a:r>
          </a:p>
          <a:p>
            <a:pPr algn="just">
              <a:buClr>
                <a:srgbClr val="33CC33"/>
              </a:buClr>
              <a:buFont typeface="Wingdings" charset="0"/>
              <a:buNone/>
            </a:pPr>
            <a:endParaRPr lang="en-US" sz="3200" dirty="0">
              <a:latin typeface="Palatino" charset="0"/>
            </a:endParaRPr>
          </a:p>
          <a:p>
            <a:pPr algn="just">
              <a:buClr>
                <a:srgbClr val="33CC33"/>
              </a:buClr>
              <a:buFont typeface="Wingdings" charset="0"/>
              <a:buNone/>
            </a:pPr>
            <a:r>
              <a:rPr lang="en-US" sz="3200" dirty="0">
                <a:latin typeface="Palatino" charset="0"/>
              </a:rPr>
              <a:t>EC = Enzyme Commission</a:t>
            </a:r>
            <a:endParaRPr lang="en-US" sz="3200" dirty="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81000"/>
            <a:ext cx="79248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specificity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8288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>
                <a:latin typeface="Palatino" charset="0"/>
              </a:rPr>
              <a:t>Enzymes are highly specific to their substrate</a:t>
            </a:r>
          </a:p>
          <a:p>
            <a:pPr algn="just">
              <a:buClr>
                <a:srgbClr val="33CC33"/>
              </a:buClr>
            </a:pPr>
            <a:r>
              <a:rPr lang="en-US">
                <a:solidFill>
                  <a:srgbClr val="FF9900"/>
                </a:solidFill>
                <a:latin typeface="Palatino" charset="0"/>
              </a:rPr>
              <a:t>They catalyze only one type of reaction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228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–substrate binding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2133600"/>
            <a:ext cx="8229600" cy="3200400"/>
          </a:xfrm>
        </p:spPr>
        <p:txBody>
          <a:bodyPr/>
          <a:lstStyle/>
          <a:p>
            <a:pPr algn="just">
              <a:buClr>
                <a:srgbClr val="33CC33"/>
              </a:buClr>
              <a:buFont typeface="Wingdings" charset="0"/>
              <a:buNone/>
            </a:pPr>
            <a:r>
              <a:rPr lang="en-US" sz="3200" dirty="0">
                <a:latin typeface="Palatino" charset="0"/>
              </a:rPr>
              <a:t>Two models have been proposed: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Lock and key binding</a:t>
            </a:r>
          </a:p>
          <a:p>
            <a:pPr lvl="1"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The enzyme has an active site that fits the exact dimensions of the substrate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562600"/>
            <a:ext cx="9086850" cy="6858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An enzyme–substrate complex illustrating both the geometric and the physical complementarity between enzymes and substrates</a:t>
            </a:r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 rot="-5400000">
            <a:off x="-123031" y="475059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460</a:t>
            </a:r>
            <a:endParaRPr lang="en-US" sz="1000">
              <a:latin typeface="Times" charset="0"/>
            </a:endParaRPr>
          </a:p>
        </p:txBody>
      </p:sp>
      <p:pic>
        <p:nvPicPr>
          <p:cNvPr id="3153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5150" y="419100"/>
            <a:ext cx="4075113" cy="51054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316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6813" y="419100"/>
            <a:ext cx="5411787" cy="5105400"/>
          </a:xfrm>
        </p:spPr>
      </p:pic>
      <p:sp>
        <p:nvSpPr>
          <p:cNvPr id="316419" name="Text Box 3"/>
          <p:cNvSpPr txBox="1">
            <a:spLocks noChangeArrowheads="1"/>
          </p:cNvSpPr>
          <p:nvPr/>
        </p:nvSpPr>
        <p:spPr bwMode="auto">
          <a:xfrm rot="-5400000">
            <a:off x="-121444" y="476646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461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228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–substrate binding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2057400"/>
            <a:ext cx="8229600" cy="31242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 dirty="0" smtClean="0">
                <a:solidFill>
                  <a:srgbClr val="33CC33"/>
                </a:solidFill>
                <a:latin typeface="Palatino" charset="0"/>
              </a:rPr>
              <a:t>Induced-fit </a:t>
            </a: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binding</a:t>
            </a:r>
          </a:p>
          <a:p>
            <a:pPr lvl="1"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After the binding of substrate, the enzyme changes its shape to fit more perfectly with substrate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18467" name="Text Box 3"/>
          <p:cNvSpPr txBox="1">
            <a:spLocks noChangeArrowheads="1"/>
          </p:cNvSpPr>
          <p:nvPr/>
        </p:nvSpPr>
        <p:spPr bwMode="auto">
          <a:xfrm rot="-5400000">
            <a:off x="-121444" y="476646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461</a:t>
            </a:r>
            <a:endParaRPr lang="en-US" sz="1000">
              <a:latin typeface="Times" charset="0"/>
            </a:endParaRPr>
          </a:p>
        </p:txBody>
      </p:sp>
      <p:pic>
        <p:nvPicPr>
          <p:cNvPr id="318469" name="Picture 5" descr="Induced_fit_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447800"/>
            <a:ext cx="7620000" cy="297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Activity or Velocity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2438400"/>
            <a:ext cx="8305800" cy="3048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Velocity is the rate of a reaction catalyzed by an enzyme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Enzyme activity is expressed as:</a:t>
            </a:r>
          </a:p>
          <a:p>
            <a:pPr algn="just">
              <a:buClr>
                <a:srgbClr val="33CC33"/>
              </a:buClr>
              <a:buFont typeface="Wingdings" charset="0"/>
              <a:buNone/>
            </a:pPr>
            <a:r>
              <a:rPr lang="en-US" sz="3200" i="1">
                <a:solidFill>
                  <a:srgbClr val="FF9900"/>
                </a:solidFill>
                <a:latin typeface="Symbol" charset="0"/>
              </a:rPr>
              <a:t>m</a:t>
            </a:r>
            <a:r>
              <a:rPr lang="en-US" sz="3200">
                <a:solidFill>
                  <a:srgbClr val="FF9900"/>
                </a:solidFill>
                <a:latin typeface="Palatino" charset="0"/>
              </a:rPr>
              <a:t>moles of product formed/min/mg enz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uiExpand="1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04800"/>
            <a:ext cx="5972175" cy="1524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Cofactors, Coenzymes, Isoenzymes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828800"/>
            <a:ext cx="8382000" cy="46482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Cofactors</a:t>
            </a:r>
            <a:r>
              <a:rPr lang="en-US" sz="3200" dirty="0">
                <a:latin typeface="Palatino" charset="0"/>
              </a:rPr>
              <a:t> are small molecules or metal ions such as Cu</a:t>
            </a:r>
            <a:r>
              <a:rPr lang="en-US" sz="3200" baseline="30000" dirty="0">
                <a:latin typeface="Palatino" charset="0"/>
              </a:rPr>
              <a:t>2+</a:t>
            </a:r>
            <a:r>
              <a:rPr lang="en-US" sz="3200" dirty="0">
                <a:latin typeface="Palatino" charset="0"/>
              </a:rPr>
              <a:t>, Fe</a:t>
            </a:r>
            <a:r>
              <a:rPr lang="en-US" sz="3200" baseline="30000" dirty="0">
                <a:latin typeface="Palatino" charset="0"/>
              </a:rPr>
              <a:t>3+</a:t>
            </a:r>
            <a:r>
              <a:rPr lang="en-US" sz="3200" dirty="0">
                <a:latin typeface="Palatino" charset="0"/>
              </a:rPr>
              <a:t>, Zn</a:t>
            </a:r>
            <a:r>
              <a:rPr lang="en-US" sz="3200" baseline="30000" dirty="0">
                <a:latin typeface="Palatino" charset="0"/>
              </a:rPr>
              <a:t>2+</a:t>
            </a:r>
            <a:r>
              <a:rPr lang="en-US" sz="3200" dirty="0">
                <a:latin typeface="Palatino" charset="0"/>
              </a:rPr>
              <a:t>, etc. which help an enzyme to catalyze a reaction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Cofactors may also be organic molecules known as </a:t>
            </a: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coenzymes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 such as NAD</a:t>
            </a:r>
            <a:r>
              <a:rPr lang="en-US" sz="3200" baseline="30000" dirty="0" smtClean="0">
                <a:solidFill>
                  <a:srgbClr val="FF9900"/>
                </a:solidFill>
                <a:latin typeface="Palatino" charset="0"/>
              </a:rPr>
              <a:t>+</a:t>
            </a:r>
            <a:endParaRPr lang="en-US" sz="3200" dirty="0">
              <a:solidFill>
                <a:srgbClr val="FF9900"/>
              </a:solidFill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Some cofactors are only temporarily associated with an enzyme known as </a:t>
            </a:r>
            <a:r>
              <a:rPr lang="en-US" sz="3200" dirty="0" err="1">
                <a:solidFill>
                  <a:srgbClr val="33CC33"/>
                </a:solidFill>
                <a:latin typeface="Palatino" charset="0"/>
              </a:rPr>
              <a:t>cosubstrates</a:t>
            </a:r>
            <a:endParaRPr lang="en-US" sz="3200" dirty="0">
              <a:solidFill>
                <a:srgbClr val="33CC33"/>
              </a:solidFill>
              <a:latin typeface="Palatino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1590675" y="2133600"/>
            <a:ext cx="789622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3200" dirty="0"/>
              <a:t>Enzyme kinetics (</a:t>
            </a:r>
            <a:r>
              <a:rPr lang="en-US" sz="3200" dirty="0" err="1"/>
              <a:t>Michaelis</a:t>
            </a:r>
            <a:r>
              <a:rPr lang="en-US" sz="3200" dirty="0"/>
              <a:t> </a:t>
            </a:r>
            <a:r>
              <a:rPr lang="en-US" sz="3200" dirty="0" err="1"/>
              <a:t>Menten</a:t>
            </a:r>
            <a:r>
              <a:rPr lang="en-US" sz="3200" dirty="0"/>
              <a:t> equation)</a:t>
            </a:r>
          </a:p>
          <a:p>
            <a:pPr algn="l">
              <a:buFontTx/>
              <a:buChar char="•"/>
            </a:pPr>
            <a:r>
              <a:rPr lang="en-US" sz="3200" dirty="0">
                <a:solidFill>
                  <a:srgbClr val="FF9900"/>
                </a:solidFill>
              </a:rPr>
              <a:t>Enzyme inhibition and </a:t>
            </a:r>
            <a:r>
              <a:rPr lang="en-US" sz="3200" dirty="0" smtClean="0">
                <a:solidFill>
                  <a:srgbClr val="FF9900"/>
                </a:solidFill>
              </a:rPr>
              <a:t>types</a:t>
            </a:r>
            <a:endParaRPr lang="en-US" sz="3200" dirty="0">
              <a:solidFill>
                <a:srgbClr val="FF9900"/>
              </a:solidFill>
            </a:endParaRPr>
          </a:p>
          <a:p>
            <a:pPr algn="l">
              <a:buFontTx/>
              <a:buChar char="•"/>
            </a:pPr>
            <a:r>
              <a:rPr lang="en-US" sz="3200" dirty="0"/>
              <a:t>Regulation of enzyme activity</a:t>
            </a:r>
          </a:p>
          <a:p>
            <a:pPr algn="l">
              <a:buFontTx/>
              <a:buChar char="•"/>
            </a:pPr>
            <a:r>
              <a:rPr lang="en-US" sz="3200" dirty="0">
                <a:solidFill>
                  <a:srgbClr val="FF9900"/>
                </a:solidFill>
              </a:rPr>
              <a:t>Enzymes in clinical diagnosis</a:t>
            </a:r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1601788" y="914400"/>
            <a:ext cx="79613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Enzymes		 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(Foundation Block)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3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3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3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3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3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3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3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3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3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04800"/>
            <a:ext cx="5972175" cy="1524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Cofactors, Coenzymes, Isoenzymes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8382000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dirty="0">
                <a:latin typeface="Palatino" charset="0"/>
              </a:rPr>
              <a:t>Some cofactors are permanently associated with an enzyme known as </a:t>
            </a:r>
            <a:r>
              <a:rPr lang="en-US" dirty="0">
                <a:solidFill>
                  <a:srgbClr val="33CC33"/>
                </a:solidFill>
                <a:latin typeface="Palatino" charset="0"/>
              </a:rPr>
              <a:t>prosthetic groups</a:t>
            </a:r>
          </a:p>
          <a:p>
            <a:pPr algn="just">
              <a:buClr>
                <a:srgbClr val="33CC33"/>
              </a:buClr>
            </a:pPr>
            <a:r>
              <a:rPr lang="en-US" dirty="0">
                <a:solidFill>
                  <a:srgbClr val="FF9900"/>
                </a:solidFill>
                <a:latin typeface="Palatino" charset="0"/>
              </a:rPr>
              <a:t>An active enzyme-cofactor complex is called a </a:t>
            </a:r>
            <a:r>
              <a:rPr lang="en-US" dirty="0" err="1">
                <a:solidFill>
                  <a:srgbClr val="33CC33"/>
                </a:solidFill>
                <a:latin typeface="Palatino" charset="0"/>
              </a:rPr>
              <a:t>holoenzyme</a:t>
            </a:r>
            <a:endParaRPr lang="en-US" dirty="0">
              <a:solidFill>
                <a:srgbClr val="33CC33"/>
              </a:solidFill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 dirty="0">
                <a:latin typeface="Palatino" charset="0"/>
              </a:rPr>
              <a:t>The inactive form of an enzyme without its </a:t>
            </a:r>
            <a:r>
              <a:rPr lang="en-US" dirty="0" smtClean="0">
                <a:latin typeface="Palatino" charset="0"/>
              </a:rPr>
              <a:t>cofactor/coenzyme </a:t>
            </a:r>
            <a:r>
              <a:rPr lang="en-US" dirty="0">
                <a:latin typeface="Palatino" charset="0"/>
              </a:rPr>
              <a:t>is called an</a:t>
            </a:r>
            <a:r>
              <a:rPr lang="en-US" dirty="0">
                <a:solidFill>
                  <a:srgbClr val="FF9900"/>
                </a:solidFill>
                <a:latin typeface="Palatino" charset="0"/>
              </a:rPr>
              <a:t> </a:t>
            </a:r>
            <a:r>
              <a:rPr lang="en-US" dirty="0" err="1">
                <a:solidFill>
                  <a:srgbClr val="33CC33"/>
                </a:solidFill>
                <a:latin typeface="Palatino" charset="0"/>
              </a:rPr>
              <a:t>apoenzyme</a:t>
            </a:r>
            <a:endParaRPr lang="en-US" dirty="0">
              <a:solidFill>
                <a:srgbClr val="33CC33"/>
              </a:solidFill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 dirty="0" err="1">
                <a:solidFill>
                  <a:srgbClr val="33CC33"/>
                </a:solidFill>
                <a:latin typeface="Palatino" charset="0"/>
              </a:rPr>
              <a:t>Isoenzymes</a:t>
            </a:r>
            <a:r>
              <a:rPr lang="en-US" dirty="0">
                <a:latin typeface="Palatino" charset="0"/>
              </a:rPr>
              <a:t> catalyze the same chemical reaction but they have slightly different structures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2057400"/>
            <a:ext cx="9753600" cy="1981200"/>
          </a:xfrm>
        </p:spPr>
        <p:txBody>
          <a:bodyPr/>
          <a:lstStyle/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Apoenzyme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(inactive) +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Cofactor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= </a:t>
            </a:r>
            <a:r>
              <a:rPr lang="en-US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Holoenzyme</a:t>
            </a:r>
            <a:r>
              <a:rPr lang="en-US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(</a:t>
            </a:r>
            <a:r>
              <a:rPr lang="en-US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active)</a:t>
            </a:r>
          </a:p>
          <a:p>
            <a:pPr>
              <a:buClr>
                <a:srgbClr val="33CC33"/>
              </a:buClr>
              <a:buFont typeface="Wingdings" charset="0"/>
              <a:buNone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Palatino" charset="0"/>
            </a:endParaRPr>
          </a:p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Apoenzyme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(inactive) +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Coenzyme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= </a:t>
            </a:r>
            <a:r>
              <a:rPr lang="en-US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Holoenzyme</a:t>
            </a:r>
            <a:r>
              <a:rPr lang="en-US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(active)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04800"/>
            <a:ext cx="5972175" cy="1524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Ribozymes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8382000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>
                <a:latin typeface="Palatino" charset="0"/>
              </a:rPr>
              <a:t>Ribozymes are RNA (ribonucleic acid) with enzymatic activity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04800"/>
            <a:ext cx="5972175" cy="1524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Zymogens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8382000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>
                <a:latin typeface="Palatino" charset="0"/>
              </a:rPr>
              <a:t>Zymogens are inactive forms of enzyme</a:t>
            </a:r>
          </a:p>
          <a:p>
            <a:pPr algn="just">
              <a:buClr>
                <a:srgbClr val="33CC33"/>
              </a:buClr>
            </a:pPr>
            <a:endParaRPr lang="en-US"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>
                <a:latin typeface="Palatino" charset="0"/>
              </a:rPr>
              <a:t>They are activated when needed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04800"/>
            <a:ext cx="79248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How do enzymes work?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4478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In every chemical reaction, the reactants pass through a </a:t>
            </a:r>
            <a:r>
              <a:rPr lang="en-US" sz="3200">
                <a:solidFill>
                  <a:srgbClr val="33CC33"/>
                </a:solidFill>
                <a:latin typeface="Palatino" charset="0"/>
              </a:rPr>
              <a:t>transition state</a:t>
            </a:r>
            <a:r>
              <a:rPr lang="en-US" sz="3200">
                <a:latin typeface="Palatino" charset="0"/>
              </a:rPr>
              <a:t> that has greater energy than that of the reactants or products alone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solidFill>
                  <a:srgbClr val="FF9900"/>
                </a:solidFill>
                <a:latin typeface="Palatino" charset="0"/>
              </a:rPr>
              <a:t>The difference in energy between the reactants and the transition state is called the </a:t>
            </a:r>
            <a:r>
              <a:rPr lang="en-US" sz="3200">
                <a:solidFill>
                  <a:srgbClr val="33CC33"/>
                </a:solidFill>
                <a:latin typeface="Palatino" charset="0"/>
              </a:rPr>
              <a:t>activation energy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If the activation energy is available then the reaction can proceed forming products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How do enzymes work?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9812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An enzyme reduces the </a:t>
            </a: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activation energy</a:t>
            </a:r>
            <a:r>
              <a:rPr lang="en-US" sz="3200" dirty="0">
                <a:latin typeface="Palatino" charset="0"/>
              </a:rPr>
              <a:t> required for a reaction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It provides an alternative transition state of lower energy called the </a:t>
            </a: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enzyme-substrate complex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 and thus speeds up the reaction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Enzymes decrease the activation energy but they do not </a:t>
            </a:r>
            <a:r>
              <a:rPr lang="en-US" sz="3200" dirty="0" smtClean="0">
                <a:latin typeface="Palatino" charset="0"/>
              </a:rPr>
              <a:t>cause a </a:t>
            </a:r>
            <a:r>
              <a:rPr lang="en-US" sz="3200" dirty="0">
                <a:latin typeface="Palatino" charset="0"/>
              </a:rPr>
              <a:t>change in the </a:t>
            </a: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free energy (∆G</a:t>
            </a:r>
            <a:r>
              <a:rPr lang="en-US" sz="3200" dirty="0" smtClean="0">
                <a:solidFill>
                  <a:srgbClr val="33CC33"/>
                </a:solidFill>
                <a:latin typeface="Palatino" charset="0"/>
              </a:rPr>
              <a:t>) (available energy)</a:t>
            </a:r>
            <a:endParaRPr lang="en-US" sz="3200" dirty="0">
              <a:solidFill>
                <a:srgbClr val="33CC33"/>
              </a:solidFill>
              <a:latin typeface="Palatino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The effect of a catalyst on the transition state diagram of a reaction.</a:t>
            </a:r>
          </a:p>
        </p:txBody>
      </p:sp>
      <p:pic>
        <p:nvPicPr>
          <p:cNvPr id="2017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9700" y="419100"/>
            <a:ext cx="7467600" cy="5105400"/>
          </a:xfrm>
        </p:spPr>
      </p:pic>
      <p:sp>
        <p:nvSpPr>
          <p:cNvPr id="201732" name="Text Box 4"/>
          <p:cNvSpPr txBox="1">
            <a:spLocks noChangeArrowheads="1"/>
          </p:cNvSpPr>
          <p:nvPr/>
        </p:nvSpPr>
        <p:spPr bwMode="auto">
          <a:xfrm rot="-5400000">
            <a:off x="-119063" y="4737101"/>
            <a:ext cx="8366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477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228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Factors affecting</a:t>
            </a:r>
            <a:b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</a:br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activity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295400"/>
            <a:ext cx="8229600" cy="51816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Effect of temperature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The rate of an enzyme reaction increases with rise in temperature (increase in velocity)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Every enzyme has an optimal temp. for catalyzing a reaction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At high temp. enzymes are denatured and become inactive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In humans most </a:t>
            </a:r>
            <a:r>
              <a:rPr lang="en-US" sz="3200" dirty="0" smtClean="0">
                <a:solidFill>
                  <a:srgbClr val="FF9900"/>
                </a:solidFill>
                <a:latin typeface="Palatino" charset="0"/>
              </a:rPr>
              <a:t>enzymes 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have an optimal temp. of 37</a:t>
            </a:r>
            <a:r>
              <a:rPr lang="en-US" sz="3200" baseline="30000" dirty="0">
                <a:solidFill>
                  <a:srgbClr val="FF9900"/>
                </a:solidFill>
                <a:latin typeface="Palatino" charset="0"/>
              </a:rPr>
              <a:t>o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C</a:t>
            </a:r>
            <a:endParaRPr lang="en-US" sz="3200" baseline="30000" dirty="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228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Factors affecting</a:t>
            </a:r>
            <a:b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</a:br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activity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295400"/>
            <a:ext cx="8229600" cy="51816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Effect of pH</a:t>
            </a:r>
          </a:p>
          <a:p>
            <a:pPr lvl="1" algn="just">
              <a:buClr>
                <a:srgbClr val="33CC33"/>
              </a:buClr>
            </a:pPr>
            <a:r>
              <a:rPr lang="en-US" sz="3200" dirty="0" smtClean="0">
                <a:latin typeface="Palatino" charset="0"/>
              </a:rPr>
              <a:t>pH changes the </a:t>
            </a:r>
            <a:r>
              <a:rPr lang="en-US" sz="3200" dirty="0" err="1" smtClean="0">
                <a:latin typeface="Palatino" charset="0"/>
              </a:rPr>
              <a:t>ionizable</a:t>
            </a:r>
            <a:r>
              <a:rPr lang="en-US" sz="3200" dirty="0" smtClean="0">
                <a:latin typeface="Palatino" charset="0"/>
              </a:rPr>
              <a:t> </a:t>
            </a:r>
            <a:r>
              <a:rPr lang="en-US" sz="3200" dirty="0">
                <a:latin typeface="Palatino" charset="0"/>
              </a:rPr>
              <a:t>groups in the active </a:t>
            </a:r>
            <a:r>
              <a:rPr lang="en-US" sz="3200" dirty="0" smtClean="0">
                <a:latin typeface="Palatino" charset="0"/>
              </a:rPr>
              <a:t>site – this affects catalysis</a:t>
            </a:r>
            <a:endParaRPr lang="en-US" sz="3200" dirty="0">
              <a:latin typeface="Palatino" charset="0"/>
            </a:endParaRPr>
          </a:p>
          <a:p>
            <a:pPr lvl="1"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Every enzyme has an optimal pH for catalyzing a reaction</a:t>
            </a:r>
          </a:p>
          <a:p>
            <a:pPr lvl="1"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Most enzymes have highest activity between pH 6 and pH 8</a:t>
            </a:r>
          </a:p>
          <a:p>
            <a:pPr lvl="1"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Pepsin has highest activity at pH 2</a:t>
            </a:r>
          </a:p>
          <a:p>
            <a:pPr lvl="1" algn="just">
              <a:buClr>
                <a:srgbClr val="33CC33"/>
              </a:buClr>
            </a:pPr>
            <a:endParaRPr lang="en-US" sz="3200" baseline="30000" dirty="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6388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Effect of pH on the initial rate of the reaction catalyzed by most enzymes (the bell-shaped curve)</a:t>
            </a:r>
          </a:p>
        </p:txBody>
      </p:sp>
      <p:pic>
        <p:nvPicPr>
          <p:cNvPr id="2488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9163" y="419100"/>
            <a:ext cx="5908675" cy="5105400"/>
          </a:xfrm>
        </p:spPr>
      </p:pic>
      <p:sp>
        <p:nvSpPr>
          <p:cNvPr id="248836" name="Text Box 4"/>
          <p:cNvSpPr txBox="1">
            <a:spLocks noChangeArrowheads="1"/>
          </p:cNvSpPr>
          <p:nvPr/>
        </p:nvSpPr>
        <p:spPr bwMode="auto">
          <a:xfrm rot="-5400000">
            <a:off x="-119062" y="4735513"/>
            <a:ext cx="83661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487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What are Enzymes?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676400"/>
            <a:ext cx="8229600" cy="47244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latin typeface="Palatino" charset="0"/>
              </a:rPr>
              <a:t>Enzymes are biological catalysts that speed up the rate of a reaction without being changed in the reaction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solidFill>
                  <a:srgbClr val="FF9900"/>
                </a:solidFill>
                <a:latin typeface="Palatino" charset="0"/>
              </a:rPr>
              <a:t>All enzymes are protein in nature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latin typeface="Palatino" charset="0"/>
              </a:rPr>
              <a:t>But all proteins are not enzymes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solidFill>
                  <a:srgbClr val="FF9900"/>
                </a:solidFill>
                <a:latin typeface="Palatino" charset="0"/>
              </a:rPr>
              <a:t>All enzymes have one or more active sites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latin typeface="Palatino" charset="0"/>
              </a:rPr>
              <a:t>Some enzymes have both active and regulatory sites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solidFill>
                  <a:srgbClr val="FF9900"/>
                </a:solidFill>
                <a:latin typeface="Palatino" charset="0"/>
              </a:rPr>
              <a:t>Enzymes bind to their specific substrates in the active site to convert them to product(s)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uiExpand="1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228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Factors affecting</a:t>
            </a:r>
            <a:b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</a:br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activity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295400"/>
            <a:ext cx="8229600" cy="51816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dirty="0">
                <a:solidFill>
                  <a:srgbClr val="33CC33"/>
                </a:solidFill>
                <a:latin typeface="Palatino" charset="0"/>
              </a:rPr>
              <a:t>Effect of [E] and [S]</a:t>
            </a:r>
            <a:endParaRPr lang="en-US" dirty="0">
              <a:solidFill>
                <a:schemeClr val="bg2"/>
              </a:solidFill>
              <a:latin typeface="Palatino" charset="0"/>
            </a:endParaRPr>
          </a:p>
          <a:p>
            <a:pPr lvl="1" algn="just">
              <a:buClr>
                <a:srgbClr val="33CC33"/>
              </a:buClr>
            </a:pPr>
            <a:r>
              <a:rPr lang="en-US" sz="2800" dirty="0">
                <a:latin typeface="Palatino" charset="0"/>
              </a:rPr>
              <a:t>E</a:t>
            </a:r>
            <a:r>
              <a:rPr lang="en-US" sz="2800" dirty="0" smtClean="0">
                <a:latin typeface="Palatino" charset="0"/>
              </a:rPr>
              <a:t>nzyme </a:t>
            </a:r>
            <a:r>
              <a:rPr lang="en-US" sz="2800" dirty="0">
                <a:latin typeface="Palatino" charset="0"/>
              </a:rPr>
              <a:t>reaction </a:t>
            </a:r>
            <a:r>
              <a:rPr lang="en-US" sz="2800" dirty="0" smtClean="0">
                <a:latin typeface="Palatino" charset="0"/>
              </a:rPr>
              <a:t>rate is </a:t>
            </a:r>
            <a:r>
              <a:rPr lang="en-US" sz="2800" dirty="0">
                <a:latin typeface="Palatino" charset="0"/>
              </a:rPr>
              <a:t>directly proportional to the conc. of enzyme if the substrate concentration </a:t>
            </a:r>
            <a:r>
              <a:rPr lang="en-US" sz="2800" dirty="0">
                <a:solidFill>
                  <a:schemeClr val="bg2"/>
                </a:solidFill>
                <a:latin typeface="Palatino" charset="0"/>
              </a:rPr>
              <a:t>[S]</a:t>
            </a:r>
            <a:r>
              <a:rPr lang="en-US" sz="2800" dirty="0">
                <a:latin typeface="Palatino" charset="0"/>
              </a:rPr>
              <a:t> is higher than enzyme</a:t>
            </a:r>
          </a:p>
          <a:p>
            <a:pPr lvl="1" algn="just">
              <a:buClr>
                <a:srgbClr val="33CC33"/>
              </a:buClr>
            </a:pPr>
            <a:r>
              <a:rPr lang="en-US" sz="2800" dirty="0">
                <a:solidFill>
                  <a:srgbClr val="FF9900"/>
                </a:solidFill>
                <a:latin typeface="Palatino" charset="0"/>
              </a:rPr>
              <a:t>The reaction velocity increases initially with increasing [S]</a:t>
            </a:r>
          </a:p>
          <a:p>
            <a:pPr lvl="1" algn="just">
              <a:buClr>
                <a:srgbClr val="33CC33"/>
              </a:buClr>
            </a:pPr>
            <a:r>
              <a:rPr lang="en-US" sz="2800" dirty="0">
                <a:latin typeface="Palatino" charset="0"/>
              </a:rPr>
              <a:t>Further addition of substrate has no effect on enzyme velocity (</a:t>
            </a:r>
            <a:r>
              <a:rPr lang="en-US" sz="2800" i="1" dirty="0">
                <a:latin typeface="Palatino" charset="0"/>
              </a:rPr>
              <a:t>v</a:t>
            </a:r>
            <a:r>
              <a:rPr lang="en-US" sz="2800" dirty="0">
                <a:latin typeface="Palatino" charset="0"/>
              </a:rPr>
              <a:t>)</a:t>
            </a:r>
          </a:p>
          <a:p>
            <a:pPr lvl="1" algn="just">
              <a:buClr>
                <a:srgbClr val="33CC33"/>
              </a:buClr>
            </a:pPr>
            <a:r>
              <a:rPr lang="en-US" sz="2800" dirty="0">
                <a:solidFill>
                  <a:srgbClr val="FF9900"/>
                </a:solidFill>
                <a:latin typeface="Palatino" charset="0"/>
              </a:rPr>
              <a:t>At low [S], the reaction rate is proportional to [S]</a:t>
            </a:r>
            <a:endParaRPr lang="en-US" sz="2800" baseline="30000" dirty="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4572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kinetics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752600"/>
            <a:ext cx="8229600" cy="41148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300">
                <a:latin typeface="Palatino" charset="0"/>
              </a:rPr>
              <a:t>The model of enzyme kinetics was first proposed by Michaelis and Menten in 1913 and later modified by Briggs and Haldane</a:t>
            </a:r>
          </a:p>
          <a:p>
            <a:pPr algn="just">
              <a:buClr>
                <a:srgbClr val="33CC33"/>
              </a:buClr>
            </a:pPr>
            <a:r>
              <a:rPr lang="en-US" sz="3300">
                <a:solidFill>
                  <a:srgbClr val="FF9900"/>
                </a:solidFill>
                <a:latin typeface="Palatino" charset="0"/>
              </a:rPr>
              <a:t>The Michaelis Menten equation describes the relationship of initial rate of an enzyme reaction to the [S]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906" name="Group 2"/>
          <p:cNvGrpSpPr>
            <a:grpSpLocks/>
          </p:cNvGrpSpPr>
          <p:nvPr/>
        </p:nvGrpSpPr>
        <p:grpSpPr bwMode="auto">
          <a:xfrm>
            <a:off x="2324100" y="1270000"/>
            <a:ext cx="5715000" cy="3987800"/>
            <a:chOff x="2472" y="1296"/>
            <a:chExt cx="2064" cy="1440"/>
          </a:xfrm>
        </p:grpSpPr>
        <p:pic>
          <p:nvPicPr>
            <p:cNvPr id="25190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00"/>
            <a:stretch>
              <a:fillRect/>
            </a:stretch>
          </p:blipFill>
          <p:spPr bwMode="auto">
            <a:xfrm>
              <a:off x="3672" y="1296"/>
              <a:ext cx="864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190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500"/>
            <a:stretch>
              <a:fillRect/>
            </a:stretch>
          </p:blipFill>
          <p:spPr bwMode="auto">
            <a:xfrm>
              <a:off x="2472" y="1296"/>
              <a:ext cx="1200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4572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Initial rate of enzyme reaction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752600"/>
            <a:ext cx="8229600" cy="4114800"/>
          </a:xfrm>
        </p:spPr>
        <p:txBody>
          <a:bodyPr/>
          <a:lstStyle/>
          <a:p>
            <a:pPr algn="just">
              <a:buClr>
                <a:srgbClr val="33CC33"/>
              </a:buClr>
              <a:buFont typeface="Wingdings" charset="0"/>
              <a:buNone/>
            </a:pPr>
            <a:r>
              <a:rPr lang="en-US" sz="3300" dirty="0">
                <a:solidFill>
                  <a:srgbClr val="33CC33"/>
                </a:solidFill>
                <a:latin typeface="Palatino" charset="0"/>
              </a:rPr>
              <a:t>Pre-steady state kinetics</a:t>
            </a:r>
          </a:p>
          <a:p>
            <a:pPr lvl="1" algn="just">
              <a:buClr>
                <a:srgbClr val="33CC33"/>
              </a:buClr>
            </a:pPr>
            <a:r>
              <a:rPr lang="en-US" sz="3100" dirty="0">
                <a:latin typeface="Palatino" charset="0"/>
              </a:rPr>
              <a:t>When an enzyme is mixed with high </a:t>
            </a:r>
            <a:r>
              <a:rPr lang="en-US" sz="3100" dirty="0" smtClean="0">
                <a:latin typeface="Palatino" charset="0"/>
              </a:rPr>
              <a:t>[S]</a:t>
            </a:r>
          </a:p>
          <a:p>
            <a:pPr lvl="1" algn="just">
              <a:buClr>
                <a:srgbClr val="33CC33"/>
              </a:buClr>
            </a:pPr>
            <a:r>
              <a:rPr lang="en-US" sz="3100" dirty="0">
                <a:latin typeface="Palatino" charset="0"/>
              </a:rPr>
              <a:t>T</a:t>
            </a:r>
            <a:r>
              <a:rPr lang="en-US" sz="3100" dirty="0" smtClean="0">
                <a:latin typeface="Palatino" charset="0"/>
              </a:rPr>
              <a:t>here </a:t>
            </a:r>
            <a:r>
              <a:rPr lang="en-US" sz="3100" dirty="0">
                <a:latin typeface="Palatino" charset="0"/>
              </a:rPr>
              <a:t>is an initial short period of time (a few hundred microseconds</a:t>
            </a:r>
            <a:r>
              <a:rPr lang="en-US" sz="3100" dirty="0" smtClean="0">
                <a:latin typeface="Palatino" charset="0"/>
              </a:rPr>
              <a:t>) in which intermediates of product are formed</a:t>
            </a:r>
          </a:p>
          <a:p>
            <a:pPr lvl="1" algn="just">
              <a:buClr>
                <a:srgbClr val="33CC33"/>
              </a:buClr>
            </a:pPr>
            <a:r>
              <a:rPr lang="en-US" sz="3100" dirty="0" smtClean="0">
                <a:latin typeface="Palatino" charset="0"/>
              </a:rPr>
              <a:t>This </a:t>
            </a:r>
            <a:r>
              <a:rPr lang="en-US" sz="3100" dirty="0">
                <a:latin typeface="Palatino" charset="0"/>
              </a:rPr>
              <a:t>is called </a:t>
            </a:r>
            <a:r>
              <a:rPr lang="en-US" sz="3100" dirty="0">
                <a:solidFill>
                  <a:srgbClr val="FFFF00"/>
                </a:solidFill>
                <a:latin typeface="Palatino" charset="0"/>
              </a:rPr>
              <a:t>pre-steady state reaction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219200"/>
            <a:ext cx="8229600" cy="32004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300" dirty="0">
                <a:solidFill>
                  <a:srgbClr val="33CC33"/>
                </a:solidFill>
                <a:latin typeface="Palatino" charset="0"/>
              </a:rPr>
              <a:t>Steady state kinetics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100" dirty="0">
                <a:solidFill>
                  <a:srgbClr val="FF9900"/>
                </a:solidFill>
                <a:latin typeface="Palatino" charset="0"/>
              </a:rPr>
              <a:t>After </a:t>
            </a:r>
            <a:r>
              <a:rPr lang="en-US" sz="3100" dirty="0" smtClean="0">
                <a:solidFill>
                  <a:srgbClr val="FF9900"/>
                </a:solidFill>
                <a:latin typeface="Palatino" charset="0"/>
              </a:rPr>
              <a:t>the initial </a:t>
            </a:r>
            <a:r>
              <a:rPr lang="en-US" sz="3100" dirty="0">
                <a:solidFill>
                  <a:srgbClr val="FF9900"/>
                </a:solidFill>
                <a:latin typeface="Palatino" charset="0"/>
              </a:rPr>
              <a:t>state, the reaction rate and the </a:t>
            </a:r>
            <a:r>
              <a:rPr lang="en-US" sz="3100" dirty="0" smtClean="0">
                <a:solidFill>
                  <a:srgbClr val="FF9900"/>
                </a:solidFill>
                <a:latin typeface="Palatino" charset="0"/>
              </a:rPr>
              <a:t>conc. </a:t>
            </a:r>
            <a:r>
              <a:rPr lang="en-US" sz="3100" dirty="0">
                <a:solidFill>
                  <a:srgbClr val="FF9900"/>
                </a:solidFill>
                <a:latin typeface="Palatino" charset="0"/>
              </a:rPr>
              <a:t>of intermediates change slowly with </a:t>
            </a:r>
            <a:r>
              <a:rPr lang="en-US" sz="3100" dirty="0" smtClean="0">
                <a:solidFill>
                  <a:srgbClr val="FF9900"/>
                </a:solidFill>
                <a:latin typeface="Palatino" charset="0"/>
              </a:rPr>
              <a:t>time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100" dirty="0" smtClean="0">
                <a:solidFill>
                  <a:srgbClr val="FF9900"/>
                </a:solidFill>
                <a:latin typeface="Palatino" charset="0"/>
              </a:rPr>
              <a:t>This is called </a:t>
            </a:r>
            <a:r>
              <a:rPr lang="en-US" sz="3100" dirty="0">
                <a:solidFill>
                  <a:srgbClr val="FFFF00"/>
                </a:solidFill>
                <a:latin typeface="Palatino" charset="0"/>
              </a:rPr>
              <a:t>steady state reaction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300" dirty="0" err="1">
                <a:latin typeface="Palatino" charset="0"/>
              </a:rPr>
              <a:t>Michaelis-Menten</a:t>
            </a:r>
            <a:r>
              <a:rPr lang="en-US" sz="3300" dirty="0">
                <a:latin typeface="Palatino" charset="0"/>
              </a:rPr>
              <a:t> equation measures the </a:t>
            </a:r>
            <a:r>
              <a:rPr lang="en-US" sz="3300" dirty="0">
                <a:solidFill>
                  <a:srgbClr val="FFFF00"/>
                </a:solidFill>
                <a:latin typeface="Palatino" charset="0"/>
              </a:rPr>
              <a:t>initial velocity (</a:t>
            </a:r>
            <a:r>
              <a:rPr lang="en-US" sz="3300" i="1" dirty="0" err="1">
                <a:solidFill>
                  <a:srgbClr val="FFFF00"/>
                </a:solidFill>
                <a:latin typeface="Palatino" charset="0"/>
              </a:rPr>
              <a:t>v</a:t>
            </a:r>
            <a:r>
              <a:rPr lang="en-US" sz="3300" baseline="-25000" dirty="0" err="1">
                <a:solidFill>
                  <a:srgbClr val="FFFF00"/>
                </a:solidFill>
                <a:latin typeface="Palatino" charset="0"/>
              </a:rPr>
              <a:t>o</a:t>
            </a:r>
            <a:r>
              <a:rPr lang="en-US" sz="3300" dirty="0">
                <a:solidFill>
                  <a:srgbClr val="FFFF00"/>
                </a:solidFill>
                <a:latin typeface="Palatino" charset="0"/>
              </a:rPr>
              <a:t>)</a:t>
            </a:r>
            <a:r>
              <a:rPr lang="en-US" sz="3300" dirty="0">
                <a:latin typeface="Palatino" charset="0"/>
              </a:rPr>
              <a:t> of an enzyme reaction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3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3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3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3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3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3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4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4572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Michaelis Menten Equation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2133600"/>
            <a:ext cx="6705600" cy="2895600"/>
          </a:xfrm>
        </p:spPr>
        <p:txBody>
          <a:bodyPr/>
          <a:lstStyle/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sz="4400">
                <a:solidFill>
                  <a:srgbClr val="FF9900"/>
                </a:solidFill>
                <a:latin typeface="Palatino" charset="0"/>
              </a:rPr>
              <a:t>				V</a:t>
            </a:r>
            <a:r>
              <a:rPr lang="en-US" sz="4400" baseline="-25000">
                <a:solidFill>
                  <a:srgbClr val="FF9900"/>
                </a:solidFill>
                <a:latin typeface="Palatino" charset="0"/>
              </a:rPr>
              <a:t>max</a:t>
            </a:r>
            <a:r>
              <a:rPr lang="en-US" sz="4400">
                <a:solidFill>
                  <a:srgbClr val="FF9900"/>
                </a:solidFill>
                <a:latin typeface="Palatino" charset="0"/>
              </a:rPr>
              <a:t> [S]</a:t>
            </a:r>
          </a:p>
          <a:p>
            <a:pPr algn="ctr">
              <a:buClr>
                <a:srgbClr val="33CC33"/>
              </a:buClr>
              <a:buFont typeface="Wingdings" charset="0"/>
              <a:buNone/>
            </a:pPr>
            <a:r>
              <a:rPr lang="en-US" sz="4400" i="1">
                <a:solidFill>
                  <a:srgbClr val="FF9900"/>
                </a:solidFill>
                <a:latin typeface="Palatino" charset="0"/>
              </a:rPr>
              <a:t>v</a:t>
            </a:r>
            <a:r>
              <a:rPr lang="en-US" sz="4400" baseline="-25000">
                <a:solidFill>
                  <a:srgbClr val="FF9900"/>
                </a:solidFill>
                <a:latin typeface="Palatino" charset="0"/>
              </a:rPr>
              <a:t>o</a:t>
            </a:r>
            <a:r>
              <a:rPr lang="en-US" sz="4400">
                <a:solidFill>
                  <a:srgbClr val="FF9900"/>
                </a:solidFill>
                <a:latin typeface="Palatino" charset="0"/>
              </a:rPr>
              <a:t> = ------------</a:t>
            </a:r>
          </a:p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sz="4400">
                <a:solidFill>
                  <a:srgbClr val="FF9900"/>
                </a:solidFill>
                <a:latin typeface="Palatino" charset="0"/>
              </a:rPr>
              <a:t>				K</a:t>
            </a:r>
            <a:r>
              <a:rPr lang="en-US" sz="4400" baseline="-25000">
                <a:solidFill>
                  <a:srgbClr val="FF9900"/>
                </a:solidFill>
                <a:latin typeface="Palatino" charset="0"/>
              </a:rPr>
              <a:t>m</a:t>
            </a:r>
            <a:r>
              <a:rPr lang="en-US" sz="4400">
                <a:solidFill>
                  <a:srgbClr val="FF9900"/>
                </a:solidFill>
                <a:latin typeface="Palatino" charset="0"/>
              </a:rPr>
              <a:t> + [S]</a:t>
            </a: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647700" y="4648200"/>
            <a:ext cx="5105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rgbClr val="33CC33"/>
              </a:buClr>
              <a:buSzPct val="60000"/>
              <a:buFont typeface="Wingdings" charset="0"/>
              <a:buNone/>
            </a:pPr>
            <a:r>
              <a:rPr lang="en-US" sz="2800"/>
              <a:t>[S] = substrate concentration</a:t>
            </a:r>
          </a:p>
          <a:p>
            <a:pPr marL="342900" indent="-342900" algn="l">
              <a:spcBef>
                <a:spcPct val="20000"/>
              </a:spcBef>
              <a:buClr>
                <a:srgbClr val="33CC33"/>
              </a:buClr>
              <a:buSzPct val="60000"/>
              <a:buFont typeface="Wingdings" charset="0"/>
              <a:buNone/>
            </a:pPr>
            <a:r>
              <a:rPr lang="en-US" sz="2800"/>
              <a:t>V</a:t>
            </a:r>
            <a:r>
              <a:rPr lang="en-US" sz="2800" baseline="-25000"/>
              <a:t>max</a:t>
            </a:r>
            <a:r>
              <a:rPr lang="en-US" sz="2800"/>
              <a:t> = maximum velocity</a:t>
            </a:r>
          </a:p>
          <a:p>
            <a:pPr marL="342900" indent="-342900" algn="l">
              <a:spcBef>
                <a:spcPct val="20000"/>
              </a:spcBef>
              <a:buClr>
                <a:srgbClr val="33CC33"/>
              </a:buClr>
              <a:buSzPct val="60000"/>
              <a:buFont typeface="Wingdings" charset="0"/>
              <a:buNone/>
            </a:pPr>
            <a:r>
              <a:rPr lang="en-US" sz="2800"/>
              <a:t>K</a:t>
            </a:r>
            <a:r>
              <a:rPr lang="en-US" sz="2800" baseline="-25000"/>
              <a:t>m</a:t>
            </a:r>
            <a:r>
              <a:rPr lang="en-US" sz="2800"/>
              <a:t> = Michaelis constant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Plot of the initial velocity </a:t>
            </a:r>
            <a:r>
              <a:rPr lang="en-US" i="1">
                <a:solidFill>
                  <a:schemeClr val="tx1"/>
                </a:solidFill>
              </a:rPr>
              <a:t>v</a:t>
            </a:r>
            <a:r>
              <a:rPr lang="en-US" baseline="-25000">
                <a:solidFill>
                  <a:schemeClr val="tx1"/>
                </a:solidFill>
              </a:rPr>
              <a:t>o</a:t>
            </a:r>
            <a:r>
              <a:rPr lang="en-US">
                <a:solidFill>
                  <a:schemeClr val="tx1"/>
                </a:solidFill>
              </a:rPr>
              <a:t> of a simple Michaelis–Menten reaction versus the substrate concentration [S]</a:t>
            </a:r>
          </a:p>
        </p:txBody>
      </p:sp>
      <p:pic>
        <p:nvPicPr>
          <p:cNvPr id="257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6150" y="419100"/>
            <a:ext cx="8393113" cy="5105400"/>
          </a:xfrm>
        </p:spPr>
      </p:pic>
      <p:sp>
        <p:nvSpPr>
          <p:cNvPr id="257028" name="Text Box 4"/>
          <p:cNvSpPr txBox="1">
            <a:spLocks noChangeArrowheads="1"/>
          </p:cNvSpPr>
          <p:nvPr/>
        </p:nvSpPr>
        <p:spPr bwMode="auto">
          <a:xfrm rot="-5400000">
            <a:off x="-119062" y="4735513"/>
            <a:ext cx="83661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479</a:t>
            </a:r>
            <a:endParaRPr lang="en-US" sz="1000">
              <a:latin typeface="Times" charset="0"/>
            </a:endParaRPr>
          </a:p>
        </p:txBody>
      </p:sp>
      <p:grpSp>
        <p:nvGrpSpPr>
          <p:cNvPr id="257029" name="Group 5"/>
          <p:cNvGrpSpPr>
            <a:grpSpLocks/>
          </p:cNvGrpSpPr>
          <p:nvPr/>
        </p:nvGrpSpPr>
        <p:grpSpPr bwMode="auto">
          <a:xfrm>
            <a:off x="1790700" y="1143000"/>
            <a:ext cx="7391400" cy="3581400"/>
            <a:chOff x="1128" y="720"/>
            <a:chExt cx="4656" cy="2256"/>
          </a:xfrm>
        </p:grpSpPr>
        <p:sp>
          <p:nvSpPr>
            <p:cNvPr id="257030" name="Line 6"/>
            <p:cNvSpPr>
              <a:spLocks noChangeShapeType="1"/>
            </p:cNvSpPr>
            <p:nvPr/>
          </p:nvSpPr>
          <p:spPr bwMode="auto">
            <a:xfrm>
              <a:off x="1128" y="1824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31" name="Line 7"/>
            <p:cNvSpPr>
              <a:spLocks noChangeShapeType="1"/>
            </p:cNvSpPr>
            <p:nvPr/>
          </p:nvSpPr>
          <p:spPr bwMode="auto">
            <a:xfrm>
              <a:off x="1992" y="182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32" name="Line 8"/>
            <p:cNvSpPr>
              <a:spLocks noChangeShapeType="1"/>
            </p:cNvSpPr>
            <p:nvPr/>
          </p:nvSpPr>
          <p:spPr bwMode="auto">
            <a:xfrm>
              <a:off x="1176" y="720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981200"/>
            <a:ext cx="8229600" cy="3962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300" i="1" dirty="0">
                <a:latin typeface="Palatino" charset="0"/>
              </a:rPr>
              <a:t>K</a:t>
            </a:r>
            <a:r>
              <a:rPr lang="en-US" sz="3300" baseline="-25000" dirty="0">
                <a:latin typeface="Palatino" charset="0"/>
              </a:rPr>
              <a:t>m</a:t>
            </a:r>
            <a:r>
              <a:rPr lang="en-US" sz="3300" dirty="0">
                <a:latin typeface="Palatino" charset="0"/>
              </a:rPr>
              <a:t> is the </a:t>
            </a:r>
            <a:r>
              <a:rPr lang="en-US" sz="3300" dirty="0" smtClean="0">
                <a:latin typeface="Palatino" charset="0"/>
              </a:rPr>
              <a:t>[S] </a:t>
            </a:r>
            <a:r>
              <a:rPr lang="en-US" sz="3300" dirty="0">
                <a:latin typeface="Palatino" charset="0"/>
              </a:rPr>
              <a:t>at which the initial rate is one-half of the maximum rate (½ </a:t>
            </a:r>
            <a:r>
              <a:rPr lang="en-US" sz="3300" dirty="0" err="1">
                <a:latin typeface="Palatino" charset="0"/>
              </a:rPr>
              <a:t>V</a:t>
            </a:r>
            <a:r>
              <a:rPr lang="en-US" sz="3300" baseline="-25000" dirty="0" err="1">
                <a:latin typeface="Palatino" charset="0"/>
              </a:rPr>
              <a:t>max</a:t>
            </a:r>
            <a:r>
              <a:rPr lang="en-US" sz="3300" dirty="0">
                <a:latin typeface="Palatino" charset="0"/>
              </a:rPr>
              <a:t>)</a:t>
            </a:r>
          </a:p>
          <a:p>
            <a:pPr algn="just">
              <a:buClr>
                <a:srgbClr val="33CC33"/>
              </a:buClr>
            </a:pPr>
            <a:endParaRPr lang="en-US" sz="3300" dirty="0" smtClean="0">
              <a:solidFill>
                <a:srgbClr val="FF9900"/>
              </a:solidFill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 sz="3300" dirty="0" smtClean="0">
                <a:solidFill>
                  <a:srgbClr val="FF9900"/>
                </a:solidFill>
                <a:latin typeface="Palatino" charset="0"/>
              </a:rPr>
              <a:t>It </a:t>
            </a:r>
            <a:r>
              <a:rPr lang="en-US" sz="3300" dirty="0">
                <a:solidFill>
                  <a:srgbClr val="FF9900"/>
                </a:solidFill>
                <a:latin typeface="Palatino" charset="0"/>
              </a:rPr>
              <a:t>is the [S] required to saturate all of the active sites of an enzyme</a:t>
            </a:r>
            <a:endParaRPr lang="en-US" sz="3300" baseline="-25000" dirty="0">
              <a:solidFill>
                <a:srgbClr val="FF9900"/>
              </a:solidFill>
              <a:latin typeface="Palatino" charset="0"/>
            </a:endParaRP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title"/>
          </p:nvPr>
        </p:nvSpPr>
        <p:spPr>
          <a:xfrm>
            <a:off x="1814513" y="533400"/>
            <a:ext cx="6834187" cy="1143000"/>
          </a:xfrm>
          <a:noFill/>
          <a:ln/>
        </p:spPr>
        <p:txBody>
          <a:bodyPr/>
          <a:lstStyle/>
          <a:p>
            <a:pPr algn="ctr"/>
            <a:r>
              <a:rPr lang="en-US" sz="4400" b="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K</a:t>
            </a:r>
            <a:r>
              <a:rPr lang="en-US" sz="4400" b="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m</a:t>
            </a:r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(Michaelis Constant)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295400"/>
            <a:ext cx="8229600" cy="44958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300">
                <a:solidFill>
                  <a:srgbClr val="FF9900"/>
                </a:solidFill>
                <a:latin typeface="Palatino" charset="0"/>
              </a:rPr>
              <a:t>The </a:t>
            </a:r>
            <a:r>
              <a:rPr lang="en-US" sz="3300" i="1">
                <a:solidFill>
                  <a:srgbClr val="FF9900"/>
                </a:solidFill>
                <a:latin typeface="Palatino" charset="0"/>
              </a:rPr>
              <a:t>K</a:t>
            </a:r>
            <a:r>
              <a:rPr lang="en-US" sz="3300" baseline="-25000">
                <a:solidFill>
                  <a:srgbClr val="FF9900"/>
                </a:solidFill>
                <a:latin typeface="Palatino" charset="0"/>
              </a:rPr>
              <a:t>m</a:t>
            </a:r>
            <a:r>
              <a:rPr lang="en-US" sz="3300">
                <a:solidFill>
                  <a:srgbClr val="FF9900"/>
                </a:solidFill>
                <a:latin typeface="Palatino" charset="0"/>
              </a:rPr>
              <a:t> value of a substrate depends on its affinity with the enzyme</a:t>
            </a:r>
          </a:p>
          <a:p>
            <a:pPr lvl="1" algn="just">
              <a:buClr>
                <a:srgbClr val="33CC33"/>
              </a:buClr>
            </a:pPr>
            <a:r>
              <a:rPr lang="en-US" sz="3100">
                <a:solidFill>
                  <a:srgbClr val="33CC33"/>
                </a:solidFill>
                <a:latin typeface="Palatino" charset="0"/>
              </a:rPr>
              <a:t>High </a:t>
            </a:r>
            <a:r>
              <a:rPr lang="en-US" sz="3100" i="1">
                <a:solidFill>
                  <a:srgbClr val="33CC33"/>
                </a:solidFill>
                <a:latin typeface="Palatino" charset="0"/>
              </a:rPr>
              <a:t>K</a:t>
            </a:r>
            <a:r>
              <a:rPr lang="en-US" sz="3100" baseline="-25000">
                <a:solidFill>
                  <a:srgbClr val="33CC33"/>
                </a:solidFill>
                <a:latin typeface="Palatino" charset="0"/>
              </a:rPr>
              <a:t>m</a:t>
            </a:r>
            <a:r>
              <a:rPr lang="en-US" sz="3100">
                <a:latin typeface="Palatino" charset="0"/>
              </a:rPr>
              <a:t> means low affinity with enzyme (more substrate needed to saturate the enzyme)</a:t>
            </a:r>
          </a:p>
          <a:p>
            <a:pPr lvl="1" algn="just">
              <a:buClr>
                <a:srgbClr val="33CC33"/>
              </a:buClr>
            </a:pPr>
            <a:r>
              <a:rPr lang="en-US" sz="3100">
                <a:solidFill>
                  <a:srgbClr val="33CC33"/>
                </a:solidFill>
                <a:latin typeface="Palatino" charset="0"/>
              </a:rPr>
              <a:t>Low </a:t>
            </a:r>
            <a:r>
              <a:rPr lang="en-US" sz="3100" i="1">
                <a:solidFill>
                  <a:srgbClr val="33CC33"/>
                </a:solidFill>
                <a:latin typeface="Palatino" charset="0"/>
              </a:rPr>
              <a:t>K</a:t>
            </a:r>
            <a:r>
              <a:rPr lang="en-US" sz="3100" baseline="-25000">
                <a:solidFill>
                  <a:srgbClr val="33CC33"/>
                </a:solidFill>
                <a:latin typeface="Palatino" charset="0"/>
              </a:rPr>
              <a:t>m</a:t>
            </a:r>
            <a:r>
              <a:rPr lang="en-US" sz="3100">
                <a:latin typeface="Palatino" charset="0"/>
              </a:rPr>
              <a:t> means high affinity with enzyme (less substrate needed to saturate the enzyme)</a:t>
            </a:r>
            <a:endParaRPr lang="en-US" sz="3100" baseline="-2500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8229600" cy="44958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300">
                <a:latin typeface="Palatino" charset="0"/>
              </a:rPr>
              <a:t>The Lineweaver-Burk plot is a double-reciprocal plot, obtained by taking reciprocals of the Michaelis Menten equation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title"/>
          </p:nvPr>
        </p:nvSpPr>
        <p:spPr>
          <a:xfrm>
            <a:off x="1814513" y="533400"/>
            <a:ext cx="6834187" cy="1143000"/>
          </a:xfrm>
          <a:noFill/>
          <a:ln/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Lineweaver-Burk plot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2324100" y="7620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Enzymes</a:t>
            </a:r>
          </a:p>
        </p:txBody>
      </p:sp>
      <p:pic>
        <p:nvPicPr>
          <p:cNvPr id="210959" name="Picture 15" descr="fig142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295400"/>
            <a:ext cx="4419600" cy="43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Plot of the initial velocity </a:t>
            </a:r>
            <a:r>
              <a:rPr lang="en-US" i="1">
                <a:solidFill>
                  <a:schemeClr val="tx1"/>
                </a:solidFill>
              </a:rPr>
              <a:t>v</a:t>
            </a:r>
            <a:r>
              <a:rPr lang="en-US" baseline="-25000">
                <a:solidFill>
                  <a:schemeClr val="tx1"/>
                </a:solidFill>
              </a:rPr>
              <a:t>o</a:t>
            </a:r>
            <a:r>
              <a:rPr lang="en-US">
                <a:solidFill>
                  <a:schemeClr val="tx1"/>
                </a:solidFill>
              </a:rPr>
              <a:t> of a simple Michaelis–Menten reaction versus the substrate concentration [S]</a:t>
            </a:r>
          </a:p>
        </p:txBody>
      </p:sp>
      <p:pic>
        <p:nvPicPr>
          <p:cNvPr id="262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6150" y="419100"/>
            <a:ext cx="8393113" cy="5105400"/>
          </a:xfrm>
        </p:spPr>
      </p:pic>
      <p:sp>
        <p:nvSpPr>
          <p:cNvPr id="262148" name="Text Box 4"/>
          <p:cNvSpPr txBox="1">
            <a:spLocks noChangeArrowheads="1"/>
          </p:cNvSpPr>
          <p:nvPr/>
        </p:nvSpPr>
        <p:spPr bwMode="auto">
          <a:xfrm rot="-5400000">
            <a:off x="-119062" y="4735513"/>
            <a:ext cx="83661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479</a:t>
            </a:r>
            <a:endParaRPr lang="en-US" sz="1000">
              <a:latin typeface="Times" charset="0"/>
            </a:endParaRPr>
          </a:p>
        </p:txBody>
      </p:sp>
      <p:grpSp>
        <p:nvGrpSpPr>
          <p:cNvPr id="262149" name="Group 5"/>
          <p:cNvGrpSpPr>
            <a:grpSpLocks/>
          </p:cNvGrpSpPr>
          <p:nvPr/>
        </p:nvGrpSpPr>
        <p:grpSpPr bwMode="auto">
          <a:xfrm>
            <a:off x="1790700" y="1143000"/>
            <a:ext cx="7391400" cy="3581400"/>
            <a:chOff x="1128" y="720"/>
            <a:chExt cx="4656" cy="2256"/>
          </a:xfrm>
        </p:grpSpPr>
        <p:sp>
          <p:nvSpPr>
            <p:cNvPr id="262150" name="Line 6"/>
            <p:cNvSpPr>
              <a:spLocks noChangeShapeType="1"/>
            </p:cNvSpPr>
            <p:nvPr/>
          </p:nvSpPr>
          <p:spPr bwMode="auto">
            <a:xfrm>
              <a:off x="1128" y="1824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51" name="Line 7"/>
            <p:cNvSpPr>
              <a:spLocks noChangeShapeType="1"/>
            </p:cNvSpPr>
            <p:nvPr/>
          </p:nvSpPr>
          <p:spPr bwMode="auto">
            <a:xfrm>
              <a:off x="1992" y="182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52" name="Line 8"/>
            <p:cNvSpPr>
              <a:spLocks noChangeShapeType="1"/>
            </p:cNvSpPr>
            <p:nvPr/>
          </p:nvSpPr>
          <p:spPr bwMode="auto">
            <a:xfrm>
              <a:off x="1176" y="720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5626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A double reciprocal Lineweaver–Burk plot</a:t>
            </a:r>
          </a:p>
        </p:txBody>
      </p:sp>
      <p:pic>
        <p:nvPicPr>
          <p:cNvPr id="263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100" y="457200"/>
            <a:ext cx="8662988" cy="5105400"/>
          </a:xfrm>
        </p:spPr>
      </p:pic>
      <p:sp>
        <p:nvSpPr>
          <p:cNvPr id="263172" name="Text Box 4"/>
          <p:cNvSpPr txBox="1">
            <a:spLocks noChangeArrowheads="1"/>
          </p:cNvSpPr>
          <p:nvPr/>
        </p:nvSpPr>
        <p:spPr bwMode="auto">
          <a:xfrm rot="-5400000">
            <a:off x="-119063" y="4737101"/>
            <a:ext cx="8366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480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Active site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676400"/>
            <a:ext cx="8229600" cy="47244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latin typeface="Palatino" charset="0"/>
              </a:rPr>
              <a:t>The region of enzyme where a substrate binds is called active site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endParaRPr lang="en-US">
              <a:latin typeface="Palatino" charset="0"/>
            </a:endParaRP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solidFill>
                  <a:srgbClr val="FF9900"/>
                </a:solidFill>
                <a:latin typeface="Palatino" charset="0"/>
              </a:rPr>
              <a:t>Once the substrate is bound, catalysis takes place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endParaRPr lang="en-US">
              <a:latin typeface="Palatino" charset="0"/>
            </a:endParaRP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latin typeface="Palatino" charset="0"/>
              </a:rPr>
              <a:t>All enzymes have one or more active sites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endParaRPr lang="en-US">
              <a:latin typeface="Palatino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15000"/>
            <a:ext cx="8743950" cy="6858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Structure of trypsin enzyme</a:t>
            </a:r>
          </a:p>
        </p:txBody>
      </p:sp>
      <p:pic>
        <p:nvPicPr>
          <p:cNvPr id="299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4925" y="419100"/>
            <a:ext cx="5137150" cy="5105400"/>
          </a:xfrm>
        </p:spPr>
      </p:pic>
      <p:sp>
        <p:nvSpPr>
          <p:cNvPr id="299012" name="Text Box 4"/>
          <p:cNvSpPr txBox="1">
            <a:spLocks noChangeArrowheads="1"/>
          </p:cNvSpPr>
          <p:nvPr/>
        </p:nvSpPr>
        <p:spPr bwMode="auto">
          <a:xfrm rot="-5400000">
            <a:off x="-123031" y="470931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519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91200"/>
            <a:ext cx="8743950" cy="6858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An enzyme with its active site</a:t>
            </a:r>
          </a:p>
        </p:txBody>
      </p:sp>
      <p:pic>
        <p:nvPicPr>
          <p:cNvPr id="301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419100"/>
            <a:ext cx="7177087" cy="5105400"/>
          </a:xfrm>
        </p:spPr>
      </p:pic>
      <p:sp>
        <p:nvSpPr>
          <p:cNvPr id="301060" name="Text Box 4"/>
          <p:cNvSpPr txBox="1">
            <a:spLocks noChangeArrowheads="1"/>
          </p:cNvSpPr>
          <p:nvPr/>
        </p:nvSpPr>
        <p:spPr bwMode="auto">
          <a:xfrm rot="-5400000">
            <a:off x="-123031" y="470931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533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15000"/>
            <a:ext cx="8743950" cy="6858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Structure of pepsin enzyme</a:t>
            </a:r>
          </a:p>
        </p:txBody>
      </p:sp>
      <p:pic>
        <p:nvPicPr>
          <p:cNvPr id="3020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4013" y="419100"/>
            <a:ext cx="7037387" cy="5105400"/>
          </a:xfrm>
        </p:spPr>
      </p:pic>
      <p:sp>
        <p:nvSpPr>
          <p:cNvPr id="302084" name="Text Box 4"/>
          <p:cNvSpPr txBox="1">
            <a:spLocks noChangeArrowheads="1"/>
          </p:cNvSpPr>
          <p:nvPr/>
        </p:nvSpPr>
        <p:spPr bwMode="auto">
          <a:xfrm rot="-5400000">
            <a:off x="-123031" y="470931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537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Classification of Enzymes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2743200"/>
            <a:ext cx="7696200" cy="1524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Enzymes are classified into six types according to the type of reaction catalyzed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build="p" autoUpdateAnimBg="0"/>
    </p:bldLst>
  </p:timing>
</p:sld>
</file>

<file path=ppt/theme/theme1.xml><?xml version="1.0" encoding="utf-8"?>
<a:theme xmlns:a="http://schemas.openxmlformats.org/drawingml/2006/main" name="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voet_template">
  <a:themeElements>
    <a:clrScheme name="2_voe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oet_template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2_voe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1_Generic">
      <a:majorFont>
        <a:latin typeface="Arial Narrow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3031</TotalTime>
  <Words>1241</Words>
  <Application>Microsoft Office PowerPoint</Application>
  <PresentationFormat>35mm Slides</PresentationFormat>
  <Paragraphs>166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Generic</vt:lpstr>
      <vt:lpstr>2_voet_template</vt:lpstr>
      <vt:lpstr>1_Generic</vt:lpstr>
      <vt:lpstr>PowerPoint Presentation</vt:lpstr>
      <vt:lpstr>PowerPoint Presentation</vt:lpstr>
      <vt:lpstr>What are Enzymes?</vt:lpstr>
      <vt:lpstr>PowerPoint Presentation</vt:lpstr>
      <vt:lpstr>Active site</vt:lpstr>
      <vt:lpstr>Structure of trypsin enzyme</vt:lpstr>
      <vt:lpstr>An enzyme with its active site</vt:lpstr>
      <vt:lpstr>Structure of pepsin enzyme</vt:lpstr>
      <vt:lpstr>Classification of Enzymes</vt:lpstr>
      <vt:lpstr>Enzyme Classification According to Reaction Type</vt:lpstr>
      <vt:lpstr>Enzyme nomenclature (Naming)</vt:lpstr>
      <vt:lpstr>Enzyme specificity</vt:lpstr>
      <vt:lpstr>Enzyme –substrate binding</vt:lpstr>
      <vt:lpstr>An enzyme–substrate complex illustrating both the geometric and the physical complementarity between enzymes and substrates</vt:lpstr>
      <vt:lpstr>PowerPoint Presentation</vt:lpstr>
      <vt:lpstr>Enzyme –substrate binding</vt:lpstr>
      <vt:lpstr>PowerPoint Presentation</vt:lpstr>
      <vt:lpstr>Enzyme Activity or Velocity</vt:lpstr>
      <vt:lpstr>Cofactors, Coenzymes, Isoenzymes</vt:lpstr>
      <vt:lpstr>Cofactors, Coenzymes, Isoenzymes</vt:lpstr>
      <vt:lpstr>PowerPoint Presentation</vt:lpstr>
      <vt:lpstr>Ribozymes</vt:lpstr>
      <vt:lpstr>Zymogens</vt:lpstr>
      <vt:lpstr>How do enzymes work?</vt:lpstr>
      <vt:lpstr>How do enzymes work?</vt:lpstr>
      <vt:lpstr>The effect of a catalyst on the transition state diagram of a reaction.</vt:lpstr>
      <vt:lpstr>Factors affecting enzyme activity</vt:lpstr>
      <vt:lpstr>Factors affecting enzyme activity</vt:lpstr>
      <vt:lpstr>Effect of pH on the initial rate of the reaction catalyzed by most enzymes (the bell-shaped curve)</vt:lpstr>
      <vt:lpstr>Factors affecting enzyme activity</vt:lpstr>
      <vt:lpstr>Enzyme kinetics</vt:lpstr>
      <vt:lpstr>PowerPoint Presentation</vt:lpstr>
      <vt:lpstr>Initial rate of enzyme reaction</vt:lpstr>
      <vt:lpstr>PowerPoint Presentation</vt:lpstr>
      <vt:lpstr>Michaelis Menten Equation</vt:lpstr>
      <vt:lpstr>Plot of the initial velocity vo of a simple Michaelis–Menten reaction versus the substrate concentration [S]</vt:lpstr>
      <vt:lpstr>Km (Michaelis Constant)</vt:lpstr>
      <vt:lpstr>PowerPoint Presentation</vt:lpstr>
      <vt:lpstr>Lineweaver-Burk plot</vt:lpstr>
      <vt:lpstr>Plot of the initial velocity vo of a simple Michaelis–Menten reaction versus the substrate concentration [S]</vt:lpstr>
      <vt:lpstr>A double reciprocal Lineweaver–Burk plot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</dc:title>
  <dc:creator>Usman Ghani</dc:creator>
  <cp:lastModifiedBy>Usman Ghani</cp:lastModifiedBy>
  <cp:revision>299</cp:revision>
  <cp:lastPrinted>1601-01-01T00:00:00Z</cp:lastPrinted>
  <dcterms:created xsi:type="dcterms:W3CDTF">2001-02-07T02:23:56Z</dcterms:created>
  <dcterms:modified xsi:type="dcterms:W3CDTF">2014-09-25T05:56:08Z</dcterms:modified>
</cp:coreProperties>
</file>