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6"/>
  </p:notesMasterIdLst>
  <p:sldIdLst>
    <p:sldId id="282" r:id="rId2"/>
    <p:sldId id="297" r:id="rId3"/>
    <p:sldId id="283" r:id="rId4"/>
    <p:sldId id="285" r:id="rId5"/>
    <p:sldId id="259" r:id="rId6"/>
    <p:sldId id="260" r:id="rId7"/>
    <p:sldId id="261" r:id="rId8"/>
    <p:sldId id="258" r:id="rId9"/>
    <p:sldId id="263" r:id="rId10"/>
    <p:sldId id="286" r:id="rId11"/>
    <p:sldId id="287" r:id="rId12"/>
    <p:sldId id="266" r:id="rId13"/>
    <p:sldId id="268" r:id="rId14"/>
    <p:sldId id="284" r:id="rId15"/>
    <p:sldId id="288" r:id="rId16"/>
    <p:sldId id="291" r:id="rId17"/>
    <p:sldId id="289" r:id="rId18"/>
    <p:sldId id="290" r:id="rId19"/>
    <p:sldId id="292" r:id="rId20"/>
    <p:sldId id="276" r:id="rId21"/>
    <p:sldId id="299" r:id="rId22"/>
    <p:sldId id="298" r:id="rId23"/>
    <p:sldId id="300" r:id="rId24"/>
    <p:sldId id="29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6" autoAdjust="0"/>
  </p:normalViewPr>
  <p:slideViewPr>
    <p:cSldViewPr>
      <p:cViewPr varScale="1">
        <p:scale>
          <a:sx n="56" d="100"/>
          <a:sy n="56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70E271-9B1C-4DE1-894B-A1D012C951DE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96A21-609D-4206-953D-835FED743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F5D12-0C4D-46AA-91D4-E3D608AFA5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Eplain what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6AB01-D76A-4AE2-A319-31E1236BCE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D43A8B-0B58-4CD2-A437-D6D989709B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8B1D68-F96E-42F5-BD60-3532A42078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85486F-9C57-4267-83D2-8F77CCC7C6ED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55855E-FDC0-42AC-84F2-C6D9D4CA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84FD-5A79-4A30-A1D0-A010D1515F05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4C7D-2CDE-494E-8F7C-D6168503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E015-38F5-426F-B897-5082EFC601E5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C88F-2AEB-48CA-9773-6DDA3BD1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1D1D-9E49-48D7-BD4D-6767EC3DD848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1A84-95A4-4B8E-81B6-0E4FA417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016DE-E3BA-48A7-9010-C90592657EEE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21803B-010F-4010-AB2A-BA4DC8DA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11EB-681E-44EB-9BE5-3BEA1012B488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1E51-C1B5-456B-9251-D07E4BD3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0AD40-81F4-4D94-883E-CCBFFC6F98C4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36488-3786-4E44-A311-00AB78632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8664-24D5-4E1B-AF7D-A4FA90BE8FF9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A1F0-7D21-49C7-AE15-3E170B3B0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24D0-8A73-4DDF-98EF-862D1695D735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562-3CA7-4286-8358-46442274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BFF07-7399-47C6-90B4-0A7EC7A78725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FDA25B-3BA3-43D4-8E83-246D5DED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619029-0A2D-4076-9726-FE2A0A51E850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E802A0-DB43-432A-93B1-67AD2A86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FE1492-36C4-4F53-B88A-39141B10428A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07CB33-C27A-43C4-8E98-9E43A0827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7" r:id="rId2"/>
    <p:sldLayoutId id="2147483784" r:id="rId3"/>
    <p:sldLayoutId id="2147483778" r:id="rId4"/>
    <p:sldLayoutId id="2147483785" r:id="rId5"/>
    <p:sldLayoutId id="2147483779" r:id="rId6"/>
    <p:sldLayoutId id="2147483780" r:id="rId7"/>
    <p:sldLayoutId id="2147483786" r:id="rId8"/>
    <p:sldLayoutId id="2147483787" r:id="rId9"/>
    <p:sldLayoutId id="2147483781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Metabolism: Anabolism and Catabolism </a:t>
            </a:r>
            <a:endParaRPr lang="en-US" sz="4000" dirty="0"/>
          </a:p>
        </p:txBody>
      </p:sp>
      <p:sp>
        <p:nvSpPr>
          <p:cNvPr id="7171" name="Subtitle 3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504950"/>
          </a:xfrm>
        </p:spPr>
        <p:txBody>
          <a:bodyPr/>
          <a:lstStyle/>
          <a:p>
            <a:pPr marR="0" algn="ctr"/>
            <a:r>
              <a:rPr lang="en-US" b="1" dirty="0" smtClean="0">
                <a:solidFill>
                  <a:schemeClr val="accent5"/>
                </a:solidFill>
              </a:rPr>
              <a:t>By</a:t>
            </a:r>
          </a:p>
          <a:p>
            <a:pPr marR="0" algn="ctr"/>
            <a:r>
              <a:rPr lang="en-US" b="1" dirty="0" smtClean="0">
                <a:solidFill>
                  <a:srgbClr val="C00000"/>
                </a:solidFill>
              </a:rPr>
              <a:t>Dr. </a:t>
            </a:r>
            <a:r>
              <a:rPr lang="en-US" b="1" dirty="0" err="1" smtClean="0">
                <a:solidFill>
                  <a:srgbClr val="C00000"/>
                </a:solidFill>
              </a:rPr>
              <a:t>Amr</a:t>
            </a:r>
            <a:r>
              <a:rPr lang="en-US" b="1" dirty="0" smtClean="0">
                <a:solidFill>
                  <a:srgbClr val="C00000"/>
                </a:solidFill>
              </a:rPr>
              <a:t> S. </a:t>
            </a:r>
            <a:r>
              <a:rPr lang="en-US" b="1" dirty="0" err="1" smtClean="0">
                <a:solidFill>
                  <a:srgbClr val="C00000"/>
                </a:solidFill>
              </a:rPr>
              <a:t>Moustafa</a:t>
            </a:r>
            <a:r>
              <a:rPr lang="en-US" b="1" dirty="0" smtClean="0">
                <a:solidFill>
                  <a:srgbClr val="C00000"/>
                </a:solidFill>
              </a:rPr>
              <a:t>, MD,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Anabolic Pathways</a:t>
            </a:r>
            <a:endParaRPr lang="en-US" sz="440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Precursor </a:t>
            </a:r>
            <a:r>
              <a:rPr lang="en-US" sz="3600" b="1" dirty="0"/>
              <a:t>molecules into complex  </a:t>
            </a:r>
            <a:r>
              <a:rPr lang="en-US" sz="3600" b="1" dirty="0" smtClean="0"/>
              <a:t>	molecules</a:t>
            </a: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 err="1" smtClean="0"/>
              <a:t>Endergonic</a:t>
            </a:r>
            <a:r>
              <a:rPr lang="en-US" sz="3600" b="1" dirty="0" smtClean="0"/>
              <a:t> reactions </a:t>
            </a:r>
            <a:r>
              <a:rPr lang="en-US" sz="3600" b="1" dirty="0"/>
              <a:t>require ATP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Divergent </a:t>
            </a:r>
            <a:r>
              <a:rPr lang="en-US" sz="3600" b="1" dirty="0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906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5"/>
                </a:solidFill>
                <a:latin typeface="Impact" pitchFamily="42" charset="0"/>
              </a:rPr>
              <a:t>Catabolism Vs Anabolism</a:t>
            </a:r>
            <a:endParaRPr lang="en-US" sz="4800" baseline="30000" dirty="0" smtClean="0">
              <a:solidFill>
                <a:schemeClr val="accent5"/>
              </a:solidFill>
              <a:latin typeface="Impact" pitchFamily="42" charset="0"/>
            </a:endParaRPr>
          </a:p>
        </p:txBody>
      </p:sp>
      <p:pic>
        <p:nvPicPr>
          <p:cNvPr id="17411" name="Picture 4" descr="C:\My Documents\My Pictures\08_004.jpg"/>
          <p:cNvPicPr>
            <a:picLocks noChangeAspect="1" noChangeArrowheads="1"/>
          </p:cNvPicPr>
          <p:nvPr/>
        </p:nvPicPr>
        <p:blipFill>
          <a:blip r:embed="rId2" cstate="print"/>
          <a:srcRect l="11009" t="2469" r="11009" b="16049"/>
          <a:stretch>
            <a:fillRect/>
          </a:stretch>
        </p:blipFill>
        <p:spPr bwMode="auto">
          <a:xfrm>
            <a:off x="1371600" y="1371600"/>
            <a:ext cx="6477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Comparison of catabolic and anabolic pathways</a:t>
            </a:r>
            <a:endParaRPr lang="en-US" dirty="0"/>
          </a:p>
        </p:txBody>
      </p:sp>
      <p:sp>
        <p:nvSpPr>
          <p:cNvPr id="18435" name="Text Placeholder 6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40188" cy="762000"/>
          </a:xfrm>
        </p:spPr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sz="3200" b="1" dirty="0" smtClean="0"/>
              <a:t>Anabolic</a:t>
            </a:r>
            <a:r>
              <a:rPr lang="en-US" dirty="0" smtClean="0"/>
              <a:t>		</a:t>
            </a:r>
          </a:p>
        </p:txBody>
      </p:sp>
      <p:sp>
        <p:nvSpPr>
          <p:cNvPr id="18436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041775" cy="762000"/>
          </a:xfrm>
        </p:spPr>
        <p:txBody>
          <a:bodyPr/>
          <a:lstStyle/>
          <a:p>
            <a:pPr algn="ctr"/>
            <a:r>
              <a:rPr lang="en-US" sz="3200" b="1" dirty="0" smtClean="0"/>
              <a:t>Catabolic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2763838"/>
            <a:ext cx="4192588" cy="3484562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Simple to complex  molecules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Endergonic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Involves reductions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Requires NADPH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Divergent process</a:t>
            </a:r>
            <a:endParaRPr lang="en-US" sz="2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90111" y="2763838"/>
            <a:ext cx="4349089" cy="3426070"/>
          </a:xfrm>
        </p:spPr>
        <p:txBody>
          <a:bodyPr>
            <a:no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Complex to simple molecules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Exergonic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Involves oxidations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Requires NAD</a:t>
            </a:r>
            <a:r>
              <a:rPr lang="en-US" sz="2800" b="1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Convergent process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</a:pPr>
            <a:r>
              <a:rPr lang="en-US" sz="2800" b="1" dirty="0" err="1" smtClean="0"/>
              <a:t>Amphi</a:t>
            </a:r>
            <a:r>
              <a:rPr lang="en-US" sz="2800" b="1" dirty="0" smtClean="0"/>
              <a:t> = Dual, </a:t>
            </a:r>
            <a:r>
              <a:rPr lang="en-US" sz="2800" b="1" dirty="0" err="1" smtClean="0"/>
              <a:t>amphibolic</a:t>
            </a:r>
            <a:r>
              <a:rPr lang="en-US" sz="2800" b="1" dirty="0" smtClean="0"/>
              <a:t>: dual pathway</a:t>
            </a:r>
          </a:p>
          <a:p>
            <a:pPr>
              <a:buClr>
                <a:srgbClr val="C00000"/>
              </a:buClr>
              <a:buSzPct val="100000"/>
            </a:pPr>
            <a:endParaRPr lang="en-US" sz="28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For example,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Krebs cycle is mainly a </a:t>
            </a:r>
            <a:r>
              <a:rPr lang="en-US" sz="3200" b="1" dirty="0" smtClean="0">
                <a:solidFill>
                  <a:srgbClr val="C00000"/>
                </a:solidFill>
              </a:rPr>
              <a:t>catabolic</a:t>
            </a:r>
            <a:r>
              <a:rPr lang="en-US" sz="3200" b="1" dirty="0" smtClean="0"/>
              <a:t> cycle, but with some </a:t>
            </a:r>
            <a:r>
              <a:rPr lang="en-US" sz="3200" b="1" dirty="0" smtClean="0">
                <a:solidFill>
                  <a:schemeClr val="accent5"/>
                </a:solidFill>
              </a:rPr>
              <a:t>anabolic</a:t>
            </a:r>
            <a:r>
              <a:rPr lang="en-US" sz="3200" b="1" dirty="0" smtClean="0"/>
              <a:t> features, 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chemeClr val="accent5"/>
                </a:solidFill>
              </a:rPr>
              <a:t>e.g.,</a:t>
            </a:r>
            <a:r>
              <a:rPr lang="en-US" sz="3200" b="1" dirty="0" smtClean="0"/>
              <a:t> part of Krebs cycle is used for the synthesis of glucose from amino acids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Therefore, </a:t>
            </a:r>
            <a:r>
              <a:rPr lang="en-US" sz="3200" b="1" dirty="0" smtClean="0">
                <a:solidFill>
                  <a:srgbClr val="C00000"/>
                </a:solidFill>
              </a:rPr>
              <a:t>Krebs cycle is </a:t>
            </a:r>
            <a:r>
              <a:rPr lang="en-US" sz="3200" b="1" dirty="0" err="1" smtClean="0">
                <a:solidFill>
                  <a:srgbClr val="C00000"/>
                </a:solidFill>
              </a:rPr>
              <a:t>amphibolic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err="1" smtClean="0"/>
              <a:t>Amphibolic</a:t>
            </a:r>
            <a:r>
              <a:rPr lang="en-US" sz="4400" dirty="0" smtClean="0"/>
              <a:t> Pathways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8"/>
            <a:ext cx="8382000" cy="45259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z="3200" b="1" dirty="0" smtClean="0">
                <a:latin typeface="Arial" charset="0"/>
                <a:cs typeface="Arial" charset="0"/>
              </a:rPr>
              <a:t>ATP + H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2</a:t>
            </a:r>
            <a:r>
              <a:rPr lang="en-US" sz="3200" b="1" dirty="0" smtClean="0">
                <a:latin typeface="Arial" charset="0"/>
                <a:cs typeface="Arial" charset="0"/>
              </a:rPr>
              <a:t>O             ADP +P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i</a:t>
            </a:r>
            <a:endParaRPr lang="en-US" sz="3200" b="1" dirty="0" smtClean="0">
              <a:latin typeface="Arial" charset="0"/>
              <a:cs typeface="Arial" charset="0"/>
            </a:endParaRPr>
          </a:p>
          <a:p>
            <a:r>
              <a:rPr lang="en-US" sz="3200" b="1" dirty="0" smtClean="0">
                <a:latin typeface="Arial" charset="0"/>
                <a:cs typeface="Arial" charset="0"/>
              </a:rPr>
              <a:t>The free energy liberated in the hydrolysis of ATP is used to drive the </a:t>
            </a:r>
            <a:r>
              <a:rPr lang="en-US" sz="3200" b="1" dirty="0" err="1" smtClean="0">
                <a:latin typeface="Arial" charset="0"/>
                <a:cs typeface="Arial" charset="0"/>
              </a:rPr>
              <a:t>endergonic</a:t>
            </a:r>
            <a:r>
              <a:rPr lang="en-US" sz="3200" b="1" dirty="0" smtClean="0">
                <a:latin typeface="Arial" charset="0"/>
                <a:cs typeface="Arial" charset="0"/>
              </a:rPr>
              <a:t> reactions</a:t>
            </a:r>
          </a:p>
          <a:p>
            <a:r>
              <a:rPr lang="en-US" sz="3200" b="1" dirty="0" smtClean="0">
                <a:latin typeface="Arial" charset="0"/>
                <a:cs typeface="Arial" charset="0"/>
              </a:rPr>
              <a:t>ATP is formed from ADP and P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i</a:t>
            </a:r>
            <a:r>
              <a:rPr lang="en-US" sz="3200" b="1" dirty="0" smtClean="0">
                <a:latin typeface="Arial" charset="0"/>
                <a:cs typeface="Arial" charset="0"/>
              </a:rPr>
              <a:t> when fuel molecules are oxidized</a:t>
            </a:r>
          </a:p>
          <a:p>
            <a:r>
              <a:rPr lang="en-US" sz="3200" b="1" baseline="-25000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smtClean="0">
                <a:latin typeface="Arial" charset="0"/>
                <a:cs typeface="Arial" charset="0"/>
              </a:rPr>
              <a:t>This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ATP-ADP cycle </a:t>
            </a:r>
            <a:r>
              <a:rPr lang="en-US" sz="3200" b="1" dirty="0" smtClean="0">
                <a:latin typeface="Arial" charset="0"/>
                <a:cs typeface="Arial" charset="0"/>
              </a:rPr>
              <a:t>is the fundamental mode of energy exchange in biological systems</a:t>
            </a:r>
          </a:p>
          <a:p>
            <a:pPr>
              <a:buFont typeface="Wingdings 3" pitchFamily="18" charset="2"/>
              <a:buNone/>
            </a:pPr>
            <a:endParaRPr lang="en-US" sz="3200" b="1" baseline="-2500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Energy Currency: ATP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24022" y="1777390"/>
            <a:ext cx="776111" cy="61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Adenosine Triphosphate (ATP)</a:t>
            </a:r>
          </a:p>
        </p:txBody>
      </p:sp>
      <p:grpSp>
        <p:nvGrpSpPr>
          <p:cNvPr id="21507" name="Group 9"/>
          <p:cNvGrpSpPr>
            <a:grpSpLocks/>
          </p:cNvGrpSpPr>
          <p:nvPr/>
        </p:nvGrpSpPr>
        <p:grpSpPr bwMode="auto">
          <a:xfrm>
            <a:off x="2438400" y="1752600"/>
            <a:ext cx="4953000" cy="4191000"/>
            <a:chOff x="7239000" y="1752600"/>
            <a:chExt cx="5257800" cy="4724400"/>
          </a:xfrm>
        </p:grpSpPr>
        <p:pic>
          <p:nvPicPr>
            <p:cNvPr id="21508" name="Picture 8" descr="C:\My Documents\My Pictures\06_005.jpg"/>
            <p:cNvPicPr>
              <a:picLocks noChangeAspect="1" noChangeArrowheads="1"/>
            </p:cNvPicPr>
            <p:nvPr/>
          </p:nvPicPr>
          <p:blipFill>
            <a:blip r:embed="rId2" cstate="print"/>
            <a:srcRect l="5220" t="4349" r="4732" b="28261"/>
            <a:stretch>
              <a:fillRect/>
            </a:stretch>
          </p:blipFill>
          <p:spPr bwMode="auto">
            <a:xfrm>
              <a:off x="7239000" y="1752600"/>
              <a:ext cx="5257800" cy="472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9" name="Text Box 9"/>
            <p:cNvSpPr txBox="1">
              <a:spLocks noChangeArrowheads="1"/>
            </p:cNvSpPr>
            <p:nvPr/>
          </p:nvSpPr>
          <p:spPr bwMode="auto">
            <a:xfrm>
              <a:off x="7375525" y="5334000"/>
              <a:ext cx="32924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A50021"/>
                  </a:solidFill>
                </a:rPr>
                <a:t>Δ Gº -7.3 kcal/mol/bond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22963" y="6781800"/>
            <a:ext cx="2362200" cy="76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1" name="Picture 10" descr="C:\My Documents\My Pictures\06_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524000"/>
          </a:xfrm>
          <a:solidFill>
            <a:schemeClr val="bg1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Oxidation-Reduction in Metabolism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379368" y="2129135"/>
            <a:ext cx="358303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E-rich compounds e.g.,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2574925" y="3038475"/>
            <a:ext cx="1841500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Oxidation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5867400" y="2444859"/>
            <a:ext cx="3127779" cy="9079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E-rich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reduced coenzymes</a:t>
            </a: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2057400" y="5248275"/>
            <a:ext cx="914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9906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Oxidation/Reduction</a:t>
            </a:r>
            <a:endParaRPr lang="en-US" sz="4400" baseline="300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1127125" y="1897082"/>
            <a:ext cx="7178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Oxidation: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600" b="1" dirty="0">
                <a:solidFill>
                  <a:srgbClr val="A50021"/>
                </a:solidFill>
              </a:rPr>
              <a:t>Loss of hydrogen</a:t>
            </a:r>
          </a:p>
          <a:p>
            <a:r>
              <a:rPr lang="en-US" sz="3600" b="1" dirty="0">
                <a:solidFill>
                  <a:srgbClr val="A50021"/>
                </a:solidFill>
              </a:rPr>
              <a:t>	Loss of electrons</a:t>
            </a:r>
          </a:p>
          <a:p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b="1" dirty="0">
                <a:solidFill>
                  <a:schemeClr val="accent2"/>
                </a:solidFill>
              </a:rPr>
              <a:t>Reduction: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600" b="1" dirty="0">
                <a:solidFill>
                  <a:srgbClr val="800080"/>
                </a:solidFill>
              </a:rPr>
              <a:t>Gain of hydrogen</a:t>
            </a:r>
          </a:p>
          <a:p>
            <a:r>
              <a:rPr lang="en-US" sz="3600" b="1" dirty="0">
                <a:solidFill>
                  <a:srgbClr val="800080"/>
                </a:solidFill>
              </a:rPr>
              <a:t>	Gain of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44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NADH</a:t>
            </a:r>
            <a:endParaRPr lang="en-US" sz="4400" baseline="30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5" descr="C:\My Documents\My Pictures\28_014.jpg"/>
          <p:cNvPicPr>
            <a:picLocks noChangeAspect="1" noChangeArrowheads="1"/>
          </p:cNvPicPr>
          <p:nvPr/>
        </p:nvPicPr>
        <p:blipFill>
          <a:blip r:embed="rId2" cstate="print"/>
          <a:srcRect l="28333" t="3918" r="14999" b="16408"/>
          <a:stretch>
            <a:fillRect/>
          </a:stretch>
        </p:blipFill>
        <p:spPr bwMode="auto">
          <a:xfrm>
            <a:off x="2514600" y="1219200"/>
            <a:ext cx="434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Regulation of Metabolism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1203325" y="1524000"/>
            <a:ext cx="7595349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Intracellular signals</a:t>
            </a:r>
            <a:r>
              <a:rPr lang="en-US" sz="3200" b="1" dirty="0" smtClean="0">
                <a:solidFill>
                  <a:schemeClr val="accent2"/>
                </a:solidFill>
              </a:rPr>
              <a:t>:</a:t>
            </a:r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3200" b="1" dirty="0"/>
              <a:t>	</a:t>
            </a:r>
            <a:r>
              <a:rPr lang="en-US" sz="3200" b="1" dirty="0">
                <a:solidFill>
                  <a:srgbClr val="A50021"/>
                </a:solidFill>
              </a:rPr>
              <a:t>Substrate availability</a:t>
            </a:r>
          </a:p>
          <a:p>
            <a:r>
              <a:rPr lang="en-US" sz="3200" b="1" dirty="0">
                <a:solidFill>
                  <a:srgbClr val="A50021"/>
                </a:solidFill>
              </a:rPr>
              <a:t>	Product inhibition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A50021"/>
                </a:solidFill>
              </a:rPr>
              <a:t>	</a:t>
            </a:r>
            <a:r>
              <a:rPr lang="en-US" sz="3200" b="1" dirty="0" err="1">
                <a:solidFill>
                  <a:srgbClr val="A50021"/>
                </a:solidFill>
              </a:rPr>
              <a:t>Allosteric</a:t>
            </a:r>
            <a:r>
              <a:rPr lang="en-US" sz="3200" b="1" dirty="0">
                <a:solidFill>
                  <a:srgbClr val="A50021"/>
                </a:solidFill>
              </a:rPr>
              <a:t> activators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Intercellular </a:t>
            </a:r>
            <a:r>
              <a:rPr lang="en-US" sz="3200" b="1" dirty="0" smtClean="0">
                <a:solidFill>
                  <a:schemeClr val="accent2"/>
                </a:solidFill>
              </a:rPr>
              <a:t>communications:</a:t>
            </a:r>
            <a:endParaRPr lang="en-US" sz="3200" b="1" dirty="0">
              <a:solidFill>
                <a:srgbClr val="A50021"/>
              </a:solidFill>
            </a:endParaRPr>
          </a:p>
          <a:p>
            <a:r>
              <a:rPr lang="en-US" sz="3200" b="1" dirty="0">
                <a:solidFill>
                  <a:srgbClr val="A50021"/>
                </a:solidFill>
              </a:rPr>
              <a:t>	Chemical signaling (hormones):</a:t>
            </a:r>
          </a:p>
          <a:p>
            <a:r>
              <a:rPr lang="en-US" sz="3200" b="1" dirty="0"/>
              <a:t>		</a:t>
            </a:r>
            <a:r>
              <a:rPr lang="en-US" sz="3200" b="1" dirty="0">
                <a:solidFill>
                  <a:schemeClr val="accent2"/>
                </a:solidFill>
              </a:rPr>
              <a:t>Second messenger</a:t>
            </a:r>
          </a:p>
          <a:p>
            <a:r>
              <a:rPr lang="en-US" sz="3200" b="1" dirty="0"/>
              <a:t>			</a:t>
            </a:r>
            <a:r>
              <a:rPr lang="en-US" sz="3200" b="1" dirty="0" err="1">
                <a:solidFill>
                  <a:srgbClr val="800080"/>
                </a:solidFill>
              </a:rPr>
              <a:t>cAMP</a:t>
            </a:r>
            <a:r>
              <a:rPr lang="en-US" sz="3200" b="1" dirty="0">
                <a:solidFill>
                  <a:srgbClr val="800080"/>
                </a:solidFill>
              </a:rPr>
              <a:t>, </a:t>
            </a:r>
            <a:r>
              <a:rPr lang="en-US" sz="3200" b="1" dirty="0" err="1">
                <a:solidFill>
                  <a:srgbClr val="800080"/>
                </a:solidFill>
              </a:rPr>
              <a:t>cGMP</a:t>
            </a:r>
            <a:endParaRPr lang="en-US" sz="3200" b="1" dirty="0">
              <a:solidFill>
                <a:srgbClr val="800080"/>
              </a:solidFill>
            </a:endParaRPr>
          </a:p>
          <a:p>
            <a:r>
              <a:rPr lang="en-US" sz="3200" b="1" dirty="0">
                <a:solidFill>
                  <a:srgbClr val="800080"/>
                </a:solidFill>
              </a:rPr>
              <a:t>			Ca/</a:t>
            </a:r>
            <a:r>
              <a:rPr lang="en-US" sz="3200" b="1" dirty="0" err="1">
                <a:solidFill>
                  <a:srgbClr val="800080"/>
                </a:solidFill>
              </a:rPr>
              <a:t>phosphatidylinositol</a:t>
            </a:r>
            <a:endParaRPr lang="en-US" sz="32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04800" y="1633538"/>
            <a:ext cx="8686800" cy="4081462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Understand the concept of metabolic pathway</a:t>
            </a:r>
            <a:endParaRPr lang="en-US" sz="3200" dirty="0" smtClean="0"/>
          </a:p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Identify types &amp; characters of metabolic pathways- anabolic and catabolic</a:t>
            </a:r>
            <a:endParaRPr lang="en-US" sz="3200" dirty="0" smtClean="0"/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Identify ATP as the energy currency of cells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Objectives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Carbohydrates &amp; lipids </a:t>
            </a:r>
            <a:r>
              <a:rPr lang="en-US" sz="3200" b="1" dirty="0" smtClean="0">
                <a:solidFill>
                  <a:srgbClr val="C00000"/>
                </a:solidFill>
              </a:rPr>
              <a:t>(mainly) </a:t>
            </a:r>
            <a:r>
              <a:rPr lang="en-US" sz="3200" b="1" dirty="0" smtClean="0"/>
              <a:t>and proteins </a:t>
            </a:r>
            <a:r>
              <a:rPr lang="en-US" sz="3200" b="1" dirty="0" smtClean="0">
                <a:solidFill>
                  <a:srgbClr val="C00000"/>
                </a:solidFill>
              </a:rPr>
              <a:t>(little extent) </a:t>
            </a:r>
            <a:r>
              <a:rPr lang="en-US" sz="3200" b="1" dirty="0" smtClean="0"/>
              <a:t>are used for energy production</a:t>
            </a:r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These are- </a:t>
            </a:r>
            <a:r>
              <a:rPr lang="en-US" sz="3200" b="1" dirty="0" smtClean="0">
                <a:solidFill>
                  <a:schemeClr val="accent5"/>
                </a:solidFill>
              </a:rPr>
              <a:t>glucose, fatty acids and amino acids</a:t>
            </a:r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>
                <a:solidFill>
                  <a:schemeClr val="accent5"/>
                </a:solidFill>
              </a:rPr>
              <a:t>Glucose</a:t>
            </a:r>
            <a:r>
              <a:rPr lang="en-US" sz="3200" b="1" dirty="0" smtClean="0"/>
              <a:t> is the major metabolic fuel of most tissues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 Metabolic Fuel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 sz="3600" b="1" dirty="0" smtClean="0"/>
              <a:t>Metabolism is the sum of all biochemical pathways that occur inside the cells.</a:t>
            </a:r>
          </a:p>
          <a:p>
            <a:pPr lvl="0"/>
            <a:endParaRPr lang="en-US" sz="3600" b="1" dirty="0" smtClean="0"/>
          </a:p>
          <a:p>
            <a:pPr lvl="0"/>
            <a:r>
              <a:rPr lang="en-US" sz="3600" b="1" dirty="0" smtClean="0"/>
              <a:t>A metabolic pathway is a multistep sequences of enzyme-catalyzed reactions.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Message-1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Catabolism is a convergent process that provides energy to cells in the form of ATP.</a:t>
            </a:r>
          </a:p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Anabolism is a divergent process that consumes energy for the synthesis of complex molecules.</a:t>
            </a:r>
          </a:p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Metabolic pathways are tightly regulated and highly integrated.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Message-2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ATP is the energy currency of the cells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Message-3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Electron Transport Chain (ETC)</a:t>
            </a:r>
          </a:p>
        </p:txBody>
      </p:sp>
      <p:pic>
        <p:nvPicPr>
          <p:cNvPr id="32772" name="Picture 10" descr="C:\My Documents\My Pictures\06_008.jpg"/>
          <p:cNvPicPr>
            <a:picLocks noChangeAspect="1" noChangeArrowheads="1"/>
          </p:cNvPicPr>
          <p:nvPr/>
        </p:nvPicPr>
        <p:blipFill>
          <a:blip r:embed="rId2" cstate="print"/>
          <a:srcRect l="3333" t="3590" r="2500" b="36923"/>
          <a:stretch>
            <a:fillRect/>
          </a:stretch>
        </p:blipFill>
        <p:spPr bwMode="auto">
          <a:xfrm>
            <a:off x="304800" y="1155038"/>
            <a:ext cx="8610600" cy="4419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38100">
            <a:solidFill>
              <a:schemeClr val="accent5"/>
            </a:solidFill>
            <a:miter lim="800000"/>
            <a:headEnd/>
            <a:tailEnd/>
          </a:ln>
        </p:spPr>
      </p:pic>
      <p:sp>
        <p:nvSpPr>
          <p:cNvPr id="32777" name="Text Box 15"/>
          <p:cNvSpPr txBox="1">
            <a:spLocks noChangeArrowheads="1"/>
          </p:cNvSpPr>
          <p:nvPr/>
        </p:nvSpPr>
        <p:spPr bwMode="auto">
          <a:xfrm rot="-1554688">
            <a:off x="4357688" y="1840838"/>
            <a:ext cx="371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Non-protein mobile carrier</a:t>
            </a:r>
          </a:p>
        </p:txBody>
      </p:sp>
      <p:sp>
        <p:nvSpPr>
          <p:cNvPr id="32778" name="AutoShape 16"/>
          <p:cNvSpPr>
            <a:spLocks noChangeArrowheads="1"/>
          </p:cNvSpPr>
          <p:nvPr/>
        </p:nvSpPr>
        <p:spPr bwMode="auto">
          <a:xfrm rot="-4041530">
            <a:off x="4114800" y="2907638"/>
            <a:ext cx="457200" cy="304800"/>
          </a:xfrm>
          <a:prstGeom prst="leftArrowCallout">
            <a:avLst>
              <a:gd name="adj1" fmla="val 25000"/>
              <a:gd name="adj2" fmla="val 12500"/>
              <a:gd name="adj3" fmla="val 25000"/>
              <a:gd name="adj4" fmla="val 66667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734303" y="5715000"/>
            <a:ext cx="7605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A50021"/>
                </a:solidFill>
              </a:rPr>
              <a:t>Electron transport and ATP synthesis are tightly coupled processes</a:t>
            </a:r>
          </a:p>
        </p:txBody>
      </p:sp>
      <p:sp>
        <p:nvSpPr>
          <p:cNvPr id="12" name="TextBox 11"/>
          <p:cNvSpPr txBox="1"/>
          <p:nvPr/>
        </p:nvSpPr>
        <p:spPr>
          <a:xfrm rot="19673161">
            <a:off x="-143661" y="1497753"/>
            <a:ext cx="3161022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Figure For Illustration only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205306"/>
            <a:ext cx="27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Sites for ATP Synthesis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6248402" y="4584038"/>
            <a:ext cx="914398" cy="609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334001" y="4888839"/>
            <a:ext cx="609601" cy="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1" y="3822040"/>
            <a:ext cx="1828799" cy="137159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138"/>
            <a:ext cx="8458200" cy="4525962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All the chemical reactions taking place inside a cell are collectively known as </a:t>
            </a:r>
            <a:r>
              <a:rPr lang="en-US" sz="3200" b="1" dirty="0" smtClean="0">
                <a:solidFill>
                  <a:srgbClr val="002060"/>
                </a:solidFill>
              </a:rPr>
              <a:t>METABOLISM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Metabolism consists of: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energy consuming </a:t>
            </a:r>
            <a:r>
              <a:rPr lang="en-US" sz="3200" b="1" dirty="0" smtClean="0">
                <a:solidFill>
                  <a:srgbClr val="002060"/>
                </a:solidFill>
              </a:rPr>
              <a:t>(anabolic) </a:t>
            </a:r>
            <a:r>
              <a:rPr lang="en-US" sz="3200" b="1" dirty="0" smtClean="0"/>
              <a:t>pathways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energy producing </a:t>
            </a:r>
            <a:r>
              <a:rPr lang="en-US" sz="3200" b="1" dirty="0" smtClean="0">
                <a:solidFill>
                  <a:srgbClr val="C00000"/>
                </a:solidFill>
              </a:rPr>
              <a:t>(catabolic) </a:t>
            </a:r>
            <a:r>
              <a:rPr lang="en-US" sz="3200" b="1" dirty="0" smtClean="0"/>
              <a:t>pathways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Metabolism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371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Pathway </a:t>
            </a: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Vs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Chemical Reaction</a:t>
            </a:r>
            <a:endParaRPr lang="en-US" sz="4400" baseline="300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674197"/>
            <a:ext cx="822960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en-US" sz="3600" b="1" dirty="0"/>
              <a:t>Metabolic Pathway</a:t>
            </a:r>
            <a:r>
              <a:rPr lang="en-US" sz="3600" b="1" dirty="0" smtClean="0"/>
              <a:t>:</a:t>
            </a:r>
            <a:endParaRPr lang="en-US" sz="3200" b="1" dirty="0"/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A </a:t>
            </a:r>
            <a:r>
              <a:rPr lang="en-US" sz="3600" b="1" dirty="0"/>
              <a:t>multi-step sequence of 	chemical </a:t>
            </a:r>
            <a:r>
              <a:rPr lang="en-US" sz="3600" b="1" dirty="0" smtClean="0"/>
              <a:t>reactions</a:t>
            </a:r>
            <a:endParaRPr lang="en-US" sz="3600" b="1" dirty="0"/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A </a:t>
            </a:r>
            <a:r>
              <a:rPr lang="en-US" sz="3600" b="1" dirty="0"/>
              <a:t>product of first reaction 	becomes a substrate for second 	</a:t>
            </a:r>
            <a:r>
              <a:rPr lang="en-US" sz="3600" b="1" dirty="0" smtClean="0"/>
              <a:t>reaction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smtClean="0"/>
              <a:t>Integrated pathways: Metabolism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http://thepointeedition.lww.com/FullTextService/CT%7b06b9ee1beed59419cc706ceee9ddda6cc77b987fd7479682287ccc275ac7ca3bb38b2b3d0236d7708568555d93246333%7d/DA2C8F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01775"/>
            <a:ext cx="63246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, an example of a metabolic pathway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endParaRPr lang="en-US" sz="36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Different pathways can intersect, forming an integrated and purposeful network of chemical reactions </a:t>
            </a:r>
            <a:r>
              <a:rPr lang="en-US" sz="3600" b="1" dirty="0" smtClean="0">
                <a:solidFill>
                  <a:srgbClr val="C00000"/>
                </a:solidFill>
              </a:rPr>
              <a:t>“The Metabolic Map”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Metabolic Map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a\My Documents\My Pictures\DA2C8FF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9712"/>
            <a:ext cx="7315200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2496"/>
            <a:ext cx="8229600" cy="3621504"/>
          </a:xfrm>
        </p:spPr>
        <p:txBody>
          <a:bodyPr>
            <a:sp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Most pathways can be classified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r>
              <a:rPr lang="en-US" sz="3600" b="1" dirty="0" smtClean="0"/>
              <a:t>		catabolic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r>
              <a:rPr lang="en-US" sz="3600" b="1" dirty="0" smtClean="0"/>
              <a:t>		anabolic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endParaRPr lang="en-US" sz="36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Note: Pathways that regenerate a component are called cycles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Classification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Catabolic Pathways</a:t>
            </a:r>
            <a:endParaRPr lang="en-US" sz="4400" dirty="0"/>
          </a:p>
        </p:txBody>
      </p:sp>
      <p:pic>
        <p:nvPicPr>
          <p:cNvPr id="15363" name="Picture 1" descr="http://thepointeedition.lww.com/FullTextService/CT%7b06b9ee1beed59419cc706ceee9ddda6cc77b987fd7479682287ccc275ac7ca3bb38b2b3d0236d7708568555d93246333%7d/DA2C8FF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600200"/>
            <a:ext cx="79629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2359</TotalTime>
  <Words>401</Words>
  <Application>Microsoft Office PowerPoint</Application>
  <PresentationFormat>On-screen Show (4:3)</PresentationFormat>
  <Paragraphs>112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Metabolism: Anabolism and Catabolism </vt:lpstr>
      <vt:lpstr>Objectives</vt:lpstr>
      <vt:lpstr>Metabolism</vt:lpstr>
      <vt:lpstr>Pathway Vs Chemical Reaction</vt:lpstr>
      <vt:lpstr> Glycolysis, an example of a metabolic pathway </vt:lpstr>
      <vt:lpstr>Metabolic Map</vt:lpstr>
      <vt:lpstr>Slide 7</vt:lpstr>
      <vt:lpstr>Classification </vt:lpstr>
      <vt:lpstr>Catabolic Pathways</vt:lpstr>
      <vt:lpstr>Anabolic Pathways</vt:lpstr>
      <vt:lpstr>Catabolism Vs Anabolism</vt:lpstr>
      <vt:lpstr>Comparison of catabolic and anabolic pathways</vt:lpstr>
      <vt:lpstr>Amphibolic Pathways</vt:lpstr>
      <vt:lpstr>Energy Currency: ATP</vt:lpstr>
      <vt:lpstr>Adenosine Triphosphate (ATP)</vt:lpstr>
      <vt:lpstr>Oxidation-Reduction in Metabolism</vt:lpstr>
      <vt:lpstr>Oxidation/Reduction</vt:lpstr>
      <vt:lpstr>NAD+/ NADH</vt:lpstr>
      <vt:lpstr>Regulation of Metabolism</vt:lpstr>
      <vt:lpstr> Metabolic Fuel</vt:lpstr>
      <vt:lpstr>Take Home Message-1</vt:lpstr>
      <vt:lpstr>Take Home Message-2</vt:lpstr>
      <vt:lpstr>Take Home Message-3</vt:lpstr>
      <vt:lpstr>Electron Transport Chain (ETC)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ddf</dc:creator>
  <cp:lastModifiedBy>Dr.Amr</cp:lastModifiedBy>
  <cp:revision>93</cp:revision>
  <dcterms:created xsi:type="dcterms:W3CDTF">2006-08-16T00:00:00Z</dcterms:created>
  <dcterms:modified xsi:type="dcterms:W3CDTF">2014-10-12T07:23:01Z</dcterms:modified>
</cp:coreProperties>
</file>