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76" r:id="rId3"/>
    <p:sldId id="281" r:id="rId4"/>
    <p:sldId id="257" r:id="rId5"/>
    <p:sldId id="272" r:id="rId6"/>
    <p:sldId id="278" r:id="rId7"/>
    <p:sldId id="260" r:id="rId8"/>
    <p:sldId id="273" r:id="rId9"/>
    <p:sldId id="300" r:id="rId10"/>
    <p:sldId id="282" r:id="rId11"/>
    <p:sldId id="283" r:id="rId12"/>
    <p:sldId id="301" r:id="rId13"/>
    <p:sldId id="284" r:id="rId14"/>
    <p:sldId id="285" r:id="rId15"/>
    <p:sldId id="286" r:id="rId16"/>
    <p:sldId id="287" r:id="rId17"/>
    <p:sldId id="302" r:id="rId18"/>
    <p:sldId id="303" r:id="rId19"/>
    <p:sldId id="288" r:id="rId20"/>
    <p:sldId id="289" r:id="rId21"/>
    <p:sldId id="290" r:id="rId22"/>
    <p:sldId id="291" r:id="rId23"/>
    <p:sldId id="292" r:id="rId24"/>
    <p:sldId id="259" r:id="rId25"/>
    <p:sldId id="261" r:id="rId26"/>
    <p:sldId id="264" r:id="rId27"/>
    <p:sldId id="268" r:id="rId28"/>
    <p:sldId id="293" r:id="rId29"/>
    <p:sldId id="267" r:id="rId30"/>
    <p:sldId id="269" r:id="rId31"/>
    <p:sldId id="294" r:id="rId32"/>
    <p:sldId id="295" r:id="rId33"/>
    <p:sldId id="271" r:id="rId34"/>
    <p:sldId id="298" r:id="rId35"/>
    <p:sldId id="279" r:id="rId36"/>
    <p:sldId id="304" r:id="rId37"/>
    <p:sldId id="270" r:id="rId38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603"/>
    <a:srgbClr val="660033"/>
    <a:srgbClr val="FF6600"/>
    <a:srgbClr val="AC6014"/>
    <a:srgbClr val="E55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9800664451828148E-2"/>
          <c:y val="0.18374558303887062"/>
          <c:w val="0.5930232558139501"/>
          <c:h val="0.63074204946996471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7335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7335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</c:spPr>
          </c:dPt>
          <c:dPt>
            <c:idx val="1"/>
            <c:bubble3D val="0"/>
            <c:spPr/>
          </c:dPt>
          <c:dPt>
            <c:idx val="2"/>
            <c:bubble3D val="0"/>
            <c:spPr>
              <a:solidFill>
                <a:srgbClr val="E55E43"/>
              </a:solidFill>
              <a:ln w="7335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Sheet1!$B$1:$D$1</c:f>
              <c:strCache>
                <c:ptCount val="3"/>
                <c:pt idx="0">
                  <c:v>Personal</c:v>
                </c:pt>
                <c:pt idx="1">
                  <c:v>Work/School</c:v>
                </c:pt>
                <c:pt idx="2">
                  <c:v>Sleep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7335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7607967228395516"/>
          <c:y val="0.3445225868505567"/>
          <c:w val="0.32392032771604484"/>
          <c:h val="0.38162577503898976"/>
        </c:manualLayout>
      </c:layout>
      <c:overlay val="0"/>
      <c:spPr>
        <a:solidFill>
          <a:schemeClr val="bg1"/>
        </a:solidFill>
        <a:ln w="1836">
          <a:solidFill>
            <a:schemeClr val="tx1"/>
          </a:solidFill>
          <a:prstDash val="solid"/>
        </a:ln>
      </c:spPr>
      <c:txPr>
        <a:bodyPr/>
        <a:lstStyle/>
        <a:p>
          <a:pPr>
            <a:defRPr sz="956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22008">
      <a:solidFill>
        <a:schemeClr val="tx1"/>
      </a:solidFill>
      <a:prstDash val="solid"/>
    </a:ln>
  </c:spPr>
  <c:txPr>
    <a:bodyPr/>
    <a:lstStyle/>
    <a:p>
      <a:pPr>
        <a:defRPr sz="104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8A5032-3600-4B1C-A685-B3D40232DBA0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252C31-E8B1-41CA-B6E6-52F0690394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6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5AADD35-9A22-48B4-AA8B-409A3B4081AF}" type="slidenum">
              <a:rPr lang="en-US"/>
              <a:pPr eaLnBrk="1" hangingPunct="1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j03414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32"/>
          <a:stretch>
            <a:fillRect/>
          </a:stretch>
        </p:blipFill>
        <p:spPr bwMode="ltGray">
          <a:xfrm>
            <a:off x="0" y="1744663"/>
            <a:ext cx="9144000" cy="51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1"/>
          <p:cNvSpPr>
            <a:spLocks noChangeArrowheads="1"/>
          </p:cNvSpPr>
          <p:nvPr/>
        </p:nvSpPr>
        <p:spPr bwMode="white">
          <a:xfrm>
            <a:off x="0" y="0"/>
            <a:ext cx="9144000" cy="2392363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32"/>
          <p:cNvSpPr>
            <a:spLocks/>
          </p:cNvSpPr>
          <p:nvPr/>
        </p:nvSpPr>
        <p:spPr bwMode="gray">
          <a:xfrm>
            <a:off x="2130425" y="1485900"/>
            <a:ext cx="7015163" cy="909638"/>
          </a:xfrm>
          <a:custGeom>
            <a:avLst/>
            <a:gdLst/>
            <a:ahLst/>
            <a:cxnLst>
              <a:cxn ang="0">
                <a:pos x="0" y="573"/>
              </a:cxn>
              <a:cxn ang="0">
                <a:pos x="4134" y="573"/>
              </a:cxn>
              <a:cxn ang="0">
                <a:pos x="4134" y="1"/>
              </a:cxn>
              <a:cxn ang="0">
                <a:pos x="322" y="0"/>
              </a:cxn>
              <a:cxn ang="0">
                <a:pos x="0" y="573"/>
              </a:cxn>
            </a:cxnLst>
            <a:rect l="0" t="0" r="r" b="b"/>
            <a:pathLst>
              <a:path w="4134" h="573">
                <a:moveTo>
                  <a:pt x="0" y="573"/>
                </a:moveTo>
                <a:lnTo>
                  <a:pt x="4134" y="573"/>
                </a:lnTo>
                <a:lnTo>
                  <a:pt x="4134" y="1"/>
                </a:lnTo>
                <a:lnTo>
                  <a:pt x="322" y="0"/>
                </a:lnTo>
                <a:lnTo>
                  <a:pt x="0" y="573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12549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33"/>
          <p:cNvSpPr>
            <a:spLocks/>
          </p:cNvSpPr>
          <p:nvPr/>
        </p:nvSpPr>
        <p:spPr bwMode="invGray">
          <a:xfrm>
            <a:off x="-6350" y="2379663"/>
            <a:ext cx="2139950" cy="455612"/>
          </a:xfrm>
          <a:custGeom>
            <a:avLst/>
            <a:gdLst>
              <a:gd name="T0" fmla="*/ 0 w 1348"/>
              <a:gd name="T1" fmla="*/ 0 h 287"/>
              <a:gd name="T2" fmla="*/ 2139950 w 1348"/>
              <a:gd name="T3" fmla="*/ 0 h 287"/>
              <a:gd name="T4" fmla="*/ 1857375 w 1348"/>
              <a:gd name="T5" fmla="*/ 455612 h 287"/>
              <a:gd name="T6" fmla="*/ 0 w 1348"/>
              <a:gd name="T7" fmla="*/ 454025 h 287"/>
              <a:gd name="T8" fmla="*/ 0 w 1348"/>
              <a:gd name="T9" fmla="*/ 0 h 2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8" h="287">
                <a:moveTo>
                  <a:pt x="0" y="0"/>
                </a:moveTo>
                <a:lnTo>
                  <a:pt x="1348" y="0"/>
                </a:lnTo>
                <a:lnTo>
                  <a:pt x="1170" y="287"/>
                </a:lnTo>
                <a:lnTo>
                  <a:pt x="0" y="2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black">
          <a:xfrm>
            <a:off x="609600" y="1524000"/>
            <a:ext cx="11572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</a:rPr>
              <a:t>Company</a:t>
            </a:r>
          </a:p>
          <a:p>
            <a:pPr>
              <a:defRPr/>
            </a:pPr>
            <a:r>
              <a:rPr lang="en-US" sz="26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1608138"/>
            <a:ext cx="6324600" cy="6858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638800"/>
            <a:ext cx="6400800" cy="533400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F3D2293-68C0-4003-ACDE-2DD03F4723FE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1FEE8C-D508-4F3C-B7ED-340CB2AF4C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2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042A-B127-477E-B171-40CFDEE7ABB1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11621-6E68-4BA1-9B89-84B5C60393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3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2738" y="227013"/>
            <a:ext cx="2068512" cy="6170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7013"/>
            <a:ext cx="6053138" cy="6170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51C53-8708-43B5-8AA3-A04ECF3F93D1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715C8B-8939-4810-B724-36DCC57259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96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650" y="227013"/>
            <a:ext cx="6324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FBDBA-97DB-40A3-B5A7-113B4C13A820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2EADAA-4816-44B0-A4AE-55B5397498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A5D6C-5610-480A-BFC1-6466AE9CFCD4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26E09-E1AD-4B0A-AAEF-C7D679A4E6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9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658B0-CEC6-48EB-B17F-BF9C19462CD6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5131A6-B9A2-4E5C-B046-6DF576FEE5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8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D5EF5-4493-4A6F-B34C-1DEFB4560FFF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B51879-8DB8-4EB0-A77A-043547BE96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9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A3E17-AEC8-436C-837E-728D6A26D906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9F202-98A7-41C1-A62D-7FE0F639E0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1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04D19-EC24-4C77-ADFE-578337170E52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250FA4-8E6E-493C-8A64-9929EF5F54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5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704EC-2565-4FC3-8003-B8B60879AC58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175D1-3F6A-47A9-AD5D-BA5750DDF6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5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C546-CA4F-4916-A7B1-A45045AF7C46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54DC3-E727-4634-8AB2-F30BC2A633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0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D18EA-1C54-4AA5-9D66-6097EA136B0E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CD240-0B8D-424B-A93E-AFAAF8B0E4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3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9"/>
          <p:cNvGraphicFramePr>
            <a:graphicFrameLocks noChangeAspect="1"/>
          </p:cNvGraphicFramePr>
          <p:nvPr/>
        </p:nvGraphicFramePr>
        <p:xfrm>
          <a:off x="2987675" y="2736850"/>
          <a:ext cx="6156325" cy="412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" r:id="rId15" imgW="7949206" imgH="5320635" progId="">
                  <p:embed/>
                </p:oleObj>
              </mc:Choice>
              <mc:Fallback>
                <p:oleObj name="Image" r:id="rId15" imgW="7949206" imgH="5320635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736850"/>
                        <a:ext cx="6156325" cy="412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5808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B2B2B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20"/>
          <p:cNvGraphicFramePr>
            <a:graphicFrameLocks noChangeAspect="1"/>
          </p:cNvGraphicFramePr>
          <p:nvPr/>
        </p:nvGraphicFramePr>
        <p:xfrm>
          <a:off x="0" y="0"/>
          <a:ext cx="914400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Image" r:id="rId17" imgW="8571429" imgH="1514286" progId="">
                  <p:embed/>
                </p:oleObj>
              </mc:Choice>
              <mc:Fallback>
                <p:oleObj name="Image" r:id="rId17" imgW="8571429" imgH="1514286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0" y="0"/>
                        <a:ext cx="9144000" cy="97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5808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B2B2B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5" name="Freeform 21"/>
          <p:cNvSpPr>
            <a:spLocks/>
          </p:cNvSpPr>
          <p:nvPr/>
        </p:nvSpPr>
        <p:spPr bwMode="gray">
          <a:xfrm>
            <a:off x="1828800" y="246063"/>
            <a:ext cx="7315200" cy="720725"/>
          </a:xfrm>
          <a:custGeom>
            <a:avLst/>
            <a:gdLst/>
            <a:ahLst/>
            <a:cxnLst>
              <a:cxn ang="0">
                <a:pos x="0" y="454"/>
              </a:cxn>
              <a:cxn ang="0">
                <a:pos x="4798" y="454"/>
              </a:cxn>
              <a:cxn ang="0">
                <a:pos x="4798" y="0"/>
              </a:cxn>
              <a:cxn ang="0">
                <a:pos x="382" y="3"/>
              </a:cxn>
              <a:cxn ang="0">
                <a:pos x="0" y="454"/>
              </a:cxn>
            </a:cxnLst>
            <a:rect l="0" t="0" r="r" b="b"/>
            <a:pathLst>
              <a:path w="4798" h="454">
                <a:moveTo>
                  <a:pt x="0" y="454"/>
                </a:moveTo>
                <a:lnTo>
                  <a:pt x="4798" y="454"/>
                </a:lnTo>
                <a:lnTo>
                  <a:pt x="4798" y="0"/>
                </a:lnTo>
                <a:lnTo>
                  <a:pt x="382" y="3"/>
                </a:lnTo>
                <a:lnTo>
                  <a:pt x="0" y="454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Freeform 22"/>
          <p:cNvSpPr>
            <a:spLocks/>
          </p:cNvSpPr>
          <p:nvPr/>
        </p:nvSpPr>
        <p:spPr bwMode="gray">
          <a:xfrm>
            <a:off x="0" y="966788"/>
            <a:ext cx="1828800" cy="288925"/>
          </a:xfrm>
          <a:custGeom>
            <a:avLst/>
            <a:gdLst>
              <a:gd name="T0" fmla="*/ 0 w 1338"/>
              <a:gd name="T1" fmla="*/ 0 h 182"/>
              <a:gd name="T2" fmla="*/ 1828800 w 1338"/>
              <a:gd name="T3" fmla="*/ 0 h 182"/>
              <a:gd name="T4" fmla="*/ 1555437 w 1338"/>
              <a:gd name="T5" fmla="*/ 288925 h 182"/>
              <a:gd name="T6" fmla="*/ 0 w 1338"/>
              <a:gd name="T7" fmla="*/ 287338 h 182"/>
              <a:gd name="T8" fmla="*/ 0 w 1338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38" h="182">
                <a:moveTo>
                  <a:pt x="0" y="0"/>
                </a:moveTo>
                <a:lnTo>
                  <a:pt x="1338" y="0"/>
                </a:lnTo>
                <a:lnTo>
                  <a:pt x="1138" y="182"/>
                </a:lnTo>
                <a:lnTo>
                  <a:pt x="0" y="1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06650" y="227013"/>
            <a:ext cx="6324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52F2798-5A26-4E4D-8665-678DA69319D0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98EEF3-22DE-48F2-83C4-583C6543D46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Skills Course </a:t>
            </a:r>
          </a:p>
          <a:p>
            <a:pPr eaLnBrk="1" hangingPunct="1"/>
            <a:r>
              <a:rPr lang="en-US" sz="2000" smtClean="0">
                <a:latin typeface="Comic Sans MS" panose="030F0702030302020204" pitchFamily="66" charset="0"/>
              </a:rPr>
              <a:t>Dept of medical education</a:t>
            </a:r>
          </a:p>
          <a:p>
            <a:pPr eaLnBrk="1" hangingPunct="1"/>
            <a:r>
              <a:rPr lang="en-US" sz="2000" smtClean="0">
                <a:latin typeface="Comic Sans MS" panose="030F0702030302020204" pitchFamily="66" charset="0"/>
              </a:rPr>
              <a:t>College of Medicine</a:t>
            </a:r>
          </a:p>
        </p:txBody>
      </p:sp>
      <p:pic>
        <p:nvPicPr>
          <p:cNvPr id="4" name="Picture 3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33218"/>
            <a:ext cx="1828800" cy="1905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7391400" y="228600"/>
            <a:ext cx="1524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DB1142"/>
                </a:solidFill>
                <a:latin typeface="Cooper Black" panose="0208090404030B020404" pitchFamily="18" charset="0"/>
              </a:rPr>
              <a:t>The Truth!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498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 college students, you are very busy people, and to make those  168 hours effective, you have to do some planning.</a:t>
            </a:r>
          </a:p>
          <a:p>
            <a:pPr>
              <a:buFontTx/>
              <a:buNone/>
              <a:defRPr/>
            </a:pPr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Benefits of Time Management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are more 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productive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reduce your </a:t>
            </a:r>
            <a:r>
              <a:rPr lang="en-US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stress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improve your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self-esteem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achieve </a:t>
            </a:r>
            <a:r>
              <a:rPr lang="en-US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balance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in your life.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feel more </a:t>
            </a:r>
            <a:r>
              <a:rPr lang="en-US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confident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in your ability to get things done.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You reach your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goals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0" y="1905000"/>
            <a:ext cx="91440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4400" b="1" i="1">
                <a:latin typeface="Kristen ITC" panose="03050502040202030202" pitchFamily="66" charset="0"/>
              </a:rPr>
              <a:t>What is Time Management?</a:t>
            </a:r>
          </a:p>
          <a:p>
            <a:endParaRPr lang="en-US" sz="5400" b="1"/>
          </a:p>
          <a:p>
            <a:r>
              <a:rPr lang="en-US" sz="4800" b="1" i="1">
                <a:solidFill>
                  <a:srgbClr val="0070C0"/>
                </a:solidFill>
              </a:rPr>
              <a:t>Simply, making use of most of your time and energy!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>
          <a:xfrm>
            <a:off x="3048000" y="228600"/>
            <a:ext cx="5105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8,8,8 = Balance</a:t>
            </a:r>
            <a:br>
              <a:rPr lang="en-US" sz="4000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en-US" sz="24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There are only 24 hours in a day!</a:t>
            </a:r>
            <a:endParaRPr lang="en-US" sz="4000" i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Object 1027"/>
          <p:cNvGraphicFramePr>
            <a:graphicFrameLocks noChangeAspect="1"/>
          </p:cNvGraphicFramePr>
          <p:nvPr/>
        </p:nvGraphicFramePr>
        <p:xfrm>
          <a:off x="2565400" y="1381125"/>
          <a:ext cx="4173538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1028"/>
          <p:cNvSpPr txBox="1">
            <a:spLocks noChangeArrowheads="1"/>
          </p:cNvSpPr>
          <p:nvPr/>
        </p:nvSpPr>
        <p:spPr>
          <a:xfrm>
            <a:off x="6477000" y="1939925"/>
            <a:ext cx="2514600" cy="400367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002060"/>
                </a:solidFill>
                <a:latin typeface="+mn-lt"/>
                <a:cs typeface="+mn-cs"/>
              </a:rPr>
              <a:t>8 hours of work/school keeps you from burning out by doing too much, or from  not devoting enough time to your goals.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002060"/>
                </a:solidFill>
                <a:latin typeface="+mn-lt"/>
                <a:cs typeface="+mn-cs"/>
              </a:rPr>
              <a:t>8 hours of personal time keeps your life well-rounded with time for fun and enjoyment!</a:t>
            </a:r>
            <a:endParaRPr lang="en-US" sz="3200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5" name="Rectangle 1029"/>
          <p:cNvSpPr txBox="1">
            <a:spLocks noChangeArrowheads="1"/>
          </p:cNvSpPr>
          <p:nvPr/>
        </p:nvSpPr>
        <p:spPr>
          <a:xfrm>
            <a:off x="152400" y="2397125"/>
            <a:ext cx="2625725" cy="34290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002060"/>
                </a:solidFill>
                <a:latin typeface="+mn-lt"/>
                <a:cs typeface="+mn-cs"/>
              </a:rPr>
              <a:t>The day is made of only 24 hours (even though we wish it had more). Three segments of 8 hours keeps things simple.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solidFill>
                  <a:srgbClr val="002060"/>
                </a:solidFill>
                <a:latin typeface="+mn-lt"/>
                <a:cs typeface="+mn-cs"/>
              </a:rPr>
              <a:t>8 hours of sleep gives you the rest your body needs to accomplish your goals and remain healthy.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 build="p" autoUpdateAnimBg="0"/>
      <p:bldP spid="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>
            <a:spLocks noChangeArrowheads="1"/>
          </p:cNvSpPr>
          <p:nvPr/>
        </p:nvSpPr>
        <p:spPr>
          <a:xfrm>
            <a:off x="457200" y="1066800"/>
            <a:ext cx="8229600" cy="12588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i="1" ker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A Word about </a:t>
            </a:r>
            <a:r>
              <a:rPr lang="en-US" sz="4000" b="1" i="1" ker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ENERGY</a:t>
            </a:r>
          </a:p>
        </p:txBody>
      </p:sp>
      <p:sp>
        <p:nvSpPr>
          <p:cNvPr id="3" name="Rectangle 8"/>
          <p:cNvSpPr txBox="1">
            <a:spLocks noChangeArrowheads="1"/>
          </p:cNvSpPr>
          <p:nvPr/>
        </p:nvSpPr>
        <p:spPr>
          <a:xfrm>
            <a:off x="0" y="1828800"/>
            <a:ext cx="8839200" cy="5334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b="1" i="1" kern="0" dirty="0">
                <a:solidFill>
                  <a:srgbClr val="FF0000"/>
                </a:solidFill>
                <a:latin typeface="+mn-lt"/>
                <a:cs typeface="+mn-cs"/>
              </a:rPr>
              <a:t>The most overlooked aspect of time management is your energy level. 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b="1" i="1" kern="0" dirty="0">
              <a:latin typeface="+mn-lt"/>
              <a:cs typeface="+mn-cs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0" y="2286000"/>
            <a:ext cx="9144000" cy="4894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Evaluate your energy level at different times of day.</a:t>
            </a:r>
          </a:p>
          <a:p>
            <a:pPr>
              <a:buFontTx/>
              <a:buChar char="•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Schedule tasks when you have the energy level to match.</a:t>
            </a:r>
          </a:p>
          <a:p>
            <a:pPr>
              <a:buFontTx/>
              <a:buChar char="•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Now that you know your “smart” hours – peaks and your slump hours – use that information to guide your study time selection.</a:t>
            </a:r>
            <a:r>
              <a:rPr lang="en-US" sz="2400" b="1" i="1" dirty="0" smtClean="0">
                <a:solidFill>
                  <a:srgbClr val="7030A0"/>
                </a:solidFill>
                <a:latin typeface="Comic Sans MS" pitchFamily="66" charset="0"/>
              </a:rPr>
              <a:t>  </a:t>
            </a:r>
            <a:endParaRPr lang="en-US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just"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If you are a “morning person,” seize the early hours to study and do assignments that require focus.</a:t>
            </a:r>
          </a:p>
          <a:p>
            <a:pPr algn="just"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If you are an “evening person,” make sure that you are being productive and not sacrificing sleep for extra  hours to socialize.</a:t>
            </a:r>
          </a:p>
          <a:p>
            <a:pPr>
              <a:buFontTx/>
              <a:buChar char="•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Losing sleep is the easiest way to sabotage your energy level!</a:t>
            </a:r>
          </a:p>
          <a:p>
            <a:pPr>
              <a:defRPr/>
            </a:pPr>
            <a:endParaRPr lang="en-US" sz="2400" b="1" dirty="0" smtClean="0"/>
          </a:p>
          <a:p>
            <a:pPr>
              <a:defRPr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0" y="1905000"/>
            <a:ext cx="9144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AutoNum type="arabicPeriod"/>
            </a:pPr>
            <a:r>
              <a:rPr lang="en-US" sz="4800"/>
              <a:t>Set goals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AutoNum type="arabicPeriod"/>
            </a:pPr>
            <a:r>
              <a:rPr lang="en-US" sz="4800"/>
              <a:t>Make a schedule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AutoNum type="arabicPeriod"/>
            </a:pPr>
            <a:r>
              <a:rPr lang="en-US" sz="4800"/>
              <a:t>Revisit and revise your plan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990600"/>
            <a:ext cx="9144000" cy="1216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b="1" i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What are the steps to Managing Your Time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438400" y="1219200"/>
            <a:ext cx="295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600" b="1">
                <a:solidFill>
                  <a:srgbClr val="FF3300"/>
                </a:solidFill>
              </a:rPr>
              <a:t>1. Set Goals!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2438400"/>
            <a:ext cx="6705600" cy="49530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Arial Unicode MS" pitchFamily="34" charset="-128"/>
                <a:cs typeface="+mn-cs"/>
              </a:rPr>
              <a:t>Make your goals specific and concrete.  </a:t>
            </a:r>
            <a:r>
              <a:rPr lang="en-US" sz="2800" u="sng" kern="0" dirty="0">
                <a:latin typeface="Arial Unicode MS" pitchFamily="34" charset="-128"/>
                <a:cs typeface="+mn-cs"/>
              </a:rPr>
              <a:t>Don’t be vague</a:t>
            </a:r>
            <a:r>
              <a:rPr lang="en-US" sz="2800" kern="0" dirty="0">
                <a:latin typeface="Arial Unicode MS" pitchFamily="34" charset="-128"/>
                <a:cs typeface="+mn-cs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Arial Unicode MS" pitchFamily="34" charset="-128"/>
                <a:cs typeface="+mn-cs"/>
              </a:rPr>
              <a:t>Set both long-term goals and short-term ones to support them.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Arial Unicode MS" pitchFamily="34" charset="-128"/>
                <a:cs typeface="+mn-cs"/>
              </a:rPr>
              <a:t>Set a </a:t>
            </a:r>
            <a:r>
              <a:rPr lang="en-US" sz="2800" u="sng" kern="0" dirty="0">
                <a:latin typeface="Arial Unicode MS" pitchFamily="34" charset="-128"/>
                <a:cs typeface="+mn-cs"/>
              </a:rPr>
              <a:t>deadline</a:t>
            </a:r>
            <a:r>
              <a:rPr lang="en-US" sz="2800" kern="0" dirty="0">
                <a:latin typeface="Arial Unicode MS" pitchFamily="34" charset="-128"/>
                <a:cs typeface="+mn-cs"/>
              </a:rPr>
              <a:t> for your goals.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Arial Unicode MS" pitchFamily="34" charset="-128"/>
                <a:cs typeface="+mn-cs"/>
              </a:rPr>
              <a:t>Integrate your goals: school, personal and career.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Arial Unicode MS" pitchFamily="34" charset="-128"/>
                <a:cs typeface="+mn-cs"/>
              </a:rPr>
              <a:t>Realize that </a:t>
            </a:r>
            <a:r>
              <a:rPr lang="en-US" sz="2800" u="sng" kern="0" dirty="0">
                <a:latin typeface="Arial Unicode MS" pitchFamily="34" charset="-128"/>
                <a:cs typeface="+mn-cs"/>
              </a:rPr>
              <a:t>goals change</a:t>
            </a:r>
            <a:r>
              <a:rPr lang="en-US" sz="2800" kern="0" dirty="0">
                <a:latin typeface="Arial Unicode MS" pitchFamily="34" charset="-128"/>
                <a:cs typeface="+mn-cs"/>
              </a:rPr>
              <a:t>, but know which goals to stick to!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US" sz="2800" kern="0" dirty="0">
              <a:latin typeface="Arial Unicode MS" pitchFamily="34" charset="-128"/>
              <a:cs typeface="+mn-cs"/>
            </a:endParaRPr>
          </a:p>
        </p:txBody>
      </p:sp>
      <p:pic>
        <p:nvPicPr>
          <p:cNvPr id="4" name="Picture 4" descr="MCj0197655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88" y="1981200"/>
            <a:ext cx="2754312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1676400" y="990600"/>
            <a:ext cx="655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70C0"/>
                </a:solidFill>
              </a:rPr>
              <a:t>From your goals, set priorities.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828800"/>
            <a:ext cx="8839200" cy="50292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  <a:cs typeface="+mn-cs"/>
              </a:rPr>
              <a:t>What’s important and what isn’t?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  <a:cs typeface="+mn-cs"/>
              </a:rPr>
              <a:t>What order do things need to be done in?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  <a:cs typeface="+mn-cs"/>
              </a:rPr>
              <a:t>Once you know what your </a:t>
            </a:r>
            <a:r>
              <a:rPr lang="en-US" sz="2800" u="sng" kern="0" dirty="0">
                <a:latin typeface="+mn-lt"/>
                <a:cs typeface="+mn-cs"/>
              </a:rPr>
              <a:t>priorities</a:t>
            </a:r>
            <a:r>
              <a:rPr lang="en-US" sz="2800" kern="0" dirty="0">
                <a:latin typeface="+mn-lt"/>
                <a:cs typeface="+mn-cs"/>
              </a:rPr>
              <a:t> are, you need to </a:t>
            </a:r>
            <a:r>
              <a:rPr lang="en-US" sz="2800" u="sng" kern="0" dirty="0">
                <a:latin typeface="+mn-lt"/>
                <a:cs typeface="+mn-cs"/>
              </a:rPr>
              <a:t>plan out a schedule </a:t>
            </a:r>
            <a:r>
              <a:rPr lang="en-US" sz="2800" kern="0" dirty="0">
                <a:latin typeface="+mn-lt"/>
                <a:cs typeface="+mn-cs"/>
              </a:rPr>
              <a:t>for the semester, the week and the day.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+mn-lt"/>
                <a:cs typeface="+mn-cs"/>
              </a:rPr>
              <a:t>Planning may seem hard at first, but the more you do it, the easier and more natural it gets.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Plan your time </a:t>
            </a:r>
            <a:r>
              <a:rPr lang="en-US" sz="2500" i="0" smtClean="0"/>
              <a:t>(Eisenhower method)</a:t>
            </a:r>
            <a:endParaRPr lang="en-US" sz="25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498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i="1" smtClean="0">
                <a:solidFill>
                  <a:srgbClr val="E55E43"/>
                </a:solidFill>
              </a:rPr>
              <a:t>People don't plan to fail but a lot of people do fail to plan</a:t>
            </a:r>
            <a:r>
              <a:rPr lang="en-US" i="1" smtClean="0">
                <a:solidFill>
                  <a:srgbClr val="E55E43"/>
                </a:solidFill>
              </a:rPr>
              <a:t>."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b="1" smtClean="0">
                <a:solidFill>
                  <a:srgbClr val="E55E43"/>
                </a:solidFill>
              </a:rPr>
              <a:t>To Do List: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>
              <a:buFontTx/>
              <a:buNone/>
            </a:pPr>
            <a:r>
              <a:rPr lang="en-US" sz="2400" smtClean="0"/>
              <a:t>   - Break things down into small steps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  - Like a child cleaning his/her room 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>
              <a:buFontTx/>
              <a:buNone/>
            </a:pPr>
            <a:r>
              <a:rPr lang="en-US" sz="2400" smtClean="0"/>
              <a:t>   - Do the ugliest thing first 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5" name="Content Placeholder 3" descr="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371600"/>
            <a:ext cx="7924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8077200" cy="53340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Assess your task!!</a:t>
            </a:r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685800" y="1828800"/>
            <a:ext cx="21336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Is the task urgent &amp; important?</a:t>
            </a:r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2743200" y="1733550"/>
            <a:ext cx="781050" cy="400050"/>
            <a:chOff x="1728" y="1092"/>
            <a:chExt cx="492" cy="252"/>
          </a:xfrm>
        </p:grpSpPr>
        <p:sp>
          <p:nvSpPr>
            <p:cNvPr id="20522" name="Line 22"/>
            <p:cNvSpPr>
              <a:spLocks noChangeShapeType="1"/>
            </p:cNvSpPr>
            <p:nvPr/>
          </p:nvSpPr>
          <p:spPr bwMode="auto">
            <a:xfrm>
              <a:off x="1728" y="13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Text Box 23"/>
            <p:cNvSpPr txBox="1">
              <a:spLocks noChangeArrowheads="1"/>
            </p:cNvSpPr>
            <p:nvPr/>
          </p:nvSpPr>
          <p:spPr bwMode="auto">
            <a:xfrm>
              <a:off x="1788" y="1092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/>
                <a:t>yes</a:t>
              </a:r>
            </a:p>
          </p:txBody>
        </p:sp>
      </p:grp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3429000" y="1905000"/>
            <a:ext cx="21336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Do you need to complete it today?</a:t>
            </a:r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5543550" y="1809750"/>
            <a:ext cx="914400" cy="476250"/>
            <a:chOff x="3492" y="1140"/>
            <a:chExt cx="576" cy="300"/>
          </a:xfrm>
        </p:grpSpPr>
        <p:sp>
          <p:nvSpPr>
            <p:cNvPr id="20520" name="Line 27"/>
            <p:cNvSpPr>
              <a:spLocks noChangeShapeType="1"/>
            </p:cNvSpPr>
            <p:nvPr/>
          </p:nvSpPr>
          <p:spPr bwMode="auto">
            <a:xfrm>
              <a:off x="3504" y="144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Text Box 28"/>
            <p:cNvSpPr txBox="1">
              <a:spLocks noChangeArrowheads="1"/>
            </p:cNvSpPr>
            <p:nvPr/>
          </p:nvSpPr>
          <p:spPr bwMode="auto">
            <a:xfrm>
              <a:off x="3492" y="1140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yes</a:t>
              </a:r>
            </a:p>
          </p:txBody>
        </p:sp>
      </p:grp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6248400" y="1905000"/>
            <a:ext cx="1371600" cy="8255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Take immediate action</a:t>
            </a:r>
          </a:p>
        </p:txBody>
      </p:sp>
      <p:sp>
        <p:nvSpPr>
          <p:cNvPr id="32798" name="Line 30"/>
          <p:cNvSpPr>
            <a:spLocks noChangeShapeType="1"/>
          </p:cNvSpPr>
          <p:nvPr/>
        </p:nvSpPr>
        <p:spPr bwMode="auto">
          <a:xfrm>
            <a:off x="7620000" y="2362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9" name="WordArt 31"/>
          <p:cNvSpPr>
            <a:spLocks noChangeArrowheads="1" noChangeShapeType="1" noTextEdit="1"/>
          </p:cNvSpPr>
          <p:nvPr/>
        </p:nvSpPr>
        <p:spPr bwMode="auto">
          <a:xfrm>
            <a:off x="8058150" y="1943100"/>
            <a:ext cx="9144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 panose="02020404030301010803" pitchFamily="18" charset="0"/>
              </a:rPr>
              <a:t>A</a:t>
            </a:r>
          </a:p>
        </p:txBody>
      </p:sp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1657350" y="2438400"/>
            <a:ext cx="609600" cy="838200"/>
            <a:chOff x="1044" y="1536"/>
            <a:chExt cx="384" cy="528"/>
          </a:xfrm>
        </p:grpSpPr>
        <p:sp>
          <p:nvSpPr>
            <p:cNvPr id="20518" name="Line 33"/>
            <p:cNvSpPr>
              <a:spLocks noChangeShapeType="1"/>
            </p:cNvSpPr>
            <p:nvPr/>
          </p:nvSpPr>
          <p:spPr bwMode="auto">
            <a:xfrm>
              <a:off x="1056" y="153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Text Box 34"/>
            <p:cNvSpPr txBox="1">
              <a:spLocks noChangeArrowheads="1"/>
            </p:cNvSpPr>
            <p:nvPr/>
          </p:nvSpPr>
          <p:spPr bwMode="auto">
            <a:xfrm>
              <a:off x="1044" y="1602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No</a:t>
              </a:r>
            </a:p>
          </p:txBody>
        </p:sp>
      </p:grpSp>
      <p:sp>
        <p:nvSpPr>
          <p:cNvPr id="32800" name="Text Box 32"/>
          <p:cNvSpPr txBox="1">
            <a:spLocks noChangeArrowheads="1"/>
          </p:cNvSpPr>
          <p:nvPr/>
        </p:nvSpPr>
        <p:spPr bwMode="auto">
          <a:xfrm>
            <a:off x="609600" y="3228975"/>
            <a:ext cx="21336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Is the task urgent or important?</a:t>
            </a:r>
          </a:p>
        </p:txBody>
      </p: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2743200" y="3124200"/>
            <a:ext cx="762000" cy="409575"/>
            <a:chOff x="1728" y="1968"/>
            <a:chExt cx="480" cy="258"/>
          </a:xfrm>
        </p:grpSpPr>
        <p:sp>
          <p:nvSpPr>
            <p:cNvPr id="20516" name="Line 37"/>
            <p:cNvSpPr>
              <a:spLocks noChangeShapeType="1"/>
            </p:cNvSpPr>
            <p:nvPr/>
          </p:nvSpPr>
          <p:spPr bwMode="auto">
            <a:xfrm>
              <a:off x="1728" y="222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7" name="Text Box 38"/>
            <p:cNvSpPr txBox="1">
              <a:spLocks noChangeArrowheads="1"/>
            </p:cNvSpPr>
            <p:nvPr/>
          </p:nvSpPr>
          <p:spPr bwMode="auto">
            <a:xfrm>
              <a:off x="1776" y="1968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000" b="1"/>
                <a:t>yes</a:t>
              </a:r>
            </a:p>
          </p:txBody>
        </p:sp>
      </p:grpSp>
      <p:sp>
        <p:nvSpPr>
          <p:cNvPr id="32807" name="Text Box 39"/>
          <p:cNvSpPr txBox="1">
            <a:spLocks noChangeArrowheads="1"/>
          </p:cNvSpPr>
          <p:nvPr/>
        </p:nvSpPr>
        <p:spPr bwMode="auto">
          <a:xfrm>
            <a:off x="3429000" y="3228975"/>
            <a:ext cx="21336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Does it has a definite deadline?</a:t>
            </a:r>
          </a:p>
        </p:txBody>
      </p:sp>
      <p:cxnSp>
        <p:nvCxnSpPr>
          <p:cNvPr id="32810" name="AutoShape 42"/>
          <p:cNvCxnSpPr>
            <a:cxnSpLocks noChangeShapeType="1"/>
          </p:cNvCxnSpPr>
          <p:nvPr/>
        </p:nvCxnSpPr>
        <p:spPr bwMode="auto">
          <a:xfrm flipV="1">
            <a:off x="5562600" y="3162300"/>
            <a:ext cx="990600" cy="3238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808" name="AutoShape 40"/>
          <p:cNvCxnSpPr>
            <a:cxnSpLocks noChangeShapeType="1"/>
          </p:cNvCxnSpPr>
          <p:nvPr/>
        </p:nvCxnSpPr>
        <p:spPr bwMode="auto">
          <a:xfrm>
            <a:off x="5600700" y="3638550"/>
            <a:ext cx="952500" cy="4000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5421313" y="3141663"/>
            <a:ext cx="571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yes</a:t>
            </a:r>
          </a:p>
        </p:txBody>
      </p:sp>
      <p:sp>
        <p:nvSpPr>
          <p:cNvPr id="32812" name="Text Box 44"/>
          <p:cNvSpPr txBox="1">
            <a:spLocks noChangeArrowheads="1"/>
          </p:cNvSpPr>
          <p:nvPr/>
        </p:nvSpPr>
        <p:spPr bwMode="auto">
          <a:xfrm>
            <a:off x="5562600" y="36576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No</a:t>
            </a:r>
          </a:p>
        </p:txBody>
      </p:sp>
      <p:sp>
        <p:nvSpPr>
          <p:cNvPr id="32816" name="Text Box 48"/>
          <p:cNvSpPr txBox="1">
            <a:spLocks noChangeArrowheads="1"/>
          </p:cNvSpPr>
          <p:nvPr/>
        </p:nvSpPr>
        <p:spPr bwMode="auto">
          <a:xfrm>
            <a:off x="6629400" y="2819400"/>
            <a:ext cx="13716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Allocate time to complete it</a:t>
            </a:r>
          </a:p>
        </p:txBody>
      </p:sp>
      <p:sp>
        <p:nvSpPr>
          <p:cNvPr id="32818" name="Text Box 50"/>
          <p:cNvSpPr txBox="1">
            <a:spLocks noChangeArrowheads="1"/>
          </p:cNvSpPr>
          <p:nvPr/>
        </p:nvSpPr>
        <p:spPr bwMode="auto">
          <a:xfrm>
            <a:off x="6553200" y="396240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Set realistic deadline for it</a:t>
            </a:r>
          </a:p>
        </p:txBody>
      </p:sp>
      <p:sp>
        <p:nvSpPr>
          <p:cNvPr id="32819" name="WordArt 51"/>
          <p:cNvSpPr>
            <a:spLocks noChangeArrowheads="1" noChangeShapeType="1" noTextEdit="1"/>
          </p:cNvSpPr>
          <p:nvPr/>
        </p:nvSpPr>
        <p:spPr bwMode="auto">
          <a:xfrm>
            <a:off x="8001000" y="3352800"/>
            <a:ext cx="9144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 panose="02020404030301010803" pitchFamily="18" charset="0"/>
              </a:rPr>
              <a:t>B</a:t>
            </a:r>
          </a:p>
        </p:txBody>
      </p: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1676400" y="3810000"/>
            <a:ext cx="609600" cy="838200"/>
            <a:chOff x="1044" y="1536"/>
            <a:chExt cx="384" cy="528"/>
          </a:xfrm>
        </p:grpSpPr>
        <p:sp>
          <p:nvSpPr>
            <p:cNvPr id="20514" name="Line 54"/>
            <p:cNvSpPr>
              <a:spLocks noChangeShapeType="1"/>
            </p:cNvSpPr>
            <p:nvPr/>
          </p:nvSpPr>
          <p:spPr bwMode="auto">
            <a:xfrm>
              <a:off x="1056" y="153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5" name="Text Box 55"/>
            <p:cNvSpPr txBox="1">
              <a:spLocks noChangeArrowheads="1"/>
            </p:cNvSpPr>
            <p:nvPr/>
          </p:nvSpPr>
          <p:spPr bwMode="auto">
            <a:xfrm>
              <a:off x="1044" y="1602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/>
                <a:t>No</a:t>
              </a:r>
            </a:p>
          </p:txBody>
        </p:sp>
      </p:grp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762000" y="4648200"/>
            <a:ext cx="21336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Is the task necessary?</a:t>
            </a:r>
          </a:p>
        </p:txBody>
      </p: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2895600" y="4572000"/>
            <a:ext cx="3124200" cy="409575"/>
            <a:chOff x="1728" y="1968"/>
            <a:chExt cx="480" cy="258"/>
          </a:xfrm>
        </p:grpSpPr>
        <p:sp>
          <p:nvSpPr>
            <p:cNvPr id="20512" name="Line 59"/>
            <p:cNvSpPr>
              <a:spLocks noChangeShapeType="1"/>
            </p:cNvSpPr>
            <p:nvPr/>
          </p:nvSpPr>
          <p:spPr bwMode="auto">
            <a:xfrm>
              <a:off x="1728" y="222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3" name="Text Box 60"/>
            <p:cNvSpPr txBox="1">
              <a:spLocks noChangeArrowheads="1"/>
            </p:cNvSpPr>
            <p:nvPr/>
          </p:nvSpPr>
          <p:spPr bwMode="auto">
            <a:xfrm>
              <a:off x="1776" y="1968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000" b="1"/>
                <a:t>yes</a:t>
              </a:r>
            </a:p>
          </p:txBody>
        </p:sp>
      </p:grpSp>
      <p:sp>
        <p:nvSpPr>
          <p:cNvPr id="32829" name="Text Box 61"/>
          <p:cNvSpPr txBox="1">
            <a:spLocks noChangeArrowheads="1"/>
          </p:cNvSpPr>
          <p:nvPr/>
        </p:nvSpPr>
        <p:spPr bwMode="auto">
          <a:xfrm>
            <a:off x="5791200" y="4648200"/>
            <a:ext cx="1905000" cy="58102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66"/>
                </a:solidFill>
              </a:rPr>
              <a:t>Save the task for quiet time</a:t>
            </a:r>
          </a:p>
        </p:txBody>
      </p:sp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1676400" y="5257800"/>
            <a:ext cx="1447800" cy="838200"/>
            <a:chOff x="1056" y="3312"/>
            <a:chExt cx="912" cy="528"/>
          </a:xfrm>
        </p:grpSpPr>
        <p:grpSp>
          <p:nvGrpSpPr>
            <p:cNvPr id="20508" name="Group 62"/>
            <p:cNvGrpSpPr>
              <a:grpSpLocks/>
            </p:cNvGrpSpPr>
            <p:nvPr/>
          </p:nvGrpSpPr>
          <p:grpSpPr bwMode="auto">
            <a:xfrm>
              <a:off x="1056" y="3312"/>
              <a:ext cx="384" cy="528"/>
              <a:chOff x="1044" y="1536"/>
              <a:chExt cx="384" cy="528"/>
            </a:xfrm>
          </p:grpSpPr>
          <p:sp>
            <p:nvSpPr>
              <p:cNvPr id="20510" name="Line 63"/>
              <p:cNvSpPr>
                <a:spLocks noChangeShapeType="1"/>
              </p:cNvSpPr>
              <p:nvPr/>
            </p:nvSpPr>
            <p:spPr bwMode="auto">
              <a:xfrm>
                <a:off x="1056" y="153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1" name="Text Box 64"/>
              <p:cNvSpPr txBox="1">
                <a:spLocks noChangeArrowheads="1"/>
              </p:cNvSpPr>
              <p:nvPr/>
            </p:nvSpPr>
            <p:spPr bwMode="auto">
              <a:xfrm>
                <a:off x="1044" y="1602"/>
                <a:ext cx="38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b="1"/>
                  <a:t>No</a:t>
                </a:r>
              </a:p>
            </p:txBody>
          </p:sp>
        </p:grpSp>
        <p:sp>
          <p:nvSpPr>
            <p:cNvPr id="20509" name="Line 65"/>
            <p:cNvSpPr>
              <a:spLocks noChangeShapeType="1"/>
            </p:cNvSpPr>
            <p:nvPr/>
          </p:nvSpPr>
          <p:spPr bwMode="auto">
            <a:xfrm>
              <a:off x="1056" y="3792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834" name="Text Box 66"/>
          <p:cNvSpPr txBox="1">
            <a:spLocks noChangeArrowheads="1"/>
          </p:cNvSpPr>
          <p:nvPr/>
        </p:nvSpPr>
        <p:spPr bwMode="auto">
          <a:xfrm>
            <a:off x="3352800" y="5791200"/>
            <a:ext cx="1905000" cy="51911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>
                <a:solidFill>
                  <a:schemeClr val="accent1"/>
                </a:solidFill>
              </a:rPr>
              <a:t>Discard </a:t>
            </a:r>
          </a:p>
        </p:txBody>
      </p:sp>
      <p:sp>
        <p:nvSpPr>
          <p:cNvPr id="32835" name="WordArt 67"/>
          <p:cNvSpPr>
            <a:spLocks noChangeArrowheads="1" noChangeShapeType="1" noTextEdit="1"/>
          </p:cNvSpPr>
          <p:nvPr/>
        </p:nvSpPr>
        <p:spPr bwMode="auto">
          <a:xfrm>
            <a:off x="8077200" y="4648200"/>
            <a:ext cx="9144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 panose="02020404030301010803" pitchFamily="18" charset="0"/>
              </a:rPr>
              <a:t>C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72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6" presetID="34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46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660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7600"/>
                            </p:stCondLst>
                            <p:childTnLst>
                              <p:par>
                                <p:cTn id="83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2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9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08" presetID="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13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7400"/>
                            </p:stCondLst>
                            <p:childTnLst>
                              <p:par>
                                <p:cTn id="12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38900"/>
                            </p:stCondLst>
                            <p:childTnLst>
                              <p:par>
                                <p:cTn id="125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89" grpId="0" animBg="1"/>
      <p:bldP spid="32793" grpId="0" animBg="1"/>
      <p:bldP spid="32797" grpId="0" animBg="1"/>
      <p:bldP spid="32798" grpId="0" animBg="1"/>
      <p:bldP spid="32799" grpId="0" animBg="1"/>
      <p:bldP spid="32800" grpId="0" animBg="1"/>
      <p:bldP spid="32807" grpId="0" animBg="1"/>
      <p:bldP spid="32811" grpId="0"/>
      <p:bldP spid="32812" grpId="0"/>
      <p:bldP spid="32816" grpId="0"/>
      <p:bldP spid="32819" grpId="0" animBg="1"/>
      <p:bldP spid="32824" grpId="0" animBg="1"/>
      <p:bldP spid="32829" grpId="0" animBg="1"/>
      <p:bldP spid="32834" grpId="0" animBg="1"/>
      <p:bldP spid="328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28800" y="990600"/>
            <a:ext cx="8229600" cy="1139825"/>
          </a:xfrm>
          <a:prstGeom prst="rect">
            <a:avLst/>
          </a:prstGeom>
        </p:spPr>
        <p:txBody>
          <a:bodyPr/>
          <a:lstStyle/>
          <a:p>
            <a:pPr marL="666750" indent="-666750">
              <a:defRPr/>
            </a:pPr>
            <a:r>
              <a:rPr lang="en-US" sz="3500" b="1" i="1" kern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2. Make a Schedule</a:t>
            </a:r>
            <a:br>
              <a:rPr lang="en-US" sz="3500" b="1" i="1" kern="0">
                <a:solidFill>
                  <a:srgbClr val="FF3300"/>
                </a:solidFill>
                <a:latin typeface="+mj-lt"/>
                <a:ea typeface="+mj-ea"/>
                <a:cs typeface="+mj-cs"/>
              </a:rPr>
            </a:br>
            <a:r>
              <a:rPr lang="en-US" sz="3000" i="1" kern="0">
                <a:solidFill>
                  <a:schemeClr val="bg1"/>
                </a:solidFill>
                <a:latin typeface="Arial Unicode MS" pitchFamily="34" charset="-128"/>
                <a:ea typeface="+mj-ea"/>
                <a:cs typeface="+mj-cs"/>
              </a:rPr>
              <a:t>Set Up Your Semester Calendar</a:t>
            </a:r>
            <a:endParaRPr lang="en-US" sz="3000" i="1" kern="0" dirty="0">
              <a:solidFill>
                <a:schemeClr val="bg1"/>
              </a:solidFill>
              <a:latin typeface="Arial Unicode MS" pitchFamily="34" charset="-128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2057400"/>
            <a:ext cx="8421688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Look at the syllabus for the class schedule.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Begin with blocking all </a:t>
            </a:r>
            <a:r>
              <a:rPr lang="en-US" sz="2400" i="1" kern="0" dirty="0">
                <a:latin typeface="Arial Unicode MS" pitchFamily="34" charset="-128"/>
                <a:cs typeface="+mn-cs"/>
              </a:rPr>
              <a:t>class </a:t>
            </a:r>
            <a:r>
              <a:rPr lang="en-US" sz="2400" kern="0" dirty="0">
                <a:latin typeface="Arial Unicode MS" pitchFamily="34" charset="-128"/>
                <a:cs typeface="+mn-cs"/>
              </a:rPr>
              <a:t>and </a:t>
            </a:r>
            <a:r>
              <a:rPr lang="en-US" sz="2400" i="1" kern="0" dirty="0">
                <a:latin typeface="Arial Unicode MS" pitchFamily="34" charset="-128"/>
                <a:cs typeface="+mn-cs"/>
              </a:rPr>
              <a:t>lab</a:t>
            </a:r>
            <a:r>
              <a:rPr lang="en-US" sz="2400" kern="0" dirty="0">
                <a:latin typeface="Arial Unicode MS" pitchFamily="34" charset="-128"/>
                <a:cs typeface="+mn-cs"/>
              </a:rPr>
              <a:t> times.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Block all other set time obligations:</a:t>
            </a:r>
          </a:p>
          <a:p>
            <a:pPr marL="742950" lvl="1" indent="-285750">
              <a:spcBef>
                <a:spcPct val="20000"/>
              </a:spcBef>
              <a:defRPr/>
            </a:pPr>
            <a:r>
              <a:rPr lang="en-US" sz="2800" kern="0" dirty="0">
                <a:latin typeface="Arial Unicode MS" pitchFamily="34" charset="-128"/>
                <a:cs typeface="Arial" charset="0"/>
              </a:rPr>
              <a:t>	Work, mosque, meetings and so on…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Highlight all </a:t>
            </a:r>
            <a:r>
              <a:rPr lang="en-US" sz="2400" i="1" kern="0" dirty="0">
                <a:latin typeface="Arial Unicode MS" pitchFamily="34" charset="-128"/>
                <a:cs typeface="+mn-cs"/>
              </a:rPr>
              <a:t>exams</a:t>
            </a:r>
            <a:r>
              <a:rPr lang="en-US" sz="2400" kern="0" dirty="0">
                <a:latin typeface="Arial Unicode MS" pitchFamily="34" charset="-128"/>
                <a:cs typeface="+mn-cs"/>
              </a:rPr>
              <a:t> and project </a:t>
            </a:r>
            <a:r>
              <a:rPr lang="en-US" sz="2400" i="1" kern="0" dirty="0">
                <a:latin typeface="Arial Unicode MS" pitchFamily="34" charset="-128"/>
                <a:cs typeface="+mn-cs"/>
              </a:rPr>
              <a:t>due dates.</a:t>
            </a:r>
            <a:endParaRPr lang="en-US" sz="2400" kern="0" dirty="0">
              <a:latin typeface="Arial Unicode MS" pitchFamily="34" charset="-128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Identify routine homework days.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Work backwards from exams and papers and map out study/writing time.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>
                <a:latin typeface="Arial Unicode MS" pitchFamily="34" charset="-128"/>
                <a:cs typeface="+mn-cs"/>
              </a:rPr>
              <a:t>Don’t forget to take a break once in a while.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kern="0" dirty="0">
              <a:latin typeface="Arial Unicode MS" pitchFamily="34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 i="1" smtClean="0">
                <a:solidFill>
                  <a:srgbClr val="FF0000"/>
                </a:solidFill>
              </a:rPr>
              <a:t>At the end of this session, the student will be able to:</a:t>
            </a:r>
          </a:p>
          <a:p>
            <a:r>
              <a:rPr lang="en-US" smtClean="0">
                <a:solidFill>
                  <a:srgbClr val="0070C0"/>
                </a:solidFill>
              </a:rPr>
              <a:t>Identify the importance of TM</a:t>
            </a:r>
          </a:p>
          <a:p>
            <a:r>
              <a:rPr lang="en-US" smtClean="0">
                <a:solidFill>
                  <a:srgbClr val="0070C0"/>
                </a:solidFill>
              </a:rPr>
              <a:t>Plan your schedules effectively</a:t>
            </a:r>
          </a:p>
          <a:p>
            <a:r>
              <a:rPr lang="en-US" smtClean="0">
                <a:solidFill>
                  <a:srgbClr val="0070C0"/>
                </a:solidFill>
              </a:rPr>
              <a:t>Enumerate Time wasters</a:t>
            </a:r>
          </a:p>
          <a:p>
            <a:r>
              <a:rPr lang="en-US" smtClean="0">
                <a:solidFill>
                  <a:srgbClr val="0070C0"/>
                </a:solidFill>
              </a:rPr>
              <a:t>Identify procrastination signs &amp; tackle it</a:t>
            </a:r>
          </a:p>
          <a:p>
            <a:endParaRPr lang="en-US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28800" y="990600"/>
            <a:ext cx="6248400" cy="1295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400" b="1" i="1" kern="0" dirty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Make a Schedule continued</a:t>
            </a:r>
            <a:r>
              <a:rPr lang="en-US" sz="2400" b="1" i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i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r>
              <a:rPr lang="en-US" sz="3400" i="1" kern="0" dirty="0">
                <a:solidFill>
                  <a:srgbClr val="0070C0"/>
                </a:solidFill>
                <a:latin typeface="Arial Unicode MS" pitchFamily="34" charset="-128"/>
                <a:ea typeface="+mj-ea"/>
                <a:cs typeface="+mj-cs"/>
              </a:rPr>
              <a:t>Set Up Your Weekly Plan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2133600"/>
            <a:ext cx="9144000" cy="5029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 kern="0" dirty="0">
                <a:latin typeface="Arial Unicode MS" pitchFamily="34" charset="-128"/>
                <a:cs typeface="+mn-cs"/>
              </a:rPr>
              <a:t>Spend 30 minutes or so mapping out the week.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 kern="0" dirty="0">
                <a:latin typeface="Arial Unicode MS" pitchFamily="34" charset="-128"/>
                <a:cs typeface="+mn-cs"/>
              </a:rPr>
              <a:t>Ask yourself these questions about the week: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What do I expect to accomplish?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What will I have to do to reach these goals?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What tasks are more important than others?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How much time will each activity take?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When will I do each activity?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latin typeface="Arial Unicode MS" pitchFamily="34" charset="-128"/>
                <a:cs typeface="Arial" charset="0"/>
              </a:rPr>
              <a:t>How flexible do I have to be to allow for unexpected things?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7"/>
          <p:cNvSpPr txBox="1">
            <a:spLocks noChangeArrowheads="1"/>
          </p:cNvSpPr>
          <p:nvPr/>
        </p:nvSpPr>
        <p:spPr bwMode="auto">
          <a:xfrm>
            <a:off x="0" y="1163638"/>
            <a:ext cx="914400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8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yourself !!</a:t>
            </a:r>
          </a:p>
          <a:p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How effective is my schedule?</a:t>
            </a:r>
          </a:p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Does I allow enough time to accomplish what the schedules?</a:t>
            </a:r>
          </a:p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Am I paying attention to my energy level?</a:t>
            </a:r>
          </a:p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Does it look like I will accomplish everything I plan?</a:t>
            </a:r>
          </a:p>
          <a:p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How well will I be able to accomplish certain tasks?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066800"/>
            <a:ext cx="9144000" cy="57912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b="1" i="1" kern="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“Work smarter, not harder.”- Alan </a:t>
            </a:r>
            <a:r>
              <a:rPr lang="en-US" sz="2000" b="1" i="1" kern="0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Lakein</a:t>
            </a:r>
            <a:endParaRPr lang="en-US" sz="2000" b="1" i="1" kern="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000" b="1" i="1" kern="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Set realistic goals, there are only 24 hours in a day.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3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Study at the same time each day: make it a habit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3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Divide study time into 50-minute blocks.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sz="3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Don’t forget to reward yourself when you do something right!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914400"/>
            <a:ext cx="6324600" cy="57912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US" sz="2400" kern="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Complete a term assignment preview.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Use a “</a:t>
            </a:r>
            <a:r>
              <a:rPr lang="en-US" sz="2400" u="sng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week at a glance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” organizer.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Enter in due dates and social events as soon as you can.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u="sng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Review your calendar daily 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for the current week and upcoming week.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It just takes a moment to review your calendar and </a:t>
            </a:r>
            <a:r>
              <a:rPr lang="en-US" sz="2400" u="sng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it relieves stress </a:t>
            </a:r>
            <a:r>
              <a:rPr lang="en-US" sz="2400" kern="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cs typeface="+mn-cs"/>
              </a:rPr>
              <a:t>to know you are on top of things.</a:t>
            </a:r>
            <a:endParaRPr lang="en-US" sz="2400" kern="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US" sz="2400" kern="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cs typeface="+mn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343400" y="1752600"/>
            <a:ext cx="4495800" cy="45259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400" kern="0" dirty="0">
              <a:latin typeface="+mn-lt"/>
              <a:cs typeface="+mn-cs"/>
            </a:endParaRPr>
          </a:p>
        </p:txBody>
      </p:sp>
      <p:pic>
        <p:nvPicPr>
          <p:cNvPr id="4" name="Picture 5" descr="MCj015002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81400"/>
            <a:ext cx="23622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MCj029762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95400"/>
            <a:ext cx="1981200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How busy are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Because we are not concentrating on the right things</a:t>
            </a:r>
          </a:p>
          <a:p>
            <a:pPr eaLnBrk="1" hangingPunct="1"/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    </a:t>
            </a:r>
            <a:r>
              <a:rPr lang="en-US" sz="2400" b="1" smtClean="0">
                <a:solidFill>
                  <a:srgbClr val="E55E43"/>
                </a:solidFill>
              </a:rPr>
              <a:t>To succeed</a:t>
            </a:r>
            <a:r>
              <a:rPr lang="en-US" sz="2400" smtClean="0">
                <a:solidFill>
                  <a:srgbClr val="E55E43"/>
                </a:solidFill>
              </a:rPr>
              <a:t>, </a:t>
            </a:r>
            <a:r>
              <a:rPr lang="en-US" sz="2400" smtClean="0"/>
              <a:t>we must concentrate 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i="1" smtClean="0"/>
              <a:t>	</a:t>
            </a:r>
            <a:r>
              <a:rPr lang="en-US" sz="2400" b="1" i="1" smtClean="0">
                <a:solidFill>
                  <a:srgbClr val="E55E43"/>
                </a:solidFill>
              </a:rPr>
              <a:t>1.</a:t>
            </a:r>
            <a:r>
              <a:rPr lang="en-US" sz="2400" i="1" smtClean="0"/>
              <a:t>	The results to be achieved, not on being busy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i="1" smtClean="0"/>
              <a:t>	</a:t>
            </a:r>
            <a:r>
              <a:rPr lang="en-US" sz="2400" i="1" smtClean="0">
                <a:solidFill>
                  <a:srgbClr val="E55E43"/>
                </a:solidFill>
              </a:rPr>
              <a:t>2.</a:t>
            </a:r>
            <a:r>
              <a:rPr lang="en-US" sz="2400" i="1" smtClean="0"/>
              <a:t>	Setting priorities, which is vital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algn="ctr" eaLnBrk="1" hangingPunct="1">
              <a:buFontTx/>
              <a:buNone/>
            </a:pPr>
            <a:r>
              <a:rPr lang="en-US" sz="2400" smtClean="0">
                <a:solidFill>
                  <a:srgbClr val="E55E43"/>
                </a:solidFill>
                <a:latin typeface="Comic Sans MS" panose="030F0702030302020204" pitchFamily="66" charset="0"/>
              </a:rPr>
              <a:t>The aims to ensure that we concentrate our effort on the high payoff tasks</a:t>
            </a:r>
          </a:p>
          <a:p>
            <a:pPr eaLnBrk="1" hangingPunct="1"/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i="1" smtClean="0"/>
          </a:p>
        </p:txBody>
      </p:sp>
      <p:pic>
        <p:nvPicPr>
          <p:cNvPr id="4" name="Picture 6" descr="BD06140_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95400"/>
            <a:ext cx="17780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Plan your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498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endParaRPr lang="en-US" sz="1000" smtClean="0"/>
          </a:p>
          <a:p>
            <a:pPr eaLnBrk="1" hangingPunct="1">
              <a:buFontTx/>
              <a:buNone/>
            </a:pPr>
            <a:r>
              <a:rPr lang="en-US" sz="2400" b="1" smtClean="0">
                <a:solidFill>
                  <a:srgbClr val="E55E43"/>
                </a:solidFill>
              </a:rPr>
              <a:t>    Remember, </a:t>
            </a:r>
            <a:r>
              <a:rPr lang="en-US" sz="2400" smtClean="0"/>
              <a:t>plans and schedules for managing time are useless if one does not follow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Crisis Management</a:t>
            </a:r>
            <a:endParaRPr lang="en-US" sz="36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7912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800" b="1" dirty="0" smtClean="0">
                <a:solidFill>
                  <a:srgbClr val="E55E43"/>
                </a:solidFill>
              </a:rPr>
              <a:t>It can lead to situations such as:</a:t>
            </a:r>
          </a:p>
          <a:p>
            <a:pPr eaLnBrk="1" hangingPunct="1">
              <a:buFontTx/>
              <a:buNone/>
              <a:defRPr/>
            </a:pPr>
            <a:endParaRPr lang="en-US" sz="2400" b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E55E43"/>
                </a:solidFill>
              </a:rPr>
              <a:t>1- </a:t>
            </a:r>
            <a:r>
              <a:rPr lang="en-US" sz="2400" b="1" i="1" dirty="0" smtClean="0"/>
              <a:t>High levels of stress</a:t>
            </a:r>
          </a:p>
          <a:p>
            <a:pPr eaLnBrk="1" hangingPunct="1">
              <a:buFontTx/>
              <a:buNone/>
              <a:defRPr/>
            </a:pPr>
            <a:endParaRPr lang="en-US" sz="2400" b="1" i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E55E43"/>
                </a:solidFill>
              </a:rPr>
              <a:t>2- </a:t>
            </a:r>
            <a:r>
              <a:rPr lang="en-US" sz="2400" b="1" i="1" dirty="0" smtClean="0"/>
              <a:t> A disrupted private life </a:t>
            </a:r>
          </a:p>
          <a:p>
            <a:pPr eaLnBrk="1" hangingPunct="1">
              <a:buFontTx/>
              <a:buNone/>
              <a:defRPr/>
            </a:pPr>
            <a:endParaRPr lang="en-US" sz="2400" b="1" i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E55E43"/>
                </a:solidFill>
              </a:rPr>
              <a:t>3-</a:t>
            </a:r>
            <a:r>
              <a:rPr lang="en-US" sz="2400" b="1" i="1" dirty="0" smtClean="0"/>
              <a:t> Tiredness</a:t>
            </a:r>
          </a:p>
          <a:p>
            <a:pPr eaLnBrk="1" hangingPunct="1">
              <a:buFontTx/>
              <a:buNone/>
              <a:defRPr/>
            </a:pPr>
            <a:endParaRPr lang="en-US" sz="2400" b="1" i="1" dirty="0" smtClean="0"/>
          </a:p>
          <a:p>
            <a:pPr eaLnBrk="1" hangingPunct="1">
              <a:buFontTx/>
              <a:buNone/>
              <a:defRPr/>
            </a:pPr>
            <a:r>
              <a:rPr lang="en-US" sz="2400" b="1" i="1" dirty="0" smtClean="0">
                <a:solidFill>
                  <a:srgbClr val="E55E43"/>
                </a:solidFill>
              </a:rPr>
              <a:t>4- </a:t>
            </a:r>
            <a:r>
              <a:rPr lang="en-US" sz="2400" b="1" i="1" dirty="0" smtClean="0"/>
              <a:t>Failure of projects</a:t>
            </a:r>
            <a:r>
              <a:rPr lang="en-US" sz="2400" dirty="0" smtClean="0"/>
              <a:t> </a:t>
            </a:r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  <a:p>
            <a:pPr eaLnBrk="1" hangingPunct="1">
              <a:buFontTx/>
              <a:buNone/>
              <a:defRPr/>
            </a:pPr>
            <a:endParaRPr lang="en-US" sz="2400" b="1" i="1" dirty="0" smtClean="0"/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</p:txBody>
      </p:sp>
      <p:pic>
        <p:nvPicPr>
          <p:cNvPr id="4" name="Picture 4" descr="PE06002_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2514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Common Time Wasters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7620000" cy="49498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FF6600"/>
                </a:solidFill>
              </a:rPr>
              <a:t>Interruption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chemeClr val="accent1"/>
                </a:solidFill>
              </a:rPr>
              <a:t>Meetings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660033"/>
                </a:solidFill>
              </a:rPr>
              <a:t>Tasks to delegate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Procrastination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/>
              <a:t> </a:t>
            </a:r>
            <a:r>
              <a:rPr lang="en-US" sz="1400" b="1" dirty="0" smtClean="0">
                <a:solidFill>
                  <a:schemeClr val="accent1"/>
                </a:solidFill>
              </a:rPr>
              <a:t>Acting with incomplete information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FFC000"/>
                </a:solidFill>
              </a:rPr>
              <a:t>Dealing with classmates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7030A0"/>
                </a:solidFill>
              </a:rPr>
              <a:t>Crisis management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E55E43"/>
                </a:solidFill>
              </a:rPr>
              <a:t>Unclear communication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002060"/>
                </a:solidFill>
              </a:rPr>
              <a:t>Inadequate technical knowledge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150603"/>
                </a:solidFill>
              </a:rPr>
              <a:t>Unclear objectives and priorities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E55E43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Lack of planning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E55E43"/>
                </a:solidFill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</a:rPr>
              <a:t>Stress and fatigue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chemeClr val="tx1">
                    <a:lumMod val="75000"/>
                  </a:schemeClr>
                </a:solidFill>
              </a:rPr>
              <a:t> Inability to say "No“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1400" b="1" dirty="0" smtClean="0">
                <a:solidFill>
                  <a:srgbClr val="E55E43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Personal disorganization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900" decel="100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decel="100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26450" cy="762000"/>
          </a:xfrm>
        </p:spPr>
        <p:txBody>
          <a:bodyPr/>
          <a:lstStyle/>
          <a:p>
            <a:pPr algn="ctr"/>
            <a:r>
              <a:rPr lang="en-US" b="1" smtClean="0">
                <a:solidFill>
                  <a:srgbClr val="FFC000"/>
                </a:solidFill>
                <a:latin typeface="Arial Unicode MS" panose="020B0604020202020204" pitchFamily="34" charset="-128"/>
              </a:rPr>
              <a:t>Procrastination:</a:t>
            </a:r>
            <a:r>
              <a:rPr lang="en-US" sz="2400" smtClean="0">
                <a:latin typeface="Arial Unicode MS" panose="020B0604020202020204" pitchFamily="34" charset="-128"/>
              </a:rPr>
              <a:t/>
            </a:r>
            <a:br>
              <a:rPr lang="en-US" sz="2400" smtClean="0">
                <a:latin typeface="Arial Unicode MS" panose="020B0604020202020204" pitchFamily="34" charset="-128"/>
              </a:rPr>
            </a:br>
            <a:r>
              <a:rPr lang="en-US" sz="2400" b="1" smtClean="0">
                <a:solidFill>
                  <a:srgbClr val="FF3300"/>
                </a:solidFill>
                <a:latin typeface="Times New Roman" panose="02020603050405020304" pitchFamily="18" charset="0"/>
              </a:rPr>
              <a:t>“Never do today what you can put</a:t>
            </a:r>
            <a:r>
              <a:rPr lang="en-US" sz="2400" b="1" smtClean="0">
                <a:latin typeface="Times New Roman" panose="02020603050405020304" pitchFamily="18" charset="0"/>
              </a:rPr>
              <a:t> </a:t>
            </a:r>
            <a:r>
              <a:rPr lang="en-US" sz="2400" b="1" smtClean="0">
                <a:solidFill>
                  <a:srgbClr val="FF3300"/>
                </a:solidFill>
                <a:latin typeface="Times New Roman" panose="02020603050405020304" pitchFamily="18" charset="0"/>
              </a:rPr>
              <a:t>off ‘till tomorrow!”</a:t>
            </a:r>
            <a:endParaRPr lang="en-US" sz="240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4949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 of procrastination: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Ignoring the task, hoping it will go away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Underestimating how long it will take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Overestimating your abilities and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Telling yourself that poor performance is okay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Doing something else that isn’t very important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Believing that repeated “minor” delays won’t hurt you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about a hard job rather than doing it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Putting all your work on only one part of the task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paralyzed when having to make choices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.jpg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82000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Procrastination Signs </a:t>
            </a:r>
            <a:r>
              <a:rPr lang="en-US" sz="2000" smtClean="0"/>
              <a:t>(Thief of Time)</a:t>
            </a:r>
          </a:p>
        </p:txBody>
      </p:sp>
      <p:sp>
        <p:nvSpPr>
          <p:cNvPr id="31748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839200" cy="4797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600" y="2362200"/>
            <a:ext cx="4114800" cy="181588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How to tackle procrastination?</a:t>
            </a: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E55E4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Set deadlines by which goals should be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Introduction</a:t>
            </a:r>
          </a:p>
          <a:p>
            <a:r>
              <a:rPr lang="en-US" smtClean="0">
                <a:solidFill>
                  <a:srgbClr val="0070C0"/>
                </a:solidFill>
              </a:rPr>
              <a:t>Importance of TM</a:t>
            </a:r>
          </a:p>
          <a:p>
            <a:r>
              <a:rPr lang="en-US" smtClean="0">
                <a:solidFill>
                  <a:srgbClr val="0070C0"/>
                </a:solidFill>
              </a:rPr>
              <a:t>Daily schedules planning</a:t>
            </a:r>
          </a:p>
          <a:p>
            <a:r>
              <a:rPr lang="en-US" smtClean="0">
                <a:solidFill>
                  <a:srgbClr val="0070C0"/>
                </a:solidFill>
              </a:rPr>
              <a:t>Time wasters</a:t>
            </a:r>
          </a:p>
          <a:p>
            <a:r>
              <a:rPr lang="en-US" smtClean="0">
                <a:solidFill>
                  <a:srgbClr val="0070C0"/>
                </a:solidFill>
              </a:rPr>
              <a:t>Procrastination</a:t>
            </a:r>
          </a:p>
          <a:p>
            <a:r>
              <a:rPr lang="en-US" smtClean="0">
                <a:solidFill>
                  <a:srgbClr val="0070C0"/>
                </a:solidFill>
              </a:rPr>
              <a:t>Take home messages </a:t>
            </a:r>
          </a:p>
          <a:p>
            <a:endParaRPr lang="en-US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700" b="1" smtClean="0"/>
              <a:t>Why don't people manage their time?</a:t>
            </a:r>
            <a:endParaRPr lang="en-US" sz="27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b="1" i="1" smtClean="0"/>
              <a:t>They don't know about it</a:t>
            </a:r>
          </a:p>
          <a:p>
            <a:pPr eaLnBrk="1" hangingPunct="1">
              <a:buFontTx/>
              <a:buNone/>
            </a:pPr>
            <a:r>
              <a:rPr lang="en-US" sz="2400" b="1" i="1" smtClean="0"/>
              <a:t> </a:t>
            </a:r>
          </a:p>
          <a:p>
            <a:pPr eaLnBrk="1" hangingPunct="1"/>
            <a:r>
              <a:rPr lang="en-US" sz="2400" b="1" i="1" smtClean="0"/>
              <a:t>They are too lazy to plan</a:t>
            </a:r>
          </a:p>
          <a:p>
            <a:pPr eaLnBrk="1" hangingPunct="1">
              <a:buFontTx/>
              <a:buNone/>
            </a:pPr>
            <a:endParaRPr lang="en-US" sz="2400" b="1" i="1" smtClean="0"/>
          </a:p>
          <a:p>
            <a:pPr eaLnBrk="1" hangingPunct="1"/>
            <a:r>
              <a:rPr lang="en-US" sz="2400" b="1" i="1" smtClean="0"/>
              <a:t>They enjoy the adrenaline buzz of meeting tight deadlines</a:t>
            </a:r>
          </a:p>
          <a:p>
            <a:pPr eaLnBrk="1" hangingPunct="1">
              <a:buFontTx/>
              <a:buNone/>
            </a:pPr>
            <a:endParaRPr lang="en-US" sz="2400" b="1" i="1" smtClean="0"/>
          </a:p>
          <a:p>
            <a:pPr eaLnBrk="1" hangingPunct="1"/>
            <a:r>
              <a:rPr lang="en-US" sz="2400" b="1" i="1" smtClean="0"/>
              <a:t>They enjoy crisis management</a:t>
            </a:r>
            <a:endParaRPr lang="en-US" sz="2400" smtClean="0"/>
          </a:p>
          <a:p>
            <a:pPr eaLnBrk="1" hangingPunct="1"/>
            <a:endParaRPr lang="en-US" sz="2400" smtClean="0"/>
          </a:p>
        </p:txBody>
      </p:sp>
      <p:sp>
        <p:nvSpPr>
          <p:cNvPr id="5" name="TextBox 4"/>
          <p:cNvSpPr txBox="1"/>
          <p:nvPr/>
        </p:nvSpPr>
        <p:spPr>
          <a:xfrm>
            <a:off x="2362200" y="5791200"/>
            <a:ext cx="5029200" cy="46166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E55E43"/>
                </a:solidFill>
              </a:rPr>
              <a:t>Failing to plan is planning to fail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50250" cy="762000"/>
          </a:xfrm>
        </p:spPr>
        <p:txBody>
          <a:bodyPr/>
          <a:lstStyle/>
          <a:p>
            <a:r>
              <a:rPr lang="en-US" b="1" smtClean="0">
                <a:solidFill>
                  <a:srgbClr val="FFC000"/>
                </a:solidFill>
                <a:latin typeface="Arial Unicode MS" panose="020B0604020202020204" pitchFamily="34" charset="-128"/>
              </a:rPr>
              <a:t>How to Overcome Procrastination</a:t>
            </a:r>
            <a:endParaRPr lang="en-US" b="1" smtClean="0">
              <a:solidFill>
                <a:srgbClr val="FFC000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908175"/>
            <a:ext cx="8229600" cy="4949825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 the mental battle by committing to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being on time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sz="240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and keep </a:t>
            </a:r>
            <a:r>
              <a:rPr lang="en-US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deadlines</a:t>
            </a:r>
            <a:r>
              <a:rPr lang="en-US" sz="240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Organize, schedule &amp; plan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sz="240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Divide a big job into </a:t>
            </a:r>
            <a:r>
              <a:rPr lang="en-US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smaller ones</a:t>
            </a:r>
            <a:r>
              <a:rPr lang="en-US" sz="240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a way to make a game of your work or make it fun.</a:t>
            </a:r>
          </a:p>
          <a:p>
            <a:pPr eaLnBrk="1" hangingPunct="1"/>
            <a:r>
              <a:rPr lang="en-US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Reward yourself </a:t>
            </a:r>
            <a:r>
              <a:rPr lang="en-US" sz="240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you’re done.</a:t>
            </a:r>
          </a:p>
          <a:p>
            <a:pPr eaLnBrk="1" hangingPunct="1"/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Tell your friends and room mates to remind you of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priorities and deadlines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sz="2400" b="1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 to say “no” to time wasters.</a:t>
            </a:r>
          </a:p>
          <a:p>
            <a:endParaRPr 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33CC"/>
                </a:solidFill>
                <a:latin typeface="Arial Unicode MS" panose="020B0604020202020204" pitchFamily="34" charset="-128"/>
              </a:rPr>
              <a:t>Tackle Time Wasters</a:t>
            </a:r>
            <a:endParaRPr lang="en-US" b="1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Learn to say ‘</a:t>
            </a:r>
            <a:r>
              <a:rPr lang="en-US" sz="3200" b="1" kern="0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’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Examples of good ways to say “no”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Instead of: “I really should study”, say “You caught me in the middle of something important, I’ll call you later.”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“I can’t go the movies tonight, but I can go on Saturday.”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3200" kern="0" dirty="0">
                <a:latin typeface="Times New Roman" pitchFamily="18" charset="0"/>
                <a:cs typeface="Times New Roman" pitchFamily="18" charset="0"/>
              </a:rPr>
              <a:t>“Before I say yes, let me check my planner and get back to you.”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.jpg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30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how long should I study?</a:t>
            </a:r>
            <a:endParaRPr lang="en-US" sz="36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9498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>
                <a:solidFill>
                  <a:srgbClr val="E55E43"/>
                </a:solidFill>
              </a:rPr>
              <a:t>   The rule-of-thumb in college</a:t>
            </a:r>
          </a:p>
          <a:p>
            <a:pPr eaLnBrk="1" hangingPunct="1">
              <a:buFontTx/>
              <a:buNone/>
            </a:pPr>
            <a:endParaRPr lang="en-US" b="1" smtClean="0">
              <a:solidFill>
                <a:srgbClr val="E55E43"/>
              </a:solidFill>
            </a:endParaRPr>
          </a:p>
          <a:p>
            <a:pPr eaLnBrk="1" hangingPunct="1">
              <a:buFontTx/>
              <a:buNone/>
            </a:pPr>
            <a:endParaRPr lang="en-US" b="1" smtClean="0">
              <a:solidFill>
                <a:srgbClr val="E55E43"/>
              </a:solidFill>
            </a:endParaRP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E55E43"/>
                </a:solidFill>
              </a:rPr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971800"/>
            <a:ext cx="7772400" cy="1200329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0000" endA="295" endPos="92000" dist="1016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E55E43"/>
                </a:solidFill>
              </a:rPr>
              <a:t>To spend </a:t>
            </a:r>
            <a:r>
              <a:rPr lang="en-US" sz="3600" b="1" u="sng" dirty="0">
                <a:solidFill>
                  <a:schemeClr val="accent1"/>
                </a:solidFill>
              </a:rPr>
              <a:t>two hours</a:t>
            </a:r>
            <a:r>
              <a:rPr lang="en-US" sz="3600" b="1" dirty="0">
                <a:solidFill>
                  <a:schemeClr val="accent1"/>
                </a:solidFill>
              </a:rPr>
              <a:t> </a:t>
            </a:r>
            <a:r>
              <a:rPr lang="en-US" sz="3600" dirty="0">
                <a:solidFill>
                  <a:srgbClr val="E55E43"/>
                </a:solidFill>
              </a:rPr>
              <a:t>studying for </a:t>
            </a:r>
            <a:r>
              <a:rPr lang="en-US" sz="3600" b="1" u="sng" dirty="0">
                <a:solidFill>
                  <a:schemeClr val="accent1"/>
                </a:solidFill>
              </a:rPr>
              <a:t>every one hour in class </a:t>
            </a:r>
            <a:r>
              <a:rPr lang="en-US" sz="3600" dirty="0">
                <a:solidFill>
                  <a:srgbClr val="E55E43"/>
                </a:solidFill>
              </a:rPr>
              <a:t>each week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YES, Benefits….</a:t>
            </a:r>
          </a:p>
        </p:txBody>
      </p:sp>
      <p:pic>
        <p:nvPicPr>
          <p:cNvPr id="5" name="Content Placeholder 4" descr="3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219200"/>
            <a:ext cx="7924800" cy="5257800"/>
          </a:xfr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3400" y="19812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Having good time management can provide you with: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	-Guilt-free time!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	-No procrastination!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	-Less decision-making!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	-A sense of control!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kern="0" dirty="0">
                <a:solidFill>
                  <a:srgbClr val="002060"/>
                </a:solidFill>
                <a:latin typeface="+mn-lt"/>
                <a:cs typeface="+mn-cs"/>
              </a:rPr>
              <a:t>	-Success!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524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Time and energy management can make you more productive and reduce your stress level.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The Three Steps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400" b="1" kern="0" dirty="0">
                <a:solidFill>
                  <a:srgbClr val="FF33CC"/>
                </a:solidFill>
                <a:latin typeface="+mn-lt"/>
                <a:cs typeface="Arial" charset="0"/>
              </a:rPr>
              <a:t>Set goals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400" b="1" kern="0" dirty="0">
                <a:solidFill>
                  <a:srgbClr val="FF33CC"/>
                </a:solidFill>
                <a:latin typeface="+mn-lt"/>
                <a:cs typeface="Arial" charset="0"/>
              </a:rPr>
              <a:t>Make a schedule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en-US" sz="2400" b="1" kern="0" dirty="0">
                <a:solidFill>
                  <a:srgbClr val="FF33CC"/>
                </a:solidFill>
                <a:latin typeface="+mn-lt"/>
                <a:cs typeface="Arial" charset="0"/>
              </a:rPr>
              <a:t>Revisit and revise your plan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Be tough with your time.  Actively avoid procrastination and time wasters.  Learn to say “no” to distractions.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Employ a variety of time management strategies to maximize your time.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b="1" kern="0" dirty="0">
                <a:latin typeface="+mn-lt"/>
                <a:cs typeface="+mn-cs"/>
              </a:rPr>
              <a:t>Relax and enjoy the extra time that you’ve discovered!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en-US" sz="2400" b="1" kern="0" dirty="0"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6324600" cy="762000"/>
          </a:xfrm>
        </p:spPr>
        <p:txBody>
          <a:bodyPr/>
          <a:lstStyle/>
          <a:p>
            <a:r>
              <a:rPr lang="en-US" smtClean="0"/>
              <a:t>TASK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pPr>
              <a:buFontTx/>
              <a:buNone/>
            </a:pPr>
            <a:r>
              <a:rPr lang="en-US" sz="1400" smtClean="0"/>
              <a:t>Portfolio </a:t>
            </a:r>
          </a:p>
          <a:p>
            <a:pPr>
              <a:buFontTx/>
              <a:buNone/>
            </a:pPr>
            <a:r>
              <a:rPr lang="en-US" sz="1400" smtClean="0"/>
              <a:t> 1. All the completed “Portfolio” assignments should be submitted in English using computer </a:t>
            </a:r>
          </a:p>
          <a:p>
            <a:pPr>
              <a:buFontTx/>
              <a:buNone/>
            </a:pPr>
            <a:r>
              <a:rPr lang="en-US" sz="1400" smtClean="0"/>
              <a:t>word processor. </a:t>
            </a:r>
          </a:p>
          <a:p>
            <a:pPr>
              <a:buFontTx/>
              <a:buNone/>
            </a:pPr>
            <a:r>
              <a:rPr lang="en-US" sz="1400" smtClean="0"/>
              <a:t>2. The Deadlines for submission of these papers are </a:t>
            </a:r>
            <a:r>
              <a:rPr lang="en-US" sz="1400" smtClean="0">
                <a:solidFill>
                  <a:srgbClr val="FF0000"/>
                </a:solidFill>
              </a:rPr>
              <a:t>12/10/2014</a:t>
            </a:r>
            <a:r>
              <a:rPr lang="en-US" sz="1400" smtClean="0"/>
              <a:t> for the first assignment and </a:t>
            </a:r>
          </a:p>
          <a:p>
            <a:pPr>
              <a:buFontTx/>
              <a:buNone/>
            </a:pPr>
            <a:r>
              <a:rPr lang="en-US" sz="1400" smtClean="0">
                <a:solidFill>
                  <a:srgbClr val="FF0000"/>
                </a:solidFill>
              </a:rPr>
              <a:t>07/11/2014</a:t>
            </a:r>
            <a:r>
              <a:rPr lang="en-US" sz="1400" smtClean="0"/>
              <a:t> for the second two topics assignment. But you can submit all topics on the first </a:t>
            </a:r>
          </a:p>
          <a:p>
            <a:pPr>
              <a:buFontTx/>
              <a:buNone/>
            </a:pPr>
            <a:r>
              <a:rPr lang="en-US" sz="1400" smtClean="0"/>
              <a:t>date or even before. </a:t>
            </a:r>
          </a:p>
          <a:p>
            <a:pPr>
              <a:buFontTx/>
              <a:buNone/>
            </a:pPr>
            <a:r>
              <a:rPr lang="en-US" sz="1400" smtClean="0"/>
              <a:t>3. Good quality, well written assignments are expected from you, which will help you </a:t>
            </a:r>
          </a:p>
          <a:p>
            <a:pPr>
              <a:buFontTx/>
              <a:buNone/>
            </a:pPr>
            <a:r>
              <a:rPr lang="en-US" sz="1400" smtClean="0"/>
              <a:t>to get higher grades in the evaluation. </a:t>
            </a:r>
          </a:p>
          <a:p>
            <a:pPr>
              <a:buFontTx/>
              <a:buNone/>
            </a:pPr>
            <a:r>
              <a:rPr lang="en-US" sz="1400" smtClean="0"/>
              <a:t>4. Evaluation of your Portfolio Assignments will be based on the following criteria. </a:t>
            </a:r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r>
              <a:rPr lang="en-US" sz="1400" b="1" smtClean="0"/>
              <a:t>TASK: </a:t>
            </a:r>
          </a:p>
          <a:p>
            <a:pPr>
              <a:buFontTx/>
              <a:buNone/>
            </a:pPr>
            <a:r>
              <a:rPr lang="en-US" sz="1400" smtClean="0"/>
              <a:t>Briefly write (500 to 1000 words) </a:t>
            </a:r>
          </a:p>
          <a:p>
            <a:pPr>
              <a:buFontTx/>
              <a:buNone/>
            </a:pPr>
            <a:r>
              <a:rPr lang="en-US" sz="1400" smtClean="0"/>
              <a:t>1. What are the causes of procrastination? Talk about your own experience and how you tackle them? </a:t>
            </a:r>
          </a:p>
          <a:p>
            <a:pPr>
              <a:buFontTx/>
              <a:buNone/>
            </a:pPr>
            <a:r>
              <a:rPr lang="en-US" sz="1400" smtClean="0"/>
              <a:t>2. What are your strategies of time management, after taking the session? </a:t>
            </a:r>
          </a:p>
          <a:p>
            <a:pPr>
              <a:buFontTx/>
              <a:buNone/>
            </a:pPr>
            <a:r>
              <a:rPr lang="en-US" sz="1400" smtClean="0"/>
              <a:t>Briefly describe the changes in your daily work, talking about 1-2 of your own experiences. </a:t>
            </a:r>
          </a:p>
          <a:p>
            <a:pPr>
              <a:buFontTx/>
              <a:buNone/>
            </a:pPr>
            <a:r>
              <a:rPr lang="en-US" sz="1400" smtClean="0"/>
              <a:t>3. Make your one week time table after implementing time management in your daily schedule.</a:t>
            </a:r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r>
              <a:rPr lang="en-US" sz="1400" b="1" smtClean="0"/>
              <a:t>How to get the full mark</a:t>
            </a:r>
          </a:p>
          <a:p>
            <a:pPr>
              <a:buFontTx/>
              <a:buNone/>
            </a:pPr>
            <a:r>
              <a:rPr lang="en-US" sz="1400" b="1" smtClean="0"/>
              <a:t>Please follow the students guide under the following topic</a:t>
            </a:r>
          </a:p>
          <a:p>
            <a:pPr>
              <a:buFontTx/>
              <a:buNone/>
            </a:pPr>
            <a:r>
              <a:rPr lang="en-US" sz="1400" b="1" smtClean="0"/>
              <a:t>(Criteria for portfolio assessment </a:t>
            </a:r>
            <a:r>
              <a:rPr lang="en-US" sz="1400" b="1" i="1" smtClean="0"/>
              <a:t>: Marking rubric for portfolio entries page 12, 13) </a:t>
            </a:r>
            <a:endParaRPr lang="en-US" sz="1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Questions !!</a:t>
            </a:r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927225"/>
            <a:ext cx="5105400" cy="4062413"/>
          </a:xfrm>
          <a:ln w="12700"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086600" y="1600200"/>
            <a:ext cx="6096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T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H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A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N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K</a:t>
            </a:r>
          </a:p>
          <a:p>
            <a:pPr eaLnBrk="1" hangingPunct="1"/>
            <a:endParaRPr lang="en-US" sz="2600" b="1">
              <a:solidFill>
                <a:srgbClr val="E55E43"/>
              </a:solidFill>
              <a:latin typeface="Kristen ITC" panose="03050502040202030202" pitchFamily="66" charset="0"/>
            </a:endParaRP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Y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O</a:t>
            </a:r>
          </a:p>
          <a:p>
            <a:pPr eaLnBrk="1" hangingPunct="1"/>
            <a:r>
              <a:rPr lang="en-US" sz="2600" b="1">
                <a:solidFill>
                  <a:srgbClr val="E55E43"/>
                </a:solidFill>
                <a:latin typeface="Kristen ITC" panose="03050502040202030202" pitchFamily="66" charset="0"/>
              </a:rPr>
              <a:t>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What did you do yesterday?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z="2400" smtClean="0"/>
              <a:t>We need one volunteer on the board.</a:t>
            </a:r>
            <a:r>
              <a:rPr lang="en-US" sz="2400" smtClean="0">
                <a:solidFill>
                  <a:srgbClr val="E55E43"/>
                </a:solidFill>
              </a:rPr>
              <a:t> </a:t>
            </a:r>
            <a:r>
              <a:rPr lang="en-US" sz="2400" b="1" i="1" smtClean="0">
                <a:solidFill>
                  <a:srgbClr val="E55E43"/>
                </a:solidFill>
              </a:rPr>
              <a:t>[5 minutes]</a:t>
            </a:r>
          </a:p>
          <a:p>
            <a:pPr algn="just" eaLnBrk="1" hangingPunct="1">
              <a:buFontTx/>
              <a:buNone/>
            </a:pPr>
            <a:endParaRPr lang="en-US" sz="2400" smtClean="0"/>
          </a:p>
          <a:p>
            <a:pPr algn="just" eaLnBrk="1" hangingPunct="1"/>
            <a:r>
              <a:rPr lang="en-US" sz="2400" smtClean="0"/>
              <a:t>Dear colleague, tell us how did you consume your time yesterday </a:t>
            </a:r>
            <a:r>
              <a:rPr lang="en-US" sz="2400" b="1" i="1" smtClean="0">
                <a:solidFill>
                  <a:srgbClr val="E55E43"/>
                </a:solidFill>
              </a:rPr>
              <a:t>[the whole day, bed to bed] </a:t>
            </a:r>
            <a:r>
              <a:rPr lang="en-US" sz="2400" smtClean="0"/>
              <a:t>?</a:t>
            </a:r>
          </a:p>
          <a:p>
            <a:pPr algn="just" eaLnBrk="1" hangingPunct="1">
              <a:buFontTx/>
              <a:buNone/>
            </a:pPr>
            <a:endParaRPr lang="en-US" sz="2400" smtClean="0"/>
          </a:p>
          <a:p>
            <a:pPr algn="just" eaLnBrk="1" hangingPunct="1">
              <a:buFontTx/>
              <a:buNone/>
            </a:pPr>
            <a:endParaRPr lang="en-US" sz="2400" smtClean="0"/>
          </a:p>
        </p:txBody>
      </p:sp>
      <p:pic>
        <p:nvPicPr>
          <p:cNvPr id="4" name="Picture 3" descr="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29000"/>
            <a:ext cx="39624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Time management important?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n-US" sz="20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Time cannot be bought, stored or stopped - every second that passes is gone forever and can never be recovered or re-used</a:t>
            </a:r>
            <a:endParaRPr lang="en-US" sz="200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buFontTx/>
              <a:buNone/>
            </a:pPr>
            <a:endParaRPr lang="en-US" sz="2000" smtClean="0">
              <a:solidFill>
                <a:srgbClr val="002060"/>
              </a:solidFill>
              <a:latin typeface="BernhardMod BT" pitchFamily="18" charset="0"/>
            </a:endParaRPr>
          </a:p>
          <a:p>
            <a:r>
              <a:rPr lang="en-US" sz="2000" smtClean="0">
                <a:solidFill>
                  <a:srgbClr val="002060"/>
                </a:solidFill>
                <a:latin typeface="Comic Sans MS" panose="030F0702030302020204" pitchFamily="66" charset="0"/>
              </a:rPr>
              <a:t>"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Perhaps the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most valuable result 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of any work is the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ability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 to make yourself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do the things 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that you have to do, when it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ought 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to be done,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whether you like it or not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."—</a:t>
            </a:r>
          </a:p>
          <a:p>
            <a:pPr>
              <a:buFontTx/>
              <a:buNone/>
            </a:pPr>
            <a:r>
              <a:rPr lang="en-US" sz="2000" smtClean="0">
                <a:solidFill>
                  <a:srgbClr val="002060"/>
                </a:solidFill>
                <a:latin typeface="Comic Sans MS" panose="030F0702030302020204" pitchFamily="66" charset="0"/>
              </a:rPr>
              <a:t>                                                            Thomas Huxley </a:t>
            </a:r>
          </a:p>
          <a:p>
            <a:endParaRPr lang="en-US" sz="2000" i="1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“ Be </a:t>
            </a:r>
            <a:r>
              <a:rPr lang="en-US" sz="2000" i="1" u="sng" smtClean="0">
                <a:solidFill>
                  <a:srgbClr val="002060"/>
                </a:solidFill>
                <a:latin typeface="Comic Sans MS" panose="030F0702030302020204" pitchFamily="66" charset="0"/>
              </a:rPr>
              <a:t>regular and orderly </a:t>
            </a: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in your life so that you may be violent and original in your work.”</a:t>
            </a:r>
          </a:p>
          <a:p>
            <a:pPr>
              <a:buFontTx/>
              <a:buNone/>
            </a:pPr>
            <a:r>
              <a:rPr lang="en-US" sz="2000" i="1" smtClean="0">
                <a:solidFill>
                  <a:srgbClr val="002060"/>
                </a:solidFill>
                <a:latin typeface="Comic Sans MS" panose="030F0702030302020204" pitchFamily="66" charset="0"/>
              </a:rPr>
              <a:t>						</a:t>
            </a:r>
            <a:r>
              <a:rPr lang="en-US" sz="2000" smtClean="0">
                <a:solidFill>
                  <a:srgbClr val="002060"/>
                </a:solidFill>
                <a:latin typeface="Comic Sans MS" panose="030F0702030302020204" pitchFamily="66" charset="0"/>
              </a:rPr>
              <a:t>Gustave Flaubert 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8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6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mtClean="0"/>
              <a:t>أهمية الوقت في حياة المسلم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r" rtl="1">
              <a:lnSpc>
                <a:spcPct val="90000"/>
              </a:lnSpc>
              <a:defRPr/>
            </a:pPr>
            <a:r>
              <a:rPr lang="ar-SA" dirty="0" smtClean="0">
                <a:solidFill>
                  <a:srgbClr val="0070C0"/>
                </a:solidFill>
              </a:rPr>
              <a:t>عن معاذ بن جبل رضي الله عنه قال قال رسول الله صلى الله عليه وسلم " لن تزول قدما عبد يوم القيامة حتى يسأل عن أربع: </a:t>
            </a:r>
            <a:endParaRPr lang="en-US" dirty="0" smtClean="0">
              <a:solidFill>
                <a:srgbClr val="0070C0"/>
              </a:solidFill>
            </a:endParaRPr>
          </a:p>
          <a:p>
            <a:pPr marL="1409700" lvl="2" indent="-609600" algn="r" rtl="1">
              <a:lnSpc>
                <a:spcPct val="90000"/>
              </a:lnSpc>
              <a:defRPr/>
            </a:pPr>
            <a:r>
              <a:rPr lang="ar-SA" dirty="0" smtClean="0">
                <a:solidFill>
                  <a:srgbClr val="0070C0"/>
                </a:solidFill>
              </a:rPr>
              <a:t>عن عمره فيما أفناه </a:t>
            </a:r>
            <a:endParaRPr lang="en-US" dirty="0" smtClean="0">
              <a:solidFill>
                <a:srgbClr val="0070C0"/>
              </a:solidFill>
            </a:endParaRPr>
          </a:p>
          <a:p>
            <a:pPr marL="1409700" lvl="2" indent="-609600" algn="r" rtl="1">
              <a:lnSpc>
                <a:spcPct val="90000"/>
              </a:lnSpc>
              <a:defRPr/>
            </a:pPr>
            <a:r>
              <a:rPr lang="ar-SA" dirty="0" smtClean="0">
                <a:solidFill>
                  <a:srgbClr val="0070C0"/>
                </a:solidFill>
              </a:rPr>
              <a:t>وعن شبابه فيما أبلاه </a:t>
            </a:r>
            <a:endParaRPr lang="en-US" dirty="0" smtClean="0">
              <a:solidFill>
                <a:srgbClr val="0070C0"/>
              </a:solidFill>
            </a:endParaRPr>
          </a:p>
          <a:p>
            <a:pPr marL="1409700" lvl="2" indent="-609600" algn="r" rtl="1">
              <a:lnSpc>
                <a:spcPct val="90000"/>
              </a:lnSpc>
              <a:defRPr/>
            </a:pPr>
            <a:r>
              <a:rPr lang="ar-SA" dirty="0" smtClean="0">
                <a:solidFill>
                  <a:srgbClr val="0070C0"/>
                </a:solidFill>
              </a:rPr>
              <a:t>وعن ماله من أين اكتسبه وفيما أنفقه </a:t>
            </a:r>
            <a:endParaRPr lang="en-US" dirty="0" smtClean="0">
              <a:solidFill>
                <a:srgbClr val="0070C0"/>
              </a:solidFill>
            </a:endParaRPr>
          </a:p>
          <a:p>
            <a:pPr marL="1409700" lvl="2" indent="-609600" algn="r" rtl="1">
              <a:lnSpc>
                <a:spcPct val="90000"/>
              </a:lnSpc>
              <a:defRPr/>
            </a:pPr>
            <a:r>
              <a:rPr lang="ar-SA" dirty="0" smtClean="0">
                <a:solidFill>
                  <a:srgbClr val="0070C0"/>
                </a:solidFill>
              </a:rPr>
              <a:t>وعن علمه ماذا عمل </a:t>
            </a:r>
            <a:r>
              <a:rPr lang="ar-SA" dirty="0" err="1" smtClean="0">
                <a:solidFill>
                  <a:srgbClr val="0070C0"/>
                </a:solidFill>
              </a:rPr>
              <a:t>به</a:t>
            </a:r>
            <a:r>
              <a:rPr lang="ar-SA" dirty="0" smtClean="0">
                <a:solidFill>
                  <a:srgbClr val="0070C0"/>
                </a:solidFill>
              </a:rPr>
              <a:t>؟ " </a:t>
            </a:r>
            <a:endParaRPr lang="en-US" dirty="0" smtClean="0">
              <a:solidFill>
                <a:srgbClr val="0070C0"/>
              </a:solidFill>
            </a:endParaRPr>
          </a:p>
          <a:p>
            <a:pPr algn="r" rt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rgbClr val="7030A0"/>
                </a:solidFill>
              </a:rPr>
              <a:t>(Age , youth, money and deeds)</a:t>
            </a:r>
          </a:p>
          <a:p>
            <a:pPr marL="609600" lvl="1" indent="-609600" algn="r" rtl="1">
              <a:lnSpc>
                <a:spcPct val="90000"/>
              </a:lnSpc>
              <a:buFontTx/>
              <a:buChar char="•"/>
              <a:defRPr/>
            </a:pPr>
            <a:r>
              <a:rPr lang="ar-SA" dirty="0" smtClean="0">
                <a:solidFill>
                  <a:srgbClr val="0070C0"/>
                </a:solidFill>
              </a:rPr>
              <a:t>عن ابن عباس رضي الله عنهما قال قال رسول الله صلى الله عليه وسلم " نعمتان مغبون فيهما كثير من الناس: الصحة والفراغ “</a:t>
            </a:r>
            <a:endParaRPr lang="en-US" dirty="0" smtClean="0">
              <a:solidFill>
                <a:srgbClr val="0070C0"/>
              </a:solidFill>
            </a:endParaRPr>
          </a:p>
          <a:p>
            <a:pPr marL="609600" lvl="1" indent="-609600" rtl="1">
              <a:lnSpc>
                <a:spcPct val="90000"/>
              </a:lnSpc>
              <a:buFontTx/>
              <a:buNone/>
              <a:defRPr/>
            </a:pPr>
            <a:r>
              <a:rPr lang="en-US" sz="1800" dirty="0" smtClean="0">
                <a:solidFill>
                  <a:srgbClr val="7030A0"/>
                </a:solidFill>
              </a:rPr>
              <a:t>“The majority of humanity is at a loss as they do not recognize the value of two of God’s gifts: Health and (discretionary) time.” </a:t>
            </a:r>
          </a:p>
          <a:p>
            <a:pPr marL="609600" indent="-609600" algn="r" rtl="1">
              <a:lnSpc>
                <a:spcPct val="90000"/>
              </a:lnSpc>
              <a:defRPr/>
            </a:pPr>
            <a:endParaRPr lang="en-US" dirty="0" smtClean="0">
              <a:solidFill>
                <a:srgbClr val="0070C0"/>
              </a:solidFill>
            </a:endParaRPr>
          </a:p>
          <a:p>
            <a:pPr algn="r" rtl="1"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The Basic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029200" cy="4949825"/>
          </a:xfrm>
        </p:spPr>
        <p:txBody>
          <a:bodyPr/>
          <a:lstStyle/>
          <a:p>
            <a:pPr eaLnBrk="1" hangingPunct="1">
              <a:defRPr/>
            </a:pPr>
            <a:endParaRPr lang="en-US" sz="3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3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3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endParaRPr lang="en-US" sz="3000" dirty="0" smtClean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Time</a:t>
            </a:r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 can't be managed, time is uncontrollable</a:t>
            </a:r>
          </a:p>
          <a:p>
            <a:pPr eaLnBrk="1" hangingPunct="1">
              <a:defRPr/>
            </a:pPr>
            <a:endParaRPr lang="en-US" sz="24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We can only manage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ourselves</a:t>
            </a:r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 and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our use </a:t>
            </a:r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of time</a:t>
            </a:r>
          </a:p>
          <a:p>
            <a:pPr eaLnBrk="1" hangingPunct="1">
              <a:defRPr/>
            </a:pPr>
            <a:endParaRPr lang="en-US" sz="3000" dirty="0" smtClean="0">
              <a:latin typeface="Comic Sans MS" pitchFamily="66" charset="0"/>
            </a:endParaRPr>
          </a:p>
        </p:txBody>
      </p:sp>
      <p:pic>
        <p:nvPicPr>
          <p:cNvPr id="5" name="Picture 4" descr="j019525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16764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503613" cy="4419600"/>
          </a:xfrm>
          <a:prstGeom prst="rect">
            <a:avLst/>
          </a:prstGeom>
          <a:noFill/>
          <a:ln w="9525">
            <a:solidFill>
              <a:srgbClr val="AC601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Myths about Time Management</a:t>
            </a:r>
            <a:endParaRPr lang="en-US" sz="3800" smtClean="0">
              <a:solidFill>
                <a:srgbClr val="FFC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r>
              <a:rPr lang="ar-SA" sz="4000" smtClean="0">
                <a:solidFill>
                  <a:srgbClr val="0070C0"/>
                </a:solidFill>
                <a:latin typeface="Monotype Corsiva" panose="03010101010201010101" pitchFamily="66" charset="0"/>
              </a:rPr>
              <a:t> </a:t>
            </a:r>
            <a:r>
              <a:rPr lang="en-US" sz="2800" smtClean="0">
                <a:solidFill>
                  <a:srgbClr val="FFC000"/>
                </a:solidFill>
              </a:rPr>
              <a:t>Time management is nothing but common sense. I do well in college, so I must be managing my time effectively.</a:t>
            </a:r>
          </a:p>
          <a:p>
            <a:endParaRPr lang="en-US" sz="4000" smtClean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914400" y="3124200"/>
            <a:ext cx="2514600" cy="2482850"/>
          </a:xfrm>
          <a:prstGeom prst="cloudCallout">
            <a:avLst>
              <a:gd name="adj1" fmla="val -74181"/>
              <a:gd name="adj2" fmla="val 71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000">
                <a:solidFill>
                  <a:srgbClr val="FFC000"/>
                </a:solidFill>
              </a:rPr>
              <a:t>No matter what I do, I won’t have enough time!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5638800" y="3124200"/>
            <a:ext cx="2895600" cy="2482850"/>
          </a:xfrm>
          <a:prstGeom prst="cloudCallout">
            <a:avLst>
              <a:gd name="adj1" fmla="val 56796"/>
              <a:gd name="adj2" fmla="val -370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000">
                <a:solidFill>
                  <a:srgbClr val="FFC000"/>
                </a:solidFill>
              </a:rPr>
              <a:t>Time management?  I work better under pressure.</a:t>
            </a: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3429000" y="5943600"/>
            <a:ext cx="2743200" cy="784225"/>
          </a:xfrm>
          <a:prstGeom prst="wedgeRectCallout">
            <a:avLst>
              <a:gd name="adj1" fmla="val 86690"/>
              <a:gd name="adj2" fmla="val -8802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hlink"/>
              </a:buClr>
              <a:buSzPct val="70000"/>
            </a:pPr>
            <a:r>
              <a:rPr lang="en-US" sz="2800">
                <a:solidFill>
                  <a:srgbClr val="FFC000"/>
                </a:solidFill>
              </a:rPr>
              <a:t>It takes all the fun out of life!!!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9" presetID="2" presetClass="entr" presetSubtype="9" accel="50000" decel="50000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9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Management Tips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Use a planner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a planner can be an effective and easy way to help you organize your time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look at a number of different kinds of planners before you select one- some will help you more than others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choose one that is easy to carry with you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commit to checking/updating it daily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solidFill>
                  <a:srgbClr val="7030A0"/>
                </a:solidFill>
                <a:latin typeface="+mn-lt"/>
              </a:rPr>
              <a:t>try to include your daily to-do list in your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4">
  <a:themeElements>
    <a:clrScheme name="ms01_1 3">
      <a:dk1>
        <a:srgbClr val="808080"/>
      </a:dk1>
      <a:lt1>
        <a:srgbClr val="FFFFFF"/>
      </a:lt1>
      <a:dk2>
        <a:srgbClr val="FFFFFF"/>
      </a:dk2>
      <a:lt2>
        <a:srgbClr val="B2B2B2"/>
      </a:lt2>
      <a:accent1>
        <a:srgbClr val="058089"/>
      </a:accent1>
      <a:accent2>
        <a:srgbClr val="66BE0E"/>
      </a:accent2>
      <a:accent3>
        <a:srgbClr val="FFFFFF"/>
      </a:accent3>
      <a:accent4>
        <a:srgbClr val="6C6C6C"/>
      </a:accent4>
      <a:accent5>
        <a:srgbClr val="AAC0C4"/>
      </a:accent5>
      <a:accent6>
        <a:srgbClr val="5CAC0C"/>
      </a:accent6>
      <a:hlink>
        <a:srgbClr val="2CA9D0"/>
      </a:hlink>
      <a:folHlink>
        <a:srgbClr val="4841D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808080"/>
        </a:dk1>
        <a:lt1>
          <a:srgbClr val="FFFFFF"/>
        </a:lt1>
        <a:dk2>
          <a:srgbClr val="FFFFFF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Theme4</Template>
  <TotalTime>2137</TotalTime>
  <Words>2024</Words>
  <Application>Microsoft Office PowerPoint</Application>
  <PresentationFormat>On-screen Show (4:3)</PresentationFormat>
  <Paragraphs>316</Paragraphs>
  <Slides>37</Slides>
  <Notes>1</Notes>
  <HiddenSlides>0</HiddenSlides>
  <MMClips>0</MMClips>
  <ScaleCrop>false</ScaleCrop>
  <HeadingPairs>
    <vt:vector size="10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  <vt:variant>
        <vt:lpstr>Custom Shows</vt:lpstr>
      </vt:variant>
      <vt:variant>
        <vt:i4>1</vt:i4>
      </vt:variant>
    </vt:vector>
  </HeadingPairs>
  <TitlesOfParts>
    <vt:vector size="51" baseType="lpstr">
      <vt:lpstr>Arial</vt:lpstr>
      <vt:lpstr>Calibri</vt:lpstr>
      <vt:lpstr>Comic Sans MS</vt:lpstr>
      <vt:lpstr>BernhardMod BT</vt:lpstr>
      <vt:lpstr>Baskerville Old Face</vt:lpstr>
      <vt:lpstr>Monotype Corsiva</vt:lpstr>
      <vt:lpstr>Cooper Black</vt:lpstr>
      <vt:lpstr>Times New Roman</vt:lpstr>
      <vt:lpstr>Kristen ITC</vt:lpstr>
      <vt:lpstr>Wingdings</vt:lpstr>
      <vt:lpstr>Arial Unicode MS</vt:lpstr>
      <vt:lpstr>Theme4</vt:lpstr>
      <vt:lpstr>Image</vt:lpstr>
      <vt:lpstr>Time Management</vt:lpstr>
      <vt:lpstr>Objectives</vt:lpstr>
      <vt:lpstr>Contents</vt:lpstr>
      <vt:lpstr>What did you do yesterday?</vt:lpstr>
      <vt:lpstr>Time management important?</vt:lpstr>
      <vt:lpstr>أهمية الوقت في حياة المسلم</vt:lpstr>
      <vt:lpstr>The Basic Rule</vt:lpstr>
      <vt:lpstr>Myths about Time Management</vt:lpstr>
      <vt:lpstr>Time Management Tips </vt:lpstr>
      <vt:lpstr>The Truth!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 your time (Eisenhower method)</vt:lpstr>
      <vt:lpstr>Assess your task!!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busy are you?</vt:lpstr>
      <vt:lpstr>Plan your time</vt:lpstr>
      <vt:lpstr>Crisis Management</vt:lpstr>
      <vt:lpstr>Common Time Wasters</vt:lpstr>
      <vt:lpstr>Procrastination: “Never do today what you can put off ‘till tomorrow!”</vt:lpstr>
      <vt:lpstr>Procrastination Signs (Thief of Time)</vt:lpstr>
      <vt:lpstr>Why don't people manage their time?</vt:lpstr>
      <vt:lpstr>How to Overcome Procrastination</vt:lpstr>
      <vt:lpstr>Tackle Time Wasters</vt:lpstr>
      <vt:lpstr>how long should I study?</vt:lpstr>
      <vt:lpstr>YES, Benefits….</vt:lpstr>
      <vt:lpstr>Summary</vt:lpstr>
      <vt:lpstr>TASK</vt:lpstr>
      <vt:lpstr>Questions !!</vt:lpstr>
      <vt:lpstr>Custom Show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Management</dc:title>
  <dc:creator>Dr. Sharif</dc:creator>
  <cp:lastModifiedBy>Muhammad Atteya Hasan</cp:lastModifiedBy>
  <cp:revision>163</cp:revision>
  <dcterms:created xsi:type="dcterms:W3CDTF">2008-10-28T08:24:02Z</dcterms:created>
  <dcterms:modified xsi:type="dcterms:W3CDTF">2014-09-08T11:08:18Z</dcterms:modified>
</cp:coreProperties>
</file>