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6" r:id="rId3"/>
    <p:sldId id="281" r:id="rId4"/>
    <p:sldId id="257" r:id="rId5"/>
    <p:sldId id="272" r:id="rId6"/>
    <p:sldId id="278" r:id="rId7"/>
    <p:sldId id="260" r:id="rId8"/>
    <p:sldId id="273" r:id="rId9"/>
    <p:sldId id="300" r:id="rId10"/>
    <p:sldId id="282" r:id="rId11"/>
    <p:sldId id="283" r:id="rId12"/>
    <p:sldId id="301" r:id="rId13"/>
    <p:sldId id="284" r:id="rId14"/>
    <p:sldId id="285" r:id="rId15"/>
    <p:sldId id="286" r:id="rId16"/>
    <p:sldId id="287" r:id="rId17"/>
    <p:sldId id="302" r:id="rId18"/>
    <p:sldId id="303" r:id="rId19"/>
    <p:sldId id="288" r:id="rId20"/>
    <p:sldId id="289" r:id="rId21"/>
    <p:sldId id="290" r:id="rId22"/>
    <p:sldId id="291" r:id="rId23"/>
    <p:sldId id="292" r:id="rId24"/>
    <p:sldId id="259" r:id="rId25"/>
    <p:sldId id="261" r:id="rId26"/>
    <p:sldId id="264" r:id="rId27"/>
    <p:sldId id="268" r:id="rId28"/>
    <p:sldId id="293" r:id="rId29"/>
    <p:sldId id="267" r:id="rId30"/>
    <p:sldId id="269" r:id="rId31"/>
    <p:sldId id="294" r:id="rId32"/>
    <p:sldId id="295" r:id="rId33"/>
    <p:sldId id="271" r:id="rId34"/>
    <p:sldId id="298" r:id="rId35"/>
    <p:sldId id="279" r:id="rId36"/>
    <p:sldId id="304" r:id="rId37"/>
    <p:sldId id="270" r:id="rId38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603"/>
    <a:srgbClr val="660033"/>
    <a:srgbClr val="FF6600"/>
    <a:srgbClr val="AC6014"/>
    <a:srgbClr val="E55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800664451828148E-2"/>
          <c:y val="0.18374558303887062"/>
          <c:w val="0.5930232558139501"/>
          <c:h val="0.6307420494699647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33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733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</c:spPr>
          </c:dPt>
          <c:dPt>
            <c:idx val="1"/>
            <c:bubble3D val="0"/>
            <c:spPr/>
          </c:dPt>
          <c:dPt>
            <c:idx val="2"/>
            <c:bubble3D val="0"/>
            <c:spPr>
              <a:solidFill>
                <a:srgbClr val="E55E43"/>
              </a:solidFill>
              <a:ln w="733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Personal</c:v>
                </c:pt>
                <c:pt idx="1">
                  <c:v>Work/School</c:v>
                </c:pt>
                <c:pt idx="2">
                  <c:v>Sleep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733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607967228395516"/>
          <c:y val="0.3445225868505567"/>
          <c:w val="0.32392032771604484"/>
          <c:h val="0.38162577503898976"/>
        </c:manualLayout>
      </c:layout>
      <c:overlay val="0"/>
      <c:spPr>
        <a:solidFill>
          <a:schemeClr val="bg1"/>
        </a:solidFill>
        <a:ln w="1836">
          <a:solidFill>
            <a:schemeClr val="tx1"/>
          </a:solidFill>
          <a:prstDash val="solid"/>
        </a:ln>
      </c:spPr>
      <c:txPr>
        <a:bodyPr/>
        <a:lstStyle/>
        <a:p>
          <a:pPr>
            <a:defRPr sz="95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22008">
      <a:solidFill>
        <a:schemeClr val="tx1"/>
      </a:solidFill>
      <a:prstDash val="solid"/>
    </a:ln>
  </c:spPr>
  <c:txPr>
    <a:bodyPr/>
    <a:lstStyle/>
    <a:p>
      <a:pPr>
        <a:defRPr sz="104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8A5032-3600-4B1C-A685-B3D40232DBA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52C31-E8B1-41CA-B6E6-52F069039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AADD35-9A22-48B4-AA8B-409A3B4081AF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j0341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>
              <a:gd name="T0" fmla="*/ 0 w 1348"/>
              <a:gd name="T1" fmla="*/ 0 h 287"/>
              <a:gd name="T2" fmla="*/ 2139950 w 1348"/>
              <a:gd name="T3" fmla="*/ 0 h 287"/>
              <a:gd name="T4" fmla="*/ 1857375 w 1348"/>
              <a:gd name="T5" fmla="*/ 455612 h 287"/>
              <a:gd name="T6" fmla="*/ 0 w 1348"/>
              <a:gd name="T7" fmla="*/ 454025 h 287"/>
              <a:gd name="T8" fmla="*/ 0 w 1348"/>
              <a:gd name="T9" fmla="*/ 0 h 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black">
          <a:xfrm>
            <a:off x="609600" y="15240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3D2293-68C0-4003-ACDE-2DD03F4723FE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1FEE8C-D508-4F3C-B7ED-340CB2AF4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042A-B127-477E-B171-40CFDEE7ABB1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11621-6E68-4BA1-9B89-84B5C6039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1C53-8708-43B5-8AA3-A04ECF3F93D1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15C8B-8939-4810-B724-36DCC57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BDBA-97DB-40A3-B5A7-113B4C13A82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EADAA-4816-44B0-A4AE-55B539749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5D6C-5610-480A-BFC1-6466AE9CFCD4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26E09-E1AD-4B0A-AAEF-C7D679A4E6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658B0-CEC6-48EB-B17F-BF9C19462CD6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131A6-B9A2-4E5C-B046-6DF576FEE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5EF5-4493-4A6F-B34C-1DEFB4560FFF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51879-8DB8-4EB0-A77A-043547BE96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9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3E17-AEC8-436C-837E-728D6A26D906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9F202-98A7-41C1-A62D-7FE0F639E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1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4D19-EC24-4C77-ADFE-578337170E52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50FA4-8E6E-493C-8A64-9929EF5F5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5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04EC-2565-4FC3-8003-B8B60879AC58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175D1-3F6A-47A9-AD5D-BA5750DDF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C546-CA4F-4916-A7B1-A45045AF7C46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54DC3-E727-4634-8AB2-F30BC2A63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0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8EA-1C54-4AA5-9D66-6097EA136B0E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CD240-0B8D-424B-A93E-AFAAF8B0E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3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>
              <a:gd name="T0" fmla="*/ 0 w 1338"/>
              <a:gd name="T1" fmla="*/ 0 h 182"/>
              <a:gd name="T2" fmla="*/ 1828800 w 1338"/>
              <a:gd name="T3" fmla="*/ 0 h 182"/>
              <a:gd name="T4" fmla="*/ 1555437 w 1338"/>
              <a:gd name="T5" fmla="*/ 288925 h 182"/>
              <a:gd name="T6" fmla="*/ 0 w 1338"/>
              <a:gd name="T7" fmla="*/ 287338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52F2798-5A26-4E4D-8665-678DA69319D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98EEF3-22DE-48F2-83C4-583C6543D4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Skills Course </a:t>
            </a:r>
          </a:p>
          <a:p>
            <a:pPr eaLnBrk="1" hangingPunct="1"/>
            <a:r>
              <a:rPr lang="en-US" sz="2000" smtClean="0">
                <a:latin typeface="Comic Sans MS" panose="030F0702030302020204" pitchFamily="66" charset="0"/>
              </a:rPr>
              <a:t>Dept of medical education</a:t>
            </a:r>
          </a:p>
          <a:p>
            <a:pPr eaLnBrk="1" hangingPunct="1"/>
            <a:r>
              <a:rPr lang="en-US" sz="2000" smtClean="0">
                <a:latin typeface="Comic Sans MS" panose="030F0702030302020204" pitchFamily="66" charset="0"/>
              </a:rPr>
              <a:t>College of Medicine</a:t>
            </a: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3218"/>
            <a:ext cx="18288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391400" y="2286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DB1142"/>
                </a:solidFill>
                <a:latin typeface="Cooper Black" panose="0208090404030B020404" pitchFamily="18" charset="0"/>
              </a:rPr>
              <a:t>The Truth!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498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college students, you are very busy people, and to make those  168 hours effective, you have to do some planning.</a:t>
            </a:r>
          </a:p>
          <a:p>
            <a:pPr>
              <a:buFontTx/>
              <a:buNone/>
              <a:defRPr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Benefits of Time Management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You are more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You reduce your </a:t>
            </a:r>
            <a:r>
              <a:rPr lang="en-US" sz="2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You improve your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self-esteem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You achieve 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balance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your life.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You feel more </a:t>
            </a:r>
            <a:r>
              <a:rPr lang="en-US" sz="2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confident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your ability to get things done.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You reach your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goals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i="1">
                <a:latin typeface="Kristen ITC" panose="03050502040202030202" pitchFamily="66" charset="0"/>
              </a:rPr>
              <a:t>What is Time Management?</a:t>
            </a:r>
          </a:p>
          <a:p>
            <a:endParaRPr lang="en-US" sz="5400" b="1"/>
          </a:p>
          <a:p>
            <a:r>
              <a:rPr lang="en-US" sz="4800" b="1" i="1">
                <a:solidFill>
                  <a:srgbClr val="0070C0"/>
                </a:solidFill>
              </a:rPr>
              <a:t>Simply, making use of most of your time and energy!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3048000" y="228600"/>
            <a:ext cx="5105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8,8,8 = Balance</a:t>
            </a:r>
            <a:br>
              <a:rPr lang="en-US" sz="4000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There are only 24 hours in a day!</a:t>
            </a:r>
            <a:endParaRPr lang="en-US" sz="4000" i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/>
        </p:nvGraphicFramePr>
        <p:xfrm>
          <a:off x="2565400" y="1381125"/>
          <a:ext cx="4173538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028"/>
          <p:cNvSpPr txBox="1">
            <a:spLocks noChangeArrowheads="1"/>
          </p:cNvSpPr>
          <p:nvPr/>
        </p:nvSpPr>
        <p:spPr>
          <a:xfrm>
            <a:off x="6477000" y="1939925"/>
            <a:ext cx="2514600" cy="40036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  <a:cs typeface="+mn-cs"/>
              </a:rPr>
              <a:t>8 hours of work/school keeps you from burning out by doing too much, or from  not devoting enough time to your goals.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  <a:cs typeface="+mn-cs"/>
              </a:rPr>
              <a:t>8 hours of personal time keeps your life well-rounded with time for fun and enjoyment!</a:t>
            </a:r>
            <a:endParaRPr lang="en-US" sz="3200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Rectangle 1029"/>
          <p:cNvSpPr txBox="1">
            <a:spLocks noChangeArrowheads="1"/>
          </p:cNvSpPr>
          <p:nvPr/>
        </p:nvSpPr>
        <p:spPr>
          <a:xfrm>
            <a:off x="152400" y="2397125"/>
            <a:ext cx="2625725" cy="3429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  <a:cs typeface="+mn-cs"/>
              </a:rPr>
              <a:t>The day is made of only 24 hours (even though we wish it had more). Three segments of 8 hours keeps things simple.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  <a:cs typeface="+mn-cs"/>
              </a:rPr>
              <a:t>8 hours of sleep gives you the rest your body needs to accomplish your goals and remain healthy.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build="p" autoUpdateAnimBg="0"/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457200" y="1066800"/>
            <a:ext cx="8229600" cy="1258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i="1" ker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A Word about </a:t>
            </a:r>
            <a:r>
              <a:rPr lang="en-US" sz="4000" b="1" i="1" ker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ENERGY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1828800"/>
            <a:ext cx="8839200" cy="5334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b="1" i="1" kern="0" dirty="0">
                <a:solidFill>
                  <a:srgbClr val="FF0000"/>
                </a:solidFill>
                <a:latin typeface="+mn-lt"/>
                <a:cs typeface="+mn-cs"/>
              </a:rPr>
              <a:t>The most overlooked aspect of time management is your energy level.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b="1" i="1" kern="0" dirty="0">
              <a:latin typeface="+mn-lt"/>
              <a:cs typeface="+mn-cs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2286000"/>
            <a:ext cx="9144000" cy="4894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Evaluate your energy level at different times of day.</a:t>
            </a: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Schedule tasks when you have the energy level to match.</a:t>
            </a: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Now that you know your “smart” hours – peaks and your slump hours – use that information to guide your study time selection.</a:t>
            </a:r>
            <a:r>
              <a:rPr lang="en-US" sz="2400" b="1" i="1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If you are a “morning person,” seize the early hours to study and do assignments that require focus.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If you are an “evening person,” make sure that you are being productive and not sacrificing sleep for extra  hours to socialize.</a:t>
            </a: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Losing sleep is the easiest way to sabotage your energy level!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AutoNum type="arabicPeriod"/>
            </a:pPr>
            <a:r>
              <a:rPr lang="en-US" sz="4800"/>
              <a:t>Set goals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AutoNum type="arabicPeriod"/>
            </a:pPr>
            <a:r>
              <a:rPr lang="en-US" sz="4800"/>
              <a:t>Make a schedule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AutoNum type="arabicPeriod"/>
            </a:pPr>
            <a:r>
              <a:rPr lang="en-US" sz="4800"/>
              <a:t>Revisit and revise your plan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990600"/>
            <a:ext cx="9144000" cy="1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b="1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are the steps to Managing Your Time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438400" y="121920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FF3300"/>
                </a:solidFill>
              </a:rPr>
              <a:t>1. Set Goals!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438400"/>
            <a:ext cx="6705600" cy="4953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 Unicode MS" pitchFamily="34" charset="-128"/>
                <a:cs typeface="+mn-cs"/>
              </a:rPr>
              <a:t>Make your goals specific and concrete.  </a:t>
            </a:r>
            <a:r>
              <a:rPr lang="en-US" sz="2800" u="sng" kern="0" dirty="0">
                <a:latin typeface="Arial Unicode MS" pitchFamily="34" charset="-128"/>
                <a:cs typeface="+mn-cs"/>
              </a:rPr>
              <a:t>Don’t be vague</a:t>
            </a:r>
            <a:r>
              <a:rPr lang="en-US" sz="2800" kern="0" dirty="0">
                <a:latin typeface="Arial Unicode MS" pitchFamily="34" charset="-128"/>
                <a:cs typeface="+mn-cs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 Unicode MS" pitchFamily="34" charset="-128"/>
                <a:cs typeface="+mn-cs"/>
              </a:rPr>
              <a:t>Set both long-term goals and short-term ones to support them.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 Unicode MS" pitchFamily="34" charset="-128"/>
                <a:cs typeface="+mn-cs"/>
              </a:rPr>
              <a:t>Set a </a:t>
            </a:r>
            <a:r>
              <a:rPr lang="en-US" sz="2800" u="sng" kern="0" dirty="0">
                <a:latin typeface="Arial Unicode MS" pitchFamily="34" charset="-128"/>
                <a:cs typeface="+mn-cs"/>
              </a:rPr>
              <a:t>deadline</a:t>
            </a:r>
            <a:r>
              <a:rPr lang="en-US" sz="2800" kern="0" dirty="0">
                <a:latin typeface="Arial Unicode MS" pitchFamily="34" charset="-128"/>
                <a:cs typeface="+mn-cs"/>
              </a:rPr>
              <a:t> for your goals.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 Unicode MS" pitchFamily="34" charset="-128"/>
                <a:cs typeface="+mn-cs"/>
              </a:rPr>
              <a:t>Integrate your goals: school, personal and career.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 Unicode MS" pitchFamily="34" charset="-128"/>
                <a:cs typeface="+mn-cs"/>
              </a:rPr>
              <a:t>Realize that </a:t>
            </a:r>
            <a:r>
              <a:rPr lang="en-US" sz="2800" u="sng" kern="0" dirty="0">
                <a:latin typeface="Arial Unicode MS" pitchFamily="34" charset="-128"/>
                <a:cs typeface="+mn-cs"/>
              </a:rPr>
              <a:t>goals change</a:t>
            </a:r>
            <a:r>
              <a:rPr lang="en-US" sz="2800" kern="0" dirty="0">
                <a:latin typeface="Arial Unicode MS" pitchFamily="34" charset="-128"/>
                <a:cs typeface="+mn-cs"/>
              </a:rPr>
              <a:t>, but know which goals to stick to!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Arial Unicode MS" pitchFamily="34" charset="-128"/>
              <a:cs typeface="+mn-cs"/>
            </a:endParaRPr>
          </a:p>
        </p:txBody>
      </p:sp>
      <p:pic>
        <p:nvPicPr>
          <p:cNvPr id="4" name="Picture 4" descr="MCj019765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981200"/>
            <a:ext cx="275431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676400" y="9906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70C0"/>
                </a:solidFill>
              </a:rPr>
              <a:t>From your goals, set priorities.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828800"/>
            <a:ext cx="88392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What’s important and what isn’t?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What order do things need to be done in?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Once you know what your </a:t>
            </a:r>
            <a:r>
              <a:rPr lang="en-US" sz="2800" u="sng" kern="0" dirty="0">
                <a:latin typeface="+mn-lt"/>
                <a:cs typeface="+mn-cs"/>
              </a:rPr>
              <a:t>priorities</a:t>
            </a:r>
            <a:r>
              <a:rPr lang="en-US" sz="2800" kern="0" dirty="0">
                <a:latin typeface="+mn-lt"/>
                <a:cs typeface="+mn-cs"/>
              </a:rPr>
              <a:t> are, you need to </a:t>
            </a:r>
            <a:r>
              <a:rPr lang="en-US" sz="2800" u="sng" kern="0" dirty="0">
                <a:latin typeface="+mn-lt"/>
                <a:cs typeface="+mn-cs"/>
              </a:rPr>
              <a:t>plan out a schedule </a:t>
            </a:r>
            <a:r>
              <a:rPr lang="en-US" sz="2800" kern="0" dirty="0">
                <a:latin typeface="+mn-lt"/>
                <a:cs typeface="+mn-cs"/>
              </a:rPr>
              <a:t>for the semester, the week and the day.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Planning may seem hard at first, but the more you do it, the easier and more natural it 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Plan your time </a:t>
            </a:r>
            <a:r>
              <a:rPr lang="en-US" sz="2500" i="0" smtClean="0"/>
              <a:t>(Eisenhower method)</a:t>
            </a:r>
            <a:endParaRPr lang="en-US" sz="25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49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E55E43"/>
                </a:solidFill>
              </a:rPr>
              <a:t>People don't plan to fail but a lot of people do fail to plan</a:t>
            </a:r>
            <a:r>
              <a:rPr lang="en-US" i="1" smtClean="0">
                <a:solidFill>
                  <a:srgbClr val="E55E43"/>
                </a:solidFill>
              </a:rPr>
              <a:t>."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>
                <a:solidFill>
                  <a:srgbClr val="E55E43"/>
                </a:solidFill>
              </a:rPr>
              <a:t>To Do List: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- Break things down into small steps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- Like a child cleaning his/her room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- Do the ugliest thing first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" name="Content Placeholder 3" descr="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3716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077200" cy="5334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 your task!!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685800" y="1828800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Is the task urgent &amp; important?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743200" y="1733550"/>
            <a:ext cx="781050" cy="400050"/>
            <a:chOff x="1728" y="1092"/>
            <a:chExt cx="492" cy="252"/>
          </a:xfrm>
        </p:grpSpPr>
        <p:sp>
          <p:nvSpPr>
            <p:cNvPr id="20522" name="Line 22"/>
            <p:cNvSpPr>
              <a:spLocks noChangeShapeType="1"/>
            </p:cNvSpPr>
            <p:nvPr/>
          </p:nvSpPr>
          <p:spPr bwMode="auto">
            <a:xfrm>
              <a:off x="1728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Text Box 23"/>
            <p:cNvSpPr txBox="1">
              <a:spLocks noChangeArrowheads="1"/>
            </p:cNvSpPr>
            <p:nvPr/>
          </p:nvSpPr>
          <p:spPr bwMode="auto">
            <a:xfrm>
              <a:off x="1788" y="109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yes</a:t>
              </a:r>
            </a:p>
          </p:txBody>
        </p:sp>
      </p:grp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3429000" y="1905000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Do you need to complete it today?</a:t>
            </a: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543550" y="1809750"/>
            <a:ext cx="914400" cy="476250"/>
            <a:chOff x="3492" y="1140"/>
            <a:chExt cx="576" cy="300"/>
          </a:xfrm>
        </p:grpSpPr>
        <p:sp>
          <p:nvSpPr>
            <p:cNvPr id="20520" name="Line 27"/>
            <p:cNvSpPr>
              <a:spLocks noChangeShapeType="1"/>
            </p:cNvSpPr>
            <p:nvPr/>
          </p:nvSpPr>
          <p:spPr bwMode="auto">
            <a:xfrm>
              <a:off x="3504" y="14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Text Box 28"/>
            <p:cNvSpPr txBox="1">
              <a:spLocks noChangeArrowheads="1"/>
            </p:cNvSpPr>
            <p:nvPr/>
          </p:nvSpPr>
          <p:spPr bwMode="auto">
            <a:xfrm>
              <a:off x="3492" y="114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yes</a:t>
              </a:r>
            </a:p>
          </p:txBody>
        </p:sp>
      </p:grp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248400" y="1905000"/>
            <a:ext cx="1371600" cy="825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Take immediate action</a:t>
            </a: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7620000" y="2362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WordArt 31"/>
          <p:cNvSpPr>
            <a:spLocks noChangeArrowheads="1" noChangeShapeType="1" noTextEdit="1"/>
          </p:cNvSpPr>
          <p:nvPr/>
        </p:nvSpPr>
        <p:spPr bwMode="auto">
          <a:xfrm>
            <a:off x="8058150" y="1943100"/>
            <a:ext cx="91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A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657350" y="2438400"/>
            <a:ext cx="609600" cy="838200"/>
            <a:chOff x="1044" y="1536"/>
            <a:chExt cx="384" cy="528"/>
          </a:xfrm>
        </p:grpSpPr>
        <p:sp>
          <p:nvSpPr>
            <p:cNvPr id="20518" name="Line 33"/>
            <p:cNvSpPr>
              <a:spLocks noChangeShapeType="1"/>
            </p:cNvSpPr>
            <p:nvPr/>
          </p:nvSpPr>
          <p:spPr bwMode="auto">
            <a:xfrm>
              <a:off x="1056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Text Box 34"/>
            <p:cNvSpPr txBox="1">
              <a:spLocks noChangeArrowheads="1"/>
            </p:cNvSpPr>
            <p:nvPr/>
          </p:nvSpPr>
          <p:spPr bwMode="auto">
            <a:xfrm>
              <a:off x="1044" y="160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No</a:t>
              </a:r>
            </a:p>
          </p:txBody>
        </p:sp>
      </p:grp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09600" y="3228975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Is the task urgent or important?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743200" y="3124200"/>
            <a:ext cx="762000" cy="409575"/>
            <a:chOff x="1728" y="1968"/>
            <a:chExt cx="480" cy="258"/>
          </a:xfrm>
        </p:grpSpPr>
        <p:sp>
          <p:nvSpPr>
            <p:cNvPr id="20516" name="Line 37"/>
            <p:cNvSpPr>
              <a:spLocks noChangeShapeType="1"/>
            </p:cNvSpPr>
            <p:nvPr/>
          </p:nvSpPr>
          <p:spPr bwMode="auto">
            <a:xfrm>
              <a:off x="1728" y="222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Text Box 38"/>
            <p:cNvSpPr txBox="1">
              <a:spLocks noChangeArrowheads="1"/>
            </p:cNvSpPr>
            <p:nvPr/>
          </p:nvSpPr>
          <p:spPr bwMode="auto">
            <a:xfrm>
              <a:off x="1776" y="19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yes</a:t>
              </a:r>
            </a:p>
          </p:txBody>
        </p:sp>
      </p:grp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3429000" y="3228975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Does it has a definite deadline?</a:t>
            </a:r>
          </a:p>
        </p:txBody>
      </p:sp>
      <p:cxnSp>
        <p:nvCxnSpPr>
          <p:cNvPr id="32810" name="AutoShape 42"/>
          <p:cNvCxnSpPr>
            <a:cxnSpLocks noChangeShapeType="1"/>
          </p:cNvCxnSpPr>
          <p:nvPr/>
        </p:nvCxnSpPr>
        <p:spPr bwMode="auto">
          <a:xfrm flipV="1">
            <a:off x="5562600" y="3162300"/>
            <a:ext cx="990600" cy="323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40"/>
          <p:cNvCxnSpPr>
            <a:cxnSpLocks noChangeShapeType="1"/>
          </p:cNvCxnSpPr>
          <p:nvPr/>
        </p:nvCxnSpPr>
        <p:spPr bwMode="auto">
          <a:xfrm>
            <a:off x="5600700" y="3638550"/>
            <a:ext cx="952500" cy="4000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5421313" y="3141663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yes</a:t>
            </a: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5562600" y="365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6629400" y="28194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Allocate time to complete it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6553200" y="39624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Set realistic deadline for it</a:t>
            </a:r>
          </a:p>
        </p:txBody>
      </p:sp>
      <p:sp>
        <p:nvSpPr>
          <p:cNvPr id="32819" name="WordArt 51"/>
          <p:cNvSpPr>
            <a:spLocks noChangeArrowheads="1" noChangeShapeType="1" noTextEdit="1"/>
          </p:cNvSpPr>
          <p:nvPr/>
        </p:nvSpPr>
        <p:spPr bwMode="auto">
          <a:xfrm>
            <a:off x="8001000" y="3352800"/>
            <a:ext cx="91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B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676400" y="3810000"/>
            <a:ext cx="609600" cy="838200"/>
            <a:chOff x="1044" y="1536"/>
            <a:chExt cx="384" cy="528"/>
          </a:xfrm>
        </p:grpSpPr>
        <p:sp>
          <p:nvSpPr>
            <p:cNvPr id="20514" name="Line 54"/>
            <p:cNvSpPr>
              <a:spLocks noChangeShapeType="1"/>
            </p:cNvSpPr>
            <p:nvPr/>
          </p:nvSpPr>
          <p:spPr bwMode="auto">
            <a:xfrm>
              <a:off x="1056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Text Box 55"/>
            <p:cNvSpPr txBox="1">
              <a:spLocks noChangeArrowheads="1"/>
            </p:cNvSpPr>
            <p:nvPr/>
          </p:nvSpPr>
          <p:spPr bwMode="auto">
            <a:xfrm>
              <a:off x="1044" y="160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No</a:t>
              </a:r>
            </a:p>
          </p:txBody>
        </p:sp>
      </p:grp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762000" y="4648200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Is the task necessary?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2895600" y="4572000"/>
            <a:ext cx="3124200" cy="409575"/>
            <a:chOff x="1728" y="1968"/>
            <a:chExt cx="480" cy="258"/>
          </a:xfrm>
        </p:grpSpPr>
        <p:sp>
          <p:nvSpPr>
            <p:cNvPr id="20512" name="Line 59"/>
            <p:cNvSpPr>
              <a:spLocks noChangeShapeType="1"/>
            </p:cNvSpPr>
            <p:nvPr/>
          </p:nvSpPr>
          <p:spPr bwMode="auto">
            <a:xfrm>
              <a:off x="1728" y="222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Text Box 60"/>
            <p:cNvSpPr txBox="1">
              <a:spLocks noChangeArrowheads="1"/>
            </p:cNvSpPr>
            <p:nvPr/>
          </p:nvSpPr>
          <p:spPr bwMode="auto">
            <a:xfrm>
              <a:off x="1776" y="19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yes</a:t>
              </a:r>
            </a:p>
          </p:txBody>
        </p:sp>
      </p:grp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5791200" y="4648200"/>
            <a:ext cx="19050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Save the task for quiet time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1676400" y="5257800"/>
            <a:ext cx="1447800" cy="838200"/>
            <a:chOff x="1056" y="3312"/>
            <a:chExt cx="912" cy="528"/>
          </a:xfrm>
        </p:grpSpPr>
        <p:grpSp>
          <p:nvGrpSpPr>
            <p:cNvPr id="20508" name="Group 62"/>
            <p:cNvGrpSpPr>
              <a:grpSpLocks/>
            </p:cNvGrpSpPr>
            <p:nvPr/>
          </p:nvGrpSpPr>
          <p:grpSpPr bwMode="auto">
            <a:xfrm>
              <a:off x="1056" y="3312"/>
              <a:ext cx="384" cy="528"/>
              <a:chOff x="1044" y="1536"/>
              <a:chExt cx="384" cy="528"/>
            </a:xfrm>
          </p:grpSpPr>
          <p:sp>
            <p:nvSpPr>
              <p:cNvPr id="20510" name="Line 63"/>
              <p:cNvSpPr>
                <a:spLocks noChangeShapeType="1"/>
              </p:cNvSpPr>
              <p:nvPr/>
            </p:nvSpPr>
            <p:spPr bwMode="auto">
              <a:xfrm>
                <a:off x="1056" y="1536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Text Box 64"/>
              <p:cNvSpPr txBox="1">
                <a:spLocks noChangeArrowheads="1"/>
              </p:cNvSpPr>
              <p:nvPr/>
            </p:nvSpPr>
            <p:spPr bwMode="auto">
              <a:xfrm>
                <a:off x="1044" y="160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No</a:t>
                </a:r>
              </a:p>
            </p:txBody>
          </p:sp>
        </p:grpSp>
        <p:sp>
          <p:nvSpPr>
            <p:cNvPr id="20509" name="Line 65"/>
            <p:cNvSpPr>
              <a:spLocks noChangeShapeType="1"/>
            </p:cNvSpPr>
            <p:nvPr/>
          </p:nvSpPr>
          <p:spPr bwMode="auto">
            <a:xfrm>
              <a:off x="1056" y="379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3352800" y="5791200"/>
            <a:ext cx="19050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</a:rPr>
              <a:t>Discard </a:t>
            </a:r>
          </a:p>
        </p:txBody>
      </p:sp>
      <p:sp>
        <p:nvSpPr>
          <p:cNvPr id="32835" name="WordArt 67"/>
          <p:cNvSpPr>
            <a:spLocks noChangeArrowheads="1" noChangeShapeType="1" noTextEdit="1"/>
          </p:cNvSpPr>
          <p:nvPr/>
        </p:nvSpPr>
        <p:spPr bwMode="auto">
          <a:xfrm>
            <a:off x="8077200" y="4648200"/>
            <a:ext cx="91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C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83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74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8900"/>
                            </p:stCondLst>
                            <p:childTnLst>
                              <p:par>
                                <p:cTn id="12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89" grpId="0" animBg="1"/>
      <p:bldP spid="32793" grpId="0" animBg="1"/>
      <p:bldP spid="32797" grpId="0" animBg="1"/>
      <p:bldP spid="32798" grpId="0" animBg="1"/>
      <p:bldP spid="32799" grpId="0" animBg="1"/>
      <p:bldP spid="32800" grpId="0" animBg="1"/>
      <p:bldP spid="32807" grpId="0" animBg="1"/>
      <p:bldP spid="32811" grpId="0"/>
      <p:bldP spid="32812" grpId="0"/>
      <p:bldP spid="32816" grpId="0"/>
      <p:bldP spid="32819" grpId="0" animBg="1"/>
      <p:bldP spid="32824" grpId="0" animBg="1"/>
      <p:bldP spid="32829" grpId="0" animBg="1"/>
      <p:bldP spid="32834" grpId="0" animBg="1"/>
      <p:bldP spid="328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28800" y="990600"/>
            <a:ext cx="8229600" cy="1139825"/>
          </a:xfrm>
          <a:prstGeom prst="rect">
            <a:avLst/>
          </a:prstGeom>
        </p:spPr>
        <p:txBody>
          <a:bodyPr/>
          <a:lstStyle/>
          <a:p>
            <a:pPr marL="666750" indent="-666750">
              <a:defRPr/>
            </a:pPr>
            <a:r>
              <a:rPr lang="en-US" sz="3500" b="1" i="1" ker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2. Make a Schedule</a:t>
            </a:r>
            <a:br>
              <a:rPr lang="en-US" sz="3500" b="1" i="1" kern="0">
                <a:solidFill>
                  <a:srgbClr val="FF3300"/>
                </a:solidFill>
                <a:latin typeface="+mj-lt"/>
                <a:ea typeface="+mj-ea"/>
                <a:cs typeface="+mj-cs"/>
              </a:rPr>
            </a:br>
            <a:r>
              <a:rPr lang="en-US" sz="3000" i="1" kern="0">
                <a:solidFill>
                  <a:schemeClr val="bg1"/>
                </a:solidFill>
                <a:latin typeface="Arial Unicode MS" pitchFamily="34" charset="-128"/>
                <a:ea typeface="+mj-ea"/>
                <a:cs typeface="+mj-cs"/>
              </a:rPr>
              <a:t>Set Up Your Semester Calendar</a:t>
            </a:r>
            <a:endParaRPr lang="en-US" sz="3000" i="1" kern="0" dirty="0">
              <a:solidFill>
                <a:schemeClr val="bg1"/>
              </a:solidFill>
              <a:latin typeface="Arial Unicode MS" pitchFamily="34" charset="-128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057400"/>
            <a:ext cx="8421688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 Unicode MS" pitchFamily="34" charset="-128"/>
                <a:cs typeface="+mn-cs"/>
              </a:rPr>
              <a:t>Look at the syllabus for the class schedule.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 Unicode MS" pitchFamily="34" charset="-128"/>
                <a:cs typeface="+mn-cs"/>
              </a:rPr>
              <a:t>Begin with blocking all </a:t>
            </a:r>
            <a:r>
              <a:rPr lang="en-US" sz="2400" i="1" kern="0" dirty="0">
                <a:latin typeface="Arial Unicode MS" pitchFamily="34" charset="-128"/>
                <a:cs typeface="+mn-cs"/>
              </a:rPr>
              <a:t>class </a:t>
            </a:r>
            <a:r>
              <a:rPr lang="en-US" sz="2400" kern="0" dirty="0">
                <a:latin typeface="Arial Unicode MS" pitchFamily="34" charset="-128"/>
                <a:cs typeface="+mn-cs"/>
              </a:rPr>
              <a:t>and </a:t>
            </a:r>
            <a:r>
              <a:rPr lang="en-US" sz="2400" i="1" kern="0" dirty="0">
                <a:latin typeface="Arial Unicode MS" pitchFamily="34" charset="-128"/>
                <a:cs typeface="+mn-cs"/>
              </a:rPr>
              <a:t>lab</a:t>
            </a:r>
            <a:r>
              <a:rPr lang="en-US" sz="2400" kern="0" dirty="0">
                <a:latin typeface="Arial Unicode MS" pitchFamily="34" charset="-128"/>
                <a:cs typeface="+mn-cs"/>
              </a:rPr>
              <a:t> times.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 Unicode MS" pitchFamily="34" charset="-128"/>
                <a:cs typeface="+mn-cs"/>
              </a:rPr>
              <a:t>Block all other set time obligations: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kern="0" dirty="0">
                <a:latin typeface="Arial Unicode MS" pitchFamily="34" charset="-128"/>
                <a:cs typeface="Arial" charset="0"/>
              </a:rPr>
              <a:t>	Work, mosque, meetings and so on…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 Unicode MS" pitchFamily="34" charset="-128"/>
                <a:cs typeface="+mn-cs"/>
              </a:rPr>
              <a:t>Highlight all </a:t>
            </a:r>
            <a:r>
              <a:rPr lang="en-US" sz="2400" i="1" kern="0" dirty="0">
                <a:latin typeface="Arial Unicode MS" pitchFamily="34" charset="-128"/>
                <a:cs typeface="+mn-cs"/>
              </a:rPr>
              <a:t>exams</a:t>
            </a:r>
            <a:r>
              <a:rPr lang="en-US" sz="2400" kern="0" dirty="0">
                <a:latin typeface="Arial Unicode MS" pitchFamily="34" charset="-128"/>
                <a:cs typeface="+mn-cs"/>
              </a:rPr>
              <a:t> and project </a:t>
            </a:r>
            <a:r>
              <a:rPr lang="en-US" sz="2400" i="1" kern="0" dirty="0">
                <a:latin typeface="Arial Unicode MS" pitchFamily="34" charset="-128"/>
                <a:cs typeface="+mn-cs"/>
              </a:rPr>
              <a:t>due dates.</a:t>
            </a:r>
            <a:endParaRPr lang="en-US" sz="2400" kern="0" dirty="0">
              <a:latin typeface="Arial Unicode MS" pitchFamily="34" charset="-128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 Unicode MS" pitchFamily="34" charset="-128"/>
                <a:cs typeface="+mn-cs"/>
              </a:rPr>
              <a:t>Identify routine homework days.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 Unicode MS" pitchFamily="34" charset="-128"/>
                <a:cs typeface="+mn-cs"/>
              </a:rPr>
              <a:t>Work backwards from exams and papers and map out study/writing time.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 Unicode MS" pitchFamily="34" charset="-128"/>
                <a:cs typeface="+mn-cs"/>
              </a:rPr>
              <a:t>Don’t forget to take a break once in a while.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 Unicode MS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i="1" smtClean="0">
                <a:solidFill>
                  <a:srgbClr val="FF0000"/>
                </a:solidFill>
              </a:rPr>
              <a:t>At the end of this session, the student will be able to:</a:t>
            </a:r>
          </a:p>
          <a:p>
            <a:r>
              <a:rPr lang="en-US" smtClean="0">
                <a:solidFill>
                  <a:srgbClr val="0070C0"/>
                </a:solidFill>
              </a:rPr>
              <a:t>Identify the importance of TM</a:t>
            </a:r>
          </a:p>
          <a:p>
            <a:r>
              <a:rPr lang="en-US" smtClean="0">
                <a:solidFill>
                  <a:srgbClr val="0070C0"/>
                </a:solidFill>
              </a:rPr>
              <a:t>Plan your schedules effectively</a:t>
            </a:r>
          </a:p>
          <a:p>
            <a:r>
              <a:rPr lang="en-US" smtClean="0">
                <a:solidFill>
                  <a:srgbClr val="0070C0"/>
                </a:solidFill>
              </a:rPr>
              <a:t>Enumerate Time wasters</a:t>
            </a:r>
          </a:p>
          <a:p>
            <a:r>
              <a:rPr lang="en-US" smtClean="0">
                <a:solidFill>
                  <a:srgbClr val="0070C0"/>
                </a:solidFill>
              </a:rPr>
              <a:t>Identify procrastination signs &amp; tackle it</a:t>
            </a:r>
          </a:p>
          <a:p>
            <a:endParaRPr lang="en-US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28800" y="990600"/>
            <a:ext cx="6248400" cy="1295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i="1" kern="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Make a Schedule continued</a:t>
            </a:r>
            <a:r>
              <a:rPr lang="en-US" sz="2400" b="1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3400" i="1" kern="0" dirty="0">
                <a:solidFill>
                  <a:srgbClr val="0070C0"/>
                </a:solidFill>
                <a:latin typeface="Arial Unicode MS" pitchFamily="34" charset="-128"/>
                <a:ea typeface="+mj-ea"/>
                <a:cs typeface="+mj-cs"/>
              </a:rPr>
              <a:t>Set Up Your Weekly Plan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133600"/>
            <a:ext cx="91440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kern="0" dirty="0">
                <a:latin typeface="Arial Unicode MS" pitchFamily="34" charset="-128"/>
                <a:cs typeface="+mn-cs"/>
              </a:rPr>
              <a:t>Spend 30 minutes or so mapping out the week.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kern="0" dirty="0">
                <a:latin typeface="Arial Unicode MS" pitchFamily="34" charset="-128"/>
                <a:cs typeface="+mn-cs"/>
              </a:rPr>
              <a:t>Ask yourself these questions about the week: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latin typeface="Arial Unicode MS" pitchFamily="34" charset="-128"/>
                <a:cs typeface="Arial" charset="0"/>
              </a:rPr>
              <a:t>What do I expect to accomplish?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latin typeface="Arial Unicode MS" pitchFamily="34" charset="-128"/>
                <a:cs typeface="Arial" charset="0"/>
              </a:rPr>
              <a:t>What will I have to do to reach these goals?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latin typeface="Arial Unicode MS" pitchFamily="34" charset="-128"/>
                <a:cs typeface="Arial" charset="0"/>
              </a:rPr>
              <a:t>What tasks are more important than others?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latin typeface="Arial Unicode MS" pitchFamily="34" charset="-128"/>
                <a:cs typeface="Arial" charset="0"/>
              </a:rPr>
              <a:t>How much time will each activity take?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latin typeface="Arial Unicode MS" pitchFamily="34" charset="-128"/>
                <a:cs typeface="Arial" charset="0"/>
              </a:rPr>
              <a:t>When will I do each activity?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latin typeface="Arial Unicode MS" pitchFamily="34" charset="-128"/>
                <a:cs typeface="Arial" charset="0"/>
              </a:rPr>
              <a:t>How flexible do I have to be to allow for unexpected things?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0" y="1163638"/>
            <a:ext cx="91440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yourself !!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effective is my schedule?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Does I allow enough time to accomplish what the schedules?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Am I paying attention to my energy level?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Does it look like I will accomplish everything I plan?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well will I be able to accomplish certain tasks?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b="1" i="1" kern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“Work smarter, not harder.”- Alan </a:t>
            </a:r>
            <a:r>
              <a:rPr lang="en-US" sz="2000" b="1" i="1" kern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Lakein</a:t>
            </a:r>
            <a:endParaRPr lang="en-US" sz="2000" b="1" i="1" kern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000" b="1" i="1" kern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Set realistic goals, there are only 24 hours in a day.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Study at the same time each day: make it a habit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Divide study time into 50-minute blocks.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Don’t forget to reward yourself when you do something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914400"/>
            <a:ext cx="6324600" cy="5791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Complete a term assignment preview.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Use a “</a:t>
            </a:r>
            <a:r>
              <a:rPr lang="en-US" sz="2400" u="sng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week at a glance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” organizer.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Enter in due dates and social events as soon as you can.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u="sng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Review your calendar daily 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for the current week and upcoming week.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It just takes a moment to review your calendar and </a:t>
            </a:r>
            <a:r>
              <a:rPr lang="en-US" sz="2400" u="sng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it relieves stress 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cs typeface="+mn-cs"/>
              </a:rPr>
              <a:t>to know you are on top of things.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343400" y="1752600"/>
            <a:ext cx="44958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4" name="Picture 5" descr="MCj01500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362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Cj02976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19812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How busy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Because we are not concentrating on the right things</a:t>
            </a:r>
          </a:p>
          <a:p>
            <a:pPr eaLnBrk="1" hangingPunct="1"/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    </a:t>
            </a:r>
            <a:r>
              <a:rPr lang="en-US" sz="2400" b="1" smtClean="0">
                <a:solidFill>
                  <a:srgbClr val="E55E43"/>
                </a:solidFill>
              </a:rPr>
              <a:t>To succeed</a:t>
            </a:r>
            <a:r>
              <a:rPr lang="en-US" sz="2400" smtClean="0">
                <a:solidFill>
                  <a:srgbClr val="E55E43"/>
                </a:solidFill>
              </a:rPr>
              <a:t>, </a:t>
            </a:r>
            <a:r>
              <a:rPr lang="en-US" sz="2400" smtClean="0"/>
              <a:t>we must concentrate 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smtClean="0"/>
              <a:t>	</a:t>
            </a:r>
            <a:r>
              <a:rPr lang="en-US" sz="2400" b="1" i="1" smtClean="0">
                <a:solidFill>
                  <a:srgbClr val="E55E43"/>
                </a:solidFill>
              </a:rPr>
              <a:t>1.</a:t>
            </a:r>
            <a:r>
              <a:rPr lang="en-US" sz="2400" i="1" smtClean="0"/>
              <a:t>	The results to be achieved, not on being busy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smtClean="0"/>
              <a:t>	</a:t>
            </a:r>
            <a:r>
              <a:rPr lang="en-US" sz="2400" i="1" smtClean="0">
                <a:solidFill>
                  <a:srgbClr val="E55E43"/>
                </a:solidFill>
              </a:rPr>
              <a:t>2.</a:t>
            </a:r>
            <a:r>
              <a:rPr lang="en-US" sz="2400" i="1" smtClean="0"/>
              <a:t>	Setting priorities, which is vital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400" smtClean="0">
                <a:solidFill>
                  <a:srgbClr val="E55E43"/>
                </a:solidFill>
                <a:latin typeface="Comic Sans MS" panose="030F0702030302020204" pitchFamily="66" charset="0"/>
              </a:rPr>
              <a:t>The aims to ensure that we concentrate our effort on the high payoff tasks</a:t>
            </a:r>
          </a:p>
          <a:p>
            <a:pPr eaLnBrk="1" hangingPunct="1"/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 smtClean="0"/>
          </a:p>
        </p:txBody>
      </p:sp>
      <p:pic>
        <p:nvPicPr>
          <p:cNvPr id="4" name="Picture 6" descr="BD0614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1778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Plan your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498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1000" smtClean="0"/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E55E43"/>
                </a:solidFill>
              </a:rPr>
              <a:t>    Remember, </a:t>
            </a:r>
            <a:r>
              <a:rPr lang="en-US" sz="2400" smtClean="0"/>
              <a:t>plans and schedules for managing time are useless if one does not follow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Crisis Management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791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E55E43"/>
                </a:solidFill>
              </a:rPr>
              <a:t>It can lead to situations such as:</a:t>
            </a:r>
          </a:p>
          <a:p>
            <a:pPr eaLnBrk="1" hangingPunct="1"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E55E43"/>
                </a:solidFill>
              </a:rPr>
              <a:t>1- </a:t>
            </a:r>
            <a:r>
              <a:rPr lang="en-US" sz="2400" b="1" i="1" dirty="0" smtClean="0"/>
              <a:t>High levels of stress</a:t>
            </a:r>
          </a:p>
          <a:p>
            <a:pPr eaLnBrk="1" hangingPunct="1">
              <a:buFontTx/>
              <a:buNone/>
              <a:defRPr/>
            </a:pPr>
            <a:endParaRPr lang="en-US" sz="2400" b="1" i="1" dirty="0" smtClean="0"/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E55E43"/>
                </a:solidFill>
              </a:rPr>
              <a:t>2- </a:t>
            </a:r>
            <a:r>
              <a:rPr lang="en-US" sz="2400" b="1" i="1" dirty="0" smtClean="0"/>
              <a:t> A disrupted private life </a:t>
            </a:r>
          </a:p>
          <a:p>
            <a:pPr eaLnBrk="1" hangingPunct="1">
              <a:buFontTx/>
              <a:buNone/>
              <a:defRPr/>
            </a:pPr>
            <a:endParaRPr lang="en-US" sz="2400" b="1" i="1" dirty="0" smtClean="0"/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E55E43"/>
                </a:solidFill>
              </a:rPr>
              <a:t>3-</a:t>
            </a:r>
            <a:r>
              <a:rPr lang="en-US" sz="2400" b="1" i="1" dirty="0" smtClean="0"/>
              <a:t> Tiredness</a:t>
            </a:r>
          </a:p>
          <a:p>
            <a:pPr eaLnBrk="1" hangingPunct="1">
              <a:buFontTx/>
              <a:buNone/>
              <a:defRPr/>
            </a:pPr>
            <a:endParaRPr lang="en-US" sz="2400" b="1" i="1" dirty="0" smtClean="0"/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E55E43"/>
                </a:solidFill>
              </a:rPr>
              <a:t>4- </a:t>
            </a:r>
            <a:r>
              <a:rPr lang="en-US" sz="2400" b="1" i="1" dirty="0" smtClean="0"/>
              <a:t>Failure of projects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400" b="1" i="1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4" name="Picture 4" descr="PE0600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Common Time Wasters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620000" cy="4949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FF6600"/>
                </a:solidFill>
              </a:rPr>
              <a:t>Interruption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chemeClr val="accent1"/>
                </a:solidFill>
              </a:rPr>
              <a:t>Meetings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660033"/>
                </a:solidFill>
              </a:rPr>
              <a:t>Tasks to delegate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Procrastination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Acting with incomplete information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FFC000"/>
                </a:solidFill>
              </a:rPr>
              <a:t>Dealing with classmates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7030A0"/>
                </a:solidFill>
              </a:rPr>
              <a:t>Crisis management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E55E43"/>
                </a:solidFill>
              </a:rPr>
              <a:t>Unclear communication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Inadequate technical knowledge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150603"/>
                </a:solidFill>
              </a:rPr>
              <a:t>Unclear objectives and priorities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E55E43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Lack of planning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E55E43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Stress and fatigue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 Inability to say "No“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E55E43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Personal disorganization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26450" cy="762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C000"/>
                </a:solidFill>
                <a:latin typeface="Arial Unicode MS" panose="020B0604020202020204" pitchFamily="34" charset="-128"/>
              </a:rPr>
              <a:t>Procrastination:</a:t>
            </a:r>
            <a:r>
              <a:rPr lang="en-US" sz="2400" smtClean="0">
                <a:latin typeface="Arial Unicode MS" panose="020B0604020202020204" pitchFamily="34" charset="-128"/>
              </a:rPr>
              <a:t/>
            </a:r>
            <a:br>
              <a:rPr lang="en-US" sz="2400" smtClean="0">
                <a:latin typeface="Arial Unicode MS" panose="020B0604020202020204" pitchFamily="34" charset="-128"/>
              </a:rPr>
            </a:br>
            <a:r>
              <a:rPr lang="en-US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“Never do today what you can put</a:t>
            </a:r>
            <a:r>
              <a:rPr lang="en-US" sz="2400" b="1" smtClean="0">
                <a:latin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off ‘till tomorrow!”</a:t>
            </a:r>
            <a:endParaRPr lang="en-US" sz="240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procrastination: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Ignoring the task, hoping it will go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Underestimating how long it will take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Overestimating your abilities and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Telling yourself that poor performance is okay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 something else that isn’t very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Believing that repeated “minor” delays won’t hurt you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a hard job rather than doing 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 all your work on only one part of the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paralyzed when having to make choices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Procrastination Signs </a:t>
            </a:r>
            <a:r>
              <a:rPr lang="en-US" sz="2000" smtClean="0"/>
              <a:t>(Thief of Time)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362200"/>
            <a:ext cx="4114800" cy="181588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 to tackle procrastination?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E55E4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 deadlines by which goals should be achieved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Introduction</a:t>
            </a:r>
          </a:p>
          <a:p>
            <a:r>
              <a:rPr lang="en-US" smtClean="0">
                <a:solidFill>
                  <a:srgbClr val="0070C0"/>
                </a:solidFill>
              </a:rPr>
              <a:t>Importance of TM</a:t>
            </a:r>
          </a:p>
          <a:p>
            <a:r>
              <a:rPr lang="en-US" smtClean="0">
                <a:solidFill>
                  <a:srgbClr val="0070C0"/>
                </a:solidFill>
              </a:rPr>
              <a:t>Daily schedules planning</a:t>
            </a:r>
          </a:p>
          <a:p>
            <a:r>
              <a:rPr lang="en-US" smtClean="0">
                <a:solidFill>
                  <a:srgbClr val="0070C0"/>
                </a:solidFill>
              </a:rPr>
              <a:t>Time wasters</a:t>
            </a:r>
          </a:p>
          <a:p>
            <a:r>
              <a:rPr lang="en-US" smtClean="0">
                <a:solidFill>
                  <a:srgbClr val="0070C0"/>
                </a:solidFill>
              </a:rPr>
              <a:t>Procrastination</a:t>
            </a:r>
          </a:p>
          <a:p>
            <a:r>
              <a:rPr lang="en-US" smtClean="0">
                <a:solidFill>
                  <a:srgbClr val="0070C0"/>
                </a:solidFill>
              </a:rPr>
              <a:t>Take home messages </a:t>
            </a:r>
          </a:p>
          <a:p>
            <a:endParaRPr lang="en-US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700" b="1" smtClean="0"/>
              <a:t>Why don't people manage their time?</a:t>
            </a:r>
            <a:endParaRPr lang="en-US" sz="27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i="1" smtClean="0"/>
              <a:t>They don't know about it</a:t>
            </a:r>
          </a:p>
          <a:p>
            <a:pPr eaLnBrk="1" hangingPunct="1">
              <a:buFontTx/>
              <a:buNone/>
            </a:pPr>
            <a:r>
              <a:rPr lang="en-US" sz="2400" b="1" i="1" smtClean="0"/>
              <a:t> </a:t>
            </a:r>
          </a:p>
          <a:p>
            <a:pPr eaLnBrk="1" hangingPunct="1"/>
            <a:r>
              <a:rPr lang="en-US" sz="2400" b="1" i="1" smtClean="0"/>
              <a:t>They are too lazy to plan</a:t>
            </a:r>
          </a:p>
          <a:p>
            <a:pPr eaLnBrk="1" hangingPunct="1">
              <a:buFontTx/>
              <a:buNone/>
            </a:pPr>
            <a:endParaRPr lang="en-US" sz="2400" b="1" i="1" smtClean="0"/>
          </a:p>
          <a:p>
            <a:pPr eaLnBrk="1" hangingPunct="1"/>
            <a:r>
              <a:rPr lang="en-US" sz="2400" b="1" i="1" smtClean="0"/>
              <a:t>They enjoy the adrenaline buzz of meeting tight deadlines</a:t>
            </a:r>
          </a:p>
          <a:p>
            <a:pPr eaLnBrk="1" hangingPunct="1">
              <a:buFontTx/>
              <a:buNone/>
            </a:pPr>
            <a:endParaRPr lang="en-US" sz="2400" b="1" i="1" smtClean="0"/>
          </a:p>
          <a:p>
            <a:pPr eaLnBrk="1" hangingPunct="1"/>
            <a:r>
              <a:rPr lang="en-US" sz="2400" b="1" i="1" smtClean="0"/>
              <a:t>They enjoy crisis management</a:t>
            </a:r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2362200" y="5791200"/>
            <a:ext cx="5029200" cy="4616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E55E43"/>
                </a:solidFill>
              </a:rPr>
              <a:t>Failing to plan is planning to 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50250" cy="762000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  <a:latin typeface="Arial Unicode MS" panose="020B0604020202020204" pitchFamily="34" charset="-128"/>
              </a:rPr>
              <a:t>How to Overcome Procrastination</a:t>
            </a:r>
            <a:endParaRPr lang="en-US" b="1" smtClean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908175"/>
            <a:ext cx="8229600" cy="494982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 the mental battle by committing to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on time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and keep </a:t>
            </a:r>
            <a:r>
              <a:rPr 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deadlines</a:t>
            </a:r>
            <a:r>
              <a:rPr lang="en-US" sz="24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Organize, schedule &amp; plan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a big job into </a:t>
            </a:r>
            <a:r>
              <a:rPr 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ones</a:t>
            </a:r>
            <a:r>
              <a:rPr lang="en-US" sz="24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 way to make a game of your work or make it fun.</a:t>
            </a:r>
          </a:p>
          <a:p>
            <a:pPr eaLnBrk="1" hangingPunct="1"/>
            <a:r>
              <a:rPr 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 yourself </a:t>
            </a:r>
            <a:r>
              <a:rPr lang="en-US" sz="24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you’re done.</a:t>
            </a:r>
          </a:p>
          <a:p>
            <a:pPr eaLnBrk="1" hangingPunct="1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your friends and room mates to remind you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 and deadlines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say “no” to time wasters.</a:t>
            </a: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CC"/>
                </a:solidFill>
                <a:latin typeface="Arial Unicode MS" panose="020B0604020202020204" pitchFamily="34" charset="-128"/>
              </a:rPr>
              <a:t>Tackle Time Wasters</a:t>
            </a:r>
            <a:endParaRPr lang="en-US" b="1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Learn to say ‘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Examples of good ways to say “no”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Instead of: “I really should study”, say “You caught me in the middle of something important, I’ll call you later.”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“I can’t go the movies tonight, but I can go on Saturday.”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“Before I say yes, let me check my planner and get back to you.”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how long should I study?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49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E55E43"/>
                </a:solidFill>
              </a:rPr>
              <a:t>   The rule-of-thumb in college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E55E43"/>
              </a:solidFill>
            </a:endParaRPr>
          </a:p>
          <a:p>
            <a:pPr eaLnBrk="1" hangingPunct="1">
              <a:buFontTx/>
              <a:buNone/>
            </a:pPr>
            <a:endParaRPr lang="en-US" b="1" smtClean="0">
              <a:solidFill>
                <a:srgbClr val="E55E43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E55E43"/>
                </a:solidFill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7772400" cy="120032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E55E43"/>
                </a:solidFill>
              </a:rPr>
              <a:t>To spend </a:t>
            </a:r>
            <a:r>
              <a:rPr lang="en-US" sz="3600" b="1" u="sng" dirty="0">
                <a:solidFill>
                  <a:schemeClr val="accent1"/>
                </a:solidFill>
              </a:rPr>
              <a:t>two hours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rgbClr val="E55E43"/>
                </a:solidFill>
              </a:rPr>
              <a:t>studying for </a:t>
            </a:r>
            <a:r>
              <a:rPr lang="en-US" sz="3600" b="1" u="sng" dirty="0">
                <a:solidFill>
                  <a:schemeClr val="accent1"/>
                </a:solidFill>
              </a:rPr>
              <a:t>every one hour in class </a:t>
            </a:r>
            <a:r>
              <a:rPr lang="en-US" sz="3600" dirty="0">
                <a:solidFill>
                  <a:srgbClr val="E55E43"/>
                </a:solidFill>
              </a:rPr>
              <a:t>each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YES, Benefits….</a:t>
            </a:r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7924800" cy="5257800"/>
          </a:xfr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2060"/>
                </a:solidFill>
                <a:latin typeface="+mn-lt"/>
                <a:cs typeface="+mn-cs"/>
              </a:rPr>
              <a:t>Having good time management can provide you with: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2060"/>
                </a:solidFill>
                <a:latin typeface="+mn-lt"/>
                <a:cs typeface="+mn-cs"/>
              </a:rPr>
              <a:t>	-Guilt-free time!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2060"/>
                </a:solidFill>
                <a:latin typeface="+mn-lt"/>
                <a:cs typeface="+mn-cs"/>
              </a:rPr>
              <a:t>	-No procrastination!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2060"/>
                </a:solidFill>
                <a:latin typeface="+mn-lt"/>
                <a:cs typeface="+mn-cs"/>
              </a:rPr>
              <a:t>	-Less decision-making!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2060"/>
                </a:solidFill>
                <a:latin typeface="+mn-lt"/>
                <a:cs typeface="+mn-cs"/>
              </a:rPr>
              <a:t>	-A sense of control!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2060"/>
                </a:solidFill>
                <a:latin typeface="+mn-lt"/>
                <a:cs typeface="+mn-cs"/>
              </a:rPr>
              <a:t>	-Success!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24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Time and energy management can make you more productive and reduce your stress level.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The Three Steps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FF33CC"/>
                </a:solidFill>
                <a:latin typeface="+mn-lt"/>
                <a:cs typeface="Arial" charset="0"/>
              </a:rPr>
              <a:t>Set goals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FF33CC"/>
                </a:solidFill>
                <a:latin typeface="+mn-lt"/>
                <a:cs typeface="Arial" charset="0"/>
              </a:rPr>
              <a:t>Make a schedule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FF33CC"/>
                </a:solidFill>
                <a:latin typeface="+mn-lt"/>
                <a:cs typeface="Arial" charset="0"/>
              </a:rPr>
              <a:t>Revisit and revise your plan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Be tough with your time.  Actively avoid procrastination and time wasters.  Learn to say “no” to distractions.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Employ a variety of time management strategies to maximize your time.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Relax and enjoy the extra time that you’ve discovered!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2400" b="1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762000"/>
          </a:xfrm>
        </p:spPr>
        <p:txBody>
          <a:bodyPr/>
          <a:lstStyle/>
          <a:p>
            <a:r>
              <a:rPr lang="en-US" smtClean="0"/>
              <a:t>TASK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smtClean="0"/>
              <a:t>Portfolio </a:t>
            </a:r>
          </a:p>
          <a:p>
            <a:pPr>
              <a:buFontTx/>
              <a:buNone/>
            </a:pPr>
            <a:r>
              <a:rPr lang="en-US" sz="1400" smtClean="0"/>
              <a:t> 1. All the completed “Portfolio” assignments should be submitted in English using computer </a:t>
            </a:r>
          </a:p>
          <a:p>
            <a:pPr>
              <a:buFontTx/>
              <a:buNone/>
            </a:pPr>
            <a:r>
              <a:rPr lang="en-US" sz="1400" smtClean="0"/>
              <a:t>word processor. </a:t>
            </a:r>
          </a:p>
          <a:p>
            <a:pPr>
              <a:buFontTx/>
              <a:buNone/>
            </a:pPr>
            <a:r>
              <a:rPr lang="en-US" sz="1400" smtClean="0"/>
              <a:t>2. The Deadlines for submission of these papers are </a:t>
            </a:r>
            <a:r>
              <a:rPr lang="en-US" sz="1400" smtClean="0">
                <a:solidFill>
                  <a:srgbClr val="FF0000"/>
                </a:solidFill>
              </a:rPr>
              <a:t>12/10/2014</a:t>
            </a:r>
            <a:r>
              <a:rPr lang="en-US" sz="1400" smtClean="0"/>
              <a:t> for the first assignment and </a:t>
            </a:r>
          </a:p>
          <a:p>
            <a:pPr>
              <a:buFontTx/>
              <a:buNone/>
            </a:pPr>
            <a:r>
              <a:rPr lang="en-US" sz="1400" smtClean="0">
                <a:solidFill>
                  <a:srgbClr val="FF0000"/>
                </a:solidFill>
              </a:rPr>
              <a:t>07/11/2014</a:t>
            </a:r>
            <a:r>
              <a:rPr lang="en-US" sz="1400" smtClean="0"/>
              <a:t> for the second two topics assignment. But you can submit all topics on the first </a:t>
            </a:r>
          </a:p>
          <a:p>
            <a:pPr>
              <a:buFontTx/>
              <a:buNone/>
            </a:pPr>
            <a:r>
              <a:rPr lang="en-US" sz="1400" smtClean="0"/>
              <a:t>date or even before. </a:t>
            </a:r>
          </a:p>
          <a:p>
            <a:pPr>
              <a:buFontTx/>
              <a:buNone/>
            </a:pPr>
            <a:r>
              <a:rPr lang="en-US" sz="1400" smtClean="0"/>
              <a:t>3. Good quality, well written assignments are expected from you, which will help you </a:t>
            </a:r>
          </a:p>
          <a:p>
            <a:pPr>
              <a:buFontTx/>
              <a:buNone/>
            </a:pPr>
            <a:r>
              <a:rPr lang="en-US" sz="1400" smtClean="0"/>
              <a:t>to get higher grades in the evaluation. </a:t>
            </a:r>
          </a:p>
          <a:p>
            <a:pPr>
              <a:buFontTx/>
              <a:buNone/>
            </a:pPr>
            <a:r>
              <a:rPr lang="en-US" sz="1400" smtClean="0"/>
              <a:t>4. Evaluation of your Portfolio Assignments will be based on the following criteria. </a:t>
            </a:r>
          </a:p>
          <a:p>
            <a:pPr>
              <a:buFontTx/>
              <a:buNone/>
            </a:pPr>
            <a:endParaRPr lang="en-US" sz="1400" smtClean="0"/>
          </a:p>
          <a:p>
            <a:pPr>
              <a:buFontTx/>
              <a:buNone/>
            </a:pPr>
            <a:r>
              <a:rPr lang="en-US" sz="1400" b="1" smtClean="0"/>
              <a:t>TASK: </a:t>
            </a:r>
          </a:p>
          <a:p>
            <a:pPr>
              <a:buFontTx/>
              <a:buNone/>
            </a:pPr>
            <a:r>
              <a:rPr lang="en-US" sz="1400" smtClean="0"/>
              <a:t>Briefly write (500 to 1000 words) </a:t>
            </a:r>
          </a:p>
          <a:p>
            <a:pPr>
              <a:buFontTx/>
              <a:buNone/>
            </a:pPr>
            <a:r>
              <a:rPr lang="en-US" sz="1400" smtClean="0"/>
              <a:t>1. What are the causes of procrastination? Talk about your own experience and how you tackle them? </a:t>
            </a:r>
          </a:p>
          <a:p>
            <a:pPr>
              <a:buFontTx/>
              <a:buNone/>
            </a:pPr>
            <a:r>
              <a:rPr lang="en-US" sz="1400" smtClean="0"/>
              <a:t>2. What are your strategies of time management, after taking the session? </a:t>
            </a:r>
          </a:p>
          <a:p>
            <a:pPr>
              <a:buFontTx/>
              <a:buNone/>
            </a:pPr>
            <a:r>
              <a:rPr lang="en-US" sz="1400" smtClean="0"/>
              <a:t>Briefly describe the changes in your daily work, talking about 1-2 of your own experiences. </a:t>
            </a:r>
          </a:p>
          <a:p>
            <a:pPr>
              <a:buFontTx/>
              <a:buNone/>
            </a:pPr>
            <a:r>
              <a:rPr lang="en-US" sz="1400" smtClean="0"/>
              <a:t>3. Make your one week time table after implementing time management in your daily schedule.</a:t>
            </a:r>
          </a:p>
          <a:p>
            <a:pPr>
              <a:buFontTx/>
              <a:buNone/>
            </a:pPr>
            <a:endParaRPr lang="en-US" sz="1400" smtClean="0"/>
          </a:p>
          <a:p>
            <a:pPr>
              <a:buFontTx/>
              <a:buNone/>
            </a:pPr>
            <a:r>
              <a:rPr lang="en-US" sz="1400" b="1" smtClean="0"/>
              <a:t>How to get the full mark</a:t>
            </a:r>
          </a:p>
          <a:p>
            <a:pPr>
              <a:buFontTx/>
              <a:buNone/>
            </a:pPr>
            <a:r>
              <a:rPr lang="en-US" sz="1400" b="1" smtClean="0"/>
              <a:t>Please follow the students guide under the following topic</a:t>
            </a:r>
          </a:p>
          <a:p>
            <a:pPr>
              <a:buFontTx/>
              <a:buNone/>
            </a:pPr>
            <a:r>
              <a:rPr lang="en-US" sz="1400" b="1" smtClean="0"/>
              <a:t>(Criteria for portfolio assessment </a:t>
            </a:r>
            <a:r>
              <a:rPr lang="en-US" sz="1400" b="1" i="1" smtClean="0"/>
              <a:t>: Marking rubric for portfolio entries page 12, 13) </a:t>
            </a:r>
            <a:endParaRPr lang="en-US" sz="1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Questions !!</a:t>
            </a: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27225"/>
            <a:ext cx="5105400" cy="4062413"/>
          </a:xfrm>
          <a:ln w="12700"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86600" y="1600200"/>
            <a:ext cx="609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T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H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A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N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K</a:t>
            </a:r>
          </a:p>
          <a:p>
            <a:pPr eaLnBrk="1" hangingPunct="1"/>
            <a:endParaRPr lang="en-US" sz="2600" b="1">
              <a:solidFill>
                <a:srgbClr val="E55E43"/>
              </a:solidFill>
              <a:latin typeface="Kristen ITC" panose="03050502040202030202" pitchFamily="66" charset="0"/>
            </a:endParaRP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Y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O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panose="03050502040202030202" pitchFamily="66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did you do yesterday?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400" smtClean="0"/>
              <a:t>We need one volunteer on the board.</a:t>
            </a:r>
            <a:r>
              <a:rPr lang="en-US" sz="2400" smtClean="0">
                <a:solidFill>
                  <a:srgbClr val="E55E43"/>
                </a:solidFill>
              </a:rPr>
              <a:t> </a:t>
            </a:r>
            <a:r>
              <a:rPr lang="en-US" sz="2400" b="1" i="1" smtClean="0">
                <a:solidFill>
                  <a:srgbClr val="E55E43"/>
                </a:solidFill>
              </a:rPr>
              <a:t>[5 minutes]</a:t>
            </a:r>
          </a:p>
          <a:p>
            <a:pPr algn="just" eaLnBrk="1" hangingPunct="1">
              <a:buFontTx/>
              <a:buNone/>
            </a:pPr>
            <a:endParaRPr lang="en-US" sz="2400" smtClean="0"/>
          </a:p>
          <a:p>
            <a:pPr algn="just" eaLnBrk="1" hangingPunct="1"/>
            <a:r>
              <a:rPr lang="en-US" sz="2400" smtClean="0"/>
              <a:t>Dear colleague, tell us how did you consume your time yesterday </a:t>
            </a:r>
            <a:r>
              <a:rPr lang="en-US" sz="2400" b="1" i="1" smtClean="0">
                <a:solidFill>
                  <a:srgbClr val="E55E43"/>
                </a:solidFill>
              </a:rPr>
              <a:t>[the whole day, bed to bed] </a:t>
            </a:r>
            <a:r>
              <a:rPr lang="en-US" sz="2400" smtClean="0"/>
              <a:t>?</a:t>
            </a:r>
          </a:p>
          <a:p>
            <a:pPr algn="just" eaLnBrk="1" hangingPunct="1">
              <a:buFontTx/>
              <a:buNone/>
            </a:pPr>
            <a:endParaRPr lang="en-US" sz="2400" smtClean="0"/>
          </a:p>
          <a:p>
            <a:pPr algn="just" eaLnBrk="1" hangingPunct="1">
              <a:buFontTx/>
              <a:buNone/>
            </a:pPr>
            <a:endParaRPr lang="en-US" sz="2400" smtClean="0"/>
          </a:p>
        </p:txBody>
      </p:sp>
      <p:pic>
        <p:nvPicPr>
          <p:cNvPr id="4" name="Picture 3" descr="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962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 management important?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n-US" sz="2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Time cannot be bought, stored or stopped - every second that passes is gone forever and can never be recovered or re-used</a:t>
            </a:r>
            <a:endParaRPr lang="en-US" sz="200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sz="2000" smtClean="0">
              <a:solidFill>
                <a:srgbClr val="002060"/>
              </a:solidFill>
              <a:latin typeface="BernhardMod BT" pitchFamily="18" charset="0"/>
            </a:endParaRPr>
          </a:p>
          <a:p>
            <a:r>
              <a:rPr lang="en-US" sz="2000" smtClean="0">
                <a:solidFill>
                  <a:srgbClr val="002060"/>
                </a:solidFill>
                <a:latin typeface="Comic Sans MS" panose="030F0702030302020204" pitchFamily="66" charset="0"/>
              </a:rPr>
              <a:t>"</a:t>
            </a: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Perhaps the </a:t>
            </a:r>
            <a:r>
              <a:rPr lang="en-US" sz="2000" i="1" u="sng" smtClean="0">
                <a:solidFill>
                  <a:srgbClr val="002060"/>
                </a:solidFill>
                <a:latin typeface="Comic Sans MS" panose="030F0702030302020204" pitchFamily="66" charset="0"/>
              </a:rPr>
              <a:t>most valuable result </a:t>
            </a: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of any work is the </a:t>
            </a:r>
            <a:r>
              <a:rPr lang="en-US" sz="2000" i="1" u="sng" smtClean="0">
                <a:solidFill>
                  <a:srgbClr val="002060"/>
                </a:solidFill>
                <a:latin typeface="Comic Sans MS" panose="030F0702030302020204" pitchFamily="66" charset="0"/>
              </a:rPr>
              <a:t>ability</a:t>
            </a: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 to make yourself </a:t>
            </a:r>
            <a:r>
              <a:rPr lang="en-US" sz="2000" i="1" u="sng" smtClean="0">
                <a:solidFill>
                  <a:srgbClr val="002060"/>
                </a:solidFill>
                <a:latin typeface="Comic Sans MS" panose="030F0702030302020204" pitchFamily="66" charset="0"/>
              </a:rPr>
              <a:t>do the things </a:t>
            </a: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that you have to do, when it </a:t>
            </a:r>
            <a:r>
              <a:rPr lang="en-US" sz="2000" i="1" u="sng" smtClean="0">
                <a:solidFill>
                  <a:srgbClr val="002060"/>
                </a:solidFill>
                <a:latin typeface="Comic Sans MS" panose="030F0702030302020204" pitchFamily="66" charset="0"/>
              </a:rPr>
              <a:t>ought </a:t>
            </a: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to be done, </a:t>
            </a:r>
            <a:r>
              <a:rPr lang="en-US" sz="2000" i="1" u="sng" smtClean="0">
                <a:solidFill>
                  <a:srgbClr val="002060"/>
                </a:solidFill>
                <a:latin typeface="Comic Sans MS" panose="030F0702030302020204" pitchFamily="66" charset="0"/>
              </a:rPr>
              <a:t>whether you like it or not</a:t>
            </a: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."—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        Thomas Huxley </a:t>
            </a:r>
          </a:p>
          <a:p>
            <a:endParaRPr lang="en-US" sz="2000" i="1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“ Be </a:t>
            </a:r>
            <a:r>
              <a:rPr lang="en-US" sz="2000" i="1" u="sng" smtClean="0">
                <a:solidFill>
                  <a:srgbClr val="002060"/>
                </a:solidFill>
                <a:latin typeface="Comic Sans MS" panose="030F0702030302020204" pitchFamily="66" charset="0"/>
              </a:rPr>
              <a:t>regular and orderly </a:t>
            </a: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in your life so that you may be violent and original in your work.”</a:t>
            </a:r>
          </a:p>
          <a:p>
            <a:pPr>
              <a:buFontTx/>
              <a:buNone/>
            </a:pPr>
            <a:r>
              <a:rPr lang="en-US" sz="2000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						</a:t>
            </a:r>
            <a:r>
              <a:rPr lang="en-US" sz="2000" smtClean="0">
                <a:solidFill>
                  <a:srgbClr val="002060"/>
                </a:solidFill>
                <a:latin typeface="Comic Sans MS" panose="030F0702030302020204" pitchFamily="66" charset="0"/>
              </a:rPr>
              <a:t>Gustave Flaubert 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6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mtClean="0"/>
              <a:t>أهمية الوقت في حياة المسلم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r" rtl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0070C0"/>
                </a:solidFill>
              </a:rPr>
              <a:t>عن معاذ بن جبل رضي الله عنه قال قال رسول الله صلى الله عليه وسلم " لن تزول قدما عبد يوم القيامة حتى يسأل عن أربع: </a:t>
            </a:r>
            <a:endParaRPr lang="en-US" dirty="0" smtClean="0">
              <a:solidFill>
                <a:srgbClr val="0070C0"/>
              </a:solidFill>
            </a:endParaRPr>
          </a:p>
          <a:p>
            <a:pPr marL="1409700" lvl="2" indent="-609600" algn="r" rtl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0070C0"/>
                </a:solidFill>
              </a:rPr>
              <a:t>عن عمره فيما أفناه </a:t>
            </a:r>
            <a:endParaRPr lang="en-US" dirty="0" smtClean="0">
              <a:solidFill>
                <a:srgbClr val="0070C0"/>
              </a:solidFill>
            </a:endParaRPr>
          </a:p>
          <a:p>
            <a:pPr marL="1409700" lvl="2" indent="-609600" algn="r" rtl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0070C0"/>
                </a:solidFill>
              </a:rPr>
              <a:t>وعن شبابه فيما أبلاه </a:t>
            </a:r>
            <a:endParaRPr lang="en-US" dirty="0" smtClean="0">
              <a:solidFill>
                <a:srgbClr val="0070C0"/>
              </a:solidFill>
            </a:endParaRPr>
          </a:p>
          <a:p>
            <a:pPr marL="1409700" lvl="2" indent="-609600" algn="r" rtl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0070C0"/>
                </a:solidFill>
              </a:rPr>
              <a:t>وعن ماله من أين اكتسبه وفيما أنفقه </a:t>
            </a:r>
            <a:endParaRPr lang="en-US" dirty="0" smtClean="0">
              <a:solidFill>
                <a:srgbClr val="0070C0"/>
              </a:solidFill>
            </a:endParaRPr>
          </a:p>
          <a:p>
            <a:pPr marL="1409700" lvl="2" indent="-609600" algn="r" rtl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0070C0"/>
                </a:solidFill>
              </a:rPr>
              <a:t>وعن علمه ماذا عمل </a:t>
            </a:r>
            <a:r>
              <a:rPr lang="ar-SA" dirty="0" err="1" smtClean="0">
                <a:solidFill>
                  <a:srgbClr val="0070C0"/>
                </a:solidFill>
              </a:rPr>
              <a:t>به</a:t>
            </a:r>
            <a:r>
              <a:rPr lang="ar-SA" dirty="0" smtClean="0">
                <a:solidFill>
                  <a:srgbClr val="0070C0"/>
                </a:solidFill>
              </a:rPr>
              <a:t>؟ " </a:t>
            </a:r>
            <a:endParaRPr lang="en-US" dirty="0" smtClean="0">
              <a:solidFill>
                <a:srgbClr val="0070C0"/>
              </a:solidFill>
            </a:endParaRPr>
          </a:p>
          <a:p>
            <a:pPr algn="r" rtl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7030A0"/>
                </a:solidFill>
              </a:rPr>
              <a:t>(Age , youth, money and deeds)</a:t>
            </a:r>
          </a:p>
          <a:p>
            <a:pPr marL="609600" lvl="1" indent="-609600" algn="r" rtl="1">
              <a:lnSpc>
                <a:spcPct val="90000"/>
              </a:lnSpc>
              <a:buFontTx/>
              <a:buChar char="•"/>
              <a:defRPr/>
            </a:pPr>
            <a:r>
              <a:rPr lang="ar-SA" dirty="0" smtClean="0">
                <a:solidFill>
                  <a:srgbClr val="0070C0"/>
                </a:solidFill>
              </a:rPr>
              <a:t>عن ابن عباس رضي الله عنهما قال قال رسول الله صلى الله عليه وسلم " نعمتان مغبون فيهما كثير من الناس: الصحة والفراغ “</a:t>
            </a:r>
            <a:endParaRPr lang="en-US" dirty="0" smtClean="0">
              <a:solidFill>
                <a:srgbClr val="0070C0"/>
              </a:solidFill>
            </a:endParaRPr>
          </a:p>
          <a:p>
            <a:pPr marL="609600" lvl="1" indent="-609600" rt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7030A0"/>
                </a:solidFill>
              </a:rPr>
              <a:t>“The majority of humanity is at a loss as they do not recognize the value of two of God’s gifts: Health and (discretionary) time.” </a:t>
            </a:r>
          </a:p>
          <a:p>
            <a:pPr marL="609600" indent="-609600" algn="r" rtl="1">
              <a:lnSpc>
                <a:spcPct val="90000"/>
              </a:lnSpc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algn="r" rtl="1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Basic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4949825"/>
          </a:xfrm>
        </p:spPr>
        <p:txBody>
          <a:bodyPr/>
          <a:lstStyle/>
          <a:p>
            <a:pPr eaLnBrk="1" hangingPunct="1">
              <a:defRPr/>
            </a:pPr>
            <a:endParaRPr lang="en-US" sz="30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30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30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30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Time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can't be managed, time is uncontrollable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We can only manage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ourselves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and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our use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of time</a:t>
            </a:r>
          </a:p>
          <a:p>
            <a:pPr eaLnBrk="1" hangingPunct="1">
              <a:defRPr/>
            </a:pPr>
            <a:endParaRPr lang="en-US" sz="3000" dirty="0" smtClean="0">
              <a:latin typeface="Comic Sans MS" pitchFamily="66" charset="0"/>
            </a:endParaRPr>
          </a:p>
        </p:txBody>
      </p:sp>
      <p:pic>
        <p:nvPicPr>
          <p:cNvPr id="5" name="Picture 4" descr="j019525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676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503613" cy="4419600"/>
          </a:xfrm>
          <a:prstGeom prst="rect">
            <a:avLst/>
          </a:prstGeom>
          <a:noFill/>
          <a:ln w="9525">
            <a:solidFill>
              <a:srgbClr val="AC6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Myths about Time Management</a:t>
            </a:r>
            <a:endParaRPr lang="en-US" sz="3800" smtClean="0">
              <a:solidFill>
                <a:srgbClr val="FFC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ar-SA" sz="400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smtClean="0">
                <a:solidFill>
                  <a:srgbClr val="FFC000"/>
                </a:solidFill>
              </a:rPr>
              <a:t>Time management is nothing but common sense. I do well in college, so I must be managing my time effectively.</a:t>
            </a:r>
          </a:p>
          <a:p>
            <a:endParaRPr lang="en-US" sz="400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914400" y="3124200"/>
            <a:ext cx="2514600" cy="2482850"/>
          </a:xfrm>
          <a:prstGeom prst="cloudCallout">
            <a:avLst>
              <a:gd name="adj1" fmla="val -74181"/>
              <a:gd name="adj2" fmla="val 71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C000"/>
                </a:solidFill>
              </a:rPr>
              <a:t>No matter what I do, I won’t have enough time!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638800" y="3124200"/>
            <a:ext cx="2895600" cy="2482850"/>
          </a:xfrm>
          <a:prstGeom prst="cloudCallout">
            <a:avLst>
              <a:gd name="adj1" fmla="val 56796"/>
              <a:gd name="adj2" fmla="val -37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C000"/>
                </a:solidFill>
              </a:rPr>
              <a:t>Time management?  I work better under pressure.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429000" y="5943600"/>
            <a:ext cx="2743200" cy="784225"/>
          </a:xfrm>
          <a:prstGeom prst="wedgeRectCallout">
            <a:avLst>
              <a:gd name="adj1" fmla="val 86690"/>
              <a:gd name="adj2" fmla="val -880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</a:pPr>
            <a:r>
              <a:rPr lang="en-US" sz="2800">
                <a:solidFill>
                  <a:srgbClr val="FFC000"/>
                </a:solidFill>
              </a:rPr>
              <a:t>It takes all the fun out of life!!!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9" presetID="2" presetClass="entr" presetSubtype="9" accel="50000" decel="5000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Management Tips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7030A0"/>
                </a:solidFill>
                <a:latin typeface="+mn-lt"/>
              </a:rPr>
              <a:t>Use a planner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7030A0"/>
                </a:solidFill>
                <a:latin typeface="+mn-lt"/>
              </a:rPr>
              <a:t>a planner can be an effective and easy way to help you organize your time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7030A0"/>
                </a:solidFill>
                <a:latin typeface="+mn-lt"/>
              </a:rPr>
              <a:t>look at a number of different kinds of planners before you select one- some will help you more than others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7030A0"/>
                </a:solidFill>
                <a:latin typeface="+mn-lt"/>
              </a:rPr>
              <a:t>choose one that is easy to carry with you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7030A0"/>
                </a:solidFill>
                <a:latin typeface="+mn-lt"/>
              </a:rPr>
              <a:t>commit to checking/updating it daily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7030A0"/>
                </a:solidFill>
                <a:latin typeface="+mn-lt"/>
              </a:rPr>
              <a:t>try to include your daily to-do list in your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2137</TotalTime>
  <Words>2024</Words>
  <Application>Microsoft Office PowerPoint</Application>
  <PresentationFormat>On-screen Show (4:3)</PresentationFormat>
  <Paragraphs>316</Paragraphs>
  <Slides>37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51" baseType="lpstr">
      <vt:lpstr>Arial</vt:lpstr>
      <vt:lpstr>Calibri</vt:lpstr>
      <vt:lpstr>Comic Sans MS</vt:lpstr>
      <vt:lpstr>BernhardMod BT</vt:lpstr>
      <vt:lpstr>Baskerville Old Face</vt:lpstr>
      <vt:lpstr>Monotype Corsiva</vt:lpstr>
      <vt:lpstr>Cooper Black</vt:lpstr>
      <vt:lpstr>Times New Roman</vt:lpstr>
      <vt:lpstr>Kristen ITC</vt:lpstr>
      <vt:lpstr>Wingdings</vt:lpstr>
      <vt:lpstr>Arial Unicode MS</vt:lpstr>
      <vt:lpstr>Theme4</vt:lpstr>
      <vt:lpstr>Image</vt:lpstr>
      <vt:lpstr>Time Management</vt:lpstr>
      <vt:lpstr>Objectives</vt:lpstr>
      <vt:lpstr>Contents</vt:lpstr>
      <vt:lpstr>What did you do yesterday?</vt:lpstr>
      <vt:lpstr>Time management important?</vt:lpstr>
      <vt:lpstr>أهمية الوقت في حياة المسلم</vt:lpstr>
      <vt:lpstr>The Basic Rule</vt:lpstr>
      <vt:lpstr>Myths about Time Management</vt:lpstr>
      <vt:lpstr>Time Management Tips </vt:lpstr>
      <vt:lpstr>The Truth!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your time (Eisenhower method)</vt:lpstr>
      <vt:lpstr>Assess your task!!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busy are you?</vt:lpstr>
      <vt:lpstr>Plan your time</vt:lpstr>
      <vt:lpstr>Crisis Management</vt:lpstr>
      <vt:lpstr>Common Time Wasters</vt:lpstr>
      <vt:lpstr>Procrastination: “Never do today what you can put off ‘till tomorrow!”</vt:lpstr>
      <vt:lpstr>Procrastination Signs (Thief of Time)</vt:lpstr>
      <vt:lpstr>Why don't people manage their time?</vt:lpstr>
      <vt:lpstr>How to Overcome Procrastination</vt:lpstr>
      <vt:lpstr>Tackle Time Wasters</vt:lpstr>
      <vt:lpstr>how long should I study?</vt:lpstr>
      <vt:lpstr>YES, Benefits….</vt:lpstr>
      <vt:lpstr>Summary</vt:lpstr>
      <vt:lpstr>TASK</vt:lpstr>
      <vt:lpstr>Questions !!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Dr. Sharif</dc:creator>
  <cp:lastModifiedBy>Muhammad Atteya Hasan</cp:lastModifiedBy>
  <cp:revision>163</cp:revision>
  <dcterms:created xsi:type="dcterms:W3CDTF">2008-10-28T08:24:02Z</dcterms:created>
  <dcterms:modified xsi:type="dcterms:W3CDTF">2014-09-08T11:08:18Z</dcterms:modified>
</cp:coreProperties>
</file>