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62" r:id="rId3"/>
    <p:sldId id="265" r:id="rId4"/>
    <p:sldId id="263" r:id="rId5"/>
    <p:sldId id="288" r:id="rId6"/>
    <p:sldId id="270" r:id="rId7"/>
    <p:sldId id="284" r:id="rId8"/>
    <p:sldId id="293" r:id="rId9"/>
    <p:sldId id="287" r:id="rId10"/>
    <p:sldId id="290" r:id="rId11"/>
    <p:sldId id="286" r:id="rId12"/>
    <p:sldId id="278" r:id="rId13"/>
    <p:sldId id="285" r:id="rId14"/>
    <p:sldId id="273" r:id="rId15"/>
    <p:sldId id="272" r:id="rId16"/>
    <p:sldId id="275" r:id="rId17"/>
    <p:sldId id="261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4" d="100"/>
          <a:sy n="84" d="100"/>
        </p:scale>
        <p:origin x="-6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8B98544-1E00-4445-8DFC-04EE4B1AAEC9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92EA31A-6A31-433F-8409-3D77D0C63F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6A53C7-237B-41EB-BC96-E739DD0550F1}" type="slidenum">
              <a:rPr lang="en-US" altLang="en-US" smtClean="0">
                <a:latin typeface="Arial" charset="0"/>
                <a:cs typeface="Arial" charset="0"/>
              </a:rPr>
              <a:pPr/>
              <a:t>1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AB30B2-B355-47D6-AB4B-510DABF7E2E5}" type="slidenum">
              <a:rPr lang="en-US" altLang="en-US" smtClean="0">
                <a:latin typeface="Arial" charset="0"/>
                <a:cs typeface="Arial" charset="0"/>
              </a:rPr>
              <a:pPr/>
              <a:t>10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CBB7C9-254A-4F99-8EA4-071B9B537EBA}" type="slidenum">
              <a:rPr lang="en-US" altLang="en-US" smtClean="0">
                <a:latin typeface="Arial" charset="0"/>
                <a:cs typeface="Arial" charset="0"/>
              </a:rPr>
              <a:pPr/>
              <a:t>11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F6EC7D7-52FB-4C49-8D9A-B27B977614E9}" type="slidenum">
              <a:rPr lang="en-US" altLang="en-US" smtClean="0">
                <a:latin typeface="Arial" charset="0"/>
                <a:cs typeface="Arial" charset="0"/>
              </a:rPr>
              <a:pPr/>
              <a:t>12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A7E28C-DD7D-4069-A2DF-5653D3A3995A}" type="slidenum">
              <a:rPr lang="en-US" altLang="en-US" smtClean="0">
                <a:latin typeface="Arial" charset="0"/>
                <a:cs typeface="Arial" charset="0"/>
              </a:rPr>
              <a:pPr/>
              <a:t>13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AE06C6-8D14-4C5C-B289-9082C079586C}" type="slidenum">
              <a:rPr lang="en-US" altLang="en-US" smtClean="0">
                <a:latin typeface="Arial" charset="0"/>
                <a:cs typeface="Arial" charset="0"/>
              </a:rPr>
              <a:pPr/>
              <a:t>14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806D77-4001-4590-B582-861E0BAD2CE6}" type="slidenum">
              <a:rPr lang="en-US" altLang="en-US" smtClean="0">
                <a:latin typeface="Arial" charset="0"/>
                <a:cs typeface="Arial" charset="0"/>
              </a:rPr>
              <a:pPr/>
              <a:t>15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55B039F-DEAD-45E2-B2CE-7CF5012AA534}" type="slidenum">
              <a:rPr lang="en-US" altLang="en-US" smtClean="0">
                <a:latin typeface="Arial" charset="0"/>
                <a:cs typeface="Arial" charset="0"/>
              </a:rPr>
              <a:pPr/>
              <a:t>16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545384-BD94-4D19-9373-57971173D5C6}" type="slidenum">
              <a:rPr lang="en-US" altLang="en-US" smtClean="0">
                <a:latin typeface="Arial" charset="0"/>
                <a:cs typeface="Arial" charset="0"/>
              </a:rPr>
              <a:pPr/>
              <a:t>17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0EA083-DFF8-4765-A205-66F1B2308E66}" type="slidenum">
              <a:rPr lang="en-US" altLang="en-US" smtClean="0">
                <a:latin typeface="Arial" charset="0"/>
                <a:cs typeface="Arial" charset="0"/>
              </a:rPr>
              <a:pPr/>
              <a:t>2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9D2BF5-7D6F-4432-9762-45194FB9E7C4}" type="slidenum">
              <a:rPr lang="en-US" altLang="en-US" smtClean="0">
                <a:latin typeface="Arial" charset="0"/>
                <a:cs typeface="Arial" charset="0"/>
              </a:rPr>
              <a:pPr/>
              <a:t>3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865199-6B92-41F1-987E-28B6F79537AB}" type="slidenum">
              <a:rPr lang="en-US" altLang="en-US" smtClean="0">
                <a:latin typeface="Arial" charset="0"/>
                <a:cs typeface="Arial" charset="0"/>
              </a:rPr>
              <a:pPr/>
              <a:t>4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8C24EC-24B1-426D-B134-115D55559FA1}" type="slidenum">
              <a:rPr lang="en-US" altLang="en-US" smtClean="0">
                <a:latin typeface="Arial" charset="0"/>
                <a:cs typeface="Arial" charset="0"/>
              </a:rPr>
              <a:pPr/>
              <a:t>5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473F89-F709-47B8-B837-B0A14B18445B}" type="slidenum">
              <a:rPr lang="en-US" altLang="en-US" smtClean="0">
                <a:latin typeface="Arial" charset="0"/>
                <a:cs typeface="Arial" charset="0"/>
              </a:rPr>
              <a:pPr/>
              <a:t>6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BDE454-3C1A-46FC-BBBE-9B741C5594EA}" type="slidenum">
              <a:rPr lang="en-US" altLang="en-US" smtClean="0">
                <a:latin typeface="Arial" charset="0"/>
                <a:cs typeface="Arial" charset="0"/>
              </a:rPr>
              <a:pPr/>
              <a:t>7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E2D3F0-C2D3-4675-A56A-392F62BE6AA7}" type="slidenum">
              <a:rPr lang="en-US" altLang="en-US" smtClean="0">
                <a:latin typeface="Arial" charset="0"/>
                <a:cs typeface="Arial" charset="0"/>
              </a:rPr>
              <a:pPr/>
              <a:t>8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ar-SA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1B7CFD-07C5-4165-9F24-B28E66CDFE3A}" type="slidenum">
              <a:rPr lang="en-US" altLang="en-US" smtClean="0">
                <a:latin typeface="Arial" charset="0"/>
                <a:cs typeface="Arial" charset="0"/>
              </a:rPr>
              <a:pPr/>
              <a:t>9</a:t>
            </a:fld>
            <a:endParaRPr lang="en-US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6B609-4AE4-4A9C-8566-B17907ED9975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FB65C-2151-44AA-9282-98B327B45A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6DE5EF-7139-4D18-8379-2DF1E94BEBDA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5F098-CC11-4EC7-B262-A3C92A647F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247B6-DD1C-48B4-B88F-0F2A73845BE2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8107B-2ABD-4E0B-A585-3E06FE72B6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AC20-0459-4F96-B5E2-6D5A57D0114F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CD022-8ACA-4D18-996E-6F4B16C824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18F77-24B4-4B54-B1E1-93F856CCC480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04661-07B9-4C6A-8C75-E233D3E7CA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E8C93-A06A-4448-ADD0-7A253545CA88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7D0D-A2F0-4101-8F8F-380674CD20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2832F-4C99-4256-B01C-88AE7F796A8B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2AD6C-D6E8-4312-847B-FEC5BBB92E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A93DB-B76F-4031-94D0-97464B21CD07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0540A-17B2-4D01-9974-25C982095E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9DDF0-F586-49DB-8934-F8B0BF2A3258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F2C94-9FCD-406C-B0C9-B7DE8385D0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8E0A9-8FC6-4FE4-846F-459B2A16E67C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4AA25-E161-4A91-8BBA-CA4B7E924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B810B-E289-4A5F-8DC2-E97B7CAB863B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73DEF-C8A9-4E28-9758-7DD0AB8044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C3145C-5B3E-4366-AF75-132CA740AA64}" type="datetimeFigureOut">
              <a:rPr lang="en-US"/>
              <a:pPr>
                <a:defRPr/>
              </a:pPr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14E6FA-E4BF-4604-AD0E-4EB0649A8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04800" y="838200"/>
            <a:ext cx="9296400" cy="1905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300" b="1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Lecture Title: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800" b="1" u="sng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Fungi and their pathogenesis</a:t>
            </a:r>
            <a:r>
              <a:rPr lang="en-US" sz="48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/>
            </a:r>
            <a:br>
              <a:rPr lang="en-US" sz="48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</a:br>
            <a:endParaRPr lang="en-US" sz="48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ea typeface="+mj-ea"/>
              <a:cs typeface="Century Gothi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4800" y="2743200"/>
            <a:ext cx="4114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(Foundation Block, Microbiology) 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sp>
        <p:nvSpPr>
          <p:cNvPr id="11267" name="Rectangle 1027"/>
          <p:cNvSpPr>
            <a:spLocks noGrp="1" noChangeArrowheads="1"/>
          </p:cNvSpPr>
          <p:nvPr>
            <p:ph type="title" sz="quarter"/>
          </p:nvPr>
        </p:nvSpPr>
        <p:spPr>
          <a:xfrm>
            <a:off x="381000" y="1295400"/>
            <a:ext cx="4953000" cy="1143000"/>
          </a:xfrm>
        </p:spPr>
        <p:txBody>
          <a:bodyPr/>
          <a:lstStyle/>
          <a:p>
            <a:pPr marL="571500" indent="-571500" algn="l">
              <a:buFont typeface="Wingdings" pitchFamily="2" charset="2"/>
              <a:buChar char="Ø"/>
            </a:pPr>
            <a:r>
              <a:rPr lang="en-US" altLang="en-US" sz="4000" smtClean="0">
                <a:solidFill>
                  <a:srgbClr val="FFFF00"/>
                </a:solidFill>
                <a:cs typeface="Arial" charset="0"/>
              </a:rPr>
              <a:t>Filamentous fungi</a:t>
            </a:r>
            <a:endParaRPr lang="th-TH" altLang="en-US" sz="4000" b="1" smtClean="0">
              <a:solidFill>
                <a:srgbClr val="FFFF00"/>
              </a:solidFill>
              <a:latin typeface="Arial" charset="0"/>
              <a:cs typeface="Arial" charset="0"/>
            </a:endParaRPr>
          </a:p>
        </p:txBody>
      </p:sp>
      <p:sp>
        <p:nvSpPr>
          <p:cNvPr id="11268" name="Text Box 1036"/>
          <p:cNvSpPr txBox="1">
            <a:spLocks noChangeArrowheads="1"/>
          </p:cNvSpPr>
          <p:nvPr/>
        </p:nvSpPr>
        <p:spPr bwMode="auto">
          <a:xfrm>
            <a:off x="228600" y="2438400"/>
            <a:ext cx="3227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b="1">
                <a:solidFill>
                  <a:schemeClr val="bg1"/>
                </a:solidFill>
              </a:rPr>
              <a:t>Colonial morphology</a:t>
            </a:r>
            <a:endParaRPr lang="th-TH" altLang="en-US" sz="2400" b="1">
              <a:solidFill>
                <a:schemeClr val="bg1"/>
              </a:solidFill>
            </a:endParaRPr>
          </a:p>
        </p:txBody>
      </p:sp>
      <p:pic>
        <p:nvPicPr>
          <p:cNvPr id="11269" name="Picture 7" descr="Penicilium"/>
          <p:cNvPicPr>
            <a:picLocks noChangeAspect="1" noChangeArrowheads="1"/>
          </p:cNvPicPr>
          <p:nvPr/>
        </p:nvPicPr>
        <p:blipFill>
          <a:blip r:embed="rId4"/>
          <a:srcRect r="6381"/>
          <a:stretch>
            <a:fillRect/>
          </a:stretch>
        </p:blipFill>
        <p:spPr bwMode="auto">
          <a:xfrm>
            <a:off x="6477000" y="2430463"/>
            <a:ext cx="2214563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8" descr="rizopus"/>
          <p:cNvPicPr>
            <a:picLocks noChangeAspect="1" noChangeArrowheads="1"/>
          </p:cNvPicPr>
          <p:nvPr/>
        </p:nvPicPr>
        <p:blipFill>
          <a:blip r:embed="rId5">
            <a:lum bright="6000" contrast="6000"/>
          </a:blip>
          <a:srcRect l="11887" r="9869" b="2103"/>
          <a:stretch>
            <a:fillRect/>
          </a:stretch>
        </p:blipFill>
        <p:spPr bwMode="auto">
          <a:xfrm>
            <a:off x="6477000" y="4648200"/>
            <a:ext cx="2138363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6477000" y="2430463"/>
            <a:ext cx="1531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b="1" i="1"/>
              <a:t>Penicillium, </a:t>
            </a:r>
            <a:endParaRPr lang="en-US" altLang="en-US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6477000" y="6289675"/>
            <a:ext cx="12366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b="1" i="1"/>
              <a:t>Rhiaopus</a:t>
            </a:r>
            <a:endParaRPr lang="en-US" altLang="en-US"/>
          </a:p>
        </p:txBody>
      </p:sp>
      <p:pic>
        <p:nvPicPr>
          <p:cNvPr id="11273" name="Picture 11" descr="Digetal Cam 050.JPG"/>
          <p:cNvPicPr>
            <a:picLocks noChangeAspect="1"/>
          </p:cNvPicPr>
          <p:nvPr/>
        </p:nvPicPr>
        <p:blipFill>
          <a:blip r:embed="rId6"/>
          <a:srcRect b="9563"/>
          <a:stretch>
            <a:fillRect/>
          </a:stretch>
        </p:blipFill>
        <p:spPr bwMode="auto">
          <a:xfrm>
            <a:off x="304800" y="2362200"/>
            <a:ext cx="5791200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357188" y="1836738"/>
            <a:ext cx="835818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>
              <a:buFont typeface="Wingdings" pitchFamily="2" charset="2"/>
              <a:buChar char="Ø"/>
            </a:pPr>
            <a:r>
              <a:rPr lang="en-US" altLang="en-US" sz="3600">
                <a:solidFill>
                  <a:srgbClr val="FFFF00"/>
                </a:solidFill>
                <a:latin typeface="Calibri" pitchFamily="34" charset="0"/>
              </a:rPr>
              <a:t>Filamentous fungi</a:t>
            </a:r>
            <a:r>
              <a:rPr lang="en-US" altLang="en-US" sz="360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marL="365125" indent="-365125"/>
            <a:endParaRPr lang="en-US" altLang="en-US" sz="2400" b="1">
              <a:solidFill>
                <a:schemeClr val="bg1"/>
              </a:solidFill>
            </a:endParaRPr>
          </a:p>
          <a:p>
            <a:pPr marL="365125" indent="-365125"/>
            <a:r>
              <a:rPr lang="en-US" altLang="en-US" sz="2400" b="1">
                <a:solidFill>
                  <a:schemeClr val="bg1"/>
                </a:solidFill>
              </a:rPr>
              <a:t>Conidia / spore </a:t>
            </a:r>
            <a:r>
              <a:rPr lang="en-US" altLang="en-US" sz="2000">
                <a:solidFill>
                  <a:schemeClr val="bg1"/>
                </a:solidFill>
              </a:rPr>
              <a:t>: asexual spores borne externally on hyphae or on a conidiophore.</a:t>
            </a:r>
            <a:endParaRPr lang="ar-SA" altLang="en-US" sz="2000">
              <a:solidFill>
                <a:schemeClr val="bg1"/>
              </a:solidFill>
            </a:endParaRPr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3638550"/>
            <a:ext cx="3690937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12"/>
          <p:cNvSpPr>
            <a:spLocks noChangeArrowheads="1"/>
          </p:cNvSpPr>
          <p:nvPr/>
        </p:nvSpPr>
        <p:spPr bwMode="auto">
          <a:xfrm>
            <a:off x="812800" y="3694113"/>
            <a:ext cx="13112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chemeClr val="bg1"/>
                </a:solidFill>
              </a:rPr>
              <a:t>Conidia</a:t>
            </a:r>
            <a:endParaRPr lang="ar-SA" altLang="en-US" sz="2400" b="1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2214563" y="3913188"/>
            <a:ext cx="1928812" cy="357187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2">
                <a:lumMod val="9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>
            <a:off x="2257425" y="3913188"/>
            <a:ext cx="1928813" cy="71437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2">
                <a:lumMod val="9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2143125" y="3913188"/>
            <a:ext cx="1143000" cy="928687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2">
                <a:lumMod val="9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solidFill>
                  <a:schemeClr val="bg1"/>
                </a:solidFill>
              </a:rPr>
              <a:t>Fungal Hypha</a:t>
            </a:r>
            <a:endParaRPr lang="ar-SA" altLang="en-US" smtClean="0">
              <a:solidFill>
                <a:schemeClr val="bg1"/>
              </a:solidFill>
            </a:endParaRPr>
          </a:p>
        </p:txBody>
      </p:sp>
      <p:sp>
        <p:nvSpPr>
          <p:cNvPr id="13315" name="Rectangle 4"/>
          <p:cNvSpPr>
            <a:spLocks noChangeArrowheads="1"/>
          </p:cNvSpPr>
          <p:nvPr/>
        </p:nvSpPr>
        <p:spPr bwMode="auto">
          <a:xfrm>
            <a:off x="609600" y="1524000"/>
            <a:ext cx="8001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>
              <a:buFont typeface="Wingdings" pitchFamily="2" charset="2"/>
              <a:buChar char="Ø"/>
            </a:pPr>
            <a:r>
              <a:rPr lang="en-US" altLang="en-US" sz="2800">
                <a:solidFill>
                  <a:srgbClr val="FFFF00"/>
                </a:solidFill>
                <a:latin typeface="Calibri" pitchFamily="34" charset="0"/>
              </a:rPr>
              <a:t>Filamentous fungi</a:t>
            </a:r>
            <a:r>
              <a:rPr lang="en-US" altLang="en-US" sz="280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pPr marL="365125" indent="-365125"/>
            <a:r>
              <a:rPr lang="en-US" altLang="en-US" sz="2400" b="1">
                <a:solidFill>
                  <a:schemeClr val="bg1"/>
                </a:solidFill>
              </a:rPr>
              <a:t>Septa: </a:t>
            </a:r>
          </a:p>
          <a:p>
            <a:pPr marL="822325" lvl="1" indent="-365125"/>
            <a:r>
              <a:rPr lang="en-US" altLang="en-US" b="1">
                <a:solidFill>
                  <a:schemeClr val="bg1"/>
                </a:solidFill>
              </a:rPr>
              <a:t>Cross-walls (septa) that divide hyphae </a:t>
            </a:r>
            <a:r>
              <a:rPr lang="en-US" altLang="en-US">
                <a:solidFill>
                  <a:schemeClr val="bg1"/>
                </a:solidFill>
              </a:rPr>
              <a:t>into segments. </a:t>
            </a:r>
            <a:r>
              <a:rPr lang="en-US" altLang="en-US">
                <a:solidFill>
                  <a:srgbClr val="FFFF00"/>
                </a:solidFill>
              </a:rPr>
              <a:t>(septate hypha)</a:t>
            </a:r>
          </a:p>
          <a:p>
            <a:pPr marL="365125" indent="-365125"/>
            <a:endParaRPr lang="en-US" altLang="en-US">
              <a:solidFill>
                <a:schemeClr val="bg1"/>
              </a:solidFill>
            </a:endParaRPr>
          </a:p>
          <a:p>
            <a:pPr marL="365125" indent="-365125"/>
            <a:r>
              <a:rPr lang="en-US" altLang="en-US">
                <a:solidFill>
                  <a:schemeClr val="bg1"/>
                </a:solidFill>
              </a:rPr>
              <a:t>If there are no cross-walls,  the hyphae are considered to be </a:t>
            </a:r>
            <a:r>
              <a:rPr lang="en-US" altLang="en-US">
                <a:solidFill>
                  <a:srgbClr val="FFFF00"/>
                </a:solidFill>
              </a:rPr>
              <a:t>non-septate. </a:t>
            </a:r>
            <a:endParaRPr lang="ar-SA" altLang="en-US">
              <a:solidFill>
                <a:srgbClr val="FFFF00"/>
              </a:solidFill>
            </a:endParaRPr>
          </a:p>
        </p:txBody>
      </p:sp>
      <p:pic>
        <p:nvPicPr>
          <p:cNvPr id="13316" name="Picture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733800"/>
            <a:ext cx="3624263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3733800"/>
            <a:ext cx="358140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sp>
        <p:nvSpPr>
          <p:cNvPr id="14339" name="Rectangle 14"/>
          <p:cNvSpPr>
            <a:spLocks noChangeArrowheads="1"/>
          </p:cNvSpPr>
          <p:nvPr/>
        </p:nvSpPr>
        <p:spPr bwMode="auto">
          <a:xfrm>
            <a:off x="609600" y="1600200"/>
            <a:ext cx="8001000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>
              <a:buFont typeface="Wingdings" pitchFamily="2" charset="2"/>
              <a:buChar char="Ø"/>
            </a:pPr>
            <a:r>
              <a:rPr lang="en-US" altLang="en-US" sz="3200" b="1">
                <a:solidFill>
                  <a:srgbClr val="FFFF00"/>
                </a:solidFill>
              </a:rPr>
              <a:t>Filamentous fungi (mold)</a:t>
            </a:r>
          </a:p>
          <a:p>
            <a:pPr marL="365125" indent="-365125"/>
            <a:endParaRPr lang="en-US" altLang="en-US" b="1">
              <a:solidFill>
                <a:schemeClr val="bg1"/>
              </a:solidFill>
            </a:endParaRPr>
          </a:p>
          <a:p>
            <a:pPr marL="365125" indent="-365125"/>
            <a:r>
              <a:rPr lang="en-US" altLang="en-US" b="1">
                <a:solidFill>
                  <a:schemeClr val="bg1"/>
                </a:solidFill>
              </a:rPr>
              <a:t>Moniliaceous molds</a:t>
            </a:r>
          </a:p>
          <a:p>
            <a:pPr marL="365125" indent="-365125"/>
            <a:r>
              <a:rPr lang="en-US" altLang="en-US">
                <a:solidFill>
                  <a:schemeClr val="bg1"/>
                </a:solidFill>
              </a:rPr>
              <a:t>hyaline or lightly pigmented conidia or hyphae, colorless</a:t>
            </a:r>
          </a:p>
          <a:p>
            <a:pPr marL="365125" indent="-365125"/>
            <a:endParaRPr lang="en-US" altLang="en-US" b="1">
              <a:solidFill>
                <a:schemeClr val="bg1"/>
              </a:solidFill>
            </a:endParaRPr>
          </a:p>
          <a:p>
            <a:pPr marL="365125" indent="-365125"/>
            <a:endParaRPr lang="en-US" altLang="en-US" b="1">
              <a:solidFill>
                <a:schemeClr val="bg1"/>
              </a:solidFill>
            </a:endParaRPr>
          </a:p>
          <a:p>
            <a:pPr marL="365125" indent="-365125"/>
            <a:endParaRPr lang="en-US" altLang="en-US" b="1">
              <a:solidFill>
                <a:schemeClr val="bg1"/>
              </a:solidFill>
            </a:endParaRPr>
          </a:p>
          <a:p>
            <a:pPr marL="365125" indent="-365125"/>
            <a:r>
              <a:rPr lang="en-US" altLang="en-US" b="1">
                <a:solidFill>
                  <a:schemeClr val="bg1"/>
                </a:solidFill>
              </a:rPr>
              <a:t>Dematiaceous Molds</a:t>
            </a:r>
          </a:p>
          <a:p>
            <a:pPr marL="365125" indent="-365125"/>
            <a:r>
              <a:rPr lang="en-US" altLang="en-US">
                <a:solidFill>
                  <a:schemeClr val="bg1"/>
                </a:solidFill>
              </a:rPr>
              <a:t>Are pigmented. </a:t>
            </a:r>
          </a:p>
          <a:p>
            <a:pPr marL="365125" indent="-365125"/>
            <a:r>
              <a:rPr lang="en-US" altLang="en-US">
                <a:solidFill>
                  <a:schemeClr val="bg1"/>
                </a:solidFill>
              </a:rPr>
              <a:t>Because of the pigment, the colonies appear dark, brown, or black</a:t>
            </a:r>
            <a:endParaRPr lang="ar-SA" altLang="en-US">
              <a:solidFill>
                <a:schemeClr val="bg1"/>
              </a:solidFill>
            </a:endParaRPr>
          </a:p>
        </p:txBody>
      </p:sp>
      <p:pic>
        <p:nvPicPr>
          <p:cNvPr id="10" name="Picture 9" descr="Digetal Cam 051.JPG"/>
          <p:cNvPicPr>
            <a:picLocks noChangeAspect="1"/>
          </p:cNvPicPr>
          <p:nvPr/>
        </p:nvPicPr>
        <p:blipFill>
          <a:blip r:embed="rId4"/>
          <a:srcRect b="13286"/>
          <a:stretch>
            <a:fillRect/>
          </a:stretch>
        </p:blipFill>
        <p:spPr bwMode="auto">
          <a:xfrm>
            <a:off x="304800" y="3048000"/>
            <a:ext cx="44450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Digetal Cam 052.JPG"/>
          <p:cNvPicPr>
            <a:picLocks noChangeAspect="1"/>
          </p:cNvPicPr>
          <p:nvPr/>
        </p:nvPicPr>
        <p:blipFill>
          <a:blip r:embed="rId5"/>
          <a:srcRect b="18605"/>
          <a:stretch>
            <a:fillRect/>
          </a:stretch>
        </p:blipFill>
        <p:spPr bwMode="auto">
          <a:xfrm>
            <a:off x="4724400" y="3048000"/>
            <a:ext cx="4368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11188" y="1693863"/>
            <a:ext cx="7705725" cy="409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I)	</a:t>
            </a:r>
            <a:r>
              <a:rPr lang="en-US" sz="2400" b="1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Asexual</a:t>
            </a: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: Only mitotic cell division  	</a:t>
            </a:r>
            <a:r>
              <a:rPr lang="en-US" sz="20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en-US" sz="20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1)	Somatic 	   Yeasts by budding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			                   </a:t>
            </a: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Molds by </a:t>
            </a:r>
            <a:r>
              <a:rPr lang="en-US" sz="2400" dirty="0" err="1">
                <a:solidFill>
                  <a:schemeClr val="bg1"/>
                </a:solidFill>
                <a:latin typeface="+mj-lt"/>
                <a:cs typeface="Times New Roman" pitchFamily="18" charset="0"/>
              </a:rPr>
              <a:t>hyphal</a:t>
            </a: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 fragmentation 	</a:t>
            </a:r>
            <a:endParaRPr lang="en-US" sz="16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</a:t>
            </a: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2)	Spore formation: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	</a:t>
            </a:r>
            <a:endParaRPr lang="en-US" sz="20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II)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		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Sexual: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 Fusion, mitosis, meiosis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                           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en-US" sz="20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endParaRPr lang="en-US" sz="20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	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en-US" sz="24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			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Times New Roman" pitchFamily="18" charset="0"/>
              </a:rPr>
              <a:t>		</a:t>
            </a:r>
            <a:endParaRPr lang="en-US" sz="13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80000"/>
              <a:buFont typeface="Wingdings" pitchFamily="2" charset="2"/>
              <a:buNone/>
              <a:defRPr/>
            </a:pPr>
            <a:r>
              <a:rPr lang="en-US" sz="13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							</a:t>
            </a:r>
            <a:endParaRPr lang="en-US" sz="1200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04800" y="552450"/>
            <a:ext cx="62912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cs typeface="Times New Roman" pitchFamily="18" charset="0"/>
              </a:rPr>
              <a:t>Reproduction in Fungi</a:t>
            </a:r>
          </a:p>
        </p:txBody>
      </p:sp>
      <p:pic>
        <p:nvPicPr>
          <p:cNvPr id="4" name="Picture 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9838" y="4495800"/>
            <a:ext cx="64293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7"/>
          <p:cNvSpPr txBox="1">
            <a:spLocks noChangeArrowheads="1"/>
          </p:cNvSpPr>
          <p:nvPr/>
        </p:nvSpPr>
        <p:spPr bwMode="auto">
          <a:xfrm>
            <a:off x="781050" y="3048000"/>
            <a:ext cx="76771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en-US" sz="3200">
                <a:solidFill>
                  <a:srgbClr val="FFFF00"/>
                </a:solidFill>
              </a:rPr>
              <a:t>SPORES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286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44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Spores?</a:t>
            </a: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762000" y="1905000"/>
            <a:ext cx="769620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 altLang="en-US">
                <a:solidFill>
                  <a:schemeClr val="bg1"/>
                </a:solidFill>
              </a:rPr>
              <a:t>These are the small airborne particles by which fungi reproduce.  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en-US" altLang="en-US">
                <a:solidFill>
                  <a:schemeClr val="bg1"/>
                </a:solidFill>
              </a:rPr>
              <a:t>They are produced by mitosis and readily disseminate in the air.</a:t>
            </a:r>
          </a:p>
        </p:txBody>
      </p:sp>
      <p:pic>
        <p:nvPicPr>
          <p:cNvPr id="16389" name="Picture 4" descr="14FF1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27713" y="2825750"/>
            <a:ext cx="2430462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5" descr="imagesCALL1QAD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27713" y="4803775"/>
            <a:ext cx="2430462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14FF16.jpg"/>
          <p:cNvPicPr>
            <a:picLocks noChangeAspect="1"/>
          </p:cNvPicPr>
          <p:nvPr/>
        </p:nvPicPr>
        <p:blipFill>
          <a:blip r:embed="rId6"/>
          <a:srcRect b="11896"/>
          <a:stretch>
            <a:fillRect/>
          </a:stretch>
        </p:blipFill>
        <p:spPr bwMode="auto">
          <a:xfrm>
            <a:off x="2806700" y="2825750"/>
            <a:ext cx="24511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9" descr="MICROSPORUM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09875" y="4803775"/>
            <a:ext cx="2447925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050"/>
          <p:cNvSpPr>
            <a:spLocks noGrp="1" noChangeArrowheads="1"/>
          </p:cNvSpPr>
          <p:nvPr>
            <p:ph type="title"/>
          </p:nvPr>
        </p:nvSpPr>
        <p:spPr>
          <a:xfrm>
            <a:off x="76200" y="381000"/>
            <a:ext cx="8743950" cy="1143000"/>
          </a:xfrm>
        </p:spPr>
        <p:txBody>
          <a:bodyPr/>
          <a:lstStyle/>
          <a:p>
            <a:r>
              <a:rPr lang="en-US" altLang="en-US" smtClean="0">
                <a:solidFill>
                  <a:srgbClr val="FFFF00"/>
                </a:solidFill>
              </a:rPr>
              <a:t>PATHOGENICITY OF FUNGI</a:t>
            </a:r>
          </a:p>
        </p:txBody>
      </p:sp>
      <p:sp>
        <p:nvSpPr>
          <p:cNvPr id="5" name="Rectangle 2051"/>
          <p:cNvSpPr txBox="1">
            <a:spLocks noChangeArrowheads="1"/>
          </p:cNvSpPr>
          <p:nvPr/>
        </p:nvSpPr>
        <p:spPr bwMode="auto">
          <a:xfrm>
            <a:off x="457200" y="2057400"/>
            <a:ext cx="79819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F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ungi 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can cause diseases to humans</a:t>
            </a:r>
          </a:p>
          <a:p>
            <a:pPr marL="742950" lvl="1" indent="-285750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Cause superficial infections, </a:t>
            </a:r>
          </a:p>
          <a:p>
            <a:pPr marL="742950" lvl="1" indent="-285750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some can cause allergic reactions</a:t>
            </a:r>
          </a:p>
          <a:p>
            <a:pPr marL="742950" lvl="1" indent="-285750">
              <a:spcBef>
                <a:spcPct val="20000"/>
              </a:spcBef>
              <a:defRPr/>
            </a:pPr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Few cause invasive infections</a:t>
            </a:r>
          </a:p>
          <a:p>
            <a:pPr marL="609600" indent="-609600" eaLnBrk="0" hangingPunct="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Not all fungi are pathogenic</a:t>
            </a:r>
            <a:endParaRPr lang="en-US" sz="32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609600" indent="-609600" eaLnBrk="0" hangingPunct="0"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To cause the disease: </a:t>
            </a:r>
          </a:p>
          <a:p>
            <a:pPr marL="1066800" lvl="1" indent="-609600" eaLnBrk="0" hangingPunct="0">
              <a:spcBef>
                <a:spcPct val="20000"/>
              </a:spcBef>
              <a:buFontTx/>
              <a:buAutoNum type="arabicPeriod"/>
              <a:defRPr/>
            </a:pPr>
            <a:r>
              <a:rPr lang="en-US" sz="2400" dirty="0" err="1">
                <a:solidFill>
                  <a:schemeClr val="bg1"/>
                </a:solidFill>
                <a:latin typeface="+mn-lt"/>
                <a:cs typeface="+mn-cs"/>
              </a:rPr>
              <a:t>Thermotolerance</a:t>
            </a:r>
            <a:endParaRPr lang="en-US" sz="2400" dirty="0">
              <a:solidFill>
                <a:schemeClr val="bg1"/>
              </a:solidFill>
              <a:latin typeface="+mn-lt"/>
              <a:cs typeface="+mn-cs"/>
            </a:endParaRPr>
          </a:p>
          <a:p>
            <a:pPr marL="1066800" lvl="1" indent="-609600" eaLnBrk="0" hangingPunct="0">
              <a:spcBef>
                <a:spcPct val="20000"/>
              </a:spcBef>
              <a:buFontTx/>
              <a:buAutoNum type="arabicPeriod"/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+mn-cs"/>
              </a:rPr>
              <a:t>Ability to survive in tissue environment</a:t>
            </a:r>
          </a:p>
          <a:p>
            <a:pPr marL="1066800" lvl="1" indent="-609600" eaLnBrk="0" hangingPunct="0">
              <a:spcBef>
                <a:spcPct val="20000"/>
              </a:spcBef>
              <a:buFontTx/>
              <a:buAutoNum type="arabicPeriod"/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+mn-cs"/>
              </a:rPr>
              <a:t>Ability to withstand host defenses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14800" y="2743200"/>
            <a:ext cx="41148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D0D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(Foundation Block, Microbiology) 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-990600" y="762000"/>
            <a:ext cx="9296400" cy="1905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1500" b="1" u="sng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T</a:t>
            </a:r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hank You </a:t>
            </a:r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  <a:sym typeface="Wingdings"/>
              </a:rPr>
              <a:t></a:t>
            </a:r>
            <a: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/>
            </a:r>
            <a:br>
              <a:rPr lang="en-US" sz="6600" b="1" dirty="0" smtClean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</a:br>
            <a:endParaRPr lang="en-US" sz="66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ea typeface="+mj-ea"/>
                <a:cs typeface="Century Gothic"/>
              </a:rPr>
              <a:t>Lecture Objectives..</a:t>
            </a:r>
            <a:endParaRPr lang="en-US" sz="4800" dirty="0">
              <a:latin typeface="+mj-lt"/>
              <a:ea typeface="+mj-ea"/>
              <a:cs typeface="+mj-cs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686800" cy="4525963"/>
          </a:xfrm>
        </p:spPr>
        <p:txBody>
          <a:bodyPr/>
          <a:lstStyle/>
          <a:p>
            <a:pPr eaLnBrk="1" hangingPunct="1"/>
            <a:endParaRPr lang="en-US" altLang="en-US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r>
              <a:rPr lang="en-US" altLang="en-US" sz="2800" smtClean="0">
                <a:solidFill>
                  <a:schemeClr val="bg1"/>
                </a:solidFill>
              </a:rPr>
              <a:t>To describe the general characteristics of fungi and recognize a fungus from all other living organisms</a:t>
            </a:r>
          </a:p>
          <a:p>
            <a:endParaRPr lang="th-TH" altLang="en-US" sz="2800" smtClean="0">
              <a:solidFill>
                <a:schemeClr val="bg1"/>
              </a:solidFill>
            </a:endParaRPr>
          </a:p>
          <a:p>
            <a:r>
              <a:rPr lang="en-US" altLang="en-US" sz="2800" smtClean="0">
                <a:solidFill>
                  <a:schemeClr val="bg1"/>
                </a:solidFill>
                <a:cs typeface="Arial" charset="0"/>
              </a:rPr>
              <a:t>To establish familiarity with the terminology needed by medical students</a:t>
            </a:r>
          </a:p>
          <a:p>
            <a:endParaRPr lang="en-US" altLang="en-US" sz="2800" smtClean="0">
              <a:solidFill>
                <a:schemeClr val="bg1"/>
              </a:solidFill>
              <a:cs typeface="Arial" charset="0"/>
            </a:endParaRPr>
          </a:p>
          <a:p>
            <a:r>
              <a:rPr lang="en-US" altLang="en-US" sz="2800" smtClean="0">
                <a:solidFill>
                  <a:schemeClr val="bg1"/>
                </a:solidFill>
              </a:rPr>
              <a:t>To know certain fundamental facts about classification reproduction and </a:t>
            </a:r>
            <a:r>
              <a:rPr lang="en-US" altLang="en-US" sz="2800" smtClean="0">
                <a:solidFill>
                  <a:schemeClr val="bg1"/>
                </a:solidFill>
                <a:cs typeface="Arial" charset="0"/>
              </a:rPr>
              <a:t>identification of fungi</a:t>
            </a:r>
            <a:endParaRPr lang="th-TH" altLang="en-US" sz="2800" smtClean="0">
              <a:solidFill>
                <a:schemeClr val="bg1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US" altLang="en-US" b="1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altLang="en-US" b="1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altLang="en-US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+mn-lt"/>
                <a:cs typeface="Arial" pitchFamily="34" charset="0"/>
              </a:rPr>
              <a:t>What is Mycology?</a:t>
            </a:r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Century Gothic"/>
              </a:rPr>
              <a:t>..</a:t>
            </a:r>
            <a:endParaRPr lang="en-US" sz="4800" dirty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838200" y="1752600"/>
            <a:ext cx="7772400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chemeClr val="bg1"/>
                </a:solidFill>
              </a:rPr>
              <a:t>Mycology: </a:t>
            </a:r>
            <a:r>
              <a:rPr lang="en-US" altLang="en-US" sz="1600">
                <a:solidFill>
                  <a:schemeClr val="bg1"/>
                </a:solidFill>
              </a:rPr>
              <a:t>	          Study of fungi  </a:t>
            </a:r>
          </a:p>
          <a:p>
            <a:r>
              <a:rPr lang="en-US" altLang="en-US" sz="1600">
                <a:solidFill>
                  <a:schemeClr val="bg1"/>
                </a:solidFill>
              </a:rPr>
              <a:t>			          Kingdom myceteae (= Kingdom fungi)</a:t>
            </a:r>
          </a:p>
          <a:p>
            <a:endParaRPr lang="en-US" altLang="en-US" sz="1600">
              <a:solidFill>
                <a:schemeClr val="bg1"/>
              </a:solidFill>
            </a:endParaRPr>
          </a:p>
          <a:p>
            <a:endParaRPr lang="en-US" altLang="en-US" sz="1600">
              <a:solidFill>
                <a:schemeClr val="bg1"/>
              </a:solidFill>
            </a:endParaRPr>
          </a:p>
          <a:p>
            <a:endParaRPr lang="en-US" altLang="en-US" sz="1600">
              <a:solidFill>
                <a:schemeClr val="bg1"/>
              </a:solidFill>
            </a:endParaRPr>
          </a:p>
          <a:p>
            <a:r>
              <a:rPr lang="en-US" altLang="en-US" sz="1600" b="1">
                <a:solidFill>
                  <a:schemeClr val="bg1"/>
                </a:solidFill>
              </a:rPr>
              <a:t>Medical mycology </a:t>
            </a:r>
            <a:r>
              <a:rPr lang="en-US" altLang="en-US" sz="1600">
                <a:solidFill>
                  <a:schemeClr val="bg1"/>
                </a:solidFill>
              </a:rPr>
              <a:t>:  Study of medically important fungi and the mycotic diseases.</a:t>
            </a:r>
          </a:p>
          <a:p>
            <a:endParaRPr lang="en-US" altLang="en-US" sz="1600">
              <a:solidFill>
                <a:schemeClr val="bg1"/>
              </a:solidFill>
            </a:endParaRPr>
          </a:p>
          <a:p>
            <a:endParaRPr lang="en-US" altLang="en-US" sz="1600">
              <a:solidFill>
                <a:schemeClr val="bg1"/>
              </a:solidFill>
            </a:endParaRPr>
          </a:p>
          <a:p>
            <a:endParaRPr lang="en-US" altLang="en-US" sz="1600">
              <a:solidFill>
                <a:schemeClr val="bg1"/>
              </a:solidFill>
            </a:endParaRPr>
          </a:p>
          <a:p>
            <a:endParaRPr lang="en-US" altLang="en-US" sz="1600">
              <a:solidFill>
                <a:schemeClr val="bg1"/>
              </a:solidFill>
            </a:endParaRPr>
          </a:p>
          <a:p>
            <a:r>
              <a:rPr lang="en-AU" altLang="en-US" sz="1600" b="1">
                <a:solidFill>
                  <a:schemeClr val="bg1"/>
                </a:solidFill>
              </a:rPr>
              <a:t>Mycoses:</a:t>
            </a:r>
            <a:r>
              <a:rPr lang="en-AU" altLang="en-US" sz="1600">
                <a:solidFill>
                  <a:schemeClr val="bg1"/>
                </a:solidFill>
              </a:rPr>
              <a:t>                   A disease caused by a fungus</a:t>
            </a:r>
          </a:p>
          <a:p>
            <a:endParaRPr lang="en-AU" altLang="en-US" sz="1600">
              <a:solidFill>
                <a:schemeClr val="bg1"/>
              </a:solidFill>
            </a:endParaRPr>
          </a:p>
          <a:p>
            <a:r>
              <a:rPr lang="en-US" altLang="en-US" sz="1600">
                <a:solidFill>
                  <a:schemeClr val="bg1"/>
                </a:solidFill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+mn-lt"/>
                <a:cs typeface="Arial" pitchFamily="34" charset="0"/>
              </a:rPr>
              <a:t>What is a Fungus ?</a:t>
            </a:r>
            <a:endParaRPr lang="en-US" sz="4800" dirty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686800" cy="4525963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en-US" sz="1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FF00"/>
                </a:solidFill>
                <a:ea typeface="Century Gothic" pitchFamily="34" charset="0"/>
                <a:cs typeface="Century Gothic" pitchFamily="34" charset="0"/>
              </a:rPr>
              <a:t>Characteristics of fungi: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en-US" sz="2400" dirty="0" smtClean="0">
              <a:solidFill>
                <a:schemeClr val="bg1"/>
              </a:solidFill>
              <a:ea typeface="Century Gothic" pitchFamily="34" charset="0"/>
              <a:cs typeface="Century Gothic" pitchFamily="34" charset="0"/>
            </a:endParaRPr>
          </a:p>
          <a:p>
            <a:pPr marL="457200" indent="-457200" eaLnBrk="1" hangingPunct="1">
              <a:buFont typeface="Arial" pitchFamily="34" charset="0"/>
              <a:buAutoNum type="arabicParenR"/>
              <a:defRPr/>
            </a:pP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All Eukaryotic organisms</a:t>
            </a:r>
            <a:r>
              <a:rPr lang="en-US" sz="2000" dirty="0" smtClean="0">
                <a:solidFill>
                  <a:schemeClr val="bg1"/>
                </a:solidFill>
              </a:rPr>
              <a:t>  (a true nucleus)</a:t>
            </a:r>
          </a:p>
          <a:p>
            <a:pPr marL="457200" indent="-457200" eaLnBrk="1" hangingPunct="1">
              <a:buFont typeface="Arial" pitchFamily="34" charset="0"/>
              <a:buAutoNum type="arabicParenR"/>
              <a:defRPr/>
            </a:pPr>
            <a:endParaRPr lang="en-US" sz="2000" dirty="0" smtClean="0">
              <a:solidFill>
                <a:schemeClr val="bg1"/>
              </a:solidFill>
              <a:ea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pitchFamily="34" charset="0"/>
              <a:buAutoNum type="arabicParenR" startAt="2"/>
              <a:defRPr/>
            </a:pP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Heterotrophic  (</a:t>
            </a:r>
            <a:r>
              <a:rPr lang="en-US" sz="2000" dirty="0" err="1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Saprobic</a:t>
            </a: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, symbiotic, parasitic)</a:t>
            </a:r>
          </a:p>
          <a:p>
            <a:pPr eaLnBrk="1" hangingPunct="1">
              <a:buFont typeface="Arial" pitchFamily="34" charset="0"/>
              <a:buAutoNum type="arabicParenR" startAt="2"/>
              <a:defRPr/>
            </a:pPr>
            <a:endParaRPr lang="en-US" sz="2000" dirty="0" smtClean="0">
              <a:solidFill>
                <a:schemeClr val="bg1"/>
              </a:solidFill>
              <a:ea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pitchFamily="34" charset="0"/>
              <a:buAutoNum type="arabicParenR" startAt="2"/>
              <a:defRPr/>
            </a:pP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Do not have chlorophyll (</a:t>
            </a:r>
            <a:r>
              <a:rPr lang="en-US" sz="2000" dirty="0" err="1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Achlorophyllous</a:t>
            </a: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)</a:t>
            </a:r>
          </a:p>
          <a:p>
            <a:pPr eaLnBrk="1" hangingPunct="1">
              <a:buFont typeface="Arial" pitchFamily="34" charset="0"/>
              <a:buAutoNum type="arabicParenR" startAt="2"/>
              <a:defRPr/>
            </a:pPr>
            <a:endParaRPr lang="en-US" sz="2000" dirty="0" smtClean="0">
              <a:solidFill>
                <a:schemeClr val="bg1"/>
              </a:solidFill>
              <a:ea typeface="Century Gothic" pitchFamily="34" charset="0"/>
              <a:cs typeface="Century Gothic" pitchFamily="34" charset="0"/>
            </a:endParaRPr>
          </a:p>
          <a:p>
            <a:pPr marL="457200" indent="-457200" eaLnBrk="1" hangingPunct="1">
              <a:buFont typeface="Arial" pitchFamily="34" charset="0"/>
              <a:buAutoNum type="arabicParenR" startAt="4"/>
              <a:defRPr/>
            </a:pP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The cell is surrounded by rigid cell wall made of  chitin and complex </a:t>
            </a:r>
            <a:r>
              <a:rPr lang="en-US" sz="2000" dirty="0" err="1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carbohydates</a:t>
            </a: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 (</a:t>
            </a:r>
            <a:r>
              <a:rPr lang="en-US" sz="2000" dirty="0" err="1" smtClean="0">
                <a:solidFill>
                  <a:srgbClr val="FFFF00"/>
                </a:solidFill>
                <a:ea typeface="Century Gothic" pitchFamily="34" charset="0"/>
                <a:cs typeface="Century Gothic" pitchFamily="34" charset="0"/>
              </a:rPr>
              <a:t>Mannan</a:t>
            </a:r>
            <a:r>
              <a:rPr lang="en-US" sz="2000" dirty="0" smtClean="0">
                <a:solidFill>
                  <a:srgbClr val="FFFF00"/>
                </a:solidFill>
                <a:ea typeface="Century Gothic" pitchFamily="34" charset="0"/>
                <a:cs typeface="Century Gothic" pitchFamily="34" charset="0"/>
              </a:rPr>
              <a:t>, </a:t>
            </a:r>
            <a:r>
              <a:rPr lang="en-US" sz="2000" dirty="0" err="1" smtClean="0">
                <a:solidFill>
                  <a:srgbClr val="FFFF00"/>
                </a:solidFill>
                <a:ea typeface="Century Gothic" pitchFamily="34" charset="0"/>
                <a:cs typeface="Century Gothic" pitchFamily="34" charset="0"/>
              </a:rPr>
              <a:t>glucan</a:t>
            </a:r>
            <a:r>
              <a:rPr lang="en-US" sz="2000" dirty="0" smtClean="0">
                <a:solidFill>
                  <a:schemeClr val="bg1"/>
                </a:solidFill>
                <a:ea typeface="Century Gothic" pitchFamily="34" charset="0"/>
                <a:cs typeface="Century Gothic" pitchFamily="34" charset="0"/>
              </a:rPr>
              <a:t>)</a:t>
            </a:r>
          </a:p>
          <a:p>
            <a:pPr marL="457200" indent="-457200" eaLnBrk="1" hangingPunct="1">
              <a:buFont typeface="Arial" pitchFamily="34" charset="0"/>
              <a:buAutoNum type="arabicParenR" startAt="4"/>
              <a:defRPr/>
            </a:pPr>
            <a:endParaRPr lang="en-US" sz="2000" dirty="0" smtClean="0">
              <a:solidFill>
                <a:schemeClr val="bg1"/>
              </a:solidFill>
              <a:ea typeface="Century Gothic" pitchFamily="34" charset="0"/>
              <a:cs typeface="Century Gothic" pitchFamily="34" charset="0"/>
            </a:endParaRPr>
          </a:p>
          <a:p>
            <a:pPr marL="457200" indent="-457200" eaLnBrk="1" hangingPunct="1">
              <a:buFont typeface="Arial" pitchFamily="34" charset="0"/>
              <a:buAutoNum type="arabicParenR" startAt="4"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C</a:t>
            </a:r>
            <a:r>
              <a:rPr lang="th-TH" sz="2000" dirty="0" smtClean="0">
                <a:solidFill>
                  <a:schemeClr val="bg1"/>
                </a:solidFill>
              </a:rPr>
              <a:t>ell membrane : </a:t>
            </a:r>
            <a:r>
              <a:rPr lang="en-US" sz="2000" dirty="0" smtClean="0">
                <a:solidFill>
                  <a:schemeClr val="bg1"/>
                </a:solidFill>
              </a:rPr>
              <a:t>(</a:t>
            </a:r>
            <a:r>
              <a:rPr lang="th-TH" sz="2000" dirty="0" smtClean="0">
                <a:solidFill>
                  <a:srgbClr val="FFFF00"/>
                </a:solidFill>
              </a:rPr>
              <a:t>sterol, ergosterol</a:t>
            </a:r>
            <a:r>
              <a:rPr lang="en-US" sz="2000" dirty="0" smtClean="0">
                <a:solidFill>
                  <a:srgbClr val="FFFF00"/>
                </a:solidFill>
              </a:rPr>
              <a:t>)</a:t>
            </a:r>
            <a:endParaRPr lang="th-TH" sz="2000" dirty="0" smtClean="0">
              <a:solidFill>
                <a:srgbClr val="FFFF00"/>
              </a:solidFill>
            </a:endParaRPr>
          </a:p>
          <a:p>
            <a:pPr eaLnBrk="1" hangingPunct="1">
              <a:buFont typeface="Arial" pitchFamily="34" charset="0"/>
              <a:buNone/>
              <a:defRPr/>
            </a:pPr>
            <a:endParaRPr lang="en-US" sz="1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15240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dirty="0">
                <a:solidFill>
                  <a:schemeClr val="bg1"/>
                </a:solidFill>
                <a:latin typeface="+mn-lt"/>
                <a:cs typeface="Arial" pitchFamily="34" charset="0"/>
              </a:rPr>
              <a:t>What is a Fungus ?</a:t>
            </a:r>
            <a:endParaRPr lang="en-US" sz="4800" dirty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686800" cy="4525963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en-US" sz="1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Characteristics of fungi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en-US" sz="2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lvl="1" eaLnBrk="1" hangingPunct="1">
              <a:buFont typeface="Arial" pitchFamily="34" charset="0"/>
              <a:buNone/>
              <a:defRPr/>
            </a:pPr>
            <a:r>
              <a:rPr lang="en-US" sz="2400" dirty="0" err="1" smtClean="0">
                <a:solidFill>
                  <a:schemeClr val="bg1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Saprobic</a:t>
            </a:r>
            <a:endParaRPr lang="en-US" sz="2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lvl="1" eaLnBrk="1" hangingPunct="1"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</a:rPr>
              <a:t>feed on dead tissues or organic waste (decomposers)</a:t>
            </a:r>
            <a:endParaRPr lang="en-US" sz="16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lvl="1" eaLnBrk="1" hangingPunct="1">
              <a:buFont typeface="Arial" pitchFamily="34" charset="0"/>
              <a:buNone/>
              <a:defRPr/>
            </a:pPr>
            <a:endParaRPr lang="en-US" sz="16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lvl="1" eaLnBrk="1" hangingPunct="1">
              <a:buFont typeface="Arial" pitchFamily="34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 </a:t>
            </a:r>
            <a:r>
              <a:rPr lang="en-US" sz="2400" dirty="0" smtClean="0">
                <a:solidFill>
                  <a:schemeClr val="bg1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Symbiotic</a:t>
            </a:r>
          </a:p>
          <a:p>
            <a:pPr marL="742950" lvl="2" indent="-342900" eaLnBrk="1" hangingPunct="1">
              <a:buFont typeface="Arial" pitchFamily="34" charset="0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mutually beneficial relationship between a fungus and another organism</a:t>
            </a:r>
          </a:p>
          <a:p>
            <a:pPr lvl="1" eaLnBrk="1" hangingPunct="1">
              <a:buFont typeface="Arial" pitchFamily="34" charset="0"/>
              <a:buNone/>
              <a:defRPr/>
            </a:pPr>
            <a:endParaRPr lang="en-US" sz="1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  <a:p>
            <a:pPr lvl="1" eaLnBrk="1" hangingPunct="1">
              <a:buFont typeface="Arial" pitchFamily="34" charset="0"/>
              <a:buNone/>
              <a:defRPr/>
            </a:pPr>
            <a:r>
              <a:rPr lang="en-US" sz="2400" dirty="0" smtClean="0">
                <a:solidFill>
                  <a:schemeClr val="bg1"/>
                </a:solidFill>
                <a:latin typeface="Century Gothic" pitchFamily="34" charset="0"/>
                <a:ea typeface="Century Gothic" pitchFamily="34" charset="0"/>
                <a:cs typeface="Century Gothic" pitchFamily="34" charset="0"/>
              </a:rPr>
              <a:t>Parasitic</a:t>
            </a:r>
          </a:p>
          <a:p>
            <a:pPr lvl="2">
              <a:lnSpc>
                <a:spcPct val="90000"/>
              </a:lnSpc>
              <a:buFont typeface="Arial" pitchFamily="34" charset="0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feeding on living tissue of a host. (disease)</a:t>
            </a:r>
          </a:p>
          <a:p>
            <a:pPr eaLnBrk="1" hangingPunct="1">
              <a:buFont typeface="Arial" pitchFamily="34" charset="0"/>
              <a:buNone/>
              <a:defRPr/>
            </a:pPr>
            <a:endParaRPr lang="en-US" sz="1400" dirty="0" smtClean="0">
              <a:solidFill>
                <a:schemeClr val="bg1"/>
              </a:solidFill>
              <a:latin typeface="Century Gothic" pitchFamily="34" charset="0"/>
              <a:ea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4191000" y="6246813"/>
            <a:ext cx="762000" cy="1587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>
            <a:off x="4191000" y="6399213"/>
            <a:ext cx="762000" cy="15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73" name="Content Placeholder 13"/>
          <p:cNvSpPr>
            <a:spLocks noGrp="1"/>
          </p:cNvSpPr>
          <p:nvPr>
            <p:ph idx="1"/>
          </p:nvPr>
        </p:nvSpPr>
        <p:spPr>
          <a:xfrm>
            <a:off x="533400" y="1752600"/>
            <a:ext cx="8153400" cy="3886200"/>
          </a:xfrm>
        </p:spPr>
        <p:txBody>
          <a:bodyPr/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en-US" altLang="en-US" sz="2400" smtClean="0">
                <a:solidFill>
                  <a:srgbClr val="FFFF00"/>
                </a:solidFill>
              </a:rPr>
              <a:t>Yeasts</a:t>
            </a:r>
            <a:r>
              <a:rPr lang="en-US" altLang="en-US" sz="2400" smtClean="0">
                <a:solidFill>
                  <a:schemeClr val="bg1"/>
                </a:solidFill>
              </a:rPr>
              <a:t> :  </a:t>
            </a:r>
            <a:r>
              <a:rPr lang="en-US" altLang="en-US" sz="1800" smtClean="0">
                <a:solidFill>
                  <a:schemeClr val="bg1"/>
                </a:solidFill>
              </a:rPr>
              <a:t>are unicellular organisms </a:t>
            </a:r>
            <a:r>
              <a:rPr lang="en-US" altLang="en-US" sz="1800" b="1" smtClean="0">
                <a:solidFill>
                  <a:srgbClr val="DCE6F2"/>
                </a:solidFill>
              </a:rPr>
              <a:t> 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en-US" altLang="en-US" sz="1800" b="1" smtClean="0">
              <a:solidFill>
                <a:srgbClr val="DCE6F2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endParaRPr lang="en-US" altLang="en-US" sz="1800" b="1" smtClean="0">
              <a:solidFill>
                <a:srgbClr val="DCE6F2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altLang="en-US" sz="2400" smtClean="0">
                <a:solidFill>
                  <a:srgbClr val="FFFF00"/>
                </a:solidFill>
              </a:rPr>
              <a:t>Filamentous fungi </a:t>
            </a:r>
            <a:r>
              <a:rPr lang="en-US" altLang="en-US" sz="2400" smtClean="0">
                <a:solidFill>
                  <a:schemeClr val="bg1"/>
                </a:solidFill>
              </a:rPr>
              <a:t>(Hyphae,  mycelium) </a:t>
            </a:r>
          </a:p>
          <a:p>
            <a:pPr lvl="1">
              <a:buFont typeface="Arial" charset="0"/>
              <a:buNone/>
            </a:pPr>
            <a:r>
              <a:rPr lang="en-US" altLang="en-US" sz="1800" smtClean="0">
                <a:solidFill>
                  <a:schemeClr val="bg1"/>
                </a:solidFill>
              </a:rPr>
              <a:t>Hyhpae are multicellular filamentous structures, constituted by tubular cells with cell walls.</a:t>
            </a:r>
          </a:p>
          <a:p>
            <a:pPr lvl="1">
              <a:buFont typeface="Arial" charset="0"/>
              <a:buNone/>
            </a:pPr>
            <a:endParaRPr lang="en-US" altLang="en-US" sz="1800" smtClean="0">
              <a:solidFill>
                <a:schemeClr val="bg1"/>
              </a:solidFill>
            </a:endParaRPr>
          </a:p>
          <a:p>
            <a:pPr lvl="1">
              <a:buFont typeface="Arial" charset="0"/>
              <a:buNone/>
            </a:pPr>
            <a:endParaRPr lang="en-US" altLang="en-US" sz="1800" smtClean="0">
              <a:solidFill>
                <a:schemeClr val="bg1"/>
              </a:solidFill>
            </a:endParaRPr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altLang="en-US" sz="2400" smtClean="0">
                <a:solidFill>
                  <a:srgbClr val="FFFF00"/>
                </a:solidFill>
              </a:rPr>
              <a:t>Dimorphic</a:t>
            </a:r>
          </a:p>
          <a:p>
            <a:pPr lvl="2">
              <a:lnSpc>
                <a:spcPct val="90000"/>
              </a:lnSpc>
            </a:pPr>
            <a:r>
              <a:rPr lang="en-US" altLang="en-US" smtClean="0">
                <a:solidFill>
                  <a:schemeClr val="bg1"/>
                </a:solidFill>
              </a:rPr>
              <a:t>Yeast              :  </a:t>
            </a:r>
            <a:r>
              <a:rPr lang="en-US" altLang="en-US" sz="2000" smtClean="0">
                <a:solidFill>
                  <a:schemeClr val="bg1"/>
                </a:solidFill>
              </a:rPr>
              <a:t>Parasitic form, Tissue form, Cultured at 37° C</a:t>
            </a:r>
          </a:p>
          <a:p>
            <a:pPr lvl="2">
              <a:lnSpc>
                <a:spcPct val="90000"/>
              </a:lnSpc>
            </a:pPr>
            <a:r>
              <a:rPr lang="en-US" altLang="en-US" smtClean="0">
                <a:solidFill>
                  <a:schemeClr val="bg1"/>
                </a:solidFill>
                <a:cs typeface="Arial" charset="0"/>
              </a:rPr>
              <a:t>Filamentous </a:t>
            </a:r>
            <a:r>
              <a:rPr lang="en-US" altLang="en-US" smtClean="0">
                <a:solidFill>
                  <a:schemeClr val="bg1"/>
                </a:solidFill>
              </a:rPr>
              <a:t>:  </a:t>
            </a:r>
            <a:r>
              <a:rPr lang="en-US" altLang="en-US" sz="2000" smtClean="0">
                <a:solidFill>
                  <a:schemeClr val="bg1"/>
                </a:solidFill>
              </a:rPr>
              <a:t>Saprophytic form, Cultured at 25 C</a:t>
            </a:r>
          </a:p>
          <a:p>
            <a:pPr lvl="1">
              <a:buFont typeface="Arial" charset="0"/>
              <a:buNone/>
            </a:pPr>
            <a:r>
              <a:rPr lang="en-US" altLang="en-US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altLang="en-US" sz="2000" smtClean="0">
                <a:solidFill>
                  <a:schemeClr val="bg1"/>
                </a:solidFill>
                <a:cs typeface="Times New Roman" pitchFamily="18" charset="0"/>
              </a:rPr>
              <a:t>Dimorphic: Have two forms depending on change in the environmental factors                </a:t>
            </a:r>
            <a:r>
              <a:rPr lang="th-TH" altLang="en-US" sz="2000" smtClean="0">
                <a:solidFill>
                  <a:schemeClr val="bg1"/>
                </a:solidFill>
              </a:rPr>
              <a:t>Mold form</a:t>
            </a:r>
            <a:r>
              <a:rPr lang="en-US" altLang="en-US" sz="2000" smtClean="0">
                <a:solidFill>
                  <a:schemeClr val="bg1"/>
                </a:solidFill>
              </a:rPr>
              <a:t>  </a:t>
            </a:r>
            <a:r>
              <a:rPr lang="th-TH" altLang="en-US" sz="2000" smtClean="0">
                <a:solidFill>
                  <a:schemeClr val="bg1"/>
                </a:solidFill>
              </a:rPr>
              <a:t>                 Yeast form</a:t>
            </a:r>
            <a:endParaRPr lang="en-US" altLang="en-US" sz="2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6063" y="1828800"/>
            <a:ext cx="2395537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167438" y="5029200"/>
            <a:ext cx="2824162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822325" lvl="1" indent="-365125">
              <a:defRPr/>
            </a:pPr>
            <a:r>
              <a:rPr lang="en-US" sz="16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In Clinical samples </a:t>
            </a:r>
          </a:p>
          <a:p>
            <a:pPr marL="1279525" lvl="2" indent="-365125">
              <a:defRPr/>
            </a:pPr>
            <a:r>
              <a:rPr lang="en-US" sz="1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Budding yeast cells</a:t>
            </a:r>
          </a:p>
          <a:p>
            <a:pPr marL="1279525" lvl="2" indent="-365125">
              <a:defRPr/>
            </a:pPr>
            <a:r>
              <a:rPr lang="en-US" sz="1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+/- </a:t>
            </a:r>
            <a:r>
              <a:rPr lang="en-US" sz="1400" b="1" dirty="0" err="1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Pseudohyphae</a:t>
            </a:r>
            <a:r>
              <a:rPr lang="en-US" sz="14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817563" y="2133600"/>
            <a:ext cx="57356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2400">
                <a:solidFill>
                  <a:schemeClr val="bg1"/>
                </a:solidFill>
              </a:rPr>
              <a:t>Colony morphology  (Culture)</a:t>
            </a:r>
          </a:p>
          <a:p>
            <a:pPr eaLnBrk="0" hangingPunct="0"/>
            <a:endParaRPr lang="en-US" altLang="en-US" sz="2400">
              <a:solidFill>
                <a:schemeClr val="bg1"/>
              </a:solidFill>
            </a:endParaRPr>
          </a:p>
          <a:p>
            <a:pPr algn="ctr" eaLnBrk="0" hangingPunct="0"/>
            <a:r>
              <a:rPr lang="en-US" altLang="en-US" sz="1600">
                <a:solidFill>
                  <a:schemeClr val="bg1"/>
                </a:solidFill>
              </a:rPr>
              <a:t>       Have same appearance</a:t>
            </a:r>
          </a:p>
          <a:p>
            <a:pPr algn="ctr" eaLnBrk="0" hangingPunct="0"/>
            <a:r>
              <a:rPr lang="en-US" altLang="en-US" sz="1600">
                <a:solidFill>
                  <a:schemeClr val="bg1"/>
                </a:solidFill>
              </a:rPr>
              <a:t>                                 How do we differentiate between them?</a:t>
            </a:r>
            <a:endParaRPr lang="th-TH" altLang="en-US" sz="1600">
              <a:solidFill>
                <a:schemeClr val="bg1"/>
              </a:solidFill>
            </a:endParaRPr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3128963" y="4894263"/>
            <a:ext cx="18367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th-TH" altLang="en-US" sz="1600">
                <a:solidFill>
                  <a:schemeClr val="bg1"/>
                </a:solidFill>
              </a:rPr>
              <a:t>Budding yeast</a:t>
            </a:r>
            <a:r>
              <a:rPr lang="en-US" altLang="en-US" sz="1600">
                <a:solidFill>
                  <a:schemeClr val="bg1"/>
                </a:solidFill>
              </a:rPr>
              <a:t> cell</a:t>
            </a:r>
            <a:endParaRPr lang="th-TH" altLang="en-US" sz="1600">
              <a:solidFill>
                <a:schemeClr val="bg1"/>
              </a:solidFill>
            </a:endParaRPr>
          </a:p>
        </p:txBody>
      </p:sp>
      <p:pic>
        <p:nvPicPr>
          <p:cNvPr id="8199" name="Picture 19" descr="budding_yeast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3603625"/>
            <a:ext cx="215106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Rectangle 16"/>
          <p:cNvSpPr>
            <a:spLocks noChangeArrowheads="1"/>
          </p:cNvSpPr>
          <p:nvPr/>
        </p:nvSpPr>
        <p:spPr bwMode="auto">
          <a:xfrm>
            <a:off x="588963" y="1600200"/>
            <a:ext cx="17605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65125" indent="-365125">
              <a:buFont typeface="Wingdings" pitchFamily="2" charset="2"/>
              <a:buChar char="Ø"/>
            </a:pPr>
            <a:r>
              <a:rPr lang="en-US" altLang="en-US" sz="3200" b="1">
                <a:solidFill>
                  <a:srgbClr val="FFFF00"/>
                </a:solidFill>
              </a:rPr>
              <a:t>Yeast:</a:t>
            </a:r>
          </a:p>
        </p:txBody>
      </p:sp>
      <p:pic>
        <p:nvPicPr>
          <p:cNvPr id="8201" name="Picture 10" descr="Digetal Cam 047.JPG"/>
          <p:cNvPicPr>
            <a:picLocks noChangeAspect="1"/>
          </p:cNvPicPr>
          <p:nvPr/>
        </p:nvPicPr>
        <p:blipFill>
          <a:blip r:embed="rId6"/>
          <a:srcRect l="10686" r="5157" b="7124"/>
          <a:stretch>
            <a:fillRect/>
          </a:stretch>
        </p:blipFill>
        <p:spPr bwMode="auto">
          <a:xfrm>
            <a:off x="266700" y="2659063"/>
            <a:ext cx="2493963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Rectangle 1"/>
          <p:cNvSpPr>
            <a:spLocks noChangeArrowheads="1"/>
          </p:cNvSpPr>
          <p:nvPr/>
        </p:nvSpPr>
        <p:spPr bwMode="auto">
          <a:xfrm>
            <a:off x="515938" y="5711825"/>
            <a:ext cx="5651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14400" lvl="1" indent="-514350">
              <a:buFont typeface="Arial" charset="0"/>
              <a:buNone/>
            </a:pPr>
            <a:r>
              <a:rPr lang="en-US" altLang="en-US" sz="1400" b="1">
                <a:solidFill>
                  <a:srgbClr val="DCE6F2"/>
                </a:solidFill>
              </a:rPr>
              <a:t>Examples : </a:t>
            </a:r>
            <a:r>
              <a:rPr lang="en-US" altLang="en-US" sz="1400" b="1" i="1">
                <a:solidFill>
                  <a:srgbClr val="DCE6F2"/>
                </a:solidFill>
              </a:rPr>
              <a:t>Candida albicans, </a:t>
            </a:r>
          </a:p>
          <a:p>
            <a:pPr marL="914400" lvl="1" indent="-514350">
              <a:buFont typeface="Arial" charset="0"/>
              <a:buNone/>
            </a:pPr>
            <a:r>
              <a:rPr lang="en-US" altLang="en-US" sz="1400" b="1" i="1">
                <a:solidFill>
                  <a:srgbClr val="DCE6F2"/>
                </a:solidFill>
              </a:rPr>
              <a:t>                    Saccharomyces cerevisiae</a:t>
            </a:r>
            <a:endParaRPr lang="en-US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371475" y="1571625"/>
            <a:ext cx="84677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en-US" sz="3200" dirty="0">
                <a:solidFill>
                  <a:srgbClr val="FFFF00"/>
                </a:solidFill>
                <a:latin typeface="+mn-lt"/>
                <a:cs typeface="Arial" pitchFamily="34" charset="0"/>
              </a:rPr>
              <a:t>Filamentous fungi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Arial" pitchFamily="34" charset="0"/>
              </a:rPr>
              <a:t> (</a:t>
            </a:r>
            <a:r>
              <a:rPr lang="en-US" sz="3200" dirty="0" err="1">
                <a:solidFill>
                  <a:schemeClr val="bg1"/>
                </a:solidFill>
                <a:latin typeface="+mn-lt"/>
                <a:cs typeface="Arial" pitchFamily="34" charset="0"/>
              </a:rPr>
              <a:t>Mould</a:t>
            </a:r>
            <a:r>
              <a:rPr lang="en-US" sz="3200" dirty="0">
                <a:solidFill>
                  <a:schemeClr val="bg1"/>
                </a:solidFill>
                <a:latin typeface="+mn-lt"/>
                <a:cs typeface="Arial" pitchFamily="34" charset="0"/>
              </a:rPr>
              <a:t>=Mold)</a:t>
            </a:r>
          </a:p>
          <a:p>
            <a:pPr marL="822325" lvl="1" indent="-365125"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A hypha </a:t>
            </a:r>
            <a:r>
              <a:rPr lang="en-US" sz="1600" dirty="0">
                <a:solidFill>
                  <a:schemeClr val="bg1"/>
                </a:solidFill>
                <a:latin typeface="+mn-lt"/>
                <a:cs typeface="Arial" pitchFamily="34" charset="0"/>
              </a:rPr>
              <a:t>(plural hyphae)</a:t>
            </a:r>
          </a:p>
          <a:p>
            <a:pPr marL="822325" lvl="1" indent="-365125"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  <a:cs typeface="Arial" pitchFamily="34" charset="0"/>
              </a:rPr>
              <a:t>            is a long, branching filamentous cell. hyphae are the main mode of vegetative growth.</a:t>
            </a:r>
            <a:endParaRPr lang="en-US" sz="2400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 marL="822325" lvl="1" indent="-365125">
              <a:defRPr/>
            </a:pPr>
            <a:endParaRPr lang="en-US" sz="2400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 marL="822325" lvl="1" indent="-365125"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Mycelium: </a:t>
            </a:r>
          </a:p>
          <a:p>
            <a:pPr marL="822325" lvl="1" indent="-365125"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     </a:t>
            </a:r>
            <a:r>
              <a:rPr lang="en-US" sz="1600" dirty="0">
                <a:solidFill>
                  <a:schemeClr val="bg1"/>
                </a:solidFill>
                <a:latin typeface="+mn-lt"/>
                <a:cs typeface="Arial" pitchFamily="34" charset="0"/>
              </a:rPr>
              <a:t>The intertwined mass of hyphae that forms the fungal colony. </a:t>
            </a:r>
          </a:p>
          <a:p>
            <a:pPr marL="822325" lvl="1" indent="-365125">
              <a:defRPr/>
            </a:pPr>
            <a:endParaRPr lang="en-US" sz="1600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 marL="822325" lvl="1" indent="-365125"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Conidia/ </a:t>
            </a:r>
            <a:r>
              <a:rPr lang="en-US" sz="2400" dirty="0">
                <a:solidFill>
                  <a:schemeClr val="bg1"/>
                </a:solidFill>
                <a:latin typeface="+mn-lt"/>
                <a:cs typeface="Arial" pitchFamily="34" charset="0"/>
              </a:rPr>
              <a:t>Spore: </a:t>
            </a:r>
            <a:endParaRPr lang="en-US" sz="2400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 marL="1279525" lvl="2" indent="-365125">
              <a:defRPr/>
            </a:pPr>
            <a:r>
              <a:rPr lang="en-US" sz="1600" dirty="0">
                <a:solidFill>
                  <a:schemeClr val="bg1"/>
                </a:solidFill>
                <a:latin typeface="+mn-lt"/>
                <a:cs typeface="Arial" pitchFamily="34" charset="0"/>
              </a:rPr>
              <a:t>asexual spores borne externally on hyphae or on a conidiophore.</a:t>
            </a:r>
          </a:p>
          <a:p>
            <a:pPr>
              <a:defRPr/>
            </a:pPr>
            <a:endParaRPr lang="en-US" sz="1400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>
              <a:defRPr/>
            </a:pPr>
            <a:r>
              <a:rPr lang="en-US" sz="2400" b="1" dirty="0">
                <a:solidFill>
                  <a:schemeClr val="bg1"/>
                </a:solidFill>
                <a:latin typeface="+mn-lt"/>
                <a:cs typeface="Arial" pitchFamily="34" charset="0"/>
              </a:rPr>
              <a:t>Examples:</a:t>
            </a:r>
            <a:r>
              <a:rPr lang="en-US" sz="1400" b="1" i="1" dirty="0">
                <a:solidFill>
                  <a:schemeClr val="bg1"/>
                </a:solidFill>
                <a:latin typeface="+mn-lt"/>
                <a:cs typeface="Arial" pitchFamily="34" charset="0"/>
              </a:rPr>
              <a:t>    </a:t>
            </a:r>
          </a:p>
          <a:p>
            <a:pPr lvl="2">
              <a:defRPr/>
            </a:pPr>
            <a:r>
              <a:rPr lang="en-US" sz="1400" i="1" dirty="0" err="1">
                <a:solidFill>
                  <a:schemeClr val="bg1"/>
                </a:solidFill>
                <a:cs typeface="Arial" pitchFamily="34" charset="0"/>
              </a:rPr>
              <a:t>Aspergillus</a:t>
            </a:r>
            <a:r>
              <a:rPr lang="en-US" sz="1400" i="1" dirty="0">
                <a:solidFill>
                  <a:schemeClr val="bg1"/>
                </a:solidFill>
                <a:cs typeface="Arial" pitchFamily="34" charset="0"/>
              </a:rPr>
              <a:t>,  </a:t>
            </a:r>
          </a:p>
          <a:p>
            <a:pPr lvl="2">
              <a:defRPr/>
            </a:pPr>
            <a:r>
              <a:rPr lang="en-US" sz="1400" i="1" dirty="0" err="1">
                <a:solidFill>
                  <a:schemeClr val="bg1"/>
                </a:solidFill>
                <a:cs typeface="Arial" pitchFamily="34" charset="0"/>
              </a:rPr>
              <a:t>Penicillium</a:t>
            </a:r>
            <a:r>
              <a:rPr lang="en-US" sz="1400" i="1" dirty="0">
                <a:solidFill>
                  <a:schemeClr val="bg1"/>
                </a:solidFill>
                <a:cs typeface="Arial" pitchFamily="34" charset="0"/>
              </a:rPr>
              <a:t>, </a:t>
            </a:r>
          </a:p>
          <a:p>
            <a:pPr lvl="2">
              <a:defRPr/>
            </a:pPr>
            <a:r>
              <a:rPr lang="en-US" sz="1400" i="1" dirty="0" err="1">
                <a:solidFill>
                  <a:schemeClr val="bg1"/>
                </a:solidFill>
                <a:cs typeface="Arial" pitchFamily="34" charset="0"/>
              </a:rPr>
              <a:t>Rhizopus</a:t>
            </a:r>
            <a:endParaRPr lang="en-US" sz="1400" dirty="0">
              <a:solidFill>
                <a:schemeClr val="bg1"/>
              </a:solidFill>
            </a:endParaRPr>
          </a:p>
          <a:p>
            <a:pPr marL="822325" lvl="1" indent="-365125">
              <a:defRPr/>
            </a:pPr>
            <a:endParaRPr lang="ar-SA" sz="1600" dirty="0">
              <a:solidFill>
                <a:schemeClr val="bg1"/>
              </a:solidFill>
              <a:latin typeface="+mn-lt"/>
              <a:cs typeface="Arial" pitchFamily="34" charset="0"/>
            </a:endParaRPr>
          </a:p>
          <a:p>
            <a:pPr marL="365125" indent="-365125">
              <a:defRPr/>
            </a:pPr>
            <a:endParaRPr lang="en-US" sz="2400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 txBox="1">
            <a:spLocks/>
          </p:cNvSpPr>
          <p:nvPr/>
        </p:nvSpPr>
        <p:spPr bwMode="auto">
          <a:xfrm>
            <a:off x="3810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en-US" sz="4800">
                <a:solidFill>
                  <a:schemeClr val="bg1"/>
                </a:solidFill>
              </a:rPr>
              <a:t>MORPHOLGY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828800"/>
            <a:ext cx="7772400" cy="838200"/>
          </a:xfrm>
        </p:spPr>
        <p:txBody>
          <a:bodyPr/>
          <a:lstStyle/>
          <a:p>
            <a:pPr marL="571500" indent="-571500" algn="l">
              <a:buFont typeface="Wingdings" pitchFamily="2" charset="2"/>
              <a:buChar char="Ø"/>
            </a:pPr>
            <a:r>
              <a:rPr lang="en-US" altLang="en-US" smtClean="0">
                <a:solidFill>
                  <a:srgbClr val="FFFF00"/>
                </a:solidFill>
                <a:cs typeface="Arial" charset="0"/>
              </a:rPr>
              <a:t>Filamentous fungi</a:t>
            </a:r>
            <a:r>
              <a:rPr lang="en-US" altLang="en-US" smtClean="0">
                <a:solidFill>
                  <a:schemeClr val="bg1"/>
                </a:solidFill>
              </a:rPr>
              <a:t/>
            </a:r>
            <a:br>
              <a:rPr lang="en-US" altLang="en-US" smtClean="0">
                <a:solidFill>
                  <a:schemeClr val="bg1"/>
                </a:solidFill>
              </a:rPr>
            </a:br>
            <a:r>
              <a:rPr lang="en-US" altLang="en-US" smtClean="0">
                <a:solidFill>
                  <a:schemeClr val="bg1"/>
                </a:solidFill>
              </a:rPr>
              <a:t>Hyphal growth from spore</a:t>
            </a:r>
          </a:p>
        </p:txBody>
      </p:sp>
      <p:pic>
        <p:nvPicPr>
          <p:cNvPr id="10244" name="Picture 4" descr="myceliumg"/>
          <p:cNvPicPr>
            <a:picLocks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33400" y="3011488"/>
            <a:ext cx="8124825" cy="3084512"/>
          </a:xfrm>
          <a:solidFill>
            <a:schemeClr val="bg1"/>
          </a:solidFill>
        </p:spPr>
      </p:pic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6500813" y="6107113"/>
            <a:ext cx="115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>
                <a:solidFill>
                  <a:schemeClr val="bg1"/>
                </a:solidFill>
              </a:rPr>
              <a:t>mycelium</a:t>
            </a:r>
          </a:p>
        </p:txBody>
      </p:sp>
      <p:sp>
        <p:nvSpPr>
          <p:cNvPr id="10246" name="Text Box 8"/>
          <p:cNvSpPr txBox="1">
            <a:spLocks noChangeArrowheads="1"/>
          </p:cNvSpPr>
          <p:nvPr/>
        </p:nvSpPr>
        <p:spPr bwMode="auto">
          <a:xfrm>
            <a:off x="533400" y="6107113"/>
            <a:ext cx="1658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>
                <a:solidFill>
                  <a:schemeClr val="bg1"/>
                </a:solidFill>
              </a:rPr>
              <a:t>Spore/ conidia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539</Words>
  <Application>Microsoft Office PowerPoint</Application>
  <PresentationFormat>On-screen Show (4:3)</PresentationFormat>
  <Paragraphs>169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Century Gothic</vt:lpstr>
      <vt:lpstr>Cordia New</vt:lpstr>
      <vt:lpstr>Times New Roman</vt:lpstr>
      <vt:lpstr>Wingdings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Filamentous fungi Hyphal growth from spore</vt:lpstr>
      <vt:lpstr>Filamentous fungi</vt:lpstr>
      <vt:lpstr>Slide 11</vt:lpstr>
      <vt:lpstr>Fungal Hypha</vt:lpstr>
      <vt:lpstr>Slide 13</vt:lpstr>
      <vt:lpstr>Slide 14</vt:lpstr>
      <vt:lpstr>Slide 15</vt:lpstr>
      <vt:lpstr>PATHOGENICITY OF FUNGI</vt:lpstr>
      <vt:lpstr>Thank You 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ALBARRAG</cp:lastModifiedBy>
  <cp:revision>38</cp:revision>
  <dcterms:created xsi:type="dcterms:W3CDTF">2011-06-14T17:07:28Z</dcterms:created>
  <dcterms:modified xsi:type="dcterms:W3CDTF">2014-10-20T11:09:00Z</dcterms:modified>
</cp:coreProperties>
</file>