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98" r:id="rId2"/>
    <p:sldId id="294" r:id="rId3"/>
    <p:sldId id="295" r:id="rId4"/>
    <p:sldId id="29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92" r:id="rId13"/>
    <p:sldId id="29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91" r:id="rId25"/>
    <p:sldId id="274" r:id="rId26"/>
    <p:sldId id="275" r:id="rId27"/>
    <p:sldId id="284" r:id="rId28"/>
    <p:sldId id="285" r:id="rId29"/>
    <p:sldId id="286" r:id="rId30"/>
    <p:sldId id="287" r:id="rId31"/>
    <p:sldId id="288" r:id="rId32"/>
    <p:sldId id="289" r:id="rId33"/>
    <p:sldId id="296" r:id="rId34"/>
    <p:sldId id="29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269" autoAdjust="0"/>
    <p:restoredTop sz="91908" autoAdjust="0"/>
  </p:normalViewPr>
  <p:slideViewPr>
    <p:cSldViewPr>
      <p:cViewPr>
        <p:scale>
          <a:sx n="97" d="100"/>
          <a:sy n="97" d="100"/>
        </p:scale>
        <p:origin x="-90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956D3-78D4-48FC-AD54-7E87C2FE199C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2E8A0-F979-44C8-A710-DB75C4B5FD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4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ARE THE INFECTION CAUSED BY THESE ANAEROBIC ORGANISMS I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 operative wound infection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Brain abscess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Dental abscesses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Lung abscess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Intra abdominal abscess, appendicitis,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diverculitis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All these infection can cause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bacteriaemia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Infection of the female genital tract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Septic abortion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Puerperal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infection or sepsis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Endometritis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Pelvic abscess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12. Other infections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Breast abscess in puerperal sepsis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Infection of diabetic patients (diabetic foot infections).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Infection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pilonidal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sinus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2E8A0-F979-44C8-A710-DB75C4B5FD4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2.5 </a:t>
            </a:r>
            <a:r>
              <a:rPr lang="en-US" dirty="0" err="1" smtClean="0"/>
              <a:t>ng</a:t>
            </a:r>
            <a:r>
              <a:rPr lang="en-US" dirty="0" smtClean="0"/>
              <a:t>/kg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2E8A0-F979-44C8-A710-DB75C4B5FD4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15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377D62E-E170-4B3F-9E4C-9E55E07F56D4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6C64DA-AEA8-4F36-B0EA-216A41333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anaerobes.f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657600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</a:rPr>
              <a:t>Lecturer name: </a:t>
            </a:r>
            <a:r>
              <a:rPr lang="en-US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Dr. Ali Somily &amp; </a:t>
            </a:r>
          </a:p>
          <a:p>
            <a:pPr>
              <a:defRPr/>
            </a:pPr>
            <a:r>
              <a:rPr lang="en-US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Dr. </a:t>
            </a:r>
            <a:r>
              <a:rPr lang="en-US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Fawzia</a:t>
            </a:r>
            <a:r>
              <a:rPr lang="en-US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 Al-</a:t>
            </a:r>
            <a:r>
              <a:rPr lang="en-US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otaibi</a:t>
            </a:r>
            <a:endParaRPr lang="en-US" dirty="0" smtClean="0">
              <a:solidFill>
                <a:schemeClr val="bg2"/>
              </a:solidFill>
              <a:latin typeface="Footlight MT Light" panose="0204060206030A020304" pitchFamily="18" charset="0"/>
            </a:endParaRPr>
          </a:p>
          <a:p>
            <a:pPr eaLnBrk="1" hangingPunct="1">
              <a:defRPr/>
            </a:pPr>
            <a:r>
              <a:rPr lang="en-US" sz="2000" dirty="0" smtClean="0">
                <a:latin typeface="Footlight MT Light" pitchFamily="18" charset="0"/>
              </a:rPr>
              <a:t>Department of  Pathology, Microbiology Unit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solidFill>
                <a:srgbClr val="D9D9D9"/>
              </a:solidFill>
              <a:latin typeface="Footlight MT Light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solidFill>
                <a:srgbClr val="D9D9D9"/>
              </a:solidFill>
              <a:latin typeface="Footlight MT Light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latin typeface="Footlight MT Light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838200"/>
            <a:ext cx="9296400" cy="1905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7333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ea typeface="+mj-ea"/>
                <a:cs typeface="Century Gothic"/>
              </a:rPr>
              <a:t>Lecture Title: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latin typeface="Footlight MT Light" panose="0204060206030A020304" pitchFamily="18" charset="0"/>
              </a:rPr>
              <a:t>Anaerobes of clinical Importance</a:t>
            </a:r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ea typeface="+mj-ea"/>
                <a:cs typeface="Century Gothic"/>
              </a:rPr>
              <a:t/>
            </a:r>
            <a:br>
              <a:rPr lang="en-US" sz="4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ea typeface="+mj-ea"/>
                <a:cs typeface="Century Gothic"/>
              </a:rPr>
            </a:br>
            <a:endParaRPr lang="en-US" sz="44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  <a:ea typeface="+mj-ea"/>
              <a:cs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>(Foundation Block, Microbiology)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LABORATORY DIAGNOSIS: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When </a:t>
            </a:r>
            <a:r>
              <a:rPr lang="en-US" dirty="0">
                <a:latin typeface="Footlight MT Light" panose="0204060206030A020304" pitchFamily="18" charset="0"/>
              </a:rPr>
              <a:t>anaerobic infection is suspected;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>
              <a:buNone/>
            </a:pPr>
            <a:r>
              <a:rPr lang="en-US" dirty="0">
                <a:latin typeface="Footlight MT Light" panose="0204060206030A020304" pitchFamily="18" charset="0"/>
              </a:rPr>
              <a:t>a)  Specimens have to be collected from the site containing necrotic tissue.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>
              <a:buNone/>
            </a:pPr>
            <a:r>
              <a:rPr lang="en-US" dirty="0">
                <a:latin typeface="Footlight MT Light" panose="0204060206030A020304" pitchFamily="18" charset="0"/>
              </a:rPr>
              <a:t>b)  Pus is better than swabs.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>
              <a:buNone/>
            </a:pPr>
            <a:r>
              <a:rPr lang="en-US" dirty="0">
                <a:latin typeface="Footlight MT Light" panose="0204060206030A020304" pitchFamily="18" charset="0"/>
              </a:rPr>
              <a:t>c)  Specimens has to be send to the laboratory within 1/2 hour why?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>
              <a:buNone/>
            </a:pPr>
            <a:r>
              <a:rPr lang="en-US" dirty="0">
                <a:latin typeface="Footlight MT Light" panose="0204060206030A020304" pitchFamily="18" charset="0"/>
              </a:rPr>
              <a:t>d)  Fluid media like cooked meat broth are the best culture media.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>
              <a:buNone/>
            </a:pPr>
            <a:r>
              <a:rPr lang="en-US" dirty="0">
                <a:latin typeface="Footlight MT Light" panose="0204060206030A020304" pitchFamily="18" charset="0"/>
              </a:rPr>
              <a:t>e)  Specimens have to incubated </a:t>
            </a:r>
            <a:r>
              <a:rPr lang="en-US" dirty="0" err="1">
                <a:latin typeface="Footlight MT Light" panose="0204060206030A020304" pitchFamily="18" charset="0"/>
              </a:rPr>
              <a:t>anaerobically</a:t>
            </a:r>
            <a:r>
              <a:rPr lang="en-US" dirty="0">
                <a:latin typeface="Footlight MT Light" panose="0204060206030A020304" pitchFamily="18" charset="0"/>
              </a:rPr>
              <a:t> for 48 hours.</a:t>
            </a:r>
            <a:endParaRPr lang="en-US" sz="20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TREATMENT: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 err="1" smtClean="0">
                <a:latin typeface="Footlight MT Light" panose="0204060206030A020304" pitchFamily="18" charset="0"/>
              </a:rPr>
              <a:t>Bacteroides</a:t>
            </a:r>
            <a:r>
              <a:rPr lang="en-US" i="1" dirty="0" smtClean="0">
                <a:latin typeface="Footlight MT Light" panose="0204060206030A020304" pitchFamily="18" charset="0"/>
              </a:rPr>
              <a:t> </a:t>
            </a:r>
            <a:r>
              <a:rPr lang="en-US" i="1" dirty="0" err="1">
                <a:latin typeface="Footlight MT Light" panose="0204060206030A020304" pitchFamily="18" charset="0"/>
              </a:rPr>
              <a:t>fragilis</a:t>
            </a:r>
            <a:r>
              <a:rPr lang="en-US" dirty="0">
                <a:latin typeface="Footlight MT Light" panose="0204060206030A020304" pitchFamily="18" charset="0"/>
              </a:rPr>
              <a:t> is always resistant to penicillin. 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But penicillin can he used for other anaerobes</a:t>
            </a:r>
            <a:r>
              <a:rPr lang="en-US" u="sng" dirty="0">
                <a:latin typeface="Footlight MT Light" panose="0204060206030A020304" pitchFamily="18" charset="0"/>
                <a:hlinkClick r:id="rId2"/>
              </a:rPr>
              <a:t> 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 err="1">
                <a:latin typeface="Footlight MT Light" panose="0204060206030A020304" pitchFamily="18" charset="0"/>
              </a:rPr>
              <a:t>Flagyl</a:t>
            </a:r>
            <a:r>
              <a:rPr lang="en-US" dirty="0">
                <a:latin typeface="Footlight MT Light" panose="0204060206030A020304" pitchFamily="18" charset="0"/>
              </a:rPr>
              <a:t> (</a:t>
            </a:r>
            <a:r>
              <a:rPr lang="en-US" dirty="0" err="1">
                <a:latin typeface="Footlight MT Light" panose="0204060206030A020304" pitchFamily="18" charset="0"/>
              </a:rPr>
              <a:t>metronidazole</a:t>
            </a:r>
            <a:r>
              <a:rPr lang="en-US" dirty="0">
                <a:latin typeface="Footlight MT Light" panose="0204060206030A020304" pitchFamily="18" charset="0"/>
              </a:rPr>
              <a:t>) is the drug of choice. </a:t>
            </a:r>
          </a:p>
          <a:p>
            <a:pPr lvl="0"/>
            <a:r>
              <a:rPr lang="en-US" dirty="0" err="1">
                <a:latin typeface="Footlight MT Light" panose="0204060206030A020304" pitchFamily="18" charset="0"/>
              </a:rPr>
              <a:t>Clindamycin</a:t>
            </a:r>
            <a:r>
              <a:rPr lang="en-US" dirty="0">
                <a:latin typeface="Footlight MT Light" panose="0204060206030A020304" pitchFamily="18" charset="0"/>
              </a:rPr>
              <a:t> can also be used.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anose="0204060206030A020304" pitchFamily="18" charset="0"/>
              </a:rPr>
              <a:t>ANAEROBIC NON SPORE FORMING BACILLI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latin typeface="Footlight MT Light" panose="0204060206030A020304" pitchFamily="18" charset="0"/>
              </a:rPr>
              <a:t>ACTINOMYCES SPP  </a:t>
            </a:r>
            <a:r>
              <a:rPr lang="en-US" i="1" dirty="0" smtClean="0">
                <a:latin typeface="Footlight MT Light" panose="0204060206030A020304" pitchFamily="18" charset="0"/>
                <a:sym typeface="Wingdings" pitchFamily="2" charset="2"/>
              </a:rPr>
              <a:t> </a:t>
            </a:r>
            <a:r>
              <a:rPr lang="en-US" dirty="0" smtClean="0">
                <a:latin typeface="Footlight MT Light" panose="0204060206030A020304" pitchFamily="18" charset="0"/>
                <a:sym typeface="Wingdings" pitchFamily="2" charset="2"/>
              </a:rPr>
              <a:t>ACTINOMYCOSIS</a:t>
            </a:r>
            <a:endParaRPr lang="en-US" dirty="0" smtClean="0">
              <a:latin typeface="Footlight MT Light" panose="0204060206030A020304" pitchFamily="18" charset="0"/>
            </a:endParaRPr>
          </a:p>
          <a:p>
            <a:r>
              <a:rPr lang="en-US" i="1" dirty="0" smtClean="0">
                <a:latin typeface="Footlight MT Light" panose="0204060206030A020304" pitchFamily="18" charset="0"/>
              </a:rPr>
              <a:t>PROPIONIBACTERIUM SPP </a:t>
            </a:r>
            <a:r>
              <a:rPr lang="en-US" i="1" dirty="0" smtClean="0">
                <a:latin typeface="Footlight MT Light" panose="0204060206030A020304" pitchFamily="18" charset="0"/>
                <a:sym typeface="Wingdings" pitchFamily="2" charset="2"/>
              </a:rPr>
              <a:t></a:t>
            </a:r>
            <a:r>
              <a:rPr lang="en-US" dirty="0" smtClean="0">
                <a:latin typeface="Footlight MT Light" panose="0204060206030A020304" pitchFamily="18" charset="0"/>
                <a:sym typeface="Wingdings" pitchFamily="2" charset="2"/>
              </a:rPr>
              <a:t>ACNE</a:t>
            </a:r>
            <a:endParaRPr lang="en-US" dirty="0" smtClean="0">
              <a:latin typeface="Footlight MT Light" panose="0204060206030A020304" pitchFamily="18" charset="0"/>
            </a:endParaRPr>
          </a:p>
          <a:p>
            <a:r>
              <a:rPr lang="en-US" i="1" dirty="0" smtClean="0">
                <a:latin typeface="Footlight MT Light" panose="0204060206030A020304" pitchFamily="18" charset="0"/>
              </a:rPr>
              <a:t>MOBILUNCUS SPP </a:t>
            </a:r>
            <a:r>
              <a:rPr lang="en-US" i="1" dirty="0" smtClean="0">
                <a:latin typeface="Footlight MT Light" panose="0204060206030A020304" pitchFamily="18" charset="0"/>
                <a:sym typeface="Wingdings" pitchFamily="2" charset="2"/>
              </a:rPr>
              <a:t></a:t>
            </a:r>
            <a:r>
              <a:rPr lang="en-US" dirty="0" smtClean="0">
                <a:latin typeface="Footlight MT Light" panose="0204060206030A020304" pitchFamily="18" charset="0"/>
                <a:sym typeface="Wingdings" pitchFamily="2" charset="2"/>
              </a:rPr>
              <a:t>BACTERIAL VAGINOSIS</a:t>
            </a:r>
            <a:endParaRPr lang="en-US" dirty="0" smtClean="0">
              <a:latin typeface="Footlight MT Light" panose="0204060206030A020304" pitchFamily="18" charset="0"/>
            </a:endParaRPr>
          </a:p>
          <a:p>
            <a:r>
              <a:rPr lang="en-US" i="1" dirty="0" smtClean="0">
                <a:latin typeface="Footlight MT Light" panose="0204060206030A020304" pitchFamily="18" charset="0"/>
              </a:rPr>
              <a:t>LACTOBACILLUS SPP</a:t>
            </a:r>
            <a:r>
              <a:rPr lang="en-US" i="1" dirty="0" smtClean="0">
                <a:latin typeface="Footlight MT Light" panose="0204060206030A020304" pitchFamily="18" charset="0"/>
                <a:sym typeface="Wingdings" pitchFamily="2" charset="2"/>
              </a:rPr>
              <a:t></a:t>
            </a:r>
            <a:r>
              <a:rPr lang="en-US" dirty="0" smtClean="0">
                <a:latin typeface="Footlight MT Light" panose="0204060206030A020304" pitchFamily="18" charset="0"/>
                <a:sym typeface="Wingdings" pitchFamily="2" charset="2"/>
              </a:rPr>
              <a:t>ENDOCARDITIS</a:t>
            </a:r>
            <a:endParaRPr lang="en-US" dirty="0" smtClean="0">
              <a:latin typeface="Footlight MT Light" panose="0204060206030A020304" pitchFamily="18" charset="0"/>
            </a:endParaRPr>
          </a:p>
          <a:p>
            <a:r>
              <a:rPr lang="en-US" i="1" dirty="0" smtClean="0">
                <a:latin typeface="Footlight MT Light" panose="0204060206030A020304" pitchFamily="18" charset="0"/>
              </a:rPr>
              <a:t>EUBACTERIUM SPP</a:t>
            </a:r>
          </a:p>
          <a:p>
            <a:r>
              <a:rPr lang="en-US" i="1" dirty="0" smtClean="0">
                <a:latin typeface="Footlight MT Light" panose="0204060206030A020304" pitchFamily="18" charset="0"/>
              </a:rPr>
              <a:t>BIFIDOBACTERIUM SPP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anose="0204060206030A020304" pitchFamily="18" charset="0"/>
              </a:rPr>
              <a:t>ACTINOMYCOSIS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Footlight MT Light" panose="0204060206030A020304" pitchFamily="18" charset="0"/>
              </a:rPr>
              <a:t>Actinomyces</a:t>
            </a:r>
            <a:r>
              <a:rPr lang="en-US" dirty="0" smtClean="0">
                <a:latin typeface="Footlight MT Light" panose="0204060206030A020304" pitchFamily="18" charset="0"/>
              </a:rPr>
              <a:t> are branching  anaerobic or </a:t>
            </a:r>
            <a:r>
              <a:rPr lang="en-US" dirty="0" err="1" smtClean="0">
                <a:latin typeface="Footlight MT Light" panose="0204060206030A020304" pitchFamily="18" charset="0"/>
              </a:rPr>
              <a:t>microaerophilic</a:t>
            </a:r>
            <a:r>
              <a:rPr lang="en-US" dirty="0" smtClean="0">
                <a:latin typeface="Footlight MT Light" panose="0204060206030A020304" pitchFamily="18" charset="0"/>
              </a:rPr>
              <a:t> Gram positive bacilli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Source of the infection is normal flora and the host usually normal host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Primary site of the infection is mouth, lung, appendix, uterus with IUD (chronic infection)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Infection can spread to the brain, liver, bone and blood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Diagnosis by Gram stain with sulfur granules and growth of molar tooth colonies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Treatment penicillin, </a:t>
            </a:r>
            <a:r>
              <a:rPr lang="en-US" dirty="0" err="1" smtClean="0">
                <a:latin typeface="Footlight MT Light" panose="0204060206030A020304" pitchFamily="18" charset="0"/>
              </a:rPr>
              <a:t>clindamycin</a:t>
            </a:r>
            <a:r>
              <a:rPr lang="en-US" dirty="0" smtClean="0">
                <a:latin typeface="Footlight MT Light" panose="0204060206030A020304" pitchFamily="18" charset="0"/>
              </a:rPr>
              <a:t> or tetracycline </a:t>
            </a:r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anose="0204060206030A020304" pitchFamily="18" charset="0"/>
              </a:rPr>
              <a:t>ORGANISM GROUPS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GRAM </a:t>
            </a:r>
            <a:r>
              <a:rPr lang="en-US" dirty="0">
                <a:latin typeface="Footlight MT Light" panose="0204060206030A020304" pitchFamily="18" charset="0"/>
              </a:rPr>
              <a:t>NEGATIVE RODS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BACTEROIDES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PREVOTELLA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PORPHYROMONAS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FUSOBACTERIUM  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BUTYRIVIBRIO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SUCCINOMONAS</a:t>
            </a:r>
            <a:endParaRPr lang="en-US" sz="20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BACTEROIDES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STRICT </a:t>
            </a:r>
            <a:r>
              <a:rPr lang="en-US" dirty="0">
                <a:latin typeface="Footlight MT Light" panose="0204060206030A020304" pitchFamily="18" charset="0"/>
              </a:rPr>
              <a:t>ANAEROBE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PLEOMORPHIC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NEGATIVE BACILLI  (COCCO BACILLI)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NORMAL FLORA IN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OROPHARYNX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 smtClean="0">
                <a:latin typeface="Footlight MT Light" panose="0204060206030A020304" pitchFamily="18" charset="0"/>
              </a:rPr>
              <a:t>GASTROINTESTINAL </a:t>
            </a:r>
            <a:r>
              <a:rPr lang="en-US" dirty="0">
                <a:latin typeface="Footlight MT Light" panose="0204060206030A020304" pitchFamily="18" charset="0"/>
              </a:rPr>
              <a:t>TRACT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VAGINA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0"/>
            <a:endParaRPr lang="en-US" sz="24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BACTEROIDES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GROUP = </a:t>
            </a:r>
            <a:r>
              <a:rPr lang="en-US" i="1" dirty="0" smtClean="0">
                <a:latin typeface="Footlight MT Light" panose="0204060206030A020304" pitchFamily="18" charset="0"/>
              </a:rPr>
              <a:t>B. FRAGILIS, B. VULGARIS, B.THETAIOTAMICRON, B. UNIFORMIS</a:t>
            </a:r>
            <a:endParaRPr lang="en-US" sz="2400" dirty="0" smtClean="0">
              <a:latin typeface="Footlight MT Light" panose="0204060206030A020304" pitchFamily="18" charset="0"/>
            </a:endParaRPr>
          </a:p>
          <a:p>
            <a:pPr lvl="1"/>
            <a:r>
              <a:rPr lang="en-US" dirty="0" smtClean="0">
                <a:latin typeface="Footlight MT Light" panose="0204060206030A020304" pitchFamily="18" charset="0"/>
              </a:rPr>
              <a:t>ACCOUNT FOR 1/3 OF ALL ISOLATES</a:t>
            </a:r>
            <a:endParaRPr lang="en-US" sz="2000" dirty="0" smtClean="0">
              <a:latin typeface="Footlight MT Light" panose="0204060206030A020304" pitchFamily="18" charset="0"/>
            </a:endParaRPr>
          </a:p>
          <a:p>
            <a:pPr lvl="1"/>
            <a:r>
              <a:rPr lang="en-US" dirty="0" smtClean="0">
                <a:latin typeface="Footlight MT Light" panose="0204060206030A020304" pitchFamily="18" charset="0"/>
              </a:rPr>
              <a:t>RESISTANT TO 20% BILE</a:t>
            </a:r>
            <a:endParaRPr lang="en-US" sz="2000" dirty="0" smtClean="0">
              <a:latin typeface="Footlight MT Light" panose="0204060206030A020304" pitchFamily="18" charset="0"/>
            </a:endParaRPr>
          </a:p>
          <a:p>
            <a:pPr lvl="1"/>
            <a:r>
              <a:rPr lang="en-US" dirty="0" smtClean="0">
                <a:latin typeface="Footlight MT Light" panose="0204060206030A020304" pitchFamily="18" charset="0"/>
              </a:rPr>
              <a:t>RESISTANT TO MANY ANTIBIOTICS</a:t>
            </a:r>
            <a:endParaRPr lang="en-US" sz="2000" dirty="0" smtClean="0">
              <a:latin typeface="Footlight MT Light" panose="0204060206030A020304" pitchFamily="18" charset="0"/>
            </a:endParaRPr>
          </a:p>
          <a:p>
            <a:pPr lvl="2"/>
            <a:r>
              <a:rPr lang="en-US" dirty="0" smtClean="0">
                <a:latin typeface="Footlight MT Light" panose="0204060206030A020304" pitchFamily="18" charset="0"/>
              </a:rPr>
              <a:t>PENICILLIN, KANAMYCIN, VANCOMYCIN,  COLISTIN – AND MANY MORE</a:t>
            </a:r>
            <a:endParaRPr lang="en-US" sz="1800" dirty="0" smtClean="0">
              <a:latin typeface="Footlight MT Light" panose="0204060206030A020304" pitchFamily="18" charset="0"/>
            </a:endParaRPr>
          </a:p>
          <a:p>
            <a:pPr lvl="1"/>
            <a:r>
              <a:rPr lang="en-US" dirty="0" smtClean="0">
                <a:latin typeface="Footlight MT Light" panose="0204060206030A020304" pitchFamily="18" charset="0"/>
              </a:rPr>
              <a:t>NO PIGMENTATION OF COLONIES OR FLUORESCENCE</a:t>
            </a:r>
            <a:endParaRPr lang="en-US" sz="2000" dirty="0" smtClean="0">
              <a:latin typeface="Footlight MT Light" panose="0204060206030A020304" pitchFamily="18" charset="0"/>
            </a:endParaRPr>
          </a:p>
          <a:p>
            <a:pPr marL="0" indent="0">
              <a:buNone/>
            </a:pPr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BACTEROIDES OTHER SP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BACTEROIDES </a:t>
            </a:r>
            <a:r>
              <a:rPr lang="en-US" dirty="0">
                <a:latin typeface="Footlight MT Light" panose="0204060206030A020304" pitchFamily="18" charset="0"/>
              </a:rPr>
              <a:t>SPECIES OTHER THAN  B. FRAGILIS GROUP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BILE SENSITIVE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RESISTANT TO KANAMYCIN ONLY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SOME PIGMENTED</a:t>
            </a:r>
            <a:endParaRPr lang="en-US" sz="20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OTHER GRAM NEGATIVE RODS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latin typeface="Footlight MT Light" panose="0204060206030A020304" pitchFamily="18" charset="0"/>
              </a:rPr>
              <a:t>FUSOBACTERIUM NECROPHORUM</a:t>
            </a:r>
            <a:endParaRPr lang="en-US" dirty="0">
              <a:latin typeface="Footlight MT Light" panose="0204060206030A020304" pitchFamily="18" charset="0"/>
            </a:endParaRPr>
          </a:p>
          <a:p>
            <a:r>
              <a:rPr lang="en-US" dirty="0">
                <a:latin typeface="Footlight MT Light" panose="0204060206030A020304" pitchFamily="18" charset="0"/>
              </a:rPr>
              <a:t>GRAM NEGATIVE BACILLI</a:t>
            </a:r>
          </a:p>
          <a:p>
            <a:r>
              <a:rPr lang="en-US" dirty="0">
                <a:solidFill>
                  <a:srgbClr val="0070C0"/>
                </a:solidFill>
                <a:latin typeface="Footlight MT Light" panose="0204060206030A020304" pitchFamily="18" charset="0"/>
              </a:rPr>
              <a:t>PERITONISILLAR </a:t>
            </a:r>
            <a:r>
              <a:rPr lang="en-US" dirty="0">
                <a:solidFill>
                  <a:srgbClr val="0070C0"/>
                </a:solidFill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dirty="0">
                <a:solidFill>
                  <a:srgbClr val="0070C0"/>
                </a:solidFill>
                <a:latin typeface="Footlight MT Light" panose="0204060206030A020304" pitchFamily="18" charset="0"/>
              </a:rPr>
              <a:t>INTRNAL JUGULAR VEIN THROMBOSIS</a:t>
            </a:r>
            <a:r>
              <a:rPr lang="en-US" dirty="0">
                <a:solidFill>
                  <a:srgbClr val="0070C0"/>
                </a:solidFill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dirty="0">
                <a:solidFill>
                  <a:srgbClr val="0070C0"/>
                </a:solidFill>
                <a:latin typeface="Footlight MT Light" panose="0204060206030A020304" pitchFamily="18" charset="0"/>
              </a:rPr>
              <a:t>EMBOLI TO THE LUNG</a:t>
            </a:r>
          </a:p>
          <a:p>
            <a:r>
              <a:rPr lang="en-US" b="1" u="sng" dirty="0" smtClean="0">
                <a:latin typeface="Footlight MT Light" panose="0204060206030A020304" pitchFamily="18" charset="0"/>
              </a:rPr>
              <a:t>PEPTOCOCCUS 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POSITIVE COCCI  IN CLUSTERS</a:t>
            </a:r>
          </a:p>
          <a:p>
            <a:r>
              <a:rPr lang="en-US" b="1" u="sng" dirty="0">
                <a:latin typeface="Footlight MT Light" panose="0204060206030A020304" pitchFamily="18" charset="0"/>
              </a:rPr>
              <a:t>PEPTOSTREPTOCOCCUS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POSITIVE COCCI  IN CHAINS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Footlight MT Light" panose="0204060206030A020304" pitchFamily="18" charset="0"/>
              </a:rPr>
              <a:t>BRAIN ABSCESS</a:t>
            </a:r>
          </a:p>
          <a:p>
            <a:r>
              <a:rPr lang="en-US" b="1" u="sng" dirty="0">
                <a:latin typeface="Footlight MT Light" panose="0204060206030A020304" pitchFamily="18" charset="0"/>
              </a:rPr>
              <a:t>VEILLONELLA PARVULA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NEGATIVE COCCI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CLOSTRIDIUM SPECIES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LARGE </a:t>
            </a:r>
            <a:r>
              <a:rPr lang="en-US" dirty="0">
                <a:latin typeface="Footlight MT Light" panose="0204060206030A020304" pitchFamily="18" charset="0"/>
              </a:rPr>
              <a:t>GRAM POSITIVE RODS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SPORE FORMATION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Causative Agents For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marL="274320" lvl="1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1.Gas gangrene :        </a:t>
            </a:r>
            <a:r>
              <a:rPr lang="en-US" dirty="0" smtClean="0">
                <a:latin typeface="Footlight MT Light" panose="0204060206030A020304" pitchFamily="18" charset="0"/>
              </a:rPr>
              <a:t>    </a:t>
            </a:r>
            <a:r>
              <a:rPr lang="en-US" i="1" dirty="0" smtClean="0">
                <a:latin typeface="Footlight MT Light" panose="0204060206030A020304" pitchFamily="18" charset="0"/>
              </a:rPr>
              <a:t>Cl</a:t>
            </a:r>
            <a:r>
              <a:rPr lang="en-US" i="1" dirty="0">
                <a:latin typeface="Footlight MT Light" panose="0204060206030A020304" pitchFamily="18" charset="0"/>
              </a:rPr>
              <a:t>. </a:t>
            </a:r>
            <a:r>
              <a:rPr lang="en-US" i="1" dirty="0" err="1">
                <a:latin typeface="Footlight MT Light" panose="0204060206030A020304" pitchFamily="18" charset="0"/>
              </a:rPr>
              <a:t>perfringens</a:t>
            </a:r>
            <a:r>
              <a:rPr lang="en-US" dirty="0">
                <a:latin typeface="Footlight MT Light" panose="0204060206030A020304" pitchFamily="18" charset="0"/>
              </a:rPr>
              <a:t> and other </a:t>
            </a:r>
            <a:r>
              <a:rPr lang="en-US" dirty="0" err="1">
                <a:latin typeface="Footlight MT Light" panose="0204060206030A020304" pitchFamily="18" charset="0"/>
              </a:rPr>
              <a:t>e.g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  <a:r>
              <a:rPr lang="en-US" dirty="0" err="1">
                <a:latin typeface="Footlight MT Light" panose="0204060206030A020304" pitchFamily="18" charset="0"/>
              </a:rPr>
              <a:t>septicum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marL="274320" lvl="1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2.Tetanus :	               </a:t>
            </a:r>
            <a:r>
              <a:rPr lang="en-US" i="1" dirty="0">
                <a:latin typeface="Footlight MT Light" panose="0204060206030A020304" pitchFamily="18" charset="0"/>
              </a:rPr>
              <a:t>Cl. </a:t>
            </a:r>
            <a:r>
              <a:rPr lang="en-US" i="1" dirty="0" err="1">
                <a:latin typeface="Footlight MT Light" panose="0204060206030A020304" pitchFamily="18" charset="0"/>
              </a:rPr>
              <a:t>tetani</a:t>
            </a:r>
            <a:r>
              <a:rPr lang="en-US" i="1" dirty="0">
                <a:latin typeface="Footlight MT Light" panose="0204060206030A020304" pitchFamily="18" charset="0"/>
              </a:rPr>
              <a:t> 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marL="274320" lvl="1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3.Botulism :                 </a:t>
            </a:r>
            <a:r>
              <a:rPr lang="en-US" dirty="0" smtClean="0">
                <a:latin typeface="Footlight MT Light" panose="0204060206030A020304" pitchFamily="18" charset="0"/>
              </a:rPr>
              <a:t>  </a:t>
            </a:r>
            <a:r>
              <a:rPr lang="en-US" i="1" dirty="0" smtClean="0">
                <a:latin typeface="Footlight MT Light" panose="0204060206030A020304" pitchFamily="18" charset="0"/>
              </a:rPr>
              <a:t>Cl</a:t>
            </a:r>
            <a:r>
              <a:rPr lang="en-US" i="1" dirty="0">
                <a:latin typeface="Footlight MT Light" panose="0204060206030A020304" pitchFamily="18" charset="0"/>
              </a:rPr>
              <a:t>. </a:t>
            </a:r>
            <a:r>
              <a:rPr lang="en-US" i="1" dirty="0" err="1">
                <a:latin typeface="Footlight MT Light" panose="0204060206030A020304" pitchFamily="18" charset="0"/>
              </a:rPr>
              <a:t>botulinum</a:t>
            </a:r>
            <a:r>
              <a:rPr lang="en-US" i="1" dirty="0">
                <a:latin typeface="Footlight MT Light" panose="0204060206030A020304" pitchFamily="18" charset="0"/>
              </a:rPr>
              <a:t> 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marL="274320" lvl="1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4.Toxic </a:t>
            </a:r>
            <a:r>
              <a:rPr lang="en-US" dirty="0" err="1">
                <a:latin typeface="Footlight MT Light" panose="0204060206030A020304" pitchFamily="18" charset="0"/>
              </a:rPr>
              <a:t>enterocolitis</a:t>
            </a:r>
            <a:r>
              <a:rPr lang="en-US" dirty="0">
                <a:latin typeface="Footlight MT Light" panose="0204060206030A020304" pitchFamily="18" charset="0"/>
              </a:rPr>
              <a:t> : </a:t>
            </a:r>
            <a:r>
              <a:rPr lang="en-US" dirty="0" smtClean="0">
                <a:latin typeface="Footlight MT Light" panose="0204060206030A020304" pitchFamily="18" charset="0"/>
              </a:rPr>
              <a:t>  </a:t>
            </a:r>
            <a:r>
              <a:rPr lang="en-US" i="1" dirty="0" smtClean="0">
                <a:latin typeface="Footlight MT Light" panose="0204060206030A020304" pitchFamily="18" charset="0"/>
              </a:rPr>
              <a:t>Cl</a:t>
            </a:r>
            <a:r>
              <a:rPr lang="en-US" i="1" dirty="0">
                <a:latin typeface="Footlight MT Light" panose="0204060206030A020304" pitchFamily="18" charset="0"/>
              </a:rPr>
              <a:t>. </a:t>
            </a:r>
            <a:r>
              <a:rPr lang="en-US" i="1" dirty="0" err="1">
                <a:latin typeface="Footlight MT Light" panose="0204060206030A020304" pitchFamily="18" charset="0"/>
              </a:rPr>
              <a:t>difficile</a:t>
            </a:r>
            <a:r>
              <a:rPr lang="en-US" dirty="0">
                <a:latin typeface="Footlight MT Light" panose="0204060206030A020304" pitchFamily="18" charset="0"/>
              </a:rPr>
              <a:t> (</a:t>
            </a:r>
            <a:r>
              <a:rPr lang="en-US" dirty="0" err="1">
                <a:latin typeface="Footlight MT Light" panose="0204060206030A020304" pitchFamily="18" charset="0"/>
              </a:rPr>
              <a:t>Pseudomembernous</a:t>
            </a:r>
            <a:r>
              <a:rPr lang="en-US" dirty="0">
                <a:latin typeface="Footlight MT Light" panose="0204060206030A020304" pitchFamily="18" charset="0"/>
              </a:rPr>
              <a:t> colitis)</a:t>
            </a:r>
            <a:endParaRPr lang="en-US" sz="20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anose="0204060206030A020304" pitchFamily="18" charset="0"/>
              </a:rPr>
              <a:t>LECTURE OBJECTIVES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Footlight MT Light" panose="0204060206030A020304" pitchFamily="18" charset="0"/>
              </a:rPr>
              <a:t>By the end of this lecture the student should be able to:</a:t>
            </a:r>
            <a:endParaRPr lang="en-US" dirty="0" smtClean="0">
              <a:latin typeface="Footlight MT Light" panose="0204060206030A020304" pitchFamily="18" charset="0"/>
            </a:endParaRP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Describe anaerobic bacteria including their sensitivity to oxygen and where they may be found in the environment and the human body.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Differentiate the various types of anaerobes with regard to atmospheric requirement (i.e. obligate anaerobes, </a:t>
            </a:r>
            <a:r>
              <a:rPr lang="en-US" dirty="0" err="1" smtClean="0">
                <a:latin typeface="Footlight MT Light" panose="0204060206030A020304" pitchFamily="18" charset="0"/>
              </a:rPr>
              <a:t>Faculative</a:t>
            </a:r>
            <a:r>
              <a:rPr lang="en-US" dirty="0" smtClean="0">
                <a:latin typeface="Footlight MT Light" panose="0204060206030A020304" pitchFamily="18" charset="0"/>
              </a:rPr>
              <a:t> anaerobes and </a:t>
            </a:r>
            <a:r>
              <a:rPr lang="en-US" dirty="0" err="1" smtClean="0">
                <a:latin typeface="Footlight MT Light" panose="0204060206030A020304" pitchFamily="18" charset="0"/>
              </a:rPr>
              <a:t>aerotolerent</a:t>
            </a:r>
            <a:r>
              <a:rPr lang="en-US" dirty="0" smtClean="0">
                <a:latin typeface="Footlight MT Light" panose="0204060206030A020304" pitchFamily="18" charset="0"/>
              </a:rPr>
              <a:t> anaerobes.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Describe how anaerobes, as part of endogenous </a:t>
            </a:r>
            <a:r>
              <a:rPr lang="en-US" dirty="0" err="1" smtClean="0">
                <a:latin typeface="Footlight MT Light" panose="0204060206030A020304" pitchFamily="18" charset="0"/>
              </a:rPr>
              <a:t>microbiota</a:t>
            </a:r>
            <a:r>
              <a:rPr lang="en-US" dirty="0" smtClean="0">
                <a:latin typeface="Footlight MT Light" panose="0204060206030A020304" pitchFamily="18" charset="0"/>
              </a:rPr>
              <a:t>, initiate and establish infection.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Name the endogenous anaerobes commonly involved in human infection.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perfringens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(CI .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welchii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)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Morphology </a:t>
            </a:r>
            <a:r>
              <a:rPr lang="en-US" dirty="0">
                <a:latin typeface="Footlight MT Light" panose="0204060206030A020304" pitchFamily="18" charset="0"/>
              </a:rPr>
              <a:t>large rods gram +</a:t>
            </a:r>
            <a:r>
              <a:rPr lang="en-US" dirty="0" err="1">
                <a:latin typeface="Footlight MT Light" panose="0204060206030A020304" pitchFamily="18" charset="0"/>
              </a:rPr>
              <a:t>ve</a:t>
            </a:r>
            <a:r>
              <a:rPr lang="en-US" dirty="0">
                <a:latin typeface="Footlight MT Light" panose="0204060206030A020304" pitchFamily="18" charset="0"/>
              </a:rPr>
              <a:t> with bulging </a:t>
            </a:r>
            <a:r>
              <a:rPr lang="en-US" dirty="0" err="1">
                <a:latin typeface="Footlight MT Light" panose="0204060206030A020304" pitchFamily="18" charset="0"/>
              </a:rPr>
              <a:t>endospores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u="sng" dirty="0">
                <a:latin typeface="Footlight MT Light" panose="0204060206030A020304" pitchFamily="18" charset="0"/>
              </a:rPr>
              <a:t>Laboratory diagnosis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Smear Gram stain Large Gram positive bacilli with few or no WBCs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Culture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Blood agar with </a:t>
            </a:r>
            <a:r>
              <a:rPr lang="en-US" dirty="0" err="1">
                <a:latin typeface="Footlight MT Light" panose="0204060206030A020304" pitchFamily="18" charset="0"/>
              </a:rPr>
              <a:t>haemolytic</a:t>
            </a:r>
            <a:r>
              <a:rPr lang="en-US" dirty="0">
                <a:latin typeface="Footlight MT Light" panose="0204060206030A020304" pitchFamily="18" charset="0"/>
              </a:rPr>
              <a:t> colonies (double zone of </a:t>
            </a:r>
            <a:r>
              <a:rPr lang="en-US" u="sng" dirty="0" err="1">
                <a:latin typeface="Footlight MT Light" panose="0204060206030A020304" pitchFamily="18" charset="0"/>
              </a:rPr>
              <a:t>haemolysis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  <a:r>
              <a:rPr lang="en-US" dirty="0" smtClean="0">
                <a:latin typeface="Footlight MT Light" panose="0204060206030A020304" pitchFamily="18" charset="0"/>
              </a:rPr>
              <a:t>)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Cooked meat medium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Gives the NAGLAR'S Reaction &amp; toxin neutralization on Egg yolk medium &amp; toxin is a </a:t>
            </a:r>
            <a:r>
              <a:rPr lang="en-US" dirty="0" err="1">
                <a:latin typeface="Footlight MT Light" panose="0204060206030A020304" pitchFamily="18" charset="0"/>
              </a:rPr>
              <a:t>phospholipase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  <a:endParaRPr lang="en-US" sz="24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perfringens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(CI .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welchii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)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Can leads to the following diseases</a:t>
            </a:r>
            <a:r>
              <a:rPr lang="en-US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Footlight MT Light" panose="0204060206030A020304" pitchFamily="18" charset="0"/>
              </a:rPr>
              <a:t> </a:t>
            </a:r>
            <a:endParaRPr lang="en-US" dirty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1) Wound Contamination</a:t>
            </a: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2) Wound infection</a:t>
            </a: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3) </a:t>
            </a:r>
            <a:r>
              <a:rPr lang="en-US" b="1" u="sng" dirty="0">
                <a:latin typeface="Footlight MT Light" panose="0204060206030A020304" pitchFamily="18" charset="0"/>
              </a:rPr>
              <a:t>Gas Gangrene</a:t>
            </a:r>
            <a:r>
              <a:rPr lang="en-US" dirty="0">
                <a:latin typeface="Footlight MT Light" panose="0204060206030A020304" pitchFamily="18" charset="0"/>
              </a:rPr>
              <a:t> - most important disease</a:t>
            </a: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4) Gas Gangrene of the uterus in criminal abortion</a:t>
            </a: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5) Food Poisoning : Spores are swallowed </a:t>
            </a:r>
            <a:r>
              <a:rPr lang="en-US" dirty="0"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dirty="0">
                <a:latin typeface="Footlight MT Light" panose="0204060206030A020304" pitchFamily="18" charset="0"/>
              </a:rPr>
              <a:t> Germinate in gut after 18 hours(Toxin production)</a:t>
            </a:r>
            <a:r>
              <a:rPr lang="en-US" dirty="0"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dirty="0">
                <a:latin typeface="Footlight MT Light" panose="0204060206030A020304" pitchFamily="18" charset="0"/>
              </a:rPr>
              <a:t> abdominal pain and </a:t>
            </a:r>
            <a:r>
              <a:rPr lang="en-US" dirty="0" err="1">
                <a:latin typeface="Footlight MT Light" panose="0204060206030A020304" pitchFamily="18" charset="0"/>
              </a:rPr>
              <a:t>diarrhoea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perfringens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(CI .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welchii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)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u="sng" dirty="0" smtClean="0">
                <a:latin typeface="Footlight MT Light" panose="0204060206030A020304" pitchFamily="18" charset="0"/>
              </a:rPr>
              <a:t>Pathogenesis:</a:t>
            </a:r>
            <a:r>
              <a:rPr lang="en-US" dirty="0" smtClean="0">
                <a:latin typeface="Footlight MT Light" panose="0204060206030A020304" pitchFamily="18" charset="0"/>
              </a:rPr>
              <a:t>	Traumatic open wounds or compound fractures lead to muscle damages and contamination with dirt etc,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Mainly in war wounds, old age, low blood supply and amputation of thigh (required prophylaxis with penicillin</a:t>
            </a:r>
          </a:p>
          <a:p>
            <a:pPr lvl="0"/>
            <a:r>
              <a:rPr lang="en-US" u="sng" dirty="0" smtClean="0">
                <a:latin typeface="Footlight MT Light" panose="0204060206030A020304" pitchFamily="18" charset="0"/>
              </a:rPr>
              <a:t>Prevention and Treatment</a:t>
            </a:r>
            <a:endParaRPr lang="en-US" dirty="0" smtClean="0">
              <a:latin typeface="Footlight MT Light" panose="0204060206030A020304" pitchFamily="18" charset="0"/>
            </a:endParaRP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Remove dead tissue , debris and foreign bodies .Penicillin and hyperbaric oxygen in some cases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i="1" u="sng" dirty="0" err="1" smtClean="0">
                <a:latin typeface="Footlight MT Light" panose="0204060206030A020304" pitchFamily="18" charset="0"/>
              </a:rPr>
              <a:t>Cl.tetani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  (</a:t>
            </a:r>
            <a:r>
              <a:rPr lang="en-US" b="1" u="sng" dirty="0" smtClean="0">
                <a:latin typeface="Footlight MT Light" panose="0204060206030A020304" pitchFamily="18" charset="0"/>
              </a:rPr>
              <a:t>TETANUS</a:t>
            </a:r>
            <a:r>
              <a:rPr lang="en-US" u="sng" dirty="0" smtClean="0">
                <a:latin typeface="Footlight MT Light" panose="0204060206030A020304" pitchFamily="18" charset="0"/>
              </a:rPr>
              <a:t>)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Morphology </a:t>
            </a:r>
            <a:r>
              <a:rPr lang="en-US" dirty="0">
                <a:latin typeface="Footlight MT Light" panose="0204060206030A020304" pitchFamily="18" charset="0"/>
              </a:rPr>
              <a:t>gram +</a:t>
            </a:r>
            <a:r>
              <a:rPr lang="en-US" dirty="0" err="1">
                <a:latin typeface="Footlight MT Light" panose="0204060206030A020304" pitchFamily="18" charset="0"/>
              </a:rPr>
              <a:t>ve</a:t>
            </a:r>
            <a:r>
              <a:rPr lang="en-US" dirty="0">
                <a:latin typeface="Footlight MT Light" panose="0204060206030A020304" pitchFamily="18" charset="0"/>
              </a:rPr>
              <a:t> anaerobic with terminal </a:t>
            </a:r>
            <a:r>
              <a:rPr lang="en-US" dirty="0" smtClean="0">
                <a:latin typeface="Footlight MT Light" panose="0204060206030A020304" pitchFamily="18" charset="0"/>
              </a:rPr>
              <a:t>spore. </a:t>
            </a:r>
            <a:r>
              <a:rPr lang="en-US" dirty="0">
                <a:latin typeface="Footlight MT Light" panose="0204060206030A020304" pitchFamily="18" charset="0"/>
              </a:rPr>
              <a:t>Drum Stick appearance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Lives in soil and animal </a:t>
            </a:r>
            <a:r>
              <a:rPr lang="en-US" dirty="0" err="1">
                <a:latin typeface="Footlight MT Light" panose="0204060206030A020304" pitchFamily="18" charset="0"/>
              </a:rPr>
              <a:t>feaces</a:t>
            </a:r>
            <a:r>
              <a:rPr lang="en-US" dirty="0">
                <a:latin typeface="Footlight MT Light" panose="0204060206030A020304" pitchFamily="18" charset="0"/>
              </a:rPr>
              <a:t>. </a:t>
            </a:r>
            <a:r>
              <a:rPr lang="en-US" dirty="0" err="1">
                <a:latin typeface="Footlight MT Light" panose="0204060206030A020304" pitchFamily="18" charset="0"/>
              </a:rPr>
              <a:t>e,g</a:t>
            </a:r>
            <a:r>
              <a:rPr lang="en-US" dirty="0">
                <a:latin typeface="Footlight MT Light" panose="0204060206030A020304" pitchFamily="18" charset="0"/>
              </a:rPr>
              <a:t> horse  and any wound can infected if contaminated by spores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Face &amp; neck wounds are more dangerous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err="1" smtClean="0">
                <a:latin typeface="Footlight MT Light" panose="0204060206030A020304" pitchFamily="18" charset="0"/>
              </a:rPr>
              <a:t>Cl.tetani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  (</a:t>
            </a:r>
            <a:r>
              <a:rPr lang="en-US" b="1" u="sng" dirty="0" smtClean="0">
                <a:latin typeface="Footlight MT Light" panose="0204060206030A020304" pitchFamily="18" charset="0"/>
              </a:rPr>
              <a:t>TETANUS</a:t>
            </a:r>
            <a:r>
              <a:rPr lang="en-US" u="sng" dirty="0" smtClean="0">
                <a:latin typeface="Footlight MT Light" panose="0204060206030A020304" pitchFamily="18" charset="0"/>
              </a:rPr>
              <a:t>)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u="sng" dirty="0" smtClean="0">
                <a:latin typeface="Footlight MT Light" panose="0204060206030A020304" pitchFamily="18" charset="0"/>
              </a:rPr>
              <a:t>Clinical Features</a:t>
            </a:r>
            <a:endParaRPr lang="en-US" dirty="0" smtClean="0">
              <a:latin typeface="Footlight MT Light" panose="0204060206030A020304" pitchFamily="18" charset="0"/>
            </a:endParaRP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Incubation period 1-3 weeks (time from infection to the appearance of symptoms)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Symptoms: </a:t>
            </a:r>
            <a:r>
              <a:rPr lang="en-US" dirty="0">
                <a:latin typeface="Footlight MT Light" panose="0204060206030A020304" pitchFamily="18" charset="0"/>
              </a:rPr>
              <a:t>local (not common), cephalic </a:t>
            </a:r>
            <a:r>
              <a:rPr lang="en-US" dirty="0" smtClean="0">
                <a:latin typeface="Footlight MT Light" panose="0204060206030A020304" pitchFamily="18" charset="0"/>
              </a:rPr>
              <a:t>(</a:t>
            </a:r>
            <a:r>
              <a:rPr lang="en-US" dirty="0">
                <a:latin typeface="Footlight MT Light" panose="0204060206030A020304" pitchFamily="18" charset="0"/>
              </a:rPr>
              <a:t>rare), generalized (most common</a:t>
            </a:r>
            <a:r>
              <a:rPr lang="en-US" dirty="0" smtClean="0">
                <a:latin typeface="Footlight MT Light" panose="0204060206030A020304" pitchFamily="18" charset="0"/>
              </a:rPr>
              <a:t>)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Painful muscle spasm around infected wound  and Contraction of muscles in the face called </a:t>
            </a:r>
            <a:r>
              <a:rPr lang="en-US" b="1" dirty="0" err="1" smtClean="0">
                <a:latin typeface="Footlight MT Light" panose="0204060206030A020304" pitchFamily="18" charset="0"/>
              </a:rPr>
              <a:t>Trismus</a:t>
            </a:r>
            <a:r>
              <a:rPr lang="en-US" dirty="0" smtClean="0">
                <a:latin typeface="Footlight MT Light" panose="0204060206030A020304" pitchFamily="18" charset="0"/>
              </a:rPr>
              <a:t> (Lockjaw) , </a:t>
            </a:r>
            <a:r>
              <a:rPr lang="en-US" b="1" dirty="0" err="1" smtClean="0">
                <a:latin typeface="Footlight MT Light" panose="0204060206030A020304" pitchFamily="18" charset="0"/>
              </a:rPr>
              <a:t>Risus</a:t>
            </a:r>
            <a:r>
              <a:rPr lang="en-US" b="1" dirty="0" smtClean="0">
                <a:latin typeface="Footlight MT Light" panose="0204060206030A020304" pitchFamily="18" charset="0"/>
              </a:rPr>
              <a:t> </a:t>
            </a:r>
            <a:r>
              <a:rPr lang="en-US" b="1" dirty="0" err="1" smtClean="0">
                <a:latin typeface="Footlight MT Light" panose="0204060206030A020304" pitchFamily="18" charset="0"/>
              </a:rPr>
              <a:t>Sardonicus</a:t>
            </a:r>
            <a:r>
              <a:rPr lang="en-US" b="1" dirty="0" smtClean="0">
                <a:latin typeface="Footlight MT Light" panose="0204060206030A020304" pitchFamily="18" charset="0"/>
              </a:rPr>
              <a:t> (facial muscle)</a:t>
            </a:r>
            <a:endParaRPr lang="en-US" dirty="0" smtClean="0">
              <a:latin typeface="Footlight MT Light" panose="0204060206030A020304" pitchFamily="18" charset="0"/>
            </a:endParaRPr>
          </a:p>
          <a:p>
            <a:pPr lvl="0"/>
            <a:r>
              <a:rPr lang="en-US" b="1" dirty="0" err="1" smtClean="0">
                <a:latin typeface="Footlight MT Light" panose="0204060206030A020304" pitchFamily="18" charset="0"/>
              </a:rPr>
              <a:t>Araching</a:t>
            </a:r>
            <a:r>
              <a:rPr lang="en-US" b="1" dirty="0" smtClean="0">
                <a:latin typeface="Footlight MT Light" panose="0204060206030A020304" pitchFamily="18" charset="0"/>
              </a:rPr>
              <a:t> of Back </a:t>
            </a:r>
            <a:r>
              <a:rPr lang="en-US" b="1" dirty="0">
                <a:latin typeface="Footlight MT Light" panose="0204060206030A020304" pitchFamily="18" charset="0"/>
              </a:rPr>
              <a:t>- </a:t>
            </a:r>
            <a:r>
              <a:rPr lang="en-US" dirty="0">
                <a:latin typeface="Footlight MT Light" panose="0204060206030A020304" pitchFamily="18" charset="0"/>
              </a:rPr>
              <a:t>strychnine </a:t>
            </a:r>
            <a:endParaRPr lang="en-US" dirty="0" smtClean="0">
              <a:latin typeface="Footlight MT Light" panose="0204060206030A020304" pitchFamily="18" charset="0"/>
            </a:endParaRPr>
          </a:p>
          <a:p>
            <a:pPr lvl="0"/>
            <a:r>
              <a:rPr lang="en-US" b="1" dirty="0" err="1" smtClean="0">
                <a:latin typeface="Footlight MT Light" panose="0204060206030A020304" pitchFamily="18" charset="0"/>
              </a:rPr>
              <a:t>Opisthotonus</a:t>
            </a:r>
            <a:r>
              <a:rPr lang="en-US" dirty="0" smtClean="0">
                <a:latin typeface="Footlight MT Light" panose="0204060206030A020304" pitchFamily="18" charset="0"/>
              </a:rPr>
              <a:t> in children</a:t>
            </a:r>
            <a:r>
              <a:rPr lang="en-US" b="1" dirty="0" smtClean="0">
                <a:latin typeface="Footlight MT Light" panose="0204060206030A020304" pitchFamily="18" charset="0"/>
              </a:rPr>
              <a:t>. </a:t>
            </a:r>
            <a:r>
              <a:rPr lang="en-US" b="1" dirty="0" err="1" smtClean="0">
                <a:latin typeface="Footlight MT Light" panose="0204060206030A020304" pitchFamily="18" charset="0"/>
              </a:rPr>
              <a:t>O</a:t>
            </a:r>
            <a:r>
              <a:rPr lang="en-US" b="1" i="1" dirty="0" err="1" smtClean="0">
                <a:latin typeface="Footlight MT Light" panose="0204060206030A020304" pitchFamily="18" charset="0"/>
              </a:rPr>
              <a:t>pistho</a:t>
            </a:r>
            <a:r>
              <a:rPr lang="en-US" dirty="0" smtClean="0">
                <a:latin typeface="Footlight MT Light" panose="0204060206030A020304" pitchFamily="18" charset="0"/>
              </a:rPr>
              <a:t> meaning "behind" and </a:t>
            </a:r>
            <a:r>
              <a:rPr lang="en-US" b="1" i="1" dirty="0" err="1" smtClean="0">
                <a:latin typeface="Footlight MT Light" panose="0204060206030A020304" pitchFamily="18" charset="0"/>
              </a:rPr>
              <a:t>tonos</a:t>
            </a:r>
            <a:r>
              <a:rPr lang="en-US" b="1" dirty="0" smtClean="0">
                <a:latin typeface="Footlight MT Light" panose="0204060206030A020304" pitchFamily="18" charset="0"/>
              </a:rPr>
              <a:t> </a:t>
            </a:r>
            <a:r>
              <a:rPr lang="en-US" dirty="0" smtClean="0">
                <a:latin typeface="Footlight MT Light" panose="0204060206030A020304" pitchFamily="18" charset="0"/>
              </a:rPr>
              <a:t>meaning "</a:t>
            </a:r>
            <a:r>
              <a:rPr lang="en-US" dirty="0" err="1" smtClean="0">
                <a:latin typeface="Footlight MT Light" panose="0204060206030A020304" pitchFamily="18" charset="0"/>
              </a:rPr>
              <a:t>tension",due</a:t>
            </a:r>
            <a:r>
              <a:rPr lang="en-US" dirty="0" smtClean="0">
                <a:latin typeface="Footlight MT Light" panose="0204060206030A020304" pitchFamily="18" charset="0"/>
              </a:rPr>
              <a:t> to </a:t>
            </a:r>
            <a:r>
              <a:rPr lang="en-US" b="1" dirty="0" err="1" smtClean="0">
                <a:latin typeface="Footlight MT Light" panose="0204060206030A020304" pitchFamily="18" charset="0"/>
              </a:rPr>
              <a:t>extrapyramidal</a:t>
            </a:r>
            <a:r>
              <a:rPr lang="en-US" b="1" dirty="0" smtClean="0">
                <a:latin typeface="Footlight MT Light" panose="0204060206030A020304" pitchFamily="18" charset="0"/>
              </a:rPr>
              <a:t> effect and is caused by spasm of the axial along the spinal column . </a:t>
            </a:r>
            <a:endParaRPr lang="en-US" dirty="0" smtClean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err="1" smtClean="0">
                <a:latin typeface="Footlight MT Light" panose="0204060206030A020304" pitchFamily="18" charset="0"/>
              </a:rPr>
              <a:t>Cl.tetani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  (</a:t>
            </a:r>
            <a:r>
              <a:rPr lang="en-US" b="1" u="sng" dirty="0" smtClean="0">
                <a:latin typeface="Footlight MT Light" panose="0204060206030A020304" pitchFamily="18" charset="0"/>
              </a:rPr>
              <a:t>TETANUS</a:t>
            </a:r>
            <a:r>
              <a:rPr lang="en-US" u="sng" dirty="0" smtClean="0">
                <a:latin typeface="Footlight MT Light" panose="0204060206030A020304" pitchFamily="18" charset="0"/>
              </a:rPr>
              <a:t>)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Pathogenesis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Mainly due to </a:t>
            </a:r>
            <a:r>
              <a:rPr lang="en-US" b="1" dirty="0" err="1">
                <a:latin typeface="Footlight MT Light" panose="0204060206030A020304" pitchFamily="18" charset="0"/>
              </a:rPr>
              <a:t>tetanospasmin</a:t>
            </a:r>
            <a:r>
              <a:rPr lang="en-US" dirty="0">
                <a:latin typeface="Footlight MT Light" panose="0204060206030A020304" pitchFamily="18" charset="0"/>
              </a:rPr>
              <a:t> which is powerful </a:t>
            </a:r>
            <a:r>
              <a:rPr lang="en-US" dirty="0" err="1">
                <a:latin typeface="Footlight MT Light" panose="0204060206030A020304" pitchFamily="18" charset="0"/>
              </a:rPr>
              <a:t>exotoxin</a:t>
            </a:r>
            <a:r>
              <a:rPr lang="en-US" dirty="0">
                <a:latin typeface="Footlight MT Light" panose="0204060206030A020304" pitchFamily="18" charset="0"/>
              </a:rPr>
              <a:t> (protein) .This organism does not lead to invasion or </a:t>
            </a:r>
            <a:r>
              <a:rPr lang="en-US" dirty="0" err="1">
                <a:latin typeface="Footlight MT Light" panose="0204060206030A020304" pitchFamily="18" charset="0"/>
              </a:rPr>
              <a:t>Bacteraemia</a:t>
            </a:r>
            <a:r>
              <a:rPr lang="en-US" dirty="0">
                <a:latin typeface="Footlight MT Light" panose="0204060206030A020304" pitchFamily="18" charset="0"/>
              </a:rPr>
              <a:t> . Its function to inhibits transmission of normal inhibitory messages from central nervous system at anterior horn cells of cord.</a:t>
            </a:r>
          </a:p>
          <a:p>
            <a:pPr marL="0" lv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Diagnosis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Mainly by clinical  and  it is strict anaerobe very motile , spread on agar.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err="1" smtClean="0">
                <a:latin typeface="Footlight MT Light" panose="0204060206030A020304" pitchFamily="18" charset="0"/>
              </a:rPr>
              <a:t>Cl.tetani</a:t>
            </a:r>
            <a:r>
              <a:rPr lang="en-US" b="1" i="1" u="sng" dirty="0" smtClean="0">
                <a:latin typeface="Footlight MT Light" panose="0204060206030A020304" pitchFamily="18" charset="0"/>
              </a:rPr>
              <a:t>   (</a:t>
            </a:r>
            <a:r>
              <a:rPr lang="en-US" b="1" u="sng" dirty="0" smtClean="0">
                <a:latin typeface="Footlight MT Light" panose="0204060206030A020304" pitchFamily="18" charset="0"/>
              </a:rPr>
              <a:t>TETANUS</a:t>
            </a:r>
            <a:r>
              <a:rPr lang="en-US" u="sng" dirty="0" smtClean="0">
                <a:latin typeface="Footlight MT Light" panose="0204060206030A020304" pitchFamily="18" charset="0"/>
              </a:rPr>
              <a:t>)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Prevention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 by vaccination</a:t>
            </a:r>
          </a:p>
          <a:p>
            <a:pPr marL="0" lv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Treatment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Cleaning of wound  and removal of Foreign body 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Specific by antitoxin form horse serum but it can lead to  anaphylaxis &amp; shock must be tested first or human immunoglobulin. Antibiotics .like penicillin. Supportive treatment by keeping the patient in dark pace, fluids and sedative valium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BOTULINUIM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Found </a:t>
            </a:r>
            <a:r>
              <a:rPr lang="en-US" dirty="0">
                <a:latin typeface="Footlight MT Light" panose="0204060206030A020304" pitchFamily="18" charset="0"/>
              </a:rPr>
              <a:t>in soil ponds and lakes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Toxin is </a:t>
            </a:r>
            <a:r>
              <a:rPr lang="en-US" dirty="0" err="1">
                <a:latin typeface="Footlight MT Light" panose="0204060206030A020304" pitchFamily="18" charset="0"/>
              </a:rPr>
              <a:t>exotoxin</a:t>
            </a:r>
            <a:r>
              <a:rPr lang="en-US" dirty="0">
                <a:latin typeface="Footlight MT Light" panose="0204060206030A020304" pitchFamily="18" charset="0"/>
              </a:rPr>
              <a:t> (protein) heat labile at 100 </a:t>
            </a:r>
            <a:r>
              <a:rPr lang="en-US" baseline="30000" dirty="0">
                <a:latin typeface="Footlight MT Light" panose="0204060206030A020304" pitchFamily="18" charset="0"/>
              </a:rPr>
              <a:t>O</a:t>
            </a:r>
            <a:r>
              <a:rPr lang="en-US" dirty="0">
                <a:latin typeface="Footlight MT Light" panose="0204060206030A020304" pitchFamily="18" charset="0"/>
              </a:rPr>
              <a:t>C and resist gastrointestinal enzymes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It </a:t>
            </a:r>
            <a:r>
              <a:rPr lang="en-US" dirty="0">
                <a:latin typeface="Footlight MT Light" panose="0204060206030A020304" pitchFamily="18" charset="0"/>
              </a:rPr>
              <a:t>is the  most powerful toxin known Lethal dose 1 µg human and 3 kg kill all population of the world .It dictated for by </a:t>
            </a:r>
            <a:r>
              <a:rPr lang="en-US" dirty="0" err="1">
                <a:latin typeface="Footlight MT Light" panose="0204060206030A020304" pitchFamily="18" charset="0"/>
              </a:rPr>
              <a:t>lysogenic</a:t>
            </a:r>
            <a:r>
              <a:rPr lang="en-US" dirty="0">
                <a:latin typeface="Footlight MT Light" panose="0204060206030A020304" pitchFamily="18" charset="0"/>
              </a:rPr>
              <a:t> phage </a:t>
            </a:r>
          </a:p>
          <a:p>
            <a:pPr mar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Botulism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From canned food., sea food </a:t>
            </a:r>
            <a:r>
              <a:rPr lang="en-US" dirty="0" err="1">
                <a:latin typeface="Footlight MT Light" panose="0204060206030A020304" pitchFamily="18" charset="0"/>
              </a:rPr>
              <a:t>e_g</a:t>
            </a:r>
            <a:r>
              <a:rPr lang="en-US" dirty="0">
                <a:latin typeface="Footlight MT Light" panose="0204060206030A020304" pitchFamily="18" charset="0"/>
              </a:rPr>
              <a:t>. salmon when it is not well cooked (Spores resist heat at 100 </a:t>
            </a:r>
            <a:r>
              <a:rPr lang="en-US" baseline="30000" dirty="0" err="1">
                <a:latin typeface="Footlight MT Light" panose="0204060206030A020304" pitchFamily="18" charset="0"/>
              </a:rPr>
              <a:t>o</a:t>
            </a:r>
            <a:r>
              <a:rPr lang="en-US" dirty="0" err="1">
                <a:latin typeface="Footlight MT Light" panose="0204060206030A020304" pitchFamily="18" charset="0"/>
              </a:rPr>
              <a:t>C</a:t>
            </a:r>
            <a:r>
              <a:rPr lang="en-US" dirty="0">
                <a:latin typeface="Footlight MT Light" panose="0204060206030A020304" pitchFamily="18" charset="0"/>
              </a:rPr>
              <a:t> ) </a:t>
            </a:r>
            <a:r>
              <a:rPr lang="en-US" dirty="0"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dirty="0">
                <a:latin typeface="Footlight MT Light" panose="0204060206030A020304" pitchFamily="18" charset="0"/>
              </a:rPr>
              <a:t>then multiply and produce </a:t>
            </a:r>
            <a:r>
              <a:rPr lang="en-US" dirty="0" smtClean="0">
                <a:latin typeface="Footlight MT Light" panose="0204060206030A020304" pitchFamily="18" charset="0"/>
              </a:rPr>
              <a:t>toxin</a:t>
            </a:r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BOTULINUIM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latin typeface="Footlight MT Light" panose="0204060206030A020304" pitchFamily="18" charset="0"/>
              </a:rPr>
              <a:t>Symptoms</a:t>
            </a:r>
            <a:endParaRPr lang="en-US" dirty="0" smtClean="0">
              <a:latin typeface="Footlight MT Light" panose="0204060206030A020304" pitchFamily="18" charset="0"/>
            </a:endParaRP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Abnormal eye movement as if cranial nerve affected when bulbar area of the brain affected. Finally the patient might develop respiratory and circulatory collapse</a:t>
            </a:r>
          </a:p>
          <a:p>
            <a:pPr marL="0" indent="0">
              <a:buNone/>
            </a:pPr>
            <a:r>
              <a:rPr lang="en-US" u="sng" dirty="0" smtClean="0">
                <a:latin typeface="Footlight MT Light" panose="0204060206030A020304" pitchFamily="18" charset="0"/>
              </a:rPr>
              <a:t>Infantile </a:t>
            </a:r>
            <a:r>
              <a:rPr lang="en-US" u="sng" dirty="0">
                <a:latin typeface="Footlight MT Light" panose="0204060206030A020304" pitchFamily="18" charset="0"/>
              </a:rPr>
              <a:t>Botulism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Ingestion of </a:t>
            </a:r>
            <a:r>
              <a:rPr lang="en-US" b="1" i="1" dirty="0">
                <a:latin typeface="Footlight MT Light" panose="0204060206030A020304" pitchFamily="18" charset="0"/>
              </a:rPr>
              <a:t>Spores </a:t>
            </a:r>
            <a:r>
              <a:rPr lang="en-US" b="1" dirty="0"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i="1" dirty="0">
                <a:latin typeface="Footlight MT Light" panose="0204060206030A020304" pitchFamily="18" charset="0"/>
              </a:rPr>
              <a:t> germination in the </a:t>
            </a:r>
            <a:r>
              <a:rPr lang="en-US" b="1" i="1" dirty="0" err="1">
                <a:latin typeface="Footlight MT Light" panose="0204060206030A020304" pitchFamily="18" charset="0"/>
              </a:rPr>
              <a:t>gut</a:t>
            </a:r>
            <a:r>
              <a:rPr lang="en-US" b="1" dirty="0" err="1"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b="1" i="1" dirty="0" err="1">
                <a:latin typeface="Footlight MT Light" panose="0204060206030A020304" pitchFamily="18" charset="0"/>
              </a:rPr>
              <a:t>Botulism</a:t>
            </a:r>
            <a:r>
              <a:rPr lang="en-US" b="1" i="1" dirty="0">
                <a:latin typeface="Footlight MT Light" panose="0204060206030A020304" pitchFamily="18" charset="0"/>
              </a:rPr>
              <a:t> .Child present with w</a:t>
            </a:r>
            <a:r>
              <a:rPr lang="en-US" dirty="0">
                <a:latin typeface="Footlight MT Light" panose="0204060206030A020304" pitchFamily="18" charset="0"/>
              </a:rPr>
              <a:t>eek child, cranial nerve and constipation</a:t>
            </a:r>
          </a:p>
          <a:p>
            <a:pPr marL="0" indent="0">
              <a:buNone/>
            </a:pPr>
            <a:r>
              <a:rPr lang="en-US" u="sng" dirty="0">
                <a:latin typeface="Footlight MT Light" panose="0204060206030A020304" pitchFamily="18" charset="0"/>
              </a:rPr>
              <a:t>Botulism </a:t>
            </a:r>
            <a:r>
              <a:rPr lang="en-US" u="sng" dirty="0" err="1">
                <a:latin typeface="Footlight MT Light" panose="0204060206030A020304" pitchFamily="18" charset="0"/>
              </a:rPr>
              <a:t>Patogenesis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Attacks neuromuscular junctions and prevents release of acetylcholine that can leads to paralysis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BOTULINUIM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>
                <a:latin typeface="Footlight MT Light" panose="0204060206030A020304" pitchFamily="18" charset="0"/>
              </a:rPr>
              <a:t>Laboratory diagnosis</a:t>
            </a:r>
            <a:endParaRPr lang="en-US" b="1" dirty="0">
              <a:latin typeface="Footlight MT Light" panose="0204060206030A020304" pitchFamily="18" charset="0"/>
            </a:endParaRPr>
          </a:p>
          <a:p>
            <a:r>
              <a:rPr lang="en-US" dirty="0">
                <a:latin typeface="Footlight MT Light" panose="0204060206030A020304" pitchFamily="18" charset="0"/>
              </a:rPr>
              <a:t>Suspected food from the patient </a:t>
            </a:r>
            <a:r>
              <a:rPr lang="en-US" dirty="0" err="1">
                <a:latin typeface="Footlight MT Light" panose="0204060206030A020304" pitchFamily="18" charset="0"/>
              </a:rPr>
              <a:t>faeces</a:t>
            </a:r>
            <a:r>
              <a:rPr lang="en-US" dirty="0">
                <a:latin typeface="Footlight MT Light" panose="0204060206030A020304" pitchFamily="18" charset="0"/>
              </a:rPr>
              <a:t> culture or serum toxin detection by mice inoculation after weeks </a:t>
            </a:r>
            <a:r>
              <a:rPr lang="en-US" dirty="0">
                <a:latin typeface="Footlight MT Light" panose="0204060206030A020304" pitchFamily="18" charset="0"/>
                <a:sym typeface="Wingdings"/>
              </a:rPr>
              <a:t></a:t>
            </a:r>
            <a:r>
              <a:rPr lang="en-US" dirty="0">
                <a:latin typeface="Footlight MT Light" panose="0204060206030A020304" pitchFamily="18" charset="0"/>
              </a:rPr>
              <a:t> paralysis and death</a:t>
            </a:r>
          </a:p>
          <a:p>
            <a:pPr marL="0" lvl="0" indent="0">
              <a:buNone/>
            </a:pPr>
            <a:r>
              <a:rPr lang="en-US" b="1" u="sng" dirty="0">
                <a:latin typeface="Footlight MT Light" panose="0204060206030A020304" pitchFamily="18" charset="0"/>
              </a:rPr>
              <a:t>Treatment 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Mainly </a:t>
            </a:r>
            <a:r>
              <a:rPr lang="en-US" dirty="0">
                <a:latin typeface="Footlight MT Light" panose="0204060206030A020304" pitchFamily="18" charset="0"/>
              </a:rPr>
              <a:t>supportive and horse antitoxin in sever cases</a:t>
            </a:r>
          </a:p>
          <a:p>
            <a:pPr marL="0" lvl="0" indent="0">
              <a:buNone/>
            </a:pPr>
            <a:r>
              <a:rPr lang="en-US" b="1" u="sng" dirty="0">
                <a:latin typeface="Footlight MT Light" panose="0204060206030A020304" pitchFamily="18" charset="0"/>
              </a:rPr>
              <a:t>Prevention</a:t>
            </a:r>
            <a:endParaRPr lang="en-US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Adequate pressure cooking autoclaving and heating of food for 10 minutes at 100 </a:t>
            </a:r>
            <a:r>
              <a:rPr lang="en-US" baseline="30000" dirty="0">
                <a:latin typeface="Footlight MT Light" panose="0204060206030A020304" pitchFamily="18" charset="0"/>
              </a:rPr>
              <a:t>O</a:t>
            </a:r>
            <a:r>
              <a:rPr lang="en-US" dirty="0">
                <a:latin typeface="Footlight MT Light" panose="0204060206030A020304" pitchFamily="18" charset="0"/>
              </a:rPr>
              <a:t>C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anose="0204060206030A020304" pitchFamily="18" charset="0"/>
              </a:rPr>
              <a:t>LECTURE OBJECTIVES</a:t>
            </a: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Recognize specimens that are acceptable and unacceptable for anaerobic culture.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Give the clues(sign and manifestations) to anaerobic infection, name the most probable etiologic agents of the following(Wound botulism, gas </a:t>
            </a:r>
            <a:r>
              <a:rPr lang="en-US" dirty="0" err="1" smtClean="0">
                <a:latin typeface="Footlight MT Light" panose="0204060206030A020304" pitchFamily="18" charset="0"/>
              </a:rPr>
              <a:t>gangrene,tetanus,Actinomycosis,Pseudomembranous</a:t>
            </a:r>
            <a:r>
              <a:rPr lang="en-US" dirty="0" smtClean="0">
                <a:latin typeface="Footlight MT Light" panose="0204060206030A020304" pitchFamily="18" charset="0"/>
              </a:rPr>
              <a:t> colitis and bacterial </a:t>
            </a:r>
            <a:r>
              <a:rPr lang="en-US" dirty="0" err="1" smtClean="0">
                <a:latin typeface="Footlight MT Light" panose="0204060206030A020304" pitchFamily="18" charset="0"/>
              </a:rPr>
              <a:t>vaginosis</a:t>
            </a:r>
            <a:r>
              <a:rPr lang="en-US" dirty="0" smtClean="0">
                <a:latin typeface="Footlight MT Light" panose="0204060206030A020304" pitchFamily="18" charset="0"/>
              </a:rPr>
              <a:t>)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Describe the microscopic and colony morphology and the results of differentiating anaerobic isolates.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Discuss antimicrobial susceptibility testing of anaerobes including methods and antimicrobial agents to be tested.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Describe the major approaches to treat anaerobic-associated diseases either medical or surgical.</a:t>
            </a:r>
          </a:p>
          <a:p>
            <a:pPr>
              <a:buNone/>
            </a:pPr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Difficile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Normal </a:t>
            </a:r>
            <a:r>
              <a:rPr lang="en-US" dirty="0">
                <a:latin typeface="Footlight MT Light" panose="0204060206030A020304" pitchFamily="18" charset="0"/>
              </a:rPr>
              <a:t>flora in </a:t>
            </a:r>
            <a:r>
              <a:rPr lang="en-US" dirty="0" err="1">
                <a:latin typeface="Footlight MT Light" panose="0204060206030A020304" pitchFamily="18" charset="0"/>
              </a:rPr>
              <a:t>gastroentestinal</a:t>
            </a:r>
            <a:r>
              <a:rPr lang="en-US" dirty="0">
                <a:latin typeface="Footlight MT Light" panose="0204060206030A020304" pitchFamily="18" charset="0"/>
              </a:rPr>
              <a:t> tract after exposure to antibiotics and killing of other normal flora, this organism will multiply witch then produce toxin that has two components</a:t>
            </a:r>
            <a:endParaRPr lang="en-US" sz="28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A–Subunit </a:t>
            </a:r>
            <a:r>
              <a:rPr lang="en-US" dirty="0" err="1">
                <a:latin typeface="Footlight MT Light" panose="0204060206030A020304" pitchFamily="18" charset="0"/>
              </a:rPr>
              <a:t>enterotoxin</a:t>
            </a:r>
            <a:r>
              <a:rPr lang="en-US" dirty="0">
                <a:latin typeface="Footlight MT Light" panose="0204060206030A020304" pitchFamily="18" charset="0"/>
              </a:rPr>
              <a:t> (cause diarrhea) 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B-Subunit </a:t>
            </a:r>
            <a:r>
              <a:rPr lang="en-US" dirty="0" err="1">
                <a:latin typeface="Footlight MT Light" panose="0204060206030A020304" pitchFamily="18" charset="0"/>
              </a:rPr>
              <a:t>Cytotoxic</a:t>
            </a:r>
            <a:r>
              <a:rPr lang="en-US" dirty="0">
                <a:latin typeface="Footlight MT Light" panose="0204060206030A020304" pitchFamily="18" charset="0"/>
              </a:rPr>
              <a:t>  ( kill the cells </a:t>
            </a:r>
            <a:r>
              <a:rPr lang="en-US" dirty="0" err="1">
                <a:latin typeface="Footlight MT Light" panose="0204060206030A020304" pitchFamily="18" charset="0"/>
              </a:rPr>
              <a:t>ie</a:t>
            </a:r>
            <a:r>
              <a:rPr lang="en-US" dirty="0">
                <a:latin typeface="Footlight MT Light" panose="0204060206030A020304" pitchFamily="18" charset="0"/>
              </a:rPr>
              <a:t> necrosis)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b="1" dirty="0" smtClean="0">
                <a:latin typeface="Footlight MT Light" panose="0204060206030A020304" pitchFamily="18" charset="0"/>
              </a:rPr>
              <a:t>PSEUDOMEMBRANE COLITIS  </a:t>
            </a:r>
            <a:r>
              <a:rPr lang="en-US" dirty="0">
                <a:latin typeface="Footlight MT Light" panose="0204060206030A020304" pitchFamily="18" charset="0"/>
              </a:rPr>
              <a:t>is the clinical manifestation of this disease which composed of bacteria , fibrin , WBCs and dead tissue cells</a:t>
            </a:r>
            <a:endParaRPr lang="en-US" sz="2800" dirty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Sever dehydration , intestinal obstruction and perforation are some of complication of this syndrome</a:t>
            </a:r>
            <a:endParaRPr lang="en-US" sz="28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Difficile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 smtClean="0">
                <a:latin typeface="Footlight MT Light" panose="0204060206030A020304" pitchFamily="18" charset="0"/>
              </a:rPr>
              <a:t>Laboratory diagnosis</a:t>
            </a:r>
            <a:r>
              <a:rPr lang="en-US" dirty="0" smtClean="0">
                <a:latin typeface="Footlight MT Light" panose="0204060206030A020304" pitchFamily="18" charset="0"/>
              </a:rPr>
              <a:t>: this organism hard to grow in the laboratory required special media and growth of the organism in solid media required cell line culture to illustrate cytotoxicity of the organism</a:t>
            </a:r>
            <a:r>
              <a:rPr lang="en-US" dirty="0" smtClean="0">
                <a:latin typeface="Footlight MT Light" panose="0204060206030A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The </a:t>
            </a:r>
            <a:r>
              <a:rPr lang="en-US" dirty="0" smtClean="0">
                <a:latin typeface="Footlight MT Light" panose="0204060206030A020304" pitchFamily="18" charset="0"/>
              </a:rPr>
              <a:t>simplest method for diagnosis by detection of the </a:t>
            </a:r>
            <a:r>
              <a:rPr lang="en-US" dirty="0" smtClean="0">
                <a:latin typeface="Footlight MT Light" panose="0204060206030A020304" pitchFamily="18" charset="0"/>
              </a:rPr>
              <a:t>toxin A and B </a:t>
            </a:r>
            <a:r>
              <a:rPr lang="en-US" dirty="0" smtClean="0">
                <a:latin typeface="Footlight MT Light" panose="0204060206030A020304" pitchFamily="18" charset="0"/>
              </a:rPr>
              <a:t>in the stool by immunological testing (ELISA</a:t>
            </a:r>
            <a:r>
              <a:rPr lang="en-US" dirty="0" smtClean="0">
                <a:latin typeface="Footlight MT Light" panose="0204060206030A020304" pitchFamily="18" charset="0"/>
              </a:rPr>
              <a:t>).</a:t>
            </a:r>
          </a:p>
          <a:p>
            <a:pPr marL="0" lvl="0" indent="0">
              <a:buNone/>
            </a:pPr>
            <a:r>
              <a:rPr lang="en-US" sz="2800" dirty="0" smtClean="0">
                <a:latin typeface="Footlight MT Light" panose="0204060206030A020304" pitchFamily="18" charset="0"/>
              </a:rPr>
              <a:t>PCR is the most sensitive and specific</a:t>
            </a:r>
            <a:endParaRPr lang="en-US" sz="2800" dirty="0" smtClean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Footlight MT Light" panose="0204060206030A020304" pitchFamily="18" charset="0"/>
              </a:rPr>
              <a:t>Clostridium </a:t>
            </a:r>
            <a:r>
              <a:rPr lang="en-US" b="1" i="1" u="sng" dirty="0" err="1" smtClean="0">
                <a:latin typeface="Footlight MT Light" panose="0204060206030A020304" pitchFamily="18" charset="0"/>
              </a:rPr>
              <a:t>Difficile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 smtClean="0">
                <a:latin typeface="Footlight MT Light" panose="0204060206030A020304" pitchFamily="18" charset="0"/>
              </a:rPr>
              <a:t>Treatment</a:t>
            </a:r>
            <a:r>
              <a:rPr lang="en-US" dirty="0" smtClean="0">
                <a:latin typeface="Footlight MT Light" panose="0204060206030A020304" pitchFamily="18" charset="0"/>
              </a:rPr>
              <a:t> : </a:t>
            </a:r>
            <a:r>
              <a:rPr lang="en-US" dirty="0" err="1" smtClean="0">
                <a:latin typeface="Footlight MT Light" panose="0204060206030A020304" pitchFamily="18" charset="0"/>
              </a:rPr>
              <a:t>Metronidazole</a:t>
            </a:r>
            <a:r>
              <a:rPr lang="en-US" dirty="0" smtClean="0">
                <a:latin typeface="Footlight MT Light" panose="0204060206030A020304" pitchFamily="18" charset="0"/>
              </a:rPr>
              <a:t> or and oral </a:t>
            </a:r>
            <a:r>
              <a:rPr lang="en-US" dirty="0" err="1" smtClean="0">
                <a:latin typeface="Footlight MT Light" panose="0204060206030A020304" pitchFamily="18" charset="0"/>
              </a:rPr>
              <a:t>vancomycin</a:t>
            </a:r>
            <a:r>
              <a:rPr lang="en-US" dirty="0" smtClean="0">
                <a:latin typeface="Footlight MT Light" panose="0204060206030A020304" pitchFamily="18" charset="0"/>
              </a:rPr>
              <a:t> in sever cases</a:t>
            </a:r>
            <a:endParaRPr lang="en-US" sz="2800" dirty="0" smtClean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u="sng" dirty="0" smtClean="0">
                <a:latin typeface="Footlight MT Light" panose="0204060206030A020304" pitchFamily="18" charset="0"/>
              </a:rPr>
              <a:t>Prevention</a:t>
            </a:r>
            <a:r>
              <a:rPr lang="en-US" dirty="0" smtClean="0">
                <a:latin typeface="Footlight MT Light" panose="0204060206030A020304" pitchFamily="18" charset="0"/>
              </a:rPr>
              <a:t>: This organism form spores and hard to control in the hospital because they are resistant to alcohol decontamination ( use Na </a:t>
            </a:r>
            <a:r>
              <a:rPr lang="en-US" dirty="0" err="1" smtClean="0">
                <a:latin typeface="Footlight MT Light" panose="0204060206030A020304" pitchFamily="18" charset="0"/>
              </a:rPr>
              <a:t>hypochloride</a:t>
            </a:r>
            <a:r>
              <a:rPr lang="en-US" dirty="0" smtClean="0">
                <a:latin typeface="Footlight MT Light" panose="0204060206030A020304" pitchFamily="18" charset="0"/>
              </a:rPr>
              <a:t> instead).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Patient need to be isolated and contact need to be screened to find out if they carrying the toxic strain of the bacteria.       </a:t>
            </a:r>
            <a:endParaRPr lang="en-US" sz="2800" dirty="0" smtClean="0">
              <a:latin typeface="Footlight MT Light" panose="0204060206030A020304" pitchFamily="18" charset="0"/>
            </a:endParaRPr>
          </a:p>
          <a:p>
            <a:endParaRPr lang="en-US" dirty="0" smtClean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56388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>R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  <a:cs typeface="Century Gothic"/>
              </a:rPr>
              <a:t>eference book and the relevant page numbers..</a:t>
            </a:r>
            <a:endParaRPr lang="en-US" sz="3600" dirty="0">
              <a:solidFill>
                <a:srgbClr val="FF0000"/>
              </a:solidFill>
              <a:latin typeface="Footlight MT Light" pitchFamily="18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2103438"/>
            <a:ext cx="8458200" cy="4525962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Footlight MT Light" panose="0204060206030A020304" pitchFamily="18" charset="0"/>
              </a:rPr>
              <a:t>Sherries Medical Microbiology, an introduction to Infectious Diseases. </a:t>
            </a:r>
            <a:r>
              <a:rPr lang="en-US" dirty="0" smtClean="0">
                <a:latin typeface="Footlight MT Light" panose="0204060206030A020304" pitchFamily="18" charset="0"/>
              </a:rPr>
              <a:t>Latest edition, Kenneth Ryan and George Ray. Publisher: Mc </a:t>
            </a:r>
            <a:r>
              <a:rPr lang="en-US" dirty="0" err="1" smtClean="0">
                <a:latin typeface="Footlight MT Light" panose="0204060206030A020304" pitchFamily="18" charset="0"/>
              </a:rPr>
              <a:t>Graw</a:t>
            </a:r>
            <a:r>
              <a:rPr lang="en-US" dirty="0" smtClean="0">
                <a:latin typeface="Footlight MT Light" panose="0204060206030A020304" pitchFamily="18" charset="0"/>
              </a:rPr>
              <a:t> Hill.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  <a:latin typeface="Footlight MT Light" pitchFamily="18" charset="0"/>
              <a:ea typeface="Century Gothic" pitchFamily="34" charset="0"/>
              <a:cs typeface="Century Gothic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2400" y="1208088"/>
            <a:ext cx="92964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>T</a:t>
            </a:r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>hank </a:t>
            </a:r>
            <a:r>
              <a:rPr lang="en-US" sz="6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>You </a:t>
            </a:r>
            <a: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/>
            </a:r>
            <a:br>
              <a:rPr lang="en-US" sz="6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</a:br>
            <a:endParaRPr lang="en-US" sz="6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anose="0204060206030A020304" pitchFamily="18" charset="0"/>
              <a:cs typeface="Century Gothic"/>
            </a:endParaRPr>
          </a:p>
        </p:txBody>
      </p:sp>
      <p:sp>
        <p:nvSpPr>
          <p:cNvPr id="7170" name="Subtitle 2"/>
          <p:cNvSpPr>
            <a:spLocks noGrp="1"/>
          </p:cNvSpPr>
          <p:nvPr>
            <p:ph type="subTitle" idx="1"/>
          </p:nvPr>
        </p:nvSpPr>
        <p:spPr>
          <a:xfrm>
            <a:off x="3505200" y="39624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Dr. Ali Somily &amp; </a:t>
            </a:r>
          </a:p>
          <a:p>
            <a:pPr eaLnBrk="1" hangingPunct="1">
              <a:defRPr/>
            </a:pPr>
            <a:r>
              <a:rPr lang="en-US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Dr. </a:t>
            </a:r>
            <a:r>
              <a:rPr lang="en-US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Fawzia</a:t>
            </a:r>
            <a:r>
              <a:rPr lang="en-US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 Al-</a:t>
            </a:r>
            <a:r>
              <a:rPr lang="en-US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otlight MT Light" panose="0204060206030A020304" pitchFamily="18" charset="0"/>
                <a:cs typeface="Times New Roman" pitchFamily="18" charset="0"/>
              </a:rPr>
              <a:t>otaibi</a:t>
            </a:r>
            <a:endParaRPr lang="en-US" dirty="0" smtClean="0">
              <a:solidFill>
                <a:schemeClr val="bg2"/>
              </a:solidFill>
              <a:latin typeface="Footlight MT Light" panose="0204060206030A020304" pitchFamily="18" charset="0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bg2"/>
              </a:solidFill>
              <a:latin typeface="Footlight MT Light" panose="0204060206030A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11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anose="0204060206030A020304" pitchFamily="18" charset="0"/>
                <a:cs typeface="Century Gothic"/>
              </a:rPr>
              <a:t>(Foundation Block, Microbiology)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CLASSIFICATION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Anaerobic </a:t>
            </a:r>
            <a:r>
              <a:rPr lang="en-US" dirty="0" smtClean="0">
                <a:latin typeface="Footlight MT Light" panose="0204060206030A020304" pitchFamily="18" charset="0"/>
              </a:rPr>
              <a:t>Gram Positive spore </a:t>
            </a:r>
            <a:r>
              <a:rPr lang="en-US" dirty="0">
                <a:latin typeface="Footlight MT Light" panose="0204060206030A020304" pitchFamily="18" charset="0"/>
              </a:rPr>
              <a:t>forming bacilli (Clostridia)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negative bacilli non-</a:t>
            </a:r>
            <a:r>
              <a:rPr lang="en-US" dirty="0" err="1">
                <a:latin typeface="Footlight MT Light" panose="0204060206030A020304" pitchFamily="18" charset="0"/>
              </a:rPr>
              <a:t>sporing</a:t>
            </a:r>
            <a:r>
              <a:rPr lang="en-US" dirty="0">
                <a:latin typeface="Footlight MT Light" panose="0204060206030A020304" pitchFamily="18" charset="0"/>
              </a:rPr>
              <a:t> forming (</a:t>
            </a:r>
            <a:r>
              <a:rPr lang="en-US" dirty="0" err="1">
                <a:latin typeface="Footlight MT Light" panose="0204060206030A020304" pitchFamily="18" charset="0"/>
              </a:rPr>
              <a:t>Bacteroides</a:t>
            </a:r>
            <a:r>
              <a:rPr lang="en-US" dirty="0">
                <a:latin typeface="Footlight MT Light" panose="0204060206030A020304" pitchFamily="18" charset="0"/>
              </a:rPr>
              <a:t>)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Anaerobic streptococci (</a:t>
            </a:r>
            <a:r>
              <a:rPr lang="en-US" i="1" dirty="0" err="1">
                <a:latin typeface="Footlight MT Light" panose="0204060206030A020304" pitchFamily="18" charset="0"/>
              </a:rPr>
              <a:t>Peptostreptococcus</a:t>
            </a:r>
            <a:r>
              <a:rPr lang="en-US" dirty="0">
                <a:latin typeface="Footlight MT Light" panose="0204060206030A020304" pitchFamily="18" charset="0"/>
              </a:rPr>
              <a:t>)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Anaerobic staphylococcus (</a:t>
            </a:r>
            <a:r>
              <a:rPr lang="en-US" dirty="0" err="1">
                <a:latin typeface="Footlight MT Light" panose="0204060206030A020304" pitchFamily="18" charset="0"/>
              </a:rPr>
              <a:t>Peptococcus</a:t>
            </a:r>
            <a:r>
              <a:rPr lang="en-US" dirty="0">
                <a:latin typeface="Footlight MT Light" panose="0204060206030A020304" pitchFamily="18" charset="0"/>
              </a:rPr>
              <a:t>)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negative </a:t>
            </a:r>
            <a:r>
              <a:rPr lang="en-US" dirty="0" err="1">
                <a:latin typeface="Footlight MT Light" panose="0204060206030A020304" pitchFamily="18" charset="0"/>
              </a:rPr>
              <a:t>diplococci</a:t>
            </a:r>
            <a:r>
              <a:rPr lang="en-US" dirty="0">
                <a:latin typeface="Footlight MT Light" panose="0204060206030A020304" pitchFamily="18" charset="0"/>
              </a:rPr>
              <a:t> (</a:t>
            </a:r>
            <a:r>
              <a:rPr lang="en-US" dirty="0" err="1">
                <a:latin typeface="Footlight MT Light" panose="0204060206030A020304" pitchFamily="18" charset="0"/>
              </a:rPr>
              <a:t>Veillonella</a:t>
            </a:r>
            <a:r>
              <a:rPr lang="en-US" dirty="0">
                <a:latin typeface="Footlight MT Light" panose="0204060206030A020304" pitchFamily="18" charset="0"/>
              </a:rPr>
              <a:t>)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Gram positive bacilli (</a:t>
            </a:r>
            <a:r>
              <a:rPr lang="en-US" dirty="0" err="1">
                <a:latin typeface="Footlight MT Light" panose="0204060206030A020304" pitchFamily="18" charset="0"/>
              </a:rPr>
              <a:t>Actinomyces</a:t>
            </a:r>
            <a:r>
              <a:rPr lang="en-US" dirty="0">
                <a:latin typeface="Footlight MT Light" panose="0204060206030A020304" pitchFamily="18" charset="0"/>
              </a:rPr>
              <a:t>)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ANAEROBIOSIS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Lack </a:t>
            </a:r>
            <a:r>
              <a:rPr lang="en-US" dirty="0" err="1">
                <a:latin typeface="Footlight MT Light" panose="0204060206030A020304" pitchFamily="18" charset="0"/>
              </a:rPr>
              <a:t>cytochrome</a:t>
            </a:r>
            <a:r>
              <a:rPr lang="en-US" dirty="0">
                <a:latin typeface="Footlight MT Light" panose="0204060206030A020304" pitchFamily="18" charset="0"/>
              </a:rPr>
              <a:t>-cannot use oxygen as hydrogen acceptor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Most  Lack </a:t>
            </a:r>
            <a:r>
              <a:rPr lang="en-US" u="sng" dirty="0" err="1">
                <a:latin typeface="Footlight MT Light" panose="0204060206030A020304" pitchFamily="18" charset="0"/>
              </a:rPr>
              <a:t>Catalase</a:t>
            </a:r>
            <a:r>
              <a:rPr lang="en-US" u="sng" dirty="0">
                <a:latin typeface="Footlight MT Light" panose="0204060206030A020304" pitchFamily="18" charset="0"/>
              </a:rPr>
              <a:t>  &amp; </a:t>
            </a:r>
            <a:r>
              <a:rPr lang="en-US" u="sng" dirty="0" err="1">
                <a:latin typeface="Footlight MT Light" panose="0204060206030A020304" pitchFamily="18" charset="0"/>
              </a:rPr>
              <a:t>Peroxidase</a:t>
            </a:r>
            <a:r>
              <a:rPr lang="en-US" u="sng" dirty="0">
                <a:latin typeface="Footlight MT Light" panose="0204060206030A020304" pitchFamily="18" charset="0"/>
              </a:rPr>
              <a:t> </a:t>
            </a:r>
            <a:endParaRPr lang="en-US" sz="2000" u="sng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Contain </a:t>
            </a:r>
            <a:r>
              <a:rPr lang="en-US" dirty="0" err="1">
                <a:latin typeface="Footlight MT Light" panose="0204060206030A020304" pitchFamily="18" charset="0"/>
              </a:rPr>
              <a:t>flavoprotein</a:t>
            </a:r>
            <a:r>
              <a:rPr lang="en-US" dirty="0">
                <a:latin typeface="Footlight MT Light" panose="0204060206030A020304" pitchFamily="18" charset="0"/>
              </a:rPr>
              <a:t> so in the presence of oxygen produce H2O2 which is toxic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Some lack enzyme </a:t>
            </a:r>
            <a:r>
              <a:rPr lang="en-US" u="sng" dirty="0">
                <a:latin typeface="Footlight MT Light" panose="0204060206030A020304" pitchFamily="18" charset="0"/>
              </a:rPr>
              <a:t>superoxide dismutase </a:t>
            </a:r>
            <a:r>
              <a:rPr lang="en-US" dirty="0">
                <a:latin typeface="Footlight MT Light" panose="0204060206030A020304" pitchFamily="18" charset="0"/>
              </a:rPr>
              <a:t>so many killed ,  peroxide and toxic </a:t>
            </a:r>
            <a:r>
              <a:rPr lang="en-US" dirty="0" err="1">
                <a:latin typeface="Footlight MT Light" panose="0204060206030A020304" pitchFamily="18" charset="0"/>
              </a:rPr>
              <a:t>radicles</a:t>
            </a:r>
            <a:r>
              <a:rPr lang="en-US" dirty="0">
                <a:latin typeface="Footlight MT Light" panose="0204060206030A020304" pitchFamily="18" charset="0"/>
              </a:rPr>
              <a:t> enzyme like </a:t>
            </a:r>
            <a:r>
              <a:rPr lang="en-US" u="sng" dirty="0" err="1">
                <a:latin typeface="Footlight MT Light" panose="0204060206030A020304" pitchFamily="18" charset="0"/>
              </a:rPr>
              <a:t>fumarate</a:t>
            </a:r>
            <a:r>
              <a:rPr lang="en-US" u="sng" dirty="0">
                <a:latin typeface="Footlight MT Light" panose="0204060206030A020304" pitchFamily="18" charset="0"/>
              </a:rPr>
              <a:t> </a:t>
            </a:r>
            <a:r>
              <a:rPr lang="en-US" u="sng" dirty="0" err="1">
                <a:latin typeface="Footlight MT Light" panose="0204060206030A020304" pitchFamily="18" charset="0"/>
              </a:rPr>
              <a:t>reductase</a:t>
            </a:r>
            <a:r>
              <a:rPr lang="en-US" u="sng" dirty="0">
                <a:latin typeface="Footlight MT Light" panose="0204060206030A020304" pitchFamily="18" charset="0"/>
              </a:rPr>
              <a:t> </a:t>
            </a:r>
            <a:r>
              <a:rPr lang="en-US" dirty="0">
                <a:latin typeface="Footlight MT Light" panose="0204060206030A020304" pitchFamily="18" charset="0"/>
              </a:rPr>
              <a:t>must be in reduced form to work</a:t>
            </a:r>
            <a:endParaRPr lang="en-US" sz="24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HABITAT I :</a:t>
            </a:r>
            <a:r>
              <a:rPr lang="en-US" sz="3600" dirty="0" smtClean="0">
                <a:latin typeface="Footlight MT Light" panose="0204060206030A020304" pitchFamily="18" charset="0"/>
              </a:rPr>
              <a:t/>
            </a:r>
            <a:br>
              <a:rPr lang="en-US" sz="3600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These </a:t>
            </a:r>
            <a:r>
              <a:rPr lang="en-US" dirty="0">
                <a:latin typeface="Footlight MT Light" panose="0204060206030A020304" pitchFamily="18" charset="0"/>
              </a:rPr>
              <a:t>organism are normal flora in: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dirty="0" smtClean="0">
                <a:latin typeface="Footlight MT Light" panose="0204060206030A020304" pitchFamily="18" charset="0"/>
              </a:rPr>
              <a:t>A.	Oropharynx  </a:t>
            </a:r>
            <a:r>
              <a:rPr lang="en-US" i="1" dirty="0" err="1">
                <a:latin typeface="Footlight MT Light" panose="0204060206030A020304" pitchFamily="18" charset="0"/>
              </a:rPr>
              <a:t>eg</a:t>
            </a:r>
            <a:r>
              <a:rPr lang="en-US" i="1" dirty="0">
                <a:latin typeface="Footlight MT Light" panose="0204060206030A020304" pitchFamily="18" charset="0"/>
              </a:rPr>
              <a:t>. 1. </a:t>
            </a:r>
            <a:r>
              <a:rPr lang="en-US" i="1" dirty="0" err="1">
                <a:latin typeface="Footlight MT Light" panose="0204060206030A020304" pitchFamily="18" charset="0"/>
              </a:rPr>
              <a:t>Provetella</a:t>
            </a:r>
            <a:r>
              <a:rPr lang="en-US" i="1" dirty="0">
                <a:latin typeface="Footlight MT Light" panose="0204060206030A020304" pitchFamily="18" charset="0"/>
              </a:rPr>
              <a:t> </a:t>
            </a:r>
            <a:r>
              <a:rPr lang="en-US" i="1" dirty="0" err="1">
                <a:latin typeface="Footlight MT Light" panose="0204060206030A020304" pitchFamily="18" charset="0"/>
              </a:rPr>
              <a:t>melaninogenicus</a:t>
            </a:r>
            <a:r>
              <a:rPr lang="en-US" i="1" dirty="0">
                <a:latin typeface="Footlight MT Light" panose="0204060206030A020304" pitchFamily="18" charset="0"/>
              </a:rPr>
              <a:t> </a:t>
            </a:r>
            <a:r>
              <a:rPr lang="en-US" dirty="0">
                <a:latin typeface="Footlight MT Light" panose="0204060206030A020304" pitchFamily="18" charset="0"/>
              </a:rPr>
              <a:t>2. </a:t>
            </a:r>
            <a:r>
              <a:rPr lang="en-US" dirty="0" smtClean="0">
                <a:latin typeface="Footlight MT Light" panose="0204060206030A020304" pitchFamily="18" charset="0"/>
              </a:rPr>
              <a:t> </a:t>
            </a:r>
          </a:p>
          <a:p>
            <a:pPr marL="0" lvl="0" indent="0">
              <a:buNone/>
            </a:pPr>
            <a:r>
              <a:rPr lang="en-US" dirty="0" err="1" smtClean="0">
                <a:latin typeface="Footlight MT Light" panose="0204060206030A020304" pitchFamily="18" charset="0"/>
              </a:rPr>
              <a:t>Fusobacteria</a:t>
            </a:r>
            <a:r>
              <a:rPr lang="en-US" dirty="0" smtClean="0">
                <a:latin typeface="Footlight MT Light" panose="0204060206030A020304" pitchFamily="18" charset="0"/>
              </a:rPr>
              <a:t> </a:t>
            </a:r>
            <a:r>
              <a:rPr lang="en-US" dirty="0">
                <a:latin typeface="Footlight MT Light" panose="0204060206030A020304" pitchFamily="18" charset="0"/>
              </a:rPr>
              <a:t>3. </a:t>
            </a:r>
            <a:r>
              <a:rPr lang="en-US" dirty="0" err="1">
                <a:latin typeface="Footlight MT Light" panose="0204060206030A020304" pitchFamily="18" charset="0"/>
              </a:rPr>
              <a:t>Veillonella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B.	Gastrointestinal tract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Found mainly in the large colon in large numbers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Total number of anaerobes = 10 </a:t>
            </a:r>
            <a:r>
              <a:rPr lang="en-US" baseline="30000" dirty="0">
                <a:latin typeface="Footlight MT Light" panose="0204060206030A020304" pitchFamily="18" charset="0"/>
              </a:rPr>
              <a:t>11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While all aerobes (including E. </a:t>
            </a:r>
            <a:r>
              <a:rPr lang="en-US" i="1" dirty="0">
                <a:latin typeface="Footlight MT Light" panose="0204060206030A020304" pitchFamily="18" charset="0"/>
              </a:rPr>
              <a:t>coli) = </a:t>
            </a:r>
            <a:r>
              <a:rPr lang="en-US" dirty="0">
                <a:latin typeface="Footlight MT Light" panose="0204060206030A020304" pitchFamily="18" charset="0"/>
              </a:rPr>
              <a:t>10 </a:t>
            </a:r>
            <a:r>
              <a:rPr lang="en-US" baseline="30000" dirty="0" smtClean="0">
                <a:latin typeface="Footlight MT Light" panose="0204060206030A020304" pitchFamily="18" charset="0"/>
              </a:rPr>
              <a:t>14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examples are </a:t>
            </a:r>
            <a:r>
              <a:rPr lang="en-US" i="1" dirty="0">
                <a:latin typeface="Footlight MT Light" panose="0204060206030A020304" pitchFamily="18" charset="0"/>
              </a:rPr>
              <a:t>(1) B </a:t>
            </a:r>
            <a:r>
              <a:rPr lang="en-US" i="1" dirty="0" err="1">
                <a:latin typeface="Footlight MT Light" panose="0204060206030A020304" pitchFamily="18" charset="0"/>
              </a:rPr>
              <a:t>acteroides</a:t>
            </a:r>
            <a:r>
              <a:rPr lang="en-US" i="1" dirty="0">
                <a:latin typeface="Footlight MT Light" panose="0204060206030A020304" pitchFamily="18" charset="0"/>
              </a:rPr>
              <a:t> </a:t>
            </a:r>
            <a:r>
              <a:rPr lang="en-US" i="1" dirty="0" err="1">
                <a:latin typeface="Footlight MT Light" panose="0204060206030A020304" pitchFamily="18" charset="0"/>
              </a:rPr>
              <a:t>fragilis</a:t>
            </a:r>
            <a:r>
              <a:rPr lang="en-US" i="1" dirty="0">
                <a:latin typeface="Footlight MT Light" panose="0204060206030A020304" pitchFamily="18" charset="0"/>
              </a:rPr>
              <a:t> (2) </a:t>
            </a:r>
            <a:r>
              <a:rPr lang="en-US" i="1" dirty="0" err="1">
                <a:latin typeface="Footlight MT Light" panose="0204060206030A020304" pitchFamily="18" charset="0"/>
              </a:rPr>
              <a:t>Bifidobacterium</a:t>
            </a:r>
            <a:r>
              <a:rPr lang="en-US" i="1" dirty="0">
                <a:latin typeface="Footlight MT Light" panose="0204060206030A020304" pitchFamily="18" charset="0"/>
              </a:rPr>
              <a:t> species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marL="0" lvl="0" indent="0">
              <a:buNone/>
            </a:pPr>
            <a:r>
              <a:rPr lang="en-US" dirty="0">
                <a:latin typeface="Footlight MT Light" panose="0204060206030A020304" pitchFamily="18" charset="0"/>
              </a:rPr>
              <a:t>C.	Female genital tract (mainly in the vagina) </a:t>
            </a:r>
            <a:endParaRPr lang="en-US" sz="24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Footlight MT Light" panose="0204060206030A020304" pitchFamily="18" charset="0"/>
              </a:rPr>
              <a:t>FEATURES OF ANAEROBIC INFECTIONS</a:t>
            </a:r>
            <a:r>
              <a:rPr lang="en-US" dirty="0" smtClean="0">
                <a:latin typeface="Footlight MT Light" panose="0204060206030A020304" pitchFamily="18" charset="0"/>
              </a:rPr>
              <a:t/>
            </a:r>
            <a:br>
              <a:rPr lang="en-US" dirty="0" smtClean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>
                <a:latin typeface="Footlight MT Light" panose="0204060206030A020304" pitchFamily="18" charset="0"/>
              </a:rPr>
              <a:t>Infections </a:t>
            </a:r>
            <a:r>
              <a:rPr lang="en-US" b="1" dirty="0">
                <a:latin typeface="Footlight MT Light" panose="0204060206030A020304" pitchFamily="18" charset="0"/>
              </a:rPr>
              <a:t>are always near to the site of the body which are habitat.</a:t>
            </a:r>
            <a:endParaRPr lang="en-US" dirty="0">
              <a:latin typeface="Footlight MT Light" panose="0204060206030A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Infection from animal bites.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Deep abscesses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The infections are also </a:t>
            </a:r>
            <a:r>
              <a:rPr lang="en-US" dirty="0" err="1">
                <a:latin typeface="Footlight MT Light" panose="0204060206030A020304" pitchFamily="18" charset="0"/>
              </a:rPr>
              <a:t>polymicrobial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Gas formation, foul smell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Detection of "</a:t>
            </a:r>
            <a:r>
              <a:rPr lang="en-US" dirty="0" err="1">
                <a:latin typeface="Footlight MT Light" panose="0204060206030A020304" pitchFamily="18" charset="0"/>
              </a:rPr>
              <a:t>Sulphur</a:t>
            </a:r>
            <a:r>
              <a:rPr lang="en-US" dirty="0">
                <a:latin typeface="Footlight MT Light" panose="0204060206030A020304" pitchFamily="18" charset="0"/>
              </a:rPr>
              <a:t> granules"' due to </a:t>
            </a:r>
            <a:r>
              <a:rPr lang="en-US" dirty="0" err="1">
                <a:latin typeface="Footlight MT Light" panose="0204060206030A020304" pitchFamily="18" charset="0"/>
              </a:rPr>
              <a:t>actinomycosis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Failure to grow organism from pus if not culture </a:t>
            </a:r>
            <a:r>
              <a:rPr lang="en-US" dirty="0" err="1">
                <a:latin typeface="Footlight MT Light" panose="0204060206030A020304" pitchFamily="18" charset="0"/>
              </a:rPr>
              <a:t>anaerobically</a:t>
            </a:r>
            <a:r>
              <a:rPr lang="en-US" dirty="0">
                <a:latin typeface="Footlight MT Light" panose="0204060206030A020304" pitchFamily="18" charset="0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latin typeface="Footlight MT Light" panose="0204060206030A020304" pitchFamily="18" charset="0"/>
              </a:rPr>
              <a:t>Failure to respond to usual antibiotics.</a:t>
            </a: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82880" lvl="0" indent="-182880">
              <a:spcBef>
                <a:spcPct val="20000"/>
              </a:spcBef>
            </a:pPr>
            <a:r>
              <a:rPr lang="en-US" sz="2400" spc="0" dirty="0" smtClean="0">
                <a:solidFill>
                  <a:srgbClr val="FF0000"/>
                </a:solidFill>
                <a:latin typeface="Footlight MT Light" panose="0204060206030A020304" pitchFamily="18" charset="0"/>
              </a:rPr>
              <a:t>HOW DOES THE INFECTION BEGIN ?</a:t>
            </a:r>
            <a:r>
              <a:rPr lang="en-US" sz="2400" spc="0" dirty="0">
                <a:solidFill>
                  <a:srgbClr val="292934"/>
                </a:solidFill>
                <a:latin typeface="Footlight MT Light" panose="0204060206030A020304" pitchFamily="18" charset="0"/>
              </a:rPr>
              <a:t/>
            </a:r>
            <a:br>
              <a:rPr lang="en-US" sz="2400" spc="0" dirty="0">
                <a:solidFill>
                  <a:srgbClr val="292934"/>
                </a:solidFill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DISRUPTION </a:t>
            </a:r>
            <a:r>
              <a:rPr lang="en-US" dirty="0">
                <a:latin typeface="Footlight MT Light" panose="0204060206030A020304" pitchFamily="18" charset="0"/>
              </a:rPr>
              <a:t>OF BARRIERS 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TRAUMA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OPERATIONS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CANCEROUS INVASION OF TISSUES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DISRUPTION OF BLOOD SUPPLY</a:t>
            </a:r>
            <a:endParaRPr lang="en-US" sz="24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DROPS OXYGEN CONTENT OF TISSUE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DECREASE IN Eh POTENTIAL</a:t>
            </a:r>
            <a:endParaRPr lang="en-US" sz="2000" dirty="0">
              <a:latin typeface="Footlight MT Light" panose="0204060206030A020304" pitchFamily="18" charset="0"/>
            </a:endParaRPr>
          </a:p>
          <a:p>
            <a:pPr lvl="1"/>
            <a:r>
              <a:rPr lang="en-US" dirty="0">
                <a:latin typeface="Footlight MT Light" panose="0204060206030A020304" pitchFamily="18" charset="0"/>
              </a:rPr>
              <a:t>TISSUE NECROSIS</a:t>
            </a:r>
            <a:endParaRPr lang="en-US" sz="2000" dirty="0">
              <a:latin typeface="Footlight MT Light" panose="0204060206030A020304" pitchFamily="18" charset="0"/>
            </a:endParaRPr>
          </a:p>
          <a:p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latin typeface="Footlight MT Light" panose="0204060206030A020304" pitchFamily="18" charset="0"/>
              </a:rPr>
              <a:t>WHAT ARE THE INFECTION CAUSED BY THESE ANAEROBIC ORGANISMS I</a:t>
            </a:r>
            <a:r>
              <a:rPr lang="en-US" dirty="0">
                <a:latin typeface="Footlight MT Light" panose="0204060206030A020304" pitchFamily="18" charset="0"/>
              </a:rPr>
              <a:t/>
            </a:r>
            <a:br>
              <a:rPr lang="en-US" dirty="0">
                <a:latin typeface="Footlight MT Light" panose="0204060206030A020304" pitchFamily="18" charset="0"/>
              </a:rPr>
            </a:br>
            <a:endParaRPr lang="en-US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latin typeface="Footlight MT Light" panose="0204060206030A020304" pitchFamily="18" charset="0"/>
              </a:rPr>
              <a:t>Post operative wound infection</a:t>
            </a:r>
          </a:p>
          <a:p>
            <a:pPr lvl="0"/>
            <a:r>
              <a:rPr lang="en-US" dirty="0" smtClean="0">
                <a:latin typeface="Footlight MT Light" panose="0204060206030A020304" pitchFamily="18" charset="0"/>
              </a:rPr>
              <a:t>Brain, dental, lung </a:t>
            </a:r>
            <a:r>
              <a:rPr lang="en-US" dirty="0">
                <a:latin typeface="Footlight MT Light" panose="0204060206030A020304" pitchFamily="18" charset="0"/>
              </a:rPr>
              <a:t>abscess</a:t>
            </a:r>
          </a:p>
          <a:p>
            <a:pPr lvl="0"/>
            <a:r>
              <a:rPr lang="en-US" dirty="0">
                <a:latin typeface="Footlight MT Light" panose="0204060206030A020304" pitchFamily="18" charset="0"/>
              </a:rPr>
              <a:t>Intra abdominal abscess, appendicitis, </a:t>
            </a:r>
            <a:r>
              <a:rPr lang="en-US" dirty="0" err="1">
                <a:latin typeface="Footlight MT Light" panose="0204060206030A020304" pitchFamily="18" charset="0"/>
              </a:rPr>
              <a:t>diverculitis</a:t>
            </a:r>
            <a:r>
              <a:rPr lang="en-US" dirty="0">
                <a:latin typeface="Footlight MT Light" panose="0204060206030A020304" pitchFamily="18" charset="0"/>
              </a:rPr>
              <a:t> 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Infection </a:t>
            </a:r>
            <a:r>
              <a:rPr lang="en-US" dirty="0">
                <a:latin typeface="Footlight MT Light" panose="0204060206030A020304" pitchFamily="18" charset="0"/>
              </a:rPr>
              <a:t>of the female genital </a:t>
            </a:r>
            <a:r>
              <a:rPr lang="en-US" dirty="0" smtClean="0">
                <a:latin typeface="Footlight MT Light" panose="0204060206030A020304" pitchFamily="18" charset="0"/>
              </a:rPr>
              <a:t>tract: Septic abortion, puerperal</a:t>
            </a:r>
            <a:r>
              <a:rPr lang="en-US" i="1" dirty="0" smtClean="0">
                <a:latin typeface="Footlight MT Light" panose="0204060206030A020304" pitchFamily="18" charset="0"/>
              </a:rPr>
              <a:t> </a:t>
            </a:r>
            <a:r>
              <a:rPr lang="en-US" dirty="0" smtClean="0">
                <a:latin typeface="Footlight MT Light" panose="0204060206030A020304" pitchFamily="18" charset="0"/>
              </a:rPr>
              <a:t>infection and </a:t>
            </a:r>
            <a:r>
              <a:rPr lang="en-US" dirty="0" err="1" smtClean="0">
                <a:latin typeface="Footlight MT Light" panose="0204060206030A020304" pitchFamily="18" charset="0"/>
              </a:rPr>
              <a:t>endometritis</a:t>
            </a:r>
            <a:r>
              <a:rPr lang="en-US" dirty="0" smtClean="0">
                <a:latin typeface="Footlight MT Light" panose="0204060206030A020304" pitchFamily="18" charset="0"/>
              </a:rPr>
              <a:t> , pelvic abscess or breast abscess</a:t>
            </a:r>
          </a:p>
          <a:p>
            <a:r>
              <a:rPr lang="en-US" dirty="0" smtClean="0">
                <a:latin typeface="Footlight MT Light" panose="0204060206030A020304" pitchFamily="18" charset="0"/>
              </a:rPr>
              <a:t>Diabetic </a:t>
            </a:r>
            <a:r>
              <a:rPr lang="en-US" dirty="0">
                <a:latin typeface="Footlight MT Light" panose="0204060206030A020304" pitchFamily="18" charset="0"/>
              </a:rPr>
              <a:t>foot </a:t>
            </a:r>
            <a:r>
              <a:rPr lang="en-US" dirty="0" smtClean="0">
                <a:latin typeface="Footlight MT Light" panose="0204060206030A020304" pitchFamily="18" charset="0"/>
              </a:rPr>
              <a:t>infections and </a:t>
            </a:r>
            <a:r>
              <a:rPr lang="en-US" dirty="0" err="1">
                <a:latin typeface="Footlight MT Light" panose="0204060206030A020304" pitchFamily="18" charset="0"/>
              </a:rPr>
              <a:t>pilonidal</a:t>
            </a:r>
            <a:r>
              <a:rPr lang="en-US" dirty="0">
                <a:latin typeface="Footlight MT Light" panose="0204060206030A020304" pitchFamily="18" charset="0"/>
              </a:rPr>
              <a:t> sinus </a:t>
            </a:r>
          </a:p>
          <a:p>
            <a:pPr lvl="0"/>
            <a:endParaRPr lang="en-US" dirty="0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2724</TotalTime>
  <Words>1731</Words>
  <Application>Microsoft Office PowerPoint</Application>
  <PresentationFormat>On-screen Show (4:3)</PresentationFormat>
  <Paragraphs>239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Clarity</vt:lpstr>
      <vt:lpstr>PowerPoint Presentation</vt:lpstr>
      <vt:lpstr>LECTURE OBJECTIVES</vt:lpstr>
      <vt:lpstr>LECTURE OBJECTIVES</vt:lpstr>
      <vt:lpstr>CLASSIFICATION </vt:lpstr>
      <vt:lpstr>ANAEROBIOSIS </vt:lpstr>
      <vt:lpstr>HABITAT I : </vt:lpstr>
      <vt:lpstr>FEATURES OF ANAEROBIC INFECTIONS </vt:lpstr>
      <vt:lpstr>HOW DOES THE INFECTION BEGIN ? </vt:lpstr>
      <vt:lpstr>WHAT ARE THE INFECTION CAUSED BY THESE ANAEROBIC ORGANISMS I </vt:lpstr>
      <vt:lpstr>LABORATORY DIAGNOSIS: </vt:lpstr>
      <vt:lpstr>TREATMENT: </vt:lpstr>
      <vt:lpstr>ANAEROBIC NON SPORE FORMING BACILLI</vt:lpstr>
      <vt:lpstr>ACTINOMYCOSIS</vt:lpstr>
      <vt:lpstr>ORGANISM GROUPS </vt:lpstr>
      <vt:lpstr>BACTEROIDES </vt:lpstr>
      <vt:lpstr>BACTEROIDES </vt:lpstr>
      <vt:lpstr>BACTEROIDES OTHER SP </vt:lpstr>
      <vt:lpstr>OTHER GRAM NEGATIVE RODS </vt:lpstr>
      <vt:lpstr>CLOSTRIDIUM SPECIES </vt:lpstr>
      <vt:lpstr>Clostridium perfringens (CI . welchii) </vt:lpstr>
      <vt:lpstr>Clostridium perfringens (CI . welchii) </vt:lpstr>
      <vt:lpstr>Clostridium perfringens (CI . welchii) </vt:lpstr>
      <vt:lpstr>Cl.tetani   (TETANUS) </vt:lpstr>
      <vt:lpstr>Cl.tetani   (TETANUS) </vt:lpstr>
      <vt:lpstr>Cl.tetani   (TETANUS) </vt:lpstr>
      <vt:lpstr>Cl.tetani   (TETANUS) </vt:lpstr>
      <vt:lpstr>CLOSTRIDIUM BOTULINUIM </vt:lpstr>
      <vt:lpstr>CLOSTRIDIUM BOTULINUIM </vt:lpstr>
      <vt:lpstr>CLOSTRIDIUM BOTULINUIM </vt:lpstr>
      <vt:lpstr>Clostridium Difficile </vt:lpstr>
      <vt:lpstr>Clostridium Difficile </vt:lpstr>
      <vt:lpstr>Clostridium Difficile </vt:lpstr>
      <vt:lpstr>Reference book and the relevant page numbers..</vt:lpstr>
      <vt:lpstr>Thank You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Anaerobes of clinical Importance</dc:title>
  <dc:creator>Dr.Ali Somily</dc:creator>
  <cp:lastModifiedBy>DRSUMAILI</cp:lastModifiedBy>
  <cp:revision>20</cp:revision>
  <dcterms:created xsi:type="dcterms:W3CDTF">2010-09-08T21:17:56Z</dcterms:created>
  <dcterms:modified xsi:type="dcterms:W3CDTF">2014-10-12T04:46:46Z</dcterms:modified>
</cp:coreProperties>
</file>