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9"/>
  </p:notesMasterIdLst>
  <p:sldIdLst>
    <p:sldId id="256" r:id="rId2"/>
    <p:sldId id="34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75" r:id="rId20"/>
    <p:sldId id="277" r:id="rId21"/>
    <p:sldId id="276" r:id="rId22"/>
    <p:sldId id="281" r:id="rId23"/>
    <p:sldId id="343" r:id="rId24"/>
    <p:sldId id="282" r:id="rId25"/>
    <p:sldId id="342" r:id="rId26"/>
    <p:sldId id="344" r:id="rId27"/>
    <p:sldId id="283" r:id="rId28"/>
    <p:sldId id="314" r:id="rId29"/>
    <p:sldId id="316" r:id="rId30"/>
    <p:sldId id="315" r:id="rId31"/>
    <p:sldId id="317" r:id="rId32"/>
    <p:sldId id="321" r:id="rId33"/>
    <p:sldId id="322" r:id="rId34"/>
    <p:sldId id="320" r:id="rId35"/>
    <p:sldId id="345" r:id="rId36"/>
    <p:sldId id="346" r:id="rId37"/>
    <p:sldId id="347" r:id="rId38"/>
    <p:sldId id="348" r:id="rId39"/>
    <p:sldId id="323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3" r:id="rId84"/>
    <p:sldId id="392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72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00" autoAdjust="0"/>
  </p:normalViewPr>
  <p:slideViewPr>
    <p:cSldViewPr>
      <p:cViewPr>
        <p:scale>
          <a:sx n="70" d="100"/>
          <a:sy n="70" d="100"/>
        </p:scale>
        <p:origin x="-13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239983-320A-44EB-9864-99116741A571}" type="datetimeFigureOut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6EE5E71-A5BB-479A-A5FE-3BE28405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2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CE91C-3DF3-4E21-B5F0-2817A53BAE73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38BAC-6341-4656-B56F-A46F66FBCE97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274E3-A0B1-4D51-903D-AD76BB7A70F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C98D3-330D-41E7-A20E-1FB68672D88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E2632-FC8B-4525-A1CF-AF7A2DCD5B7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B872A-CB2A-481A-B382-F81034AA691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DFAD5-B68C-421E-B102-C745A401A355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Cervical </a:t>
            </a:r>
            <a:r>
              <a:rPr lang="pl-PL" b="1" smtClean="0"/>
              <a:t>SC </a:t>
            </a:r>
            <a:r>
              <a:rPr lang="en-US" b="1" smtClean="0"/>
              <a:t>carcinoma - infiltrating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BDBAF-59ED-4DBA-81CF-9C55C215ACEA}" type="slidenum">
              <a:rPr lang="ar-SA" altLang="en-US" smtClean="0"/>
              <a:pPr/>
              <a:t>78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DFC49-0F40-4C10-A5EA-C5BF64526F14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AD355-8FBC-4C21-A032-AE593610E60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3B93D-8F1C-4276-B6D5-8ACD6CA6DF3C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DC79A-3B6C-44C3-86A0-BAA6A01B1702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9226D-AEAB-46BB-8183-09BA51B7904B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6D4E5-42C2-4A97-884F-219FC029DC71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5B4B4-DF16-440E-915D-6BFD1B331C81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C6B91-6726-4408-8FE0-272E93DC0DBF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15DF-5049-47CE-B534-887F5D9C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D874-8147-4CA1-972D-C3B63EC8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700D-5279-4795-9836-A899D56B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9F5B-EE82-4E62-9AEE-EBFD4F6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496-BDC7-4962-8D4C-7A059B48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F89-7E61-473E-8B44-5247C14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A43-DC7E-426B-B66B-BD27D08E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141B-E003-437F-9888-EAA01482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7A24-66A4-41BB-9541-0531B24E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352-1F2B-4051-80F6-83F183A0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3C80-015F-408A-845D-6FFFECA3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A30EA-54DC-473E-9743-0DABD3D2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5_image073.png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www.med.und.nodak.edu/depts/path/powerpoint/blk5/NP1_files/slide0045_image07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0_image045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med.und.nodak.edu/depts/path/powerpoint/blk5/NP1_files/slide0040_image04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2_image049.wmz" TargetMode="External"/><Relationship Id="rId5" Type="http://schemas.openxmlformats.org/officeDocument/2006/relationships/image" Target="../media/image11.wmf"/><Relationship Id="rId4" Type="http://schemas.openxmlformats.org/officeDocument/2006/relationships/image" Target="http://www.med.und.nodak.edu/depts/path/powerpoint/blk5/NP1_files/slide0042_image047.wm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Arafa,MD,KSFP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16041"/>
          <p:cNvPicPr>
            <a:picLocks noChangeAspect="1" noChangeArrowheads="1"/>
          </p:cNvPicPr>
          <p:nvPr/>
        </p:nvPicPr>
        <p:blipFill>
          <a:blip r:embed="rId2" cstate="print"/>
          <a:srcRect l="50000" b="49637"/>
          <a:stretch>
            <a:fillRect/>
          </a:stretch>
        </p:blipFill>
        <p:spPr bwMode="auto">
          <a:xfrm>
            <a:off x="762000" y="1019175"/>
            <a:ext cx="7467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Nomenclature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prefix + suffix</a:t>
            </a:r>
          </a:p>
          <a:p>
            <a:pPr lvl="2" eaLnBrk="1" hangingPunct="1">
              <a:defRPr/>
            </a:pPr>
            <a:r>
              <a:rPr lang="en-US" smtClean="0"/>
              <a:t>Type of cell + (-oma)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Benign tumor arising in fibrous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Fibro + oma =  Fibroma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Benign tumor arising in fatty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Lipo + oma = lipoma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tumor arising in cartilage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chondro</a:t>
            </a:r>
            <a:r>
              <a:rPr lang="en-US" dirty="0" smtClean="0"/>
              <a:t> + </a:t>
            </a:r>
            <a:r>
              <a:rPr lang="en-US" dirty="0" err="1" smtClean="0"/>
              <a:t>oma</a:t>
            </a:r>
            <a:r>
              <a:rPr lang="en-US" dirty="0" smtClean="0"/>
              <a:t> = </a:t>
            </a:r>
            <a:r>
              <a:rPr lang="en-US" dirty="0" err="1" smtClean="0"/>
              <a:t>chondroma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Benign tumor arising in smooth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Leiomyo</a:t>
            </a:r>
            <a:r>
              <a:rPr lang="en-US" dirty="0" smtClean="0"/>
              <a:t> + </a:t>
            </a:r>
            <a:r>
              <a:rPr lang="en-US" dirty="0" err="1" smtClean="0"/>
              <a:t>oma</a:t>
            </a:r>
            <a:r>
              <a:rPr lang="en-US" dirty="0" smtClean="0"/>
              <a:t> = </a:t>
            </a:r>
            <a:r>
              <a:rPr lang="en-US" dirty="0" err="1" smtClean="0"/>
              <a:t>leiomyoma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Benign tumor arising in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Rhabdomyo</a:t>
            </a:r>
            <a:r>
              <a:rPr lang="en-US" dirty="0" smtClean="0"/>
              <a:t> + </a:t>
            </a:r>
            <a:r>
              <a:rPr lang="en-US" dirty="0" err="1" smtClean="0"/>
              <a:t>oma</a:t>
            </a:r>
            <a:r>
              <a:rPr lang="en-US" dirty="0" smtClean="0"/>
              <a:t> = </a:t>
            </a:r>
            <a:r>
              <a:rPr lang="en-US" dirty="0" err="1" smtClean="0"/>
              <a:t>rhabdomyoma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epithelial benign tumors are classified on the basis of :</a:t>
            </a:r>
          </a:p>
          <a:p>
            <a:pPr lvl="1" eaLnBrk="1" hangingPunct="1">
              <a:defRPr/>
            </a:pPr>
            <a:r>
              <a:rPr lang="en-US" smtClean="0"/>
              <a:t>The cell of origin </a:t>
            </a:r>
          </a:p>
          <a:p>
            <a:pPr lvl="1" eaLnBrk="1" hangingPunct="1">
              <a:defRPr/>
            </a:pPr>
            <a:r>
              <a:rPr lang="en-US" smtClean="0"/>
              <a:t>Microscopic pattern</a:t>
            </a:r>
          </a:p>
          <a:p>
            <a:pPr lvl="1" eaLnBrk="1" hangingPunct="1">
              <a:defRPr/>
            </a:pPr>
            <a:r>
              <a:rPr lang="en-US" smtClean="0"/>
              <a:t>Macroscopic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u="sng" dirty="0" smtClean="0"/>
              <a:t>Adeno</a:t>
            </a:r>
            <a:r>
              <a:rPr lang="en-US" b="1" dirty="0" smtClean="0"/>
              <a:t>ma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producing gland pattern….OR … derived from glands but not </a:t>
            </a:r>
            <a:r>
              <a:rPr lang="en-US" u="sng" dirty="0" smtClean="0"/>
              <a:t>necessarily</a:t>
            </a:r>
            <a:r>
              <a:rPr lang="en-US" dirty="0" smtClean="0"/>
              <a:t> exhibiting gland pattern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err="1" smtClean="0"/>
              <a:t>Papilloma</a:t>
            </a:r>
            <a:r>
              <a:rPr lang="en-US" b="1" dirty="0" smtClean="0"/>
              <a:t>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growing on any surface that produce microscopic or macroscopic finger-like </a:t>
            </a:r>
            <a:r>
              <a:rPr lang="en-US" dirty="0" smtClean="0"/>
              <a:t>pattern</a:t>
            </a:r>
          </a:p>
          <a:p>
            <a:pPr lvl="1" eaLnBrk="1" hangingPunct="1">
              <a:defRPr/>
            </a:pPr>
            <a:r>
              <a:rPr lang="en-US" dirty="0" smtClean="0"/>
              <a:t>Same finger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008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0" y="228600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Adenoma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00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41388"/>
            <a:ext cx="74676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0" y="3048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Papilloma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Polyp</a:t>
            </a:r>
            <a:r>
              <a:rPr lang="en-US" dirty="0" smtClean="0"/>
              <a:t> : a mass that projects above a mucosal surface to form a macroscopically visible structure.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e.g. - colonic polyp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- nasal polyp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Neoplasia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Upon completion of these lectures, the student should:</a:t>
            </a:r>
          </a:p>
          <a:p>
            <a:pPr eaLnBrk="1" hangingPunct="1">
              <a:defRPr/>
            </a:pPr>
            <a:r>
              <a:rPr lang="en-US" sz="3800" dirty="0" smtClean="0"/>
              <a:t>Define a neoplasm. Contrast </a:t>
            </a:r>
            <a:r>
              <a:rPr lang="en-US" sz="3800" dirty="0" err="1" smtClean="0"/>
              <a:t>neoplastic</a:t>
            </a:r>
            <a:r>
              <a:rPr lang="en-US" sz="3800" dirty="0" smtClean="0"/>
              <a:t> growth with hyperplasia, </a:t>
            </a:r>
            <a:r>
              <a:rPr lang="en-US" sz="3800" dirty="0" err="1" smtClean="0"/>
              <a:t>metaplasia</a:t>
            </a:r>
            <a:r>
              <a:rPr lang="en-US" sz="3800" dirty="0" smtClean="0"/>
              <a:t>, and dysplasia.</a:t>
            </a:r>
          </a:p>
          <a:p>
            <a:pPr eaLnBrk="1" hangingPunct="1">
              <a:defRPr/>
            </a:pPr>
            <a:r>
              <a:rPr lang="en-US" sz="3800" dirty="0" smtClean="0"/>
              <a:t>Know the basic principles of the nomenclature of benign and malignant processes.</a:t>
            </a:r>
          </a:p>
          <a:p>
            <a:pPr eaLnBrk="1" hangingPunct="1">
              <a:defRPr/>
            </a:pPr>
            <a:r>
              <a:rPr lang="en-US" sz="3800" dirty="0" smtClean="0"/>
              <a:t>Define and use in the proper context:</a:t>
            </a:r>
          </a:p>
          <a:p>
            <a:pPr lvl="1" eaLnBrk="1" hangingPunct="1">
              <a:defRPr/>
            </a:pPr>
            <a:r>
              <a:rPr lang="en-US" sz="3200" dirty="0" smtClean="0"/>
              <a:t>Adenoma.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Papilloma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Polyp.</a:t>
            </a:r>
          </a:p>
          <a:p>
            <a:pPr lvl="1" eaLnBrk="1" hangingPunct="1">
              <a:defRPr/>
            </a:pPr>
            <a:r>
              <a:rPr lang="en-US" sz="3200" dirty="0" err="1" smtClean="0"/>
              <a:t>Cystadenoma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Carcinoma.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Adenocarcinoma</a:t>
            </a:r>
            <a:r>
              <a:rPr lang="en-US" sz="3200" dirty="0" smtClean="0"/>
              <a:t>.</a:t>
            </a:r>
            <a:endParaRPr lang="ar-SA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Sarcoma.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Teratoma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Blastoma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Hamartoma</a:t>
            </a:r>
            <a:r>
              <a:rPr lang="en-US" sz="32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0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9925"/>
            <a:ext cx="746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67200" y="0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Polyp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Examples : </a:t>
            </a:r>
          </a:p>
          <a:p>
            <a:pPr lvl="1" eaLnBrk="1" hangingPunct="1">
              <a:defRPr/>
            </a:pPr>
            <a:r>
              <a:rPr lang="en-US" dirty="0" smtClean="0"/>
              <a:t>Respiratory airways: Bronchial </a:t>
            </a:r>
            <a:r>
              <a:rPr lang="en-US" u="sng" dirty="0" smtClean="0"/>
              <a:t>adenoma</a:t>
            </a:r>
          </a:p>
          <a:p>
            <a:pPr lvl="1" eaLnBrk="1" hangingPunct="1">
              <a:defRPr/>
            </a:pPr>
            <a:r>
              <a:rPr lang="en-US" dirty="0" smtClean="0"/>
              <a:t>Renal epithelium: Renal tubular adenoma</a:t>
            </a:r>
          </a:p>
          <a:p>
            <a:pPr lvl="1" eaLnBrk="1" hangingPunct="1">
              <a:defRPr/>
            </a:pPr>
            <a:r>
              <a:rPr lang="en-US" dirty="0" smtClean="0"/>
              <a:t>Liver cell : Liver cell adenoma</a:t>
            </a:r>
          </a:p>
          <a:p>
            <a:pPr lvl="1" eaLnBrk="1" hangingPunct="1">
              <a:defRPr/>
            </a:pPr>
            <a:r>
              <a:rPr lang="en-US" dirty="0" err="1" smtClean="0"/>
              <a:t>Squamous</a:t>
            </a:r>
            <a:r>
              <a:rPr lang="en-US" dirty="0" smtClean="0"/>
              <a:t> epithelium: </a:t>
            </a:r>
            <a:r>
              <a:rPr lang="en-US" dirty="0" err="1" smtClean="0"/>
              <a:t>squamous</a:t>
            </a:r>
            <a:r>
              <a:rPr lang="en-US" dirty="0" smtClean="0"/>
              <a:t> </a:t>
            </a:r>
            <a:r>
              <a:rPr lang="en-US" b="1" u="sng" dirty="0" err="1" smtClean="0"/>
              <a:t>papilloma</a:t>
            </a:r>
            <a:r>
              <a:rPr lang="en-US" b="1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Malignant tumors:</a:t>
            </a:r>
          </a:p>
          <a:p>
            <a:pPr lvl="1" eaLnBrk="1" hangingPunct="1">
              <a:defRPr/>
            </a:pPr>
            <a:r>
              <a:rPr lang="en-US" dirty="0" smtClean="0"/>
              <a:t>Malignant tumor arising in </a:t>
            </a:r>
            <a:r>
              <a:rPr lang="en-US" dirty="0" err="1" smtClean="0"/>
              <a:t>mesenchymal</a:t>
            </a:r>
            <a:r>
              <a:rPr lang="en-US" dirty="0" smtClean="0"/>
              <a:t> tissue :  </a:t>
            </a:r>
            <a:r>
              <a:rPr lang="en-US" u="sng" dirty="0" smtClean="0"/>
              <a:t>SARCOMA</a:t>
            </a:r>
          </a:p>
          <a:p>
            <a:pPr lvl="2" eaLnBrk="1" hangingPunct="1">
              <a:defRPr/>
            </a:pPr>
            <a:r>
              <a:rPr lang="en-US" dirty="0" smtClean="0"/>
              <a:t>From fibrous tissue: </a:t>
            </a:r>
            <a:r>
              <a:rPr lang="en-US" dirty="0" err="1" smtClean="0"/>
              <a:t>Fibrosarcoma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From bone : </a:t>
            </a:r>
            <a:r>
              <a:rPr lang="en-US" dirty="0" err="1" smtClean="0"/>
              <a:t>Osteosarcoma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From cartilage : </a:t>
            </a:r>
            <a:r>
              <a:rPr lang="en-US" dirty="0" err="1" smtClean="0"/>
              <a:t>chondrosarcoma</a:t>
            </a: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Macron tissue </a:t>
            </a:r>
            <a:endParaRPr lang="en-US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Osteosarcoma</a:t>
            </a:r>
            <a:endParaRPr lang="en-US" sz="4400">
              <a:solidFill>
                <a:srgbClr val="9966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603" name="Picture 3" descr="http://www.med.und.nodak.edu/depts/path/powerpoint/blk5/NP1_files/slide0045_image071.png"/>
          <p:cNvPicPr>
            <a:picLocks noChangeArrowheads="1"/>
          </p:cNvPicPr>
          <p:nvPr/>
        </p:nvPicPr>
        <p:blipFill>
          <a:blip r:embed="rId3" r:link="rId4" cstate="print">
            <a:lum bright="12000"/>
          </a:blip>
          <a:srcRect/>
          <a:stretch>
            <a:fillRect/>
          </a:stretch>
        </p:blipFill>
        <p:spPr bwMode="auto">
          <a:xfrm>
            <a:off x="228600" y="914400"/>
            <a:ext cx="461803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 descr="http://www.med.und.nodak.edu/depts/path/powerpoint/blk5/NP1_files/slide0045_image073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663950" y="3206750"/>
            <a:ext cx="4597400" cy="291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Malignant tumors arising from epithelial origin : </a:t>
            </a:r>
            <a:r>
              <a:rPr lang="en-US" u="sng" dirty="0" smtClean="0"/>
              <a:t>CARCINOMA</a:t>
            </a:r>
          </a:p>
          <a:p>
            <a:pPr lvl="1" eaLnBrk="1" hangingPunct="1">
              <a:defRPr/>
            </a:pPr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pPr lvl="1" eaLnBrk="1" hangingPunct="1">
              <a:defRPr/>
            </a:pPr>
            <a:r>
              <a:rPr lang="en-US" dirty="0" smtClean="0"/>
              <a:t>Renal cell </a:t>
            </a:r>
            <a:r>
              <a:rPr lang="en-US" u="sng" dirty="0" err="1" smtClean="0"/>
              <a:t>adeno</a:t>
            </a:r>
            <a:r>
              <a:rPr lang="en-US" dirty="0" err="1" smtClean="0"/>
              <a:t>carcinoma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cholangiocarcinoma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.und.nodak.edu/depts/path/powerpoint/blk5/NP1_files/slide0040_image043.png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64050" y="2760663"/>
            <a:ext cx="4148138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 descr="http://www.med.und.nodak.edu/depts/path/powerpoint/blk5/NP1_files/slide0040_image045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38150" y="1617663"/>
            <a:ext cx="38957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Carcinomas arising from any epithelium of the body that exhibit </a:t>
            </a:r>
            <a:r>
              <a:rPr lang="en-US" sz="2400" dirty="0" err="1"/>
              <a:t>squamous</a:t>
            </a:r>
            <a:r>
              <a:rPr lang="en-US" sz="2400" dirty="0"/>
              <a:t> differentiation are termed </a:t>
            </a:r>
            <a:r>
              <a:rPr lang="en-US" sz="2400" dirty="0" err="1"/>
              <a:t>squamous</a:t>
            </a:r>
            <a:r>
              <a:rPr lang="en-US" sz="2400" dirty="0"/>
              <a:t> cell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672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</a:p>
          <a:p>
            <a:pPr rtl="1">
              <a:defRPr/>
            </a:pPr>
            <a:r>
              <a:rPr lang="en-US" sz="2400" dirty="0">
                <a:cs typeface="Arial" charset="0"/>
              </a:rPr>
              <a:t>other descriptive terms may be added such as:</a:t>
            </a:r>
            <a:endParaRPr lang="en-US" sz="2000" dirty="0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66800" y="1981200"/>
            <a:ext cx="6934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Papillary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</a:t>
            </a:r>
            <a:r>
              <a:rPr lang="en-US" sz="2400" dirty="0" err="1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of the 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Ovary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 </a:t>
            </a:r>
            <a:r>
              <a:rPr lang="ar-S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كيس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28676" name="Picture 4" descr="http://www.med.und.nodak.edu/depts/path/powerpoint/blk5/NP1_files/slide0042_image047.wmz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2971800"/>
            <a:ext cx="38100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5" descr="http://www.med.und.nodak.edu/depts/path/powerpoint/blk5/NP1_files/slide0042_image049.wmz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3276600"/>
            <a:ext cx="348615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Melanoma ( skin </a:t>
            </a:r>
            <a:r>
              <a:rPr lang="en-US" dirty="0" smtClean="0"/>
              <a:t>)</a:t>
            </a:r>
            <a:r>
              <a:rPr lang="ar-SA" dirty="0" smtClean="0"/>
              <a:t> </a:t>
            </a:r>
            <a:r>
              <a:rPr lang="en-US" dirty="0" smtClean="0"/>
              <a:t>malignant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Mesothelioma</a:t>
            </a:r>
            <a:r>
              <a:rPr lang="en-US" dirty="0" smtClean="0"/>
              <a:t> (</a:t>
            </a:r>
            <a:r>
              <a:rPr lang="en-US" dirty="0" err="1" smtClean="0"/>
              <a:t>mesothelium</a:t>
            </a:r>
            <a:r>
              <a:rPr lang="en-US" dirty="0" smtClean="0"/>
              <a:t> </a:t>
            </a:r>
            <a:r>
              <a:rPr lang="en-US" dirty="0" smtClean="0"/>
              <a:t>) malignant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Seminoma</a:t>
            </a:r>
            <a:r>
              <a:rPr lang="en-US" dirty="0" smtClean="0"/>
              <a:t> ( testis </a:t>
            </a:r>
            <a:r>
              <a:rPr lang="en-US" dirty="0" smtClean="0"/>
              <a:t>) malignant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Lymphoma ( lymphoid tissue ) </a:t>
            </a:r>
            <a:r>
              <a:rPr lang="en-US" dirty="0" smtClean="0"/>
              <a:t>malignant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See table 6 – 1  page 168 ( </a:t>
            </a:r>
            <a:r>
              <a:rPr lang="en-US" dirty="0" err="1" smtClean="0"/>
              <a:t>Robbin’s</a:t>
            </a:r>
            <a:r>
              <a:rPr lang="en-US" dirty="0" smtClean="0"/>
              <a:t>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the biological behavior : </a:t>
            </a:r>
          </a:p>
          <a:p>
            <a:pPr lvl="1" eaLnBrk="1" hangingPunct="1">
              <a:defRPr/>
            </a:pPr>
            <a:r>
              <a:rPr lang="en-US" dirty="0" smtClean="0"/>
              <a:t>Benign and malignant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Based on the cell of origin : </a:t>
            </a:r>
          </a:p>
          <a:p>
            <a:pPr lvl="1" eaLnBrk="1" hangingPunct="1">
              <a:defRPr/>
            </a:pPr>
            <a:r>
              <a:rPr lang="en-US" dirty="0" smtClean="0"/>
              <a:t>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derived from more than one germ-cell layer: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Derived from embryonic tissue: </a:t>
            </a:r>
            <a:r>
              <a:rPr lang="en-US" dirty="0" err="1" smtClean="0"/>
              <a:t>blastoma</a:t>
            </a:r>
            <a:r>
              <a:rPr lang="en-US" dirty="0" smtClean="0"/>
              <a:t>            </a:t>
            </a:r>
            <a:r>
              <a:rPr lang="en-US" sz="2400" dirty="0" smtClean="0"/>
              <a:t>(could be benign e.g. </a:t>
            </a:r>
            <a:r>
              <a:rPr lang="en-US" sz="2400" dirty="0" err="1" smtClean="0"/>
              <a:t>osteoblastoma</a:t>
            </a:r>
            <a:r>
              <a:rPr lang="en-US" sz="2400" dirty="0" smtClean="0"/>
              <a:t>, or malignant e.g. </a:t>
            </a:r>
            <a:r>
              <a:rPr lang="en-US" sz="2400" dirty="0" err="1" smtClean="0"/>
              <a:t>neuroblastoma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IPOMA VERY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Lipoma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is one of the leading causes of death worldwide.</a:t>
            </a:r>
          </a:p>
          <a:p>
            <a:pPr eaLnBrk="1" hangingPunct="1">
              <a:defRPr/>
            </a:pPr>
            <a:r>
              <a:rPr lang="en-US" smtClean="0"/>
              <a:t>Emotional and physical suffering by the patient.</a:t>
            </a:r>
          </a:p>
          <a:p>
            <a:pPr eaLnBrk="1" hangingPunct="1">
              <a:defRPr/>
            </a:pPr>
            <a:r>
              <a:rPr lang="en-US" smtClean="0"/>
              <a:t>Different mortality rate …..</a:t>
            </a:r>
          </a:p>
          <a:p>
            <a:pPr lvl="1" eaLnBrk="1" hangingPunct="1">
              <a:defRPr/>
            </a:pPr>
            <a:r>
              <a:rPr lang="en-US" smtClean="0"/>
              <a:t>Some are curable </a:t>
            </a:r>
          </a:p>
          <a:p>
            <a:pPr lvl="1" eaLnBrk="1" hangingPunct="1">
              <a:defRPr/>
            </a:pPr>
            <a:r>
              <a:rPr lang="en-US" smtClean="0"/>
              <a:t>Others are fatal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Fibroadenoma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7338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Teratoma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Teratoma</a:t>
            </a:r>
            <a:r>
              <a:rPr lang="en-US" dirty="0" smtClean="0"/>
              <a:t>:</a:t>
            </a:r>
          </a:p>
          <a:p>
            <a:pPr lvl="1" algn="just" eaLnBrk="1" hangingPunct="1">
              <a:defRPr/>
            </a:pPr>
            <a:r>
              <a:rPr lang="en-US" b="1" dirty="0" err="1" smtClean="0"/>
              <a:t>Teratoma</a:t>
            </a:r>
            <a:r>
              <a:rPr lang="en-US" b="1" dirty="0" smtClean="0"/>
              <a:t> contains recognizable mature or immature cells or tissues representative of more than one germ-cell layer and some times all three.</a:t>
            </a:r>
          </a:p>
          <a:p>
            <a:pPr lvl="1" algn="just" eaLnBrk="1" hangingPunct="1">
              <a:defRPr/>
            </a:pPr>
            <a:r>
              <a:rPr lang="en-US" b="1" dirty="0" err="1" smtClean="0"/>
              <a:t>Teratomas</a:t>
            </a:r>
            <a:r>
              <a:rPr lang="en-US" b="1" dirty="0" smtClean="0"/>
              <a:t> originate from </a:t>
            </a:r>
            <a:r>
              <a:rPr lang="en-US" b="1" dirty="0" err="1" smtClean="0"/>
              <a:t>totipotential</a:t>
            </a:r>
            <a:r>
              <a:rPr lang="en-US" b="1" dirty="0" smtClean="0"/>
              <a:t> cells such as those normally present in the ovary and testis.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Such cells have the capacity to differentiate into any of the cell types found in the adult body. So they may give rise to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that mimic bone, epithelium, muscle, fat, nerve and other tissues.</a:t>
            </a:r>
          </a:p>
          <a:p>
            <a:pPr algn="just" eaLnBrk="1" hangingPunct="1">
              <a:defRPr/>
            </a:pPr>
            <a:endParaRPr lang="en-US" sz="2800" b="1" dirty="0" smtClean="0"/>
          </a:p>
          <a:p>
            <a:pPr algn="just" eaLnBrk="1" hangingPunct="1">
              <a:defRPr/>
            </a:pPr>
            <a:r>
              <a:rPr lang="en-US" sz="2800" b="1" dirty="0" smtClean="0"/>
              <a:t>Most common sites are: ovary &amp; testis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If all the components parts are well differentiated, it is a </a:t>
            </a:r>
            <a:r>
              <a:rPr lang="en-US" sz="2800" b="1" u="sng" dirty="0" smtClean="0"/>
              <a:t>benign</a:t>
            </a:r>
            <a:r>
              <a:rPr lang="en-US" sz="2800" b="1" dirty="0" smtClean="0"/>
              <a:t> (mature) </a:t>
            </a:r>
            <a:r>
              <a:rPr lang="en-US" sz="2800" b="1" dirty="0" err="1" smtClean="0"/>
              <a:t>teratoma</a:t>
            </a:r>
            <a:r>
              <a:rPr lang="en-US" sz="2800" b="1" dirty="0" smtClean="0"/>
              <a:t>.</a:t>
            </a:r>
          </a:p>
          <a:p>
            <a:pPr algn="just" eaLnBrk="1" hangingPunct="1">
              <a:defRPr/>
            </a:pPr>
            <a:r>
              <a:rPr lang="en-US" sz="2800" b="1" dirty="0" smtClean="0"/>
              <a:t>If less well differentiated, it is an immature  (malignant) </a:t>
            </a:r>
            <a:r>
              <a:rPr lang="en-US" sz="2800" b="1" dirty="0" err="1" smtClean="0"/>
              <a:t>teratoma</a:t>
            </a:r>
            <a:r>
              <a:rPr lang="en-US" sz="2800" b="1" dirty="0" smtClean="0"/>
              <a:t>. 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38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1">
                <a:solidFill>
                  <a:srgbClr val="FF0000"/>
                </a:solidFill>
              </a:rPr>
              <a:t>Neoplasia nomenclature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 historic eponyms – “first described by…”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533400" y="1371600"/>
          <a:ext cx="8382000" cy="4765824"/>
        </p:xfrm>
        <a:graphic>
          <a:graphicData uri="http://schemas.openxmlformats.org/drawingml/2006/table">
            <a:tbl>
              <a:tblPr rtl="1"/>
              <a:tblGrid>
                <a:gridCol w="6245225"/>
                <a:gridCol w="2136775"/>
              </a:tblGrid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lymphoma (HL) of B Ly cell origin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Hodgkin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B Ly cell  in children (jaw and GIT)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Burkitt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Bone tumor (PNET)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Ewing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Kidney tumor - clear cell adenocarcinoma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Grawitz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tumor derived from vascular epithelium  (AIDS)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Kaposi sarcoma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Ovarian tumor derived from Brenner cells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Brenner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chest wall tumor of PNET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Skin tumor derived from Merkel cell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Merkel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WHAT ARE HAMARTOMAS AND CHORISTOMA?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Hamartoma</a:t>
            </a:r>
            <a:r>
              <a:rPr lang="en-US" dirty="0" smtClean="0"/>
              <a:t>: a mass composed of </a:t>
            </a:r>
            <a:r>
              <a:rPr lang="en-US" u="sng" dirty="0" smtClean="0"/>
              <a:t>cells native </a:t>
            </a:r>
            <a:r>
              <a:rPr lang="en-US" dirty="0" smtClean="0"/>
              <a:t>to the organ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pulmonary </a:t>
            </a:r>
            <a:r>
              <a:rPr lang="en-US" dirty="0" err="1" smtClean="0"/>
              <a:t>hamartoma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Choristoma</a:t>
            </a:r>
            <a:r>
              <a:rPr lang="en-US" dirty="0" smtClean="0"/>
              <a:t>: a mass composed of normal cells in a wrong location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pancreatic </a:t>
            </a:r>
            <a:r>
              <a:rPr lang="en-US" dirty="0" err="1" smtClean="0"/>
              <a:t>choristoma</a:t>
            </a:r>
            <a:r>
              <a:rPr lang="en-US" dirty="0" smtClean="0"/>
              <a:t> in liver or stomach.</a:t>
            </a:r>
          </a:p>
          <a:p>
            <a:pPr eaLnBrk="1" hangingPunct="1">
              <a:defRPr/>
            </a:pPr>
            <a:r>
              <a:rPr lang="en-US" b="1" u="sng" dirty="0" smtClean="0"/>
              <a:t>Malformation</a:t>
            </a:r>
            <a:r>
              <a:rPr lang="en-US" dirty="0" smtClean="0"/>
              <a:t> and </a:t>
            </a:r>
            <a:r>
              <a:rPr lang="en-US" b="1" u="sng" dirty="0" smtClean="0"/>
              <a:t>not neoplasm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Pulmonary </a:t>
            </a:r>
            <a:r>
              <a:rPr lang="en-US" dirty="0" err="1" smtClean="0"/>
              <a:t>Hamartoma</a:t>
            </a:r>
            <a:endParaRPr lang="en-US" dirty="0"/>
          </a:p>
        </p:txBody>
      </p:sp>
      <p:pic>
        <p:nvPicPr>
          <p:cNvPr id="39939" name="Picture 2" descr="http://www.meddean.luc.edu/lumen/MedEd/MEDICINE/PULMONAR/cxr/atlas/images/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754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jcu.edu.au/path/webpath/Term1/CPC4.1.5-LC/webgen/thumbnails/RS-588-Lung%20Hamart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Pancreatic </a:t>
            </a:r>
            <a:r>
              <a:rPr lang="en-US" dirty="0" err="1" smtClean="0"/>
              <a:t>choristoma</a:t>
            </a:r>
            <a:r>
              <a:rPr lang="en-US" dirty="0" smtClean="0"/>
              <a:t> in gall bladder </a:t>
            </a:r>
            <a:endParaRPr lang="en-US" dirty="0"/>
          </a:p>
        </p:txBody>
      </p:sp>
      <p:pic>
        <p:nvPicPr>
          <p:cNvPr id="40963" name="Picture 2" descr="http://www.joplink.net/prev/200909/27_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7452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 smtClean="0"/>
              <a:t>Hamartoma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Choristoma</a:t>
            </a: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They are distinguished from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by the fact that they do not exhibit continued growth.  they are group of tumor-like tissue masses which may be confused with </a:t>
            </a:r>
            <a:r>
              <a:rPr lang="en-US" sz="2800" b="1" u="sng" dirty="0" err="1" smtClean="0"/>
              <a:t>neoplasms</a:t>
            </a:r>
            <a:endParaRPr lang="en-US" sz="2800" b="1" u="sng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 = new growth</a:t>
            </a:r>
          </a:p>
          <a:p>
            <a:pPr eaLnBrk="1" hangingPunct="1">
              <a:defRPr/>
            </a:pPr>
            <a:r>
              <a:rPr lang="en-US" smtClean="0"/>
              <a:t>Neoplasm = tumor</a:t>
            </a:r>
          </a:p>
          <a:p>
            <a:pPr eaLnBrk="1" hangingPunct="1">
              <a:defRPr/>
            </a:pPr>
            <a:r>
              <a:rPr lang="en-US" smtClean="0"/>
              <a:t>Tumor = swelling</a:t>
            </a:r>
          </a:p>
          <a:p>
            <a:pPr eaLnBrk="1" hangingPunct="1">
              <a:defRPr/>
            </a:pPr>
            <a:r>
              <a:rPr lang="en-US" smtClean="0"/>
              <a:t>The study of tumors = Oncology</a:t>
            </a:r>
          </a:p>
          <a:p>
            <a:pPr lvl="1" eaLnBrk="1" hangingPunct="1">
              <a:defRPr/>
            </a:pPr>
            <a:r>
              <a:rPr lang="en-US" smtClean="0"/>
              <a:t> Oncos = tumor  +   ology = study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Clr>
                <a:srgbClr val="FFCC00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Maha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Arafa,MD,KSFP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525963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Compare and contrast benign and malignant tumors with respect to:</a:t>
            </a:r>
          </a:p>
          <a:p>
            <a:pPr lvl="1">
              <a:defRPr/>
            </a:pPr>
            <a:r>
              <a:rPr lang="en-US" sz="1800" dirty="0" smtClean="0"/>
              <a:t>demarcation from surrounding tissue (capsule, local invasiveness.</a:t>
            </a:r>
          </a:p>
          <a:p>
            <a:pPr lvl="1">
              <a:defRPr/>
            </a:pPr>
            <a:r>
              <a:rPr lang="en-US" sz="1800" dirty="0" smtClean="0"/>
              <a:t> rate of growth</a:t>
            </a:r>
          </a:p>
          <a:p>
            <a:pPr lvl="1">
              <a:defRPr/>
            </a:pPr>
            <a:r>
              <a:rPr lang="en-US" sz="1800" dirty="0" smtClean="0"/>
              <a:t>degree of differentiation (Explain the meaning of differentiation).</a:t>
            </a:r>
          </a:p>
          <a:p>
            <a:pPr lvl="1">
              <a:defRPr/>
            </a:pPr>
            <a:r>
              <a:rPr lang="en-US" sz="1800" dirty="0" smtClean="0"/>
              <a:t>distant spread (metastases).</a:t>
            </a:r>
          </a:p>
          <a:p>
            <a:pPr>
              <a:defRPr/>
            </a:pPr>
            <a:r>
              <a:rPr lang="en-US" sz="2000" dirty="0" smtClean="0"/>
              <a:t>Describe the morphologic changes associated with poorly differentiated tumors; define and understand the usage of the terms </a:t>
            </a:r>
            <a:r>
              <a:rPr lang="en-US" sz="2000" dirty="0" err="1" smtClean="0"/>
              <a:t>anaplasia</a:t>
            </a:r>
            <a:r>
              <a:rPr lang="en-US" sz="2000" dirty="0" smtClean="0"/>
              <a:t>, </a:t>
            </a:r>
            <a:r>
              <a:rPr lang="en-US" sz="2000" dirty="0" err="1" smtClean="0"/>
              <a:t>pleomorphism</a:t>
            </a:r>
            <a:r>
              <a:rPr lang="en-US" sz="2000" dirty="0" smtClean="0"/>
              <a:t>, nuclear </a:t>
            </a:r>
            <a:r>
              <a:rPr lang="en-US" sz="2000" dirty="0" err="1" smtClean="0"/>
              <a:t>atypia</a:t>
            </a:r>
            <a:r>
              <a:rPr lang="en-US" sz="2000" dirty="0" smtClean="0"/>
              <a:t>, abnormal mitoses and tumor giant cells.</a:t>
            </a:r>
          </a:p>
          <a:p>
            <a:pPr>
              <a:defRPr/>
            </a:pPr>
            <a:r>
              <a:rPr lang="en-US" sz="2000" dirty="0" smtClean="0"/>
              <a:t>Understand the clinical significance of invasiveness and metastasis.</a:t>
            </a:r>
          </a:p>
          <a:p>
            <a:pPr>
              <a:defRPr/>
            </a:pPr>
            <a:r>
              <a:rPr lang="en-US" sz="2000" dirty="0" smtClean="0"/>
              <a:t> Describe the anatomic pathways utilized by tumors in metastatic spread. Know which pathways are commonly used by carcinomas versus sarcomas.</a:t>
            </a:r>
          </a:p>
          <a:p>
            <a:pPr>
              <a:defRPr/>
            </a:pPr>
            <a:r>
              <a:rPr lang="en-US" sz="2000" dirty="0" smtClean="0"/>
              <a:t>List some common sites of distant metastases. </a:t>
            </a:r>
          </a:p>
          <a:p>
            <a:pPr>
              <a:defRPr/>
            </a:pPr>
            <a:r>
              <a:rPr lang="en-US" sz="2000" dirty="0" smtClean="0"/>
              <a:t>Recognize the epidemiologic data of cancer distribution in regard to age, race, geographic factors, and genetic backgrounds</a:t>
            </a:r>
            <a:r>
              <a:rPr lang="en-US" sz="1200" dirty="0" smtClean="0"/>
              <a:t>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List some inherited syndromes with a genetic predisposition to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Differentiation and </a:t>
            </a:r>
            <a:r>
              <a:rPr lang="en-US" b="1" dirty="0" err="1" smtClean="0"/>
              <a:t>anaplasia</a:t>
            </a:r>
            <a:endParaRPr lang="en-US" b="1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r>
              <a:rPr lang="en-US" dirty="0" smtClean="0"/>
              <a:t>: </a:t>
            </a:r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r>
              <a:rPr lang="en-US" dirty="0" smtClean="0"/>
              <a:t>Differentiation means : the extent to which the </a:t>
            </a:r>
            <a:r>
              <a:rPr lang="en-US" u="sng" dirty="0" err="1" smtClean="0"/>
              <a:t>parenchymal</a:t>
            </a:r>
            <a:r>
              <a:rPr lang="en-US" dirty="0" smtClean="0"/>
              <a:t> cells of the tumor resemble their normal counterparts </a:t>
            </a:r>
            <a:r>
              <a:rPr lang="en-US" dirty="0" smtClean="0"/>
              <a:t>morphologically and </a:t>
            </a:r>
            <a:r>
              <a:rPr lang="en-US" dirty="0" smtClean="0"/>
              <a:t>functionally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well differentiated = closely resemble their normal </a:t>
            </a:r>
            <a:r>
              <a:rPr lang="en-US" dirty="0" smtClean="0"/>
              <a:t>counterparts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Moderately differentiated</a:t>
            </a:r>
          </a:p>
          <a:p>
            <a:pPr eaLnBrk="1" hangingPunct="1">
              <a:defRPr/>
            </a:pPr>
            <a:r>
              <a:rPr lang="en-US" dirty="0" smtClean="0"/>
              <a:t>Poorly differentiated</a:t>
            </a:r>
          </a:p>
          <a:p>
            <a:pPr eaLnBrk="1" hangingPunct="1">
              <a:defRPr/>
            </a:pPr>
            <a:r>
              <a:rPr lang="en-US" dirty="0" smtClean="0"/>
              <a:t>Undifferentiated  ( </a:t>
            </a:r>
            <a:r>
              <a:rPr lang="en-US" dirty="0" err="1" smtClean="0"/>
              <a:t>Anaplasia</a:t>
            </a:r>
            <a:r>
              <a:rPr lang="en-US" dirty="0" smtClean="0"/>
              <a:t> 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= well differentiated</a:t>
            </a:r>
          </a:p>
          <a:p>
            <a:pPr eaLnBrk="1" hangingPunct="1">
              <a:defRPr/>
            </a:pPr>
            <a:r>
              <a:rPr lang="en-US" smtClean="0"/>
              <a:t>Malignant tumors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well differentiated -----&gt; anaplastic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00"/>
            <a:ext cx="7467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0113"/>
            <a:ext cx="7467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Definition: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an abnormal mass of tissue,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the growth of which is uncoordinated with that of normal tissues,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and that persists in the same excessive manner after the cessation of the stimulus which evoked the change</a:t>
            </a:r>
            <a:r>
              <a:rPr lang="en-US" sz="2400" b="1" dirty="0" smtClean="0">
                <a:latin typeface="Arial"/>
              </a:rPr>
              <a:t>“</a:t>
            </a: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With the loss of responsiveness to normal growth controls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Different from hyperplasia, </a:t>
            </a:r>
            <a:r>
              <a:rPr lang="en-US" sz="2400" b="1" dirty="0" err="1" smtClean="0"/>
              <a:t>metaplasia</a:t>
            </a:r>
            <a:r>
              <a:rPr lang="en-US" sz="2400" b="1" dirty="0" smtClean="0"/>
              <a:t> and dysplasia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smtClean="0"/>
              <a:t>Pleomorphism : variation in size</a:t>
            </a:r>
          </a:p>
          <a:p>
            <a:pPr lvl="1" eaLnBrk="1" hangingPunct="1">
              <a:defRPr/>
            </a:pPr>
            <a:r>
              <a:rPr lang="en-US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smtClean="0"/>
              <a:t>Hyperchrmasia  ( dark cell )</a:t>
            </a:r>
          </a:p>
          <a:p>
            <a:pPr lvl="1" eaLnBrk="1" hangingPunct="1">
              <a:defRPr/>
            </a:pPr>
            <a:r>
              <a:rPr lang="en-US" smtClean="0"/>
              <a:t>Mitosis ….?abnormal 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Rate of growth: 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grows slowly </a:t>
            </a:r>
          </a:p>
          <a:p>
            <a:pPr lvl="2" eaLnBrk="1" hangingPunct="1">
              <a:defRPr/>
            </a:pPr>
            <a:r>
              <a:rPr lang="en-US" smtClean="0"/>
              <a:t>are affected by blood supply, hormonal effects , location</a:t>
            </a:r>
          </a:p>
          <a:p>
            <a:pPr lvl="1" eaLnBrk="1" hangingPunct="1"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defRPr/>
            </a:pPr>
            <a:r>
              <a:rPr lang="en-US" smtClean="0"/>
              <a:t>grows faster </a:t>
            </a:r>
          </a:p>
          <a:p>
            <a:pPr lvl="2" eaLnBrk="1" hangingPunct="1">
              <a:defRPr/>
            </a:pPr>
            <a:r>
              <a:rPr lang="en-US" smtClean="0"/>
              <a:t>Correlate with the level of differentiation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invasion :</a:t>
            </a:r>
          </a:p>
          <a:p>
            <a:pPr lvl="1" eaLnBrk="1" hangingPunct="1">
              <a:defRPr/>
            </a:pPr>
            <a:r>
              <a:rPr lang="en-US" smtClean="0"/>
              <a:t>Benign tumors : </a:t>
            </a:r>
          </a:p>
          <a:p>
            <a:pPr lvl="2" eaLnBrk="1" hangingPunct="1">
              <a:defRPr/>
            </a:pPr>
            <a:r>
              <a:rPr lang="en-US" smtClean="0"/>
              <a:t>Remain localized</a:t>
            </a:r>
          </a:p>
          <a:p>
            <a:pPr lvl="2" eaLnBrk="1" hangingPunct="1">
              <a:defRPr/>
            </a:pPr>
            <a:r>
              <a:rPr lang="en-US" smtClean="0"/>
              <a:t>Cannot invade</a:t>
            </a:r>
          </a:p>
          <a:p>
            <a:pPr lvl="2" eaLnBrk="1" hangingPunct="1">
              <a:defRPr/>
            </a:pPr>
            <a:r>
              <a:rPr lang="en-US" smtClean="0"/>
              <a:t>Usually capsulated</a:t>
            </a:r>
          </a:p>
          <a:p>
            <a:pPr lvl="1" eaLnBrk="1" hangingPunct="1"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defRPr/>
            </a:pPr>
            <a:r>
              <a:rPr lang="en-US" smtClean="0"/>
              <a:t>Progressive invasion</a:t>
            </a:r>
          </a:p>
          <a:p>
            <a:pPr lvl="2" eaLnBrk="1" hangingPunct="1">
              <a:defRPr/>
            </a:pPr>
            <a:r>
              <a:rPr lang="en-US" smtClean="0"/>
              <a:t>Destruction</a:t>
            </a:r>
          </a:p>
          <a:p>
            <a:pPr lvl="2" eaLnBrk="1" hangingPunct="1">
              <a:defRPr/>
            </a:pPr>
            <a:r>
              <a:rPr lang="en-US" smtClean="0"/>
              <a:t>Usually not capsulated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781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0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660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6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008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48050"/>
            <a:ext cx="518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Metastasis</a:t>
            </a:r>
            <a:r>
              <a:rPr lang="en-US" b="1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</a:t>
            </a:r>
          </a:p>
          <a:p>
            <a:pPr lvl="1" eaLnBrk="1" hangingPunct="1">
              <a:defRPr/>
            </a:pPr>
            <a:r>
              <a:rPr lang="en-US" smtClean="0"/>
              <a:t>Definition : the development of secondary implants discontinuous with the primary tumor, possibly in remote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Classification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Benign </a:t>
            </a:r>
          </a:p>
          <a:p>
            <a:pPr lvl="1" eaLnBrk="1" hangingPunct="1">
              <a:defRPr/>
            </a:pPr>
            <a:r>
              <a:rPr lang="en-US" dirty="0" smtClean="0"/>
              <a:t>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</a:t>
            </a:r>
          </a:p>
          <a:p>
            <a:pPr lvl="1" eaLnBrk="1" hangingPunct="1">
              <a:defRPr/>
            </a:pPr>
            <a:r>
              <a:rPr lang="en-US" smtClean="0"/>
              <a:t>Cancers have different ability to metastasize</a:t>
            </a:r>
          </a:p>
          <a:p>
            <a:pPr lvl="1" eaLnBrk="1" hangingPunct="1">
              <a:defRPr/>
            </a:pPr>
            <a:r>
              <a:rPr lang="en-US" smtClean="0"/>
              <a:t>Approximately 30% patients present with clinically evident metastases.</a:t>
            </a:r>
          </a:p>
          <a:p>
            <a:pPr lvl="1" eaLnBrk="1" hangingPunct="1">
              <a:defRPr/>
            </a:pPr>
            <a:r>
              <a:rPr lang="en-US" smtClean="0"/>
              <a:t>Generally, the more anaplastic and the larger the primary tumor, the more likely is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three pathways </a:t>
            </a:r>
          </a:p>
          <a:p>
            <a:pPr lvl="1" eaLnBrk="1" hangingPunct="1">
              <a:defRPr/>
            </a:pPr>
            <a:r>
              <a:rPr lang="en-US" b="1" smtClean="0"/>
              <a:t>Lymphatic </a:t>
            </a:r>
            <a:r>
              <a:rPr lang="en-US" smtClean="0"/>
              <a:t>spread :</a:t>
            </a:r>
          </a:p>
          <a:p>
            <a:pPr lvl="1" eaLnBrk="1" hangingPunct="1">
              <a:defRPr/>
            </a:pPr>
            <a:r>
              <a:rPr lang="en-US" b="1" smtClean="0"/>
              <a:t>Hematogenous </a:t>
            </a:r>
            <a:r>
              <a:rPr lang="en-US" smtClean="0"/>
              <a:t>spread :  </a:t>
            </a:r>
          </a:p>
          <a:p>
            <a:pPr lvl="1" eaLnBrk="1" hangingPunct="1">
              <a:defRPr/>
            </a:pPr>
            <a:r>
              <a:rPr lang="en-US" smtClean="0"/>
              <a:t>Seeding of the </a:t>
            </a:r>
            <a:r>
              <a:rPr lang="en-US" b="1" smtClean="0"/>
              <a:t>body cavities</a:t>
            </a:r>
            <a:r>
              <a:rPr lang="en-US" smtClean="0"/>
              <a:t>: pleural, peritoneal cavities and cerebral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Lymphatic </a:t>
            </a:r>
            <a:r>
              <a:rPr lang="en-US" dirty="0" smtClean="0"/>
              <a:t>spread :</a:t>
            </a:r>
          </a:p>
          <a:p>
            <a:pPr lvl="1" eaLnBrk="1" hangingPunct="1">
              <a:defRPr/>
            </a:pPr>
            <a:r>
              <a:rPr lang="en-US" dirty="0" smtClean="0"/>
              <a:t> favored by carcinomas</a:t>
            </a:r>
          </a:p>
          <a:p>
            <a:pPr lvl="1" eaLnBrk="1" hangingPunct="1">
              <a:defRPr/>
            </a:pPr>
            <a:r>
              <a:rPr lang="en-US" dirty="0" smtClean="0"/>
              <a:t>Breast carcinoma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axillary</a:t>
            </a:r>
            <a:r>
              <a:rPr lang="en-US" dirty="0" smtClean="0">
                <a:sym typeface="Wingdings" pitchFamily="2" charset="2"/>
              </a:rPr>
              <a:t> lymph nodes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Lung carcinomas  bronchial lymph nodes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Hematogenous </a:t>
            </a:r>
            <a:r>
              <a:rPr lang="en-US" smtClean="0"/>
              <a:t>spread : </a:t>
            </a:r>
          </a:p>
          <a:p>
            <a:pPr eaLnBrk="1" hangingPunct="1">
              <a:defRPr/>
            </a:pPr>
            <a:r>
              <a:rPr lang="en-US" smtClean="0"/>
              <a:t>favored by sarcomas</a:t>
            </a:r>
          </a:p>
          <a:p>
            <a:pPr eaLnBrk="1" hangingPunct="1">
              <a:defRPr/>
            </a:pPr>
            <a:r>
              <a:rPr lang="en-US" smtClean="0"/>
              <a:t>Also used by carcinomas</a:t>
            </a:r>
          </a:p>
          <a:p>
            <a:pPr eaLnBrk="1" hangingPunct="1">
              <a:defRPr/>
            </a:pPr>
            <a:r>
              <a:rPr lang="en-US" smtClean="0"/>
              <a:t>Veins are more commonly invaded</a:t>
            </a:r>
          </a:p>
          <a:p>
            <a:pPr eaLnBrk="1" hangingPunct="1">
              <a:defRPr/>
            </a:pPr>
            <a:r>
              <a:rPr lang="en-US" smtClean="0"/>
              <a:t>The liver and lungs are the most frequently involved secondary sites 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008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5"/>
            <a:ext cx="8001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smtClean="0"/>
              <a:t>Pleomorphism : variation in size</a:t>
            </a:r>
          </a:p>
          <a:p>
            <a:pPr lvl="1" eaLnBrk="1" hangingPunct="1">
              <a:defRPr/>
            </a:pPr>
            <a:r>
              <a:rPr lang="en-US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smtClean="0"/>
              <a:t>Hyperchrmasia  ( dark cell )</a:t>
            </a:r>
          </a:p>
          <a:p>
            <a:pPr lvl="1" eaLnBrk="1" hangingPunct="1">
              <a:defRPr/>
            </a:pPr>
            <a:r>
              <a:rPr lang="en-US" smtClean="0"/>
              <a:t>Mitosis ….?abnormal one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: </a:t>
            </a:r>
          </a:p>
          <a:p>
            <a:pPr lvl="1" eaLnBrk="1" hangingPunct="1">
              <a:defRPr/>
            </a:pPr>
            <a:r>
              <a:rPr lang="en-US" smtClean="0"/>
              <a:t>Definiton: a loss in the uniformity of the individual cells and a loss in their architectural orientation.</a:t>
            </a:r>
          </a:p>
          <a:p>
            <a:pPr lvl="1" eaLnBrk="1" hangingPunct="1">
              <a:defRPr/>
            </a:pPr>
            <a:r>
              <a:rPr lang="en-US" smtClean="0"/>
              <a:t>Non-neoplastic</a:t>
            </a:r>
          </a:p>
          <a:p>
            <a:pPr lvl="1" eaLnBrk="1" hangingPunct="1">
              <a:defRPr/>
            </a:pPr>
            <a:r>
              <a:rPr lang="en-US" smtClean="0"/>
              <a:t>Occurs mainly in the epithelia</a:t>
            </a:r>
          </a:p>
          <a:p>
            <a:pPr lvl="1" eaLnBrk="1" hangingPunct="1">
              <a:defRPr/>
            </a:pPr>
            <a:r>
              <a:rPr lang="en-US" smtClean="0"/>
              <a:t>Dysplastic cells shows a degree of : pleomorphism, hyperchrmasia,increased mitosis and loss of polarity.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does not mean cancer</a:t>
            </a:r>
          </a:p>
          <a:p>
            <a:pPr eaLnBrk="1" hangingPunct="1">
              <a:defRPr/>
            </a:pPr>
            <a:r>
              <a:rPr lang="en-US" smtClean="0"/>
              <a:t>Dyplasia does not necessarily progress to cancer</a:t>
            </a:r>
          </a:p>
          <a:p>
            <a:pPr eaLnBrk="1" hangingPunct="1">
              <a:defRPr/>
            </a:pPr>
            <a:r>
              <a:rPr lang="en-US" smtClean="0"/>
              <a:t>Dysplasia may be reversible</a:t>
            </a:r>
          </a:p>
          <a:p>
            <a:pPr eaLnBrk="1" hangingPunct="1">
              <a:defRPr/>
            </a:pPr>
            <a:r>
              <a:rPr lang="en-US" smtClean="0"/>
              <a:t>If dysplastic changes involve the entire thickness of the epithelium it is called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CARCINOMA IN-SITU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ys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nlcerv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038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in-situ</a:t>
            </a:r>
          </a:p>
          <a:p>
            <a:pPr lvl="1" eaLnBrk="1" hangingPunct="1">
              <a:defRPr/>
            </a:pPr>
            <a:r>
              <a:rPr lang="en-US" smtClean="0"/>
              <a:t>Definition: an intraepithelial malignancy in which malignant cells involve the entire thickness of the epithelium without penetration of the basement membrane.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Applicable only to epithelial neoplasms.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tumors :</a:t>
            </a:r>
          </a:p>
          <a:p>
            <a:pPr lvl="1" eaLnBrk="1" hangingPunct="1">
              <a:defRPr/>
            </a:pPr>
            <a:r>
              <a:rPr lang="en-US" dirty="0" smtClean="0"/>
              <a:t>Will remain localized</a:t>
            </a:r>
          </a:p>
          <a:p>
            <a:pPr lvl="1" eaLnBrk="1" hangingPunct="1">
              <a:defRPr/>
            </a:pPr>
            <a:r>
              <a:rPr lang="en-US" dirty="0" smtClean="0"/>
              <a:t>Cannot spread to distant sites</a:t>
            </a:r>
          </a:p>
          <a:p>
            <a:pPr lvl="1" eaLnBrk="1" hangingPunct="1">
              <a:defRPr/>
            </a:pPr>
            <a:r>
              <a:rPr lang="en-US" dirty="0" smtClean="0"/>
              <a:t>Generally can be locally excised</a:t>
            </a:r>
          </a:p>
          <a:p>
            <a:pPr lvl="1" eaLnBrk="1" hangingPunct="1">
              <a:defRPr/>
            </a:pPr>
            <a:r>
              <a:rPr lang="en-US" dirty="0" smtClean="0"/>
              <a:t>Patient generally survives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hypotrophy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1" descr="d:\SCContent\9780723434443\graphics\fullsize\M9780723434443-006-f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981200"/>
            <a:ext cx="7585075" cy="4114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Dysplasia Features: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30480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Increased rate of multiplication.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Disordered maturation.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81400" y="1524000"/>
            <a:ext cx="53340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Nuclear abnormality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N/C ratio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Irregular nuclear membrane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chromatin content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Cytoplasmic</a:t>
            </a: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abnormalities</a:t>
            </a: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due to failure of normal maturation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Dysplasia </a:t>
            </a:r>
            <a:br>
              <a:rPr lang="en-US" dirty="0" smtClean="0"/>
            </a:br>
            <a:r>
              <a:rPr lang="en-US" dirty="0" smtClean="0"/>
              <a:t>Uterine cervix</a:t>
            </a:r>
          </a:p>
        </p:txBody>
      </p:sp>
      <p:pic>
        <p:nvPicPr>
          <p:cNvPr id="35843" name="Picture 4" descr="FEM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857375"/>
            <a:ext cx="7086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929313"/>
            <a:ext cx="2073275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Mild Dysplasia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50" y="2428875"/>
            <a:ext cx="23114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Sever Dysplasia</a:t>
            </a:r>
          </a:p>
        </p:txBody>
      </p:sp>
      <p:sp>
        <p:nvSpPr>
          <p:cNvPr id="35846" name="Left Brace 6"/>
          <p:cNvSpPr>
            <a:spLocks/>
          </p:cNvSpPr>
          <p:nvPr/>
        </p:nvSpPr>
        <p:spPr bwMode="auto">
          <a:xfrm flipH="1">
            <a:off x="6261100" y="3071813"/>
            <a:ext cx="46038" cy="2000250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35847" name="Left Brace 7"/>
          <p:cNvSpPr>
            <a:spLocks/>
          </p:cNvSpPr>
          <p:nvPr/>
        </p:nvSpPr>
        <p:spPr bwMode="auto">
          <a:xfrm>
            <a:off x="1571625" y="4857750"/>
            <a:ext cx="46038" cy="1000125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(cervical  pap smear)</a:t>
            </a:r>
          </a:p>
        </p:txBody>
      </p:sp>
      <p:pic>
        <p:nvPicPr>
          <p:cNvPr id="36867" name="Picture 4" descr="FEM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05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significance:</a:t>
            </a:r>
          </a:p>
          <a:p>
            <a:pPr lvl="1">
              <a:defRPr/>
            </a:pPr>
            <a:r>
              <a:rPr lang="en-US" dirty="0" smtClean="0"/>
              <a:t>It is a premalignant condition.</a:t>
            </a:r>
          </a:p>
          <a:p>
            <a:pPr lvl="1">
              <a:defRPr/>
            </a:pPr>
            <a:r>
              <a:rPr lang="en-US" dirty="0" smtClean="0"/>
              <a:t>The risk of invasive cancer varies with: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grade of dysplasia </a:t>
            </a:r>
            <a:r>
              <a:rPr lang="en-US" sz="2800" dirty="0" smtClean="0"/>
              <a:t>(mild, moderate, sever)</a:t>
            </a:r>
            <a:endParaRPr lang="en-US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duration of dysplasia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site of dysplasia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Differences between dysplasia and cancer.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    </a:t>
            </a:r>
            <a:r>
              <a:rPr lang="en-US" smtClean="0">
                <a:sym typeface="Symbol" pitchFamily="18" charset="2"/>
              </a:rPr>
              <a:t>lack of invasiveness.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ym typeface="Symbol" pitchFamily="18" charset="2"/>
              </a:rPr>
              <a:t>     Reversibility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 situ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true neoplasm with all of the features of malignant neoplasm except invasiveness</a:t>
            </a:r>
          </a:p>
          <a:p>
            <a:pPr eaLnBrk="1" hangingPunct="1">
              <a:defRPr/>
            </a:pPr>
            <a:r>
              <a:rPr lang="en-US" smtClean="0"/>
              <a:t>Displays the cytological  features of malignancy without invasion of the basement membrane.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rc.arizona.edu/courses/webpath2/JPEG4/FEM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114800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63" name="Picture 3" descr="http://www.lrc.arizona.edu/courses/webpath2/JPEG4/FEM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3581400" cy="43878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0964" name="Picture 5" descr="http://www-medlib.med.utah.edu/WebPath/jpeg4/FEM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0965" name="Line 8"/>
          <p:cNvSpPr>
            <a:spLocks noChangeShapeType="1"/>
          </p:cNvSpPr>
          <p:nvPr/>
        </p:nvSpPr>
        <p:spPr bwMode="auto">
          <a:xfrm flipH="1" flipV="1">
            <a:off x="2743200" y="1600200"/>
            <a:ext cx="32004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486400" y="5638800"/>
            <a:ext cx="990600" cy="533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 flipH="1">
            <a:off x="5029200" y="58674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Title 10"/>
          <p:cNvSpPr>
            <a:spLocks noGrp="1"/>
          </p:cNvSpPr>
          <p:nvPr>
            <p:ph type="title"/>
          </p:nvPr>
        </p:nvSpPr>
        <p:spPr>
          <a:xfrm>
            <a:off x="0" y="714375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Squamous cell Carcinoma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Uterine 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6725" y="4724400"/>
            <a:ext cx="1057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Dysplasia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4801" y="4343400"/>
            <a:ext cx="762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Epidemiology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Will help to discover aetiology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Planning of preventive measures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To know what is common and what is rare.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Development of screening methods for early diagnosis</a:t>
            </a:r>
            <a:endParaRPr lang="en-US" b="1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neoplasms:</a:t>
            </a:r>
          </a:p>
          <a:p>
            <a:pPr lvl="1" eaLnBrk="1" hangingPunct="1">
              <a:defRPr/>
            </a:pPr>
            <a:r>
              <a:rPr lang="en-US" smtClean="0"/>
              <a:t>Can invade and destroy adjacent structure</a:t>
            </a:r>
          </a:p>
          <a:p>
            <a:pPr lvl="1" eaLnBrk="1" hangingPunct="1">
              <a:defRPr/>
            </a:pPr>
            <a:r>
              <a:rPr lang="en-US" smtClean="0"/>
              <a:t>Can spread to distant sites</a:t>
            </a:r>
          </a:p>
          <a:p>
            <a:pPr lvl="1" eaLnBrk="1" hangingPunct="1">
              <a:defRPr/>
            </a:pPr>
            <a:r>
              <a:rPr lang="en-US" smtClean="0"/>
              <a:t>Cause death (if not treated )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7" descr="D:\SCContent\9781437717815\graphics\fullsize\S9781437717815-005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598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/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Geographic and Environmental factors:</a:t>
            </a:r>
          </a:p>
          <a:p>
            <a:pPr lvl="1" eaLnBrk="1" hangingPunct="1">
              <a:defRPr/>
            </a:pPr>
            <a:r>
              <a:rPr lang="en-US" smtClean="0"/>
              <a:t>Rate of stomach carcinoma in Japan is seven times the rate in North America and Europe.</a:t>
            </a:r>
          </a:p>
          <a:p>
            <a:pPr lvl="1" eaLnBrk="1" hangingPunct="1">
              <a:defRPr/>
            </a:pPr>
            <a:r>
              <a:rPr lang="en-US" smtClean="0"/>
              <a:t>Breast carcinoma is five times higher in North America comparing to Japan</a:t>
            </a:r>
          </a:p>
          <a:p>
            <a:pPr lvl="1" eaLnBrk="1" hangingPunct="1">
              <a:defRPr/>
            </a:pPr>
            <a:r>
              <a:rPr lang="en-US" smtClean="0"/>
              <a:t>Liver cell carcinoma is more common in African populations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ncer causes Is Stopping Angiogenesis The Key To Stopping Cancer?"/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/>
          <a:stretch>
            <a:fillRect/>
          </a:stretch>
        </p:blipFill>
        <p:spPr bwMode="auto">
          <a:xfrm>
            <a:off x="1905000" y="1295400"/>
            <a:ext cx="5199063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Geographic and </a:t>
            </a:r>
            <a:r>
              <a:rPr lang="en-US" b="1" smtClean="0"/>
              <a:t>Environmental</a:t>
            </a:r>
            <a:r>
              <a:rPr lang="en-US" smtClean="0"/>
              <a:t> factors:</a:t>
            </a:r>
          </a:p>
          <a:p>
            <a:pPr lvl="1" eaLnBrk="1" hangingPunct="1">
              <a:defRPr/>
            </a:pPr>
            <a:r>
              <a:rPr lang="en-US" smtClean="0"/>
              <a:t>Asbestos : mesothelioma</a:t>
            </a:r>
          </a:p>
          <a:p>
            <a:pPr lvl="1" eaLnBrk="1" hangingPunct="1">
              <a:defRPr/>
            </a:pPr>
            <a:r>
              <a:rPr lang="en-US" smtClean="0"/>
              <a:t>Smoking : lung cancer</a:t>
            </a:r>
          </a:p>
          <a:p>
            <a:pPr lvl="1" eaLnBrk="1" hangingPunct="1">
              <a:defRPr/>
            </a:pPr>
            <a:r>
              <a:rPr lang="en-US" smtClean="0"/>
              <a:t>Multiple sexual partners: cervical cancer</a:t>
            </a:r>
          </a:p>
          <a:p>
            <a:pPr lvl="1" eaLnBrk="1" hangingPunct="1">
              <a:defRPr/>
            </a:pPr>
            <a:r>
              <a:rPr lang="en-US" smtClean="0"/>
              <a:t>Fatty diets : colonic cancer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Please see table 6-3 for occupational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Age</a:t>
            </a:r>
          </a:p>
          <a:p>
            <a:pPr lvl="1" eaLnBrk="1" hangingPunct="1">
              <a:defRPr/>
            </a:pPr>
            <a:r>
              <a:rPr lang="en-US" dirty="0" smtClean="0"/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Age:</a:t>
            </a:r>
          </a:p>
          <a:p>
            <a:pPr lvl="1" eaLnBrk="1" hangingPunct="1">
              <a:defRPr/>
            </a:pPr>
            <a:r>
              <a:rPr lang="en-US" smtClean="0"/>
              <a:t>Generally, the frequency of cancer increases with age.</a:t>
            </a:r>
          </a:p>
          <a:p>
            <a:pPr lvl="1" eaLnBrk="1" hangingPunct="1">
              <a:defRPr/>
            </a:pPr>
            <a:r>
              <a:rPr lang="en-US" smtClean="0"/>
              <a:t>Most cancer mortality occurs between 55 and 75. </a:t>
            </a:r>
          </a:p>
          <a:p>
            <a:pPr lvl="1" eaLnBrk="1" hangingPunct="1">
              <a:defRPr/>
            </a:pPr>
            <a:r>
              <a:rPr lang="en-US" smtClean="0"/>
              <a:t>Cancer mortality is also increased during childhood</a:t>
            </a:r>
          </a:p>
          <a:p>
            <a:pPr lvl="1" eaLnBrk="1" hangingPunct="1">
              <a:defRPr/>
            </a:pPr>
            <a:r>
              <a:rPr lang="en-US" smtClean="0"/>
              <a:t>Most common tumors of children: Leukemia, tumors of CNS, Lymphomas, soft tissue and bone sarcomas.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 tumors have two basic components:</a:t>
            </a:r>
          </a:p>
          <a:p>
            <a:pPr lvl="1" eaLnBrk="1" hangingPunct="1">
              <a:defRPr/>
            </a:pPr>
            <a:r>
              <a:rPr lang="en-US" sz="3200" b="1" smtClean="0"/>
              <a:t>Parechyma: </a:t>
            </a:r>
            <a:r>
              <a:rPr lang="en-US" sz="3200" smtClean="0"/>
              <a:t>made up of neoplastic cells</a:t>
            </a:r>
            <a:endParaRPr lang="en-US" sz="3200" b="1" smtClean="0"/>
          </a:p>
          <a:p>
            <a:pPr lvl="1" eaLnBrk="1" hangingPunct="1">
              <a:defRPr/>
            </a:pPr>
            <a:r>
              <a:rPr lang="en-US" sz="3200" b="1" smtClean="0"/>
              <a:t>Stroma: </a:t>
            </a:r>
            <a:r>
              <a:rPr lang="en-US" sz="3200" smtClean="0"/>
              <a:t>made up of non-neoplastic, host-derived connective tissue and blood vessels</a:t>
            </a:r>
            <a:endParaRPr lang="en-US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parenchyma:</a:t>
            </a:r>
          </a:p>
          <a:p>
            <a:pPr lvl="1">
              <a:defRPr/>
            </a:pPr>
            <a:r>
              <a:rPr lang="en-US" sz="2400" dirty="0"/>
              <a:t>Determines the biological </a:t>
            </a:r>
            <a:r>
              <a:rPr lang="en-US" sz="2400" u="sng" dirty="0"/>
              <a:t>behavior</a:t>
            </a:r>
            <a:r>
              <a:rPr lang="en-US" sz="2400" dirty="0"/>
              <a:t> of the tumor</a:t>
            </a:r>
          </a:p>
          <a:p>
            <a:pPr lvl="1">
              <a:defRPr/>
            </a:pPr>
            <a:r>
              <a:rPr lang="en-US" sz="2400" dirty="0"/>
              <a:t>From which the tumor derives its name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dirty="0" err="1"/>
              <a:t>stroma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400" dirty="0"/>
              <a:t>Carries the blood supply</a:t>
            </a:r>
          </a:p>
          <a:p>
            <a:pPr lvl="1">
              <a:defRPr/>
            </a:pPr>
            <a:r>
              <a:rPr lang="en-US" sz="2400" dirty="0"/>
              <a:t>Provides </a:t>
            </a:r>
            <a:r>
              <a:rPr lang="en-US" sz="2400" u="sng" dirty="0"/>
              <a:t>support</a:t>
            </a:r>
            <a:r>
              <a:rPr lang="en-US" sz="2400" dirty="0"/>
              <a:t> for the growth of the parenchyma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  <a:p>
            <a:pPr lvl="1" eaLnBrk="1" hangingPunct="1">
              <a:defRPr/>
            </a:pPr>
            <a:r>
              <a:rPr lang="en-US" smtClean="0"/>
              <a:t>Inherited Cancer Syndromes</a:t>
            </a:r>
          </a:p>
          <a:p>
            <a:pPr lvl="1" eaLnBrk="1" hangingPunct="1">
              <a:defRPr/>
            </a:pPr>
            <a:r>
              <a:rPr lang="en-US" smtClean="0"/>
              <a:t>Familial Cancers</a:t>
            </a:r>
          </a:p>
          <a:p>
            <a:pPr lvl="1" eaLnBrk="1" hangingPunct="1">
              <a:defRPr/>
            </a:pPr>
            <a:r>
              <a:rPr lang="en-US" smtClean="0"/>
              <a:t>Autosomal Recessive Syndromes of Defective DNA repair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Inherited Cancer Syndromes:</a:t>
            </a:r>
          </a:p>
          <a:p>
            <a:pPr lvl="1" eaLnBrk="1" hangingPunct="1">
              <a:defRPr/>
            </a:pPr>
            <a:r>
              <a:rPr lang="en-US" smtClean="0"/>
              <a:t>Inheritance of a single mutant gene greatly increases the risk of developing neoplasm</a:t>
            </a:r>
          </a:p>
          <a:p>
            <a:pPr lvl="1" eaLnBrk="1" hangingPunct="1">
              <a:defRPr/>
            </a:pPr>
            <a:r>
              <a:rPr lang="en-US" smtClean="0"/>
              <a:t>E.g. Retinoblastoma in children : </a:t>
            </a:r>
          </a:p>
          <a:p>
            <a:pPr lvl="2" eaLnBrk="1" hangingPunct="1">
              <a:defRPr/>
            </a:pPr>
            <a:r>
              <a:rPr lang="en-US" smtClean="0"/>
              <a:t>40% of Retinoblastomas are familial</a:t>
            </a:r>
          </a:p>
          <a:p>
            <a:pPr lvl="2" eaLnBrk="1" hangingPunct="1">
              <a:defRPr/>
            </a:pPr>
            <a:r>
              <a:rPr lang="en-US" smtClean="0"/>
              <a:t>carriers of the gene have 10000 fold increase in the risk of developing Retinoblastoma</a:t>
            </a:r>
          </a:p>
          <a:p>
            <a:pPr lvl="1" eaLnBrk="1" hangingPunct="1">
              <a:defRPr/>
            </a:pPr>
            <a:r>
              <a:rPr lang="en-US" smtClean="0"/>
              <a:t>E.g. multiple endocrine neoplasia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Familial Cancers:</a:t>
            </a:r>
          </a:p>
          <a:p>
            <a:pPr lvl="1" eaLnBrk="1" hangingPunct="1">
              <a:defRPr/>
            </a:pPr>
            <a:r>
              <a:rPr lang="en-US" smtClean="0"/>
              <a:t>All common types of cancers occur in familial form</a:t>
            </a:r>
          </a:p>
          <a:p>
            <a:pPr lvl="1" eaLnBrk="1" hangingPunct="1">
              <a:defRPr/>
            </a:pPr>
            <a:r>
              <a:rPr lang="en-US" smtClean="0"/>
              <a:t>E.g. breast, colon, ovary,brain</a:t>
            </a:r>
          </a:p>
          <a:p>
            <a:pPr lvl="1" eaLnBrk="1" hangingPunct="1">
              <a:defRPr/>
            </a:pPr>
            <a:r>
              <a:rPr lang="en-US" smtClean="0"/>
              <a:t>Familial cancers usually have unique features:</a:t>
            </a:r>
          </a:p>
          <a:p>
            <a:pPr lvl="2" eaLnBrk="1" hangingPunct="1">
              <a:defRPr/>
            </a:pPr>
            <a:r>
              <a:rPr lang="en-US" smtClean="0"/>
              <a:t>Start at early age</a:t>
            </a:r>
          </a:p>
          <a:p>
            <a:pPr lvl="2" eaLnBrk="1" hangingPunct="1">
              <a:defRPr/>
            </a:pPr>
            <a:r>
              <a:rPr lang="en-US" smtClean="0"/>
              <a:t>Multiple or bilateral</a:t>
            </a:r>
          </a:p>
          <a:p>
            <a:pPr lvl="2" eaLnBrk="1" hangingPunct="1">
              <a:defRPr/>
            </a:pPr>
            <a:r>
              <a:rPr lang="en-US" smtClean="0"/>
              <a:t>Two or more relatives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Autosomal Recessive Syndromes of Defective DNA repair :</a:t>
            </a:r>
          </a:p>
          <a:p>
            <a:pPr lvl="2" eaLnBrk="1" hangingPunct="1">
              <a:defRPr/>
            </a:pPr>
            <a:r>
              <a:rPr lang="en-US" smtClean="0"/>
              <a:t>Small group of autosomal recessive disorders</a:t>
            </a:r>
          </a:p>
          <a:p>
            <a:pPr lvl="2" eaLnBrk="1" hangingPunct="1">
              <a:defRPr/>
            </a:pPr>
            <a:r>
              <a:rPr lang="en-US" smtClean="0"/>
              <a:t>Characterized by DNA instability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Please see table 6-4 for more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dirty="0" smtClean="0"/>
              <a:t>Heredity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Aquired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preneoplastic</a:t>
            </a:r>
            <a:r>
              <a:rPr lang="en-US" b="1" dirty="0" smtClean="0">
                <a:solidFill>
                  <a:srgbClr val="FFFF00"/>
                </a:solidFill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200" b="1" smtClean="0"/>
              <a:t>Aquired preneoplastic disorders: </a:t>
            </a:r>
            <a:r>
              <a:rPr lang="en-US" b="1" smtClean="0"/>
              <a:t>Some Clinical conditions that predispose to cancer</a:t>
            </a:r>
          </a:p>
          <a:p>
            <a:pPr lvl="2" eaLnBrk="1" hangingPunct="1">
              <a:defRPr/>
            </a:pPr>
            <a:r>
              <a:rPr lang="en-US" b="1" smtClean="0"/>
              <a:t>Dysplastic bronchial mucosa in smokers</a:t>
            </a:r>
            <a:r>
              <a:rPr lang="en-US" b="1" smtClean="0">
                <a:sym typeface="Wingdings" pitchFamily="2" charset="2"/>
              </a:rPr>
              <a:t> lung carcinoma</a:t>
            </a:r>
            <a:endParaRPr lang="en-US" b="1" smtClean="0"/>
          </a:p>
          <a:p>
            <a:pPr lvl="2" eaLnBrk="1" hangingPunct="1">
              <a:defRPr/>
            </a:pPr>
            <a:r>
              <a:rPr lang="en-US" b="1" smtClean="0"/>
              <a:t>Liver cirrhosis </a:t>
            </a:r>
            <a:r>
              <a:rPr lang="en-US" b="1" smtClean="0">
                <a:sym typeface="Wingdings" pitchFamily="2" charset="2"/>
              </a:rPr>
              <a:t> liver cell carcinoma</a:t>
            </a:r>
            <a:r>
              <a:rPr lang="en-US" b="1" smtClean="0"/>
              <a:t> </a:t>
            </a:r>
          </a:p>
          <a:p>
            <a:pPr lvl="2" eaLnBrk="1" hangingPunct="1">
              <a:defRPr/>
            </a:pPr>
            <a:r>
              <a:rPr lang="en-US" b="1" smtClean="0"/>
              <a:t>Margins of chronic skin fistula </a:t>
            </a:r>
            <a:r>
              <a:rPr lang="en-US" b="1" smtClean="0">
                <a:sym typeface="Wingdings" pitchFamily="2" charset="2"/>
              </a:rPr>
              <a:t> squamous cell carcinoma</a:t>
            </a:r>
            <a:endParaRPr lang="en-US" b="1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983</TotalTime>
  <Words>2145</Words>
  <Application>Microsoft Office PowerPoint</Application>
  <PresentationFormat>On-screen Show (4:3)</PresentationFormat>
  <Paragraphs>451</Paragraphs>
  <Slides>97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Stream</vt:lpstr>
      <vt:lpstr>Neoplasia Lecture 1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Slide 10</vt:lpstr>
      <vt:lpstr>Slide 11</vt:lpstr>
      <vt:lpstr>Neoplasia</vt:lpstr>
      <vt:lpstr>Neoplasia</vt:lpstr>
      <vt:lpstr>Neoplasia</vt:lpstr>
      <vt:lpstr>Neoplasia</vt:lpstr>
      <vt:lpstr>Neoplasia</vt:lpstr>
      <vt:lpstr>Slide 17</vt:lpstr>
      <vt:lpstr>Slide 18</vt:lpstr>
      <vt:lpstr>Neoplasia</vt:lpstr>
      <vt:lpstr>Slide 20</vt:lpstr>
      <vt:lpstr>Neoplasia</vt:lpstr>
      <vt:lpstr>Neoplasia</vt:lpstr>
      <vt:lpstr>Slide 23</vt:lpstr>
      <vt:lpstr>Neoplasia</vt:lpstr>
      <vt:lpstr>Slide 25</vt:lpstr>
      <vt:lpstr>Slide 26</vt:lpstr>
      <vt:lpstr>Neoplasia Exceptions</vt:lpstr>
      <vt:lpstr>Neoplasia</vt:lpstr>
      <vt:lpstr>Slide 29</vt:lpstr>
      <vt:lpstr>Slide 30</vt:lpstr>
      <vt:lpstr>Slide 31</vt:lpstr>
      <vt:lpstr>Neoplasia</vt:lpstr>
      <vt:lpstr>Neoplasia</vt:lpstr>
      <vt:lpstr>Neoplasia</vt:lpstr>
      <vt:lpstr>Slide 35</vt:lpstr>
      <vt:lpstr>WHAT ARE HAMARTOMAS AND CHORISTOMA?</vt:lpstr>
      <vt:lpstr>Pulmonary Hamartoma</vt:lpstr>
      <vt:lpstr>Pancreatic choristoma in gall bladder </vt:lpstr>
      <vt:lpstr>Neoplasia</vt:lpstr>
      <vt:lpstr>Slide 40</vt:lpstr>
      <vt:lpstr>Neoplasia Lecture 2</vt:lpstr>
      <vt:lpstr>Objectives</vt:lpstr>
      <vt:lpstr>Neoplasia</vt:lpstr>
      <vt:lpstr>Neoplasia</vt:lpstr>
      <vt:lpstr>Neoplasia</vt:lpstr>
      <vt:lpstr>Neoplasia</vt:lpstr>
      <vt:lpstr>Slide 47</vt:lpstr>
      <vt:lpstr>Slide 48</vt:lpstr>
      <vt:lpstr>Slide 49</vt:lpstr>
      <vt:lpstr>Neoplasia</vt:lpstr>
      <vt:lpstr>Neoplasia</vt:lpstr>
      <vt:lpstr>Neoplasia</vt:lpstr>
      <vt:lpstr>Neoplasia</vt:lpstr>
      <vt:lpstr>Neoplasia</vt:lpstr>
      <vt:lpstr>Slide 55</vt:lpstr>
      <vt:lpstr>Slide 56</vt:lpstr>
      <vt:lpstr>Neoplasia</vt:lpstr>
      <vt:lpstr>Neoplasia</vt:lpstr>
      <vt:lpstr>Slide 59</vt:lpstr>
      <vt:lpstr>Neoplasia</vt:lpstr>
      <vt:lpstr>Neoplasia</vt:lpstr>
      <vt:lpstr>Neoplasia</vt:lpstr>
      <vt:lpstr>Neoplasia</vt:lpstr>
      <vt:lpstr>Slide 64</vt:lpstr>
      <vt:lpstr>Neoplasia</vt:lpstr>
      <vt:lpstr>Neoplasia</vt:lpstr>
      <vt:lpstr>Neoplasia</vt:lpstr>
      <vt:lpstr>Slide 68</vt:lpstr>
      <vt:lpstr>Neoplasia</vt:lpstr>
      <vt:lpstr>Slide 70</vt:lpstr>
      <vt:lpstr>Slide 71</vt:lpstr>
      <vt:lpstr>Dysplasia Features: </vt:lpstr>
      <vt:lpstr>Dysplasia  Uterine cervix</vt:lpstr>
      <vt:lpstr>Dysplasia (cervical  pap smear)</vt:lpstr>
      <vt:lpstr>Dysplasia</vt:lpstr>
      <vt:lpstr>Dysplasia</vt:lpstr>
      <vt:lpstr>Carcinoma in situ</vt:lpstr>
      <vt:lpstr>Squamous cell Carcinoma  Uterine Cervix</vt:lpstr>
      <vt:lpstr>Neoplasia</vt:lpstr>
      <vt:lpstr>Slide 80</vt:lpstr>
      <vt:lpstr>Slide 81</vt:lpstr>
      <vt:lpstr>Slide 82</vt:lpstr>
      <vt:lpstr>Neoplasia</vt:lpstr>
      <vt:lpstr>Neoplasia</vt:lpstr>
      <vt:lpstr>Neoplasia</vt:lpstr>
      <vt:lpstr>Slide 86</vt:lpstr>
      <vt:lpstr>Neoplasia</vt:lpstr>
      <vt:lpstr>Neoplasia</vt:lpstr>
      <vt:lpstr>Neoplasia</vt:lpstr>
      <vt:lpstr>Neoplasia</vt:lpstr>
      <vt:lpstr>Neoplasia</vt:lpstr>
      <vt:lpstr>Heredity</vt:lpstr>
      <vt:lpstr>Heredity</vt:lpstr>
      <vt:lpstr>Heredity</vt:lpstr>
      <vt:lpstr>Neoplasia</vt:lpstr>
      <vt:lpstr>Neoplasia</vt:lpstr>
      <vt:lpstr>Slide 97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ma100914</cp:lastModifiedBy>
  <cp:revision>26</cp:revision>
  <dcterms:created xsi:type="dcterms:W3CDTF">2004-10-29T18:43:32Z</dcterms:created>
  <dcterms:modified xsi:type="dcterms:W3CDTF">2014-11-02T05:53:47Z</dcterms:modified>
</cp:coreProperties>
</file>