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notesMasterIdLst>
    <p:notesMasterId r:id="rId30"/>
  </p:notesMasterIdLst>
  <p:sldIdLst>
    <p:sldId id="275" r:id="rId3"/>
    <p:sldId id="357" r:id="rId4"/>
    <p:sldId id="332" r:id="rId5"/>
    <p:sldId id="333" r:id="rId6"/>
    <p:sldId id="334" r:id="rId7"/>
    <p:sldId id="335" r:id="rId8"/>
    <p:sldId id="358" r:id="rId9"/>
    <p:sldId id="360" r:id="rId10"/>
    <p:sldId id="336" r:id="rId11"/>
    <p:sldId id="337" r:id="rId12"/>
    <p:sldId id="338" r:id="rId13"/>
    <p:sldId id="339" r:id="rId14"/>
    <p:sldId id="361" r:id="rId15"/>
    <p:sldId id="354" r:id="rId16"/>
    <p:sldId id="368" r:id="rId17"/>
    <p:sldId id="369" r:id="rId18"/>
    <p:sldId id="355" r:id="rId19"/>
    <p:sldId id="366" r:id="rId20"/>
    <p:sldId id="367" r:id="rId21"/>
    <p:sldId id="340" r:id="rId22"/>
    <p:sldId id="341" r:id="rId23"/>
    <p:sldId id="363" r:id="rId24"/>
    <p:sldId id="364" r:id="rId25"/>
    <p:sldId id="365" r:id="rId26"/>
    <p:sldId id="342" r:id="rId27"/>
    <p:sldId id="343" r:id="rId28"/>
    <p:sldId id="362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0" autoAdjust="0"/>
    <p:restoredTop sz="94667" autoAdjust="0"/>
  </p:normalViewPr>
  <p:slideViewPr>
    <p:cSldViewPr>
      <p:cViewPr varScale="1">
        <p:scale>
          <a:sx n="110" d="100"/>
          <a:sy n="110" d="100"/>
        </p:scale>
        <p:origin x="166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EB0FC9ED-E888-4978-9F46-737E565E3BB9}" type="datetimeFigureOut">
              <a:rPr lang="en-US"/>
              <a:pPr>
                <a:defRPr/>
              </a:pPr>
              <a:t>11/9/2014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FCE1422E-F04E-40AE-81B3-AC9E446D7F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664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E1422E-F04E-40AE-81B3-AC9E446D7F8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4777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8079BAB-E5B0-4B28-919B-0AF344A449AA}" type="slidenum">
              <a:rPr lang="en-US" smtClean="0">
                <a:cs typeface="Arial" pitchFamily="34" charset="0"/>
              </a:rPr>
              <a:pPr/>
              <a:t>24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3698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A72188E-6398-4DBB-9290-D1C746702905}" type="slidenum">
              <a:rPr lang="en-US" smtClean="0">
                <a:cs typeface="Arial" pitchFamily="34" charset="0"/>
              </a:rPr>
              <a:pPr/>
              <a:t>27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994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6EB696F-EAE3-432C-8D6F-151C3D7D8C73}" type="slidenum">
              <a:rPr lang="en-US" smtClean="0">
                <a:cs typeface="Arial" pitchFamily="34" charset="0"/>
              </a:rPr>
              <a:pPr/>
              <a:t>8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394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FE458E9-1D12-433C-AB96-2847C5E31962}" type="slidenum">
              <a:rPr lang="en-US" smtClean="0">
                <a:cs typeface="Arial" pitchFamily="34" charset="0"/>
              </a:rPr>
              <a:pPr/>
              <a:t>13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4740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14B531B-5567-4D1F-8035-8AA24ECEAFC7}" type="slidenum">
              <a:rPr lang="en-US" smtClean="0">
                <a:cs typeface="Arial" pitchFamily="34" charset="0"/>
              </a:rPr>
              <a:pPr/>
              <a:t>15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6425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3D97104-5FC3-4FE9-BA11-39CD8D864A2B}" type="slidenum">
              <a:rPr lang="en-US" smtClean="0">
                <a:cs typeface="Arial" pitchFamily="34" charset="0"/>
              </a:rPr>
              <a:pPr/>
              <a:t>16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177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9A030D4-D0D9-475E-BDEF-E8E080191395}" type="slidenum">
              <a:rPr lang="en-US" smtClean="0">
                <a:cs typeface="Arial" pitchFamily="34" charset="0"/>
              </a:rPr>
              <a:pPr/>
              <a:t>18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5576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D4597E8-FBBC-4A6F-882F-475A08C81D5C}" type="slidenum">
              <a:rPr lang="en-US" smtClean="0">
                <a:cs typeface="Arial" pitchFamily="34" charset="0"/>
              </a:rPr>
              <a:pPr/>
              <a:t>19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592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FE98BE7-BE14-4BA7-BCDE-294C4AA03D86}" type="slidenum">
              <a:rPr lang="en-US" smtClean="0">
                <a:cs typeface="Arial" pitchFamily="34" charset="0"/>
              </a:rPr>
              <a:pPr/>
              <a:t>22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96911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F2B60CB-3A78-4EAA-BEC5-87709DDA457A}" type="slidenum">
              <a:rPr lang="en-US" smtClean="0">
                <a:cs typeface="Arial" pitchFamily="34" charset="0"/>
              </a:rPr>
              <a:pPr/>
              <a:t>23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209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542 h 1906"/>
                <a:gd name="T4" fmla="*/ 5794 w 5740"/>
                <a:gd name="T5" fmla="*/ 1542 h 1906"/>
                <a:gd name="T6" fmla="*/ 5794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615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72897A-DFBF-41AD-99D3-DDCB100CA3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CA73A-0549-49AA-961D-32545F7596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55710-2F99-4242-8178-BFC5FA6DC1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C2753E-98D0-4CF3-BFAE-75AD9E733F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83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3844B-3606-4A59-A343-E52E218643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82A7B5-6A8C-4531-BBF9-5F1D163B81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8EF7D-61F4-4E46-B2EA-DE34D166F6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C9681-34C5-4AC8-9A1D-8BDC55136C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D7A40-DCA8-41DA-872A-46956D4A33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0C214-2F1A-4B26-98C0-067D3EDA29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845E7-8F95-40C7-A905-0D86AE9F36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1FAAA-9CB9-4A18-A703-19A468FCF1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1AB11E-F88D-41BC-9B74-AD811EDF4A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6013E-802F-44E9-9DAA-BC27C1F992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C76FE-1D8F-4EE2-AF96-A329EB82EF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1ABBB4-0395-49A8-9D71-686877C81C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A87D8A-AE71-44CB-ADE9-E6C0F10CEE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6ADA3-FEC4-40D0-B2F8-E2DE70DB6A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40E0F2-CC2E-45F8-B143-E3466405B6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ED737-35C7-4643-B313-AF2E0BA930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A28AC-C6CD-4298-84D6-28DC29EEB2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08D79A-F7D2-4961-ABBB-5121DEC2B7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28485A-7189-4ACF-82F1-DA2A12B99A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EC883-1CF6-4C94-82D9-E7AEC4000D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193ED38-0384-410E-845A-06B7CF7138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512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512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512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513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sp>
          <p:nvSpPr>
            <p:cNvPr id="513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542 h 1906"/>
                <a:gd name="T4" fmla="*/ 5794 w 5740"/>
                <a:gd name="T5" fmla="*/ 1542 h 1906"/>
                <a:gd name="T6" fmla="*/ 5794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513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00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31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53854738-413E-4A90-9AE7-EC04BE27C7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1920875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NEOPLASIA</a:t>
            </a:r>
            <a:br>
              <a:rPr lang="en-US" sz="4400" dirty="0" smtClean="0"/>
            </a:br>
            <a:r>
              <a:rPr lang="en-US" sz="4400" dirty="0" smtClean="0"/>
              <a:t>Lecture 5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err="1"/>
              <a:t>Maha</a:t>
            </a:r>
            <a:r>
              <a:rPr lang="en-US" dirty="0"/>
              <a:t> </a:t>
            </a:r>
            <a:r>
              <a:rPr lang="en-US" dirty="0" err="1" smtClean="0"/>
              <a:t>Arafah</a:t>
            </a:r>
            <a:r>
              <a:rPr lang="en-US" dirty="0" smtClean="0"/>
              <a:t>, M.D, KSFP</a:t>
            </a:r>
            <a:endParaRPr lang="en-US" dirty="0"/>
          </a:p>
          <a:p>
            <a:pPr eaLnBrk="1" hangingPunct="1">
              <a:defRPr/>
            </a:pPr>
            <a:r>
              <a:rPr lang="en-US" dirty="0" err="1" smtClean="0"/>
              <a:t>Abdulmalik</a:t>
            </a:r>
            <a:r>
              <a:rPr lang="en-US" dirty="0" smtClean="0"/>
              <a:t> </a:t>
            </a:r>
            <a:r>
              <a:rPr lang="en-US" dirty="0" err="1" smtClean="0"/>
              <a:t>Alsheikh</a:t>
            </a:r>
            <a:r>
              <a:rPr lang="en-US" dirty="0" smtClean="0"/>
              <a:t>, M.D, FRCPC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71600" y="2209800"/>
            <a:ext cx="6133217" cy="193899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pPr algn="ctr"/>
            <a:r>
              <a:rPr lang="en-US" sz="4000" dirty="0" smtClean="0"/>
              <a:t>Host defense</a:t>
            </a:r>
          </a:p>
          <a:p>
            <a:pPr algn="ctr"/>
            <a:r>
              <a:rPr lang="en-US" sz="4000" dirty="0" smtClean="0"/>
              <a:t>Effect of a tumor on the host</a:t>
            </a:r>
          </a:p>
          <a:p>
            <a:pPr algn="ctr"/>
            <a:r>
              <a:rPr lang="en-US" sz="4000" dirty="0" smtClean="0"/>
              <a:t>Laboratory Diagnosis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29000" y="5842337"/>
            <a:ext cx="1947648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pPr algn="ctr"/>
            <a:r>
              <a:rPr lang="en-US" sz="2000" dirty="0" smtClean="0"/>
              <a:t>Foundation block</a:t>
            </a:r>
          </a:p>
          <a:p>
            <a:pPr algn="ctr"/>
            <a:r>
              <a:rPr lang="en-US" sz="2000" dirty="0" smtClean="0"/>
              <a:t> </a:t>
            </a:r>
            <a:r>
              <a:rPr lang="en-US" sz="2000" dirty="0" smtClean="0"/>
              <a:t>2014</a:t>
            </a:r>
            <a:endParaRPr lang="en-US" sz="2000" dirty="0" smtClean="0"/>
          </a:p>
          <a:p>
            <a:pPr algn="ctr"/>
            <a:r>
              <a:rPr lang="en-US" sz="2000" dirty="0" smtClean="0"/>
              <a:t>Pathology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Clinical features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en-US" b="1" smtClean="0">
                <a:effectLst/>
              </a:rPr>
              <a:t>Cancer cachexia</a:t>
            </a:r>
          </a:p>
          <a:p>
            <a:pPr algn="just" eaLnBrk="1" hangingPunct="1"/>
            <a:r>
              <a:rPr lang="en-US" sz="2800" smtClean="0">
                <a:effectLst/>
              </a:rPr>
              <a:t>Usually accompanied by weakness, anorexia and anemia</a:t>
            </a:r>
          </a:p>
          <a:p>
            <a:pPr algn="just" eaLnBrk="1" hangingPunct="1"/>
            <a:r>
              <a:rPr lang="en-US" sz="2800" smtClean="0">
                <a:effectLst/>
              </a:rPr>
              <a:t>Severity of cachexia, generally, is correlated with the size and extend of spread  of the cancer.</a:t>
            </a:r>
          </a:p>
          <a:p>
            <a:pPr algn="just" eaLnBrk="1" hangingPunct="1"/>
            <a:r>
              <a:rPr lang="en-US" sz="2800" smtClean="0">
                <a:effectLst/>
              </a:rPr>
              <a:t>The origins of cancer cachexia are multifactorial:</a:t>
            </a:r>
          </a:p>
          <a:p>
            <a:pPr lvl="1" algn="just" eaLnBrk="1" hangingPunct="1"/>
            <a:r>
              <a:rPr lang="en-US" sz="2400" smtClean="0">
                <a:effectLst/>
              </a:rPr>
              <a:t> anorexia (reduced calorie intake)</a:t>
            </a:r>
          </a:p>
          <a:p>
            <a:pPr lvl="1" algn="just" eaLnBrk="1" hangingPunct="1"/>
            <a:r>
              <a:rPr lang="en-US" sz="2400" smtClean="0">
                <a:effectLst/>
              </a:rPr>
              <a:t>increased basal metabolic rate and calorie expenditure remains high.</a:t>
            </a:r>
          </a:p>
          <a:p>
            <a:pPr lvl="1" algn="just" eaLnBrk="1" hangingPunct="1"/>
            <a:r>
              <a:rPr lang="en-US" sz="2400" b="1" smtClean="0">
                <a:effectLst/>
              </a:rPr>
              <a:t>general metabolic disturbance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Clinical features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b="1" smtClean="0">
                <a:effectLst/>
              </a:rPr>
              <a:t>Paraneoplastic syndromes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b="1" smtClean="0">
              <a:effectLst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n-US" sz="2400" smtClean="0">
                <a:effectLst/>
              </a:rPr>
              <a:t>They are symptoms that occur in cancer patients and cannot be explained.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sz="2400" smtClean="0">
                <a:effectLst/>
              </a:rPr>
              <a:t>They are diverse and are associated with many different tumors.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sz="2400" smtClean="0">
                <a:effectLst/>
              </a:rPr>
              <a:t>They appear in 10% to 15%  of  pateints.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sz="2400" smtClean="0">
                <a:effectLst/>
              </a:rPr>
              <a:t>They may represent the earliest manifestation of an occult neoplasm.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sz="2400" smtClean="0">
                <a:effectLst/>
              </a:rPr>
              <a:t>They may represent significant clinical problems and may be lethal.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sz="2400" smtClean="0">
                <a:effectLst/>
              </a:rPr>
              <a:t>They may mimic metastatic disease.</a:t>
            </a:r>
          </a:p>
          <a:p>
            <a:pPr eaLnBrk="1" hangingPunct="1">
              <a:lnSpc>
                <a:spcPct val="90000"/>
              </a:lnSpc>
            </a:pPr>
            <a:endParaRPr lang="en-US" sz="2400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Clinical features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n-US" b="1" smtClean="0">
                <a:effectLst/>
              </a:rPr>
              <a:t>The most common paraneoplastic syndrome are: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US" smtClean="0">
                <a:effectLst/>
              </a:rPr>
              <a:t>Hypercalcemia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US" smtClean="0">
                <a:effectLst/>
              </a:rPr>
              <a:t>Cushing syndrome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US" smtClean="0">
                <a:effectLst/>
              </a:rPr>
              <a:t>Nonbacterial thrombotic endocarditis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b="1" smtClean="0">
                <a:effectLst/>
              </a:rPr>
              <a:t>The most often neoplasms associated with these syndromes: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n-US" smtClean="0">
                <a:effectLst/>
              </a:rPr>
              <a:t>Lung and breast cancers and hematologic malignancies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b="1" smtClean="0">
              <a:effectLst/>
            </a:endParaRPr>
          </a:p>
          <a:p>
            <a:pPr eaLnBrk="1" hangingPunct="1">
              <a:lnSpc>
                <a:spcPct val="90000"/>
              </a:lnSpc>
            </a:pPr>
            <a:endParaRPr lang="en-US" b="1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-7" y="-7"/>
            <a:chExt cx="3627" cy="3756"/>
          </a:xfrm>
        </p:grpSpPr>
        <p:grpSp>
          <p:nvGrpSpPr>
            <p:cNvPr id="16388" name="Group 3"/>
            <p:cNvGrpSpPr>
              <a:grpSpLocks/>
            </p:cNvGrpSpPr>
            <p:nvPr/>
          </p:nvGrpSpPr>
          <p:grpSpPr bwMode="auto">
            <a:xfrm>
              <a:off x="0" y="0"/>
              <a:ext cx="3613" cy="3742"/>
              <a:chOff x="0" y="0"/>
              <a:chExt cx="3613" cy="3742"/>
            </a:xfrm>
          </p:grpSpPr>
          <p:grpSp>
            <p:nvGrpSpPr>
              <p:cNvPr id="16390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3613" cy="212"/>
                <a:chOff x="0" y="0"/>
                <a:chExt cx="3613" cy="212"/>
              </a:xfrm>
            </p:grpSpPr>
            <p:sp>
              <p:nvSpPr>
                <p:cNvPr id="16491" name="Rectangle 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613" cy="212"/>
                </a:xfrm>
                <a:prstGeom prst="rect">
                  <a:avLst/>
                </a:prstGeom>
                <a:solidFill>
                  <a:srgbClr val="FFCCB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16492" name="Group 6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3613" cy="212"/>
                  <a:chOff x="0" y="0"/>
                  <a:chExt cx="3613" cy="212"/>
                </a:xfrm>
              </p:grpSpPr>
              <p:sp>
                <p:nvSpPr>
                  <p:cNvPr id="16493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3613" cy="212"/>
                  </a:xfrm>
                  <a:prstGeom prst="rect">
                    <a:avLst/>
                  </a:prstGeom>
                  <a:solidFill>
                    <a:srgbClr val="FFCCBB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r>
                      <a:rPr lang="arn-CL" sz="2800" b="1">
                        <a:solidFill>
                          <a:schemeClr val="bg1"/>
                        </a:solidFill>
                      </a:rPr>
                      <a:t>P</a:t>
                    </a:r>
                    <a:r>
                      <a:rPr lang="en-US" sz="2800" b="1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arn-CL" sz="2800" b="1">
                        <a:solidFill>
                          <a:schemeClr val="bg1"/>
                        </a:solidFill>
                      </a:rPr>
                      <a:t>araneoplastic</a:t>
                    </a:r>
                    <a:r>
                      <a:rPr lang="en-US" sz="2000" b="1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ar-SA" sz="2000" b="1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arn-CL" sz="2800" b="1">
                        <a:solidFill>
                          <a:schemeClr val="bg1"/>
                        </a:solidFill>
                      </a:rPr>
                      <a:t>syndromes</a:t>
                    </a:r>
                    <a:r>
                      <a:rPr lang="ar-SA" sz="2000" b="1">
                        <a:solidFill>
                          <a:schemeClr val="bg1"/>
                        </a:solidFill>
                      </a:rPr>
                      <a:t> </a:t>
                    </a:r>
                  </a:p>
                </p:txBody>
              </p:sp>
              <p:sp>
                <p:nvSpPr>
                  <p:cNvPr id="16494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3613" cy="21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16391" name="Group 9"/>
              <p:cNvGrpSpPr>
                <a:grpSpLocks/>
              </p:cNvGrpSpPr>
              <p:nvPr/>
            </p:nvGrpSpPr>
            <p:grpSpPr bwMode="auto">
              <a:xfrm>
                <a:off x="0" y="212"/>
                <a:ext cx="720" cy="288"/>
                <a:chOff x="0" y="212"/>
                <a:chExt cx="720" cy="288"/>
              </a:xfrm>
            </p:grpSpPr>
            <p:sp>
              <p:nvSpPr>
                <p:cNvPr id="16489" name="Rectangle 10"/>
                <p:cNvSpPr>
                  <a:spLocks noChangeArrowheads="1"/>
                </p:cNvSpPr>
                <p:nvPr/>
              </p:nvSpPr>
              <p:spPr bwMode="auto">
                <a:xfrm>
                  <a:off x="0" y="212"/>
                  <a:ext cx="720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r>
                    <a:rPr lang="arn-CL" sz="1600" b="1"/>
                    <a:t>Syndrome</a:t>
                  </a:r>
                  <a:r>
                    <a:rPr lang="ar-SA" sz="1600" b="1">
                      <a:solidFill>
                        <a:schemeClr val="bg1"/>
                      </a:solidFill>
                    </a:rPr>
                    <a:t> </a:t>
                  </a:r>
                </a:p>
              </p:txBody>
            </p:sp>
            <p:sp>
              <p:nvSpPr>
                <p:cNvPr id="16490" name="Rectangle 11"/>
                <p:cNvSpPr>
                  <a:spLocks noChangeArrowheads="1"/>
                </p:cNvSpPr>
                <p:nvPr/>
              </p:nvSpPr>
              <p:spPr bwMode="auto">
                <a:xfrm>
                  <a:off x="0" y="212"/>
                  <a:ext cx="720" cy="28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</p:grpSp>
          <p:grpSp>
            <p:nvGrpSpPr>
              <p:cNvPr id="16392" name="Group 12"/>
              <p:cNvGrpSpPr>
                <a:grpSpLocks/>
              </p:cNvGrpSpPr>
              <p:nvPr/>
            </p:nvGrpSpPr>
            <p:grpSpPr bwMode="auto">
              <a:xfrm>
                <a:off x="720" y="212"/>
                <a:ext cx="1077" cy="288"/>
                <a:chOff x="720" y="212"/>
                <a:chExt cx="1077" cy="288"/>
              </a:xfrm>
            </p:grpSpPr>
            <p:sp>
              <p:nvSpPr>
                <p:cNvPr id="16487" name="Rectangle 13"/>
                <p:cNvSpPr>
                  <a:spLocks noChangeArrowheads="1"/>
                </p:cNvSpPr>
                <p:nvPr/>
              </p:nvSpPr>
              <p:spPr bwMode="auto">
                <a:xfrm>
                  <a:off x="720" y="212"/>
                  <a:ext cx="1077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r>
                    <a:rPr lang="arn-CL" sz="1600" b="1"/>
                    <a:t>Mechanism </a:t>
                  </a:r>
                </a:p>
              </p:txBody>
            </p:sp>
            <p:sp>
              <p:nvSpPr>
                <p:cNvPr id="16488" name="Rectangle 14"/>
                <p:cNvSpPr>
                  <a:spLocks noChangeArrowheads="1"/>
                </p:cNvSpPr>
                <p:nvPr/>
              </p:nvSpPr>
              <p:spPr bwMode="auto">
                <a:xfrm>
                  <a:off x="720" y="212"/>
                  <a:ext cx="1077" cy="28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</p:grpSp>
          <p:grpSp>
            <p:nvGrpSpPr>
              <p:cNvPr id="16393" name="Group 15"/>
              <p:cNvGrpSpPr>
                <a:grpSpLocks/>
              </p:cNvGrpSpPr>
              <p:nvPr/>
            </p:nvGrpSpPr>
            <p:grpSpPr bwMode="auto">
              <a:xfrm>
                <a:off x="1797" y="212"/>
                <a:ext cx="1816" cy="288"/>
                <a:chOff x="1797" y="212"/>
                <a:chExt cx="1816" cy="288"/>
              </a:xfrm>
            </p:grpSpPr>
            <p:sp>
              <p:nvSpPr>
                <p:cNvPr id="16485" name="Rectangle 16"/>
                <p:cNvSpPr>
                  <a:spLocks noChangeArrowheads="1"/>
                </p:cNvSpPr>
                <p:nvPr/>
              </p:nvSpPr>
              <p:spPr bwMode="auto">
                <a:xfrm>
                  <a:off x="1797" y="212"/>
                  <a:ext cx="1816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r>
                    <a:rPr lang="arn-CL" sz="1600" b="1"/>
                    <a:t>Example </a:t>
                  </a:r>
                </a:p>
              </p:txBody>
            </p:sp>
            <p:sp>
              <p:nvSpPr>
                <p:cNvPr id="16486" name="Rectangle 17"/>
                <p:cNvSpPr>
                  <a:spLocks noChangeArrowheads="1"/>
                </p:cNvSpPr>
                <p:nvPr/>
              </p:nvSpPr>
              <p:spPr bwMode="auto">
                <a:xfrm>
                  <a:off x="1797" y="212"/>
                  <a:ext cx="1816" cy="28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</p:grpSp>
          <p:grpSp>
            <p:nvGrpSpPr>
              <p:cNvPr id="16394" name="Group 18"/>
              <p:cNvGrpSpPr>
                <a:grpSpLocks/>
              </p:cNvGrpSpPr>
              <p:nvPr/>
            </p:nvGrpSpPr>
            <p:grpSpPr bwMode="auto">
              <a:xfrm>
                <a:off x="0" y="500"/>
                <a:ext cx="720" cy="518"/>
                <a:chOff x="0" y="500"/>
                <a:chExt cx="720" cy="518"/>
              </a:xfrm>
            </p:grpSpPr>
            <p:sp>
              <p:nvSpPr>
                <p:cNvPr id="16483" name="Rectangle 19"/>
                <p:cNvSpPr>
                  <a:spLocks noChangeArrowheads="1"/>
                </p:cNvSpPr>
                <p:nvPr/>
              </p:nvSpPr>
              <p:spPr bwMode="auto">
                <a:xfrm>
                  <a:off x="0" y="500"/>
                  <a:ext cx="720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r>
                    <a:rPr lang="arn-CL" sz="1600" b="1"/>
                    <a:t>Cushing's</a:t>
                  </a:r>
                  <a:r>
                    <a:rPr lang="ar-SA" sz="1600" b="1">
                      <a:solidFill>
                        <a:schemeClr val="bg1"/>
                      </a:solidFill>
                    </a:rPr>
                    <a:t> </a:t>
                  </a:r>
                  <a:r>
                    <a:rPr lang="arn-CL" sz="1600" b="1"/>
                    <a:t>Syndrome </a:t>
                  </a:r>
                </a:p>
              </p:txBody>
            </p:sp>
            <p:sp>
              <p:nvSpPr>
                <p:cNvPr id="16484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500"/>
                  <a:ext cx="720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</p:grpSp>
          <p:grpSp>
            <p:nvGrpSpPr>
              <p:cNvPr id="16395" name="Group 21"/>
              <p:cNvGrpSpPr>
                <a:grpSpLocks/>
              </p:cNvGrpSpPr>
              <p:nvPr/>
            </p:nvGrpSpPr>
            <p:grpSpPr bwMode="auto">
              <a:xfrm>
                <a:off x="720" y="500"/>
                <a:ext cx="1077" cy="518"/>
                <a:chOff x="720" y="500"/>
                <a:chExt cx="1077" cy="518"/>
              </a:xfrm>
            </p:grpSpPr>
            <p:sp>
              <p:nvSpPr>
                <p:cNvPr id="16479" name="Rectangle 22"/>
                <p:cNvSpPr>
                  <a:spLocks noChangeArrowheads="1"/>
                </p:cNvSpPr>
                <p:nvPr/>
              </p:nvSpPr>
              <p:spPr bwMode="auto">
                <a:xfrm>
                  <a:off x="720" y="500"/>
                  <a:ext cx="1077" cy="518"/>
                </a:xfrm>
                <a:prstGeom prst="rect">
                  <a:avLst/>
                </a:prstGeom>
                <a:solidFill>
                  <a:srgbClr val="FFFFF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16480" name="Group 23"/>
                <p:cNvGrpSpPr>
                  <a:grpSpLocks/>
                </p:cNvGrpSpPr>
                <p:nvPr/>
              </p:nvGrpSpPr>
              <p:grpSpPr bwMode="auto">
                <a:xfrm>
                  <a:off x="720" y="500"/>
                  <a:ext cx="1077" cy="518"/>
                  <a:chOff x="720" y="500"/>
                  <a:chExt cx="1077" cy="518"/>
                </a:xfrm>
              </p:grpSpPr>
              <p:sp>
                <p:nvSpPr>
                  <p:cNvPr id="16481" name="Rectangle 24"/>
                  <p:cNvSpPr>
                    <a:spLocks noChangeArrowheads="1"/>
                  </p:cNvSpPr>
                  <p:nvPr/>
                </p:nvSpPr>
                <p:spPr bwMode="auto">
                  <a:xfrm>
                    <a:off x="720" y="500"/>
                    <a:ext cx="1077" cy="518"/>
                  </a:xfrm>
                  <a:prstGeom prst="rect">
                    <a:avLst/>
                  </a:prstGeom>
                  <a:solidFill>
                    <a:srgbClr val="FFFFF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arn-CL" sz="1600" b="1">
                        <a:solidFill>
                          <a:srgbClr val="336600"/>
                        </a:solidFill>
                      </a:rPr>
                      <a:t>ACTH</a:t>
                    </a:r>
                    <a:r>
                      <a:rPr lang="en-US" sz="1600" b="1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arn-CL" sz="1600" b="1">
                        <a:solidFill>
                          <a:srgbClr val="336600"/>
                        </a:solidFill>
                      </a:rPr>
                      <a:t>-like substance </a:t>
                    </a:r>
                  </a:p>
                </p:txBody>
              </p:sp>
              <p:sp>
                <p:nvSpPr>
                  <p:cNvPr id="16482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720" y="500"/>
                    <a:ext cx="1077" cy="518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16396" name="Group 26"/>
              <p:cNvGrpSpPr>
                <a:grpSpLocks/>
              </p:cNvGrpSpPr>
              <p:nvPr/>
            </p:nvGrpSpPr>
            <p:grpSpPr bwMode="auto">
              <a:xfrm>
                <a:off x="1797" y="500"/>
                <a:ext cx="1816" cy="518"/>
                <a:chOff x="1797" y="500"/>
                <a:chExt cx="1816" cy="518"/>
              </a:xfrm>
            </p:grpSpPr>
            <p:sp>
              <p:nvSpPr>
                <p:cNvPr id="16475" name="Rectangle 27"/>
                <p:cNvSpPr>
                  <a:spLocks noChangeArrowheads="1"/>
                </p:cNvSpPr>
                <p:nvPr/>
              </p:nvSpPr>
              <p:spPr bwMode="auto">
                <a:xfrm>
                  <a:off x="1797" y="500"/>
                  <a:ext cx="1816" cy="518"/>
                </a:xfrm>
                <a:prstGeom prst="rect">
                  <a:avLst/>
                </a:prstGeom>
                <a:solidFill>
                  <a:srgbClr val="FFFFF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16476" name="Group 28"/>
                <p:cNvGrpSpPr>
                  <a:grpSpLocks/>
                </p:cNvGrpSpPr>
                <p:nvPr/>
              </p:nvGrpSpPr>
              <p:grpSpPr bwMode="auto">
                <a:xfrm>
                  <a:off x="1797" y="500"/>
                  <a:ext cx="1816" cy="518"/>
                  <a:chOff x="1797" y="500"/>
                  <a:chExt cx="1816" cy="518"/>
                </a:xfrm>
              </p:grpSpPr>
              <p:sp>
                <p:nvSpPr>
                  <p:cNvPr id="16477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1797" y="500"/>
                    <a:ext cx="1816" cy="518"/>
                  </a:xfrm>
                  <a:prstGeom prst="rect">
                    <a:avLst/>
                  </a:prstGeom>
                  <a:solidFill>
                    <a:srgbClr val="FFFFF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arn-CL" sz="1600" b="1">
                        <a:solidFill>
                          <a:srgbClr val="336600"/>
                        </a:solidFill>
                      </a:rPr>
                      <a:t>Lung</a:t>
                    </a:r>
                    <a:r>
                      <a:rPr lang="en-US" sz="1600" b="1">
                        <a:solidFill>
                          <a:srgbClr val="336600"/>
                        </a:solidFill>
                      </a:rPr>
                      <a:t> </a:t>
                    </a:r>
                    <a:r>
                      <a:rPr lang="ar-SA" sz="1600" b="1">
                        <a:solidFill>
                          <a:srgbClr val="336600"/>
                        </a:solidFill>
                      </a:rPr>
                      <a:t> </a:t>
                    </a:r>
                    <a:r>
                      <a:rPr lang="en-US" sz="1600" b="1">
                        <a:solidFill>
                          <a:srgbClr val="336600"/>
                        </a:solidFill>
                      </a:rPr>
                      <a:t> </a:t>
                    </a:r>
                    <a:r>
                      <a:rPr lang="arn-CL" sz="1600" b="1">
                        <a:solidFill>
                          <a:srgbClr val="336600"/>
                        </a:solidFill>
                      </a:rPr>
                      <a:t>oat</a:t>
                    </a:r>
                    <a:r>
                      <a:rPr lang="en-US" sz="1600" b="1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ar-SA" sz="1600" b="1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arn-CL" sz="1600" b="1">
                        <a:solidFill>
                          <a:srgbClr val="336600"/>
                        </a:solidFill>
                      </a:rPr>
                      <a:t>cell</a:t>
                    </a:r>
                    <a:r>
                      <a:rPr lang="en-US" sz="1600" b="1">
                        <a:solidFill>
                          <a:srgbClr val="336600"/>
                        </a:solidFill>
                      </a:rPr>
                      <a:t> </a:t>
                    </a:r>
                    <a:r>
                      <a:rPr lang="arn-CL" sz="1600" b="1">
                        <a:solidFill>
                          <a:srgbClr val="336600"/>
                        </a:solidFill>
                      </a:rPr>
                      <a:t>carcinoma</a:t>
                    </a:r>
                    <a:r>
                      <a:rPr lang="ar-SA" sz="1600" b="1">
                        <a:solidFill>
                          <a:schemeClr val="bg1"/>
                        </a:solidFill>
                      </a:rPr>
                      <a:t> </a:t>
                    </a:r>
                  </a:p>
                </p:txBody>
              </p:sp>
              <p:sp>
                <p:nvSpPr>
                  <p:cNvPr id="16478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1797" y="500"/>
                    <a:ext cx="1816" cy="518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16397" name="Group 31"/>
              <p:cNvGrpSpPr>
                <a:grpSpLocks/>
              </p:cNvGrpSpPr>
              <p:nvPr/>
            </p:nvGrpSpPr>
            <p:grpSpPr bwMode="auto">
              <a:xfrm>
                <a:off x="0" y="1018"/>
                <a:ext cx="720" cy="518"/>
                <a:chOff x="0" y="1018"/>
                <a:chExt cx="720" cy="518"/>
              </a:xfrm>
            </p:grpSpPr>
            <p:sp>
              <p:nvSpPr>
                <p:cNvPr id="16473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018"/>
                  <a:ext cx="720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r>
                    <a:rPr lang="arn-CL" sz="1600" b="1"/>
                    <a:t>Hypercalcemia </a:t>
                  </a:r>
                </a:p>
              </p:txBody>
            </p:sp>
            <p:sp>
              <p:nvSpPr>
                <p:cNvPr id="16474" name="Rectangle 33"/>
                <p:cNvSpPr>
                  <a:spLocks noChangeArrowheads="1"/>
                </p:cNvSpPr>
                <p:nvPr/>
              </p:nvSpPr>
              <p:spPr bwMode="auto">
                <a:xfrm>
                  <a:off x="0" y="1018"/>
                  <a:ext cx="720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</p:grpSp>
          <p:grpSp>
            <p:nvGrpSpPr>
              <p:cNvPr id="16398" name="Group 34"/>
              <p:cNvGrpSpPr>
                <a:grpSpLocks/>
              </p:cNvGrpSpPr>
              <p:nvPr/>
            </p:nvGrpSpPr>
            <p:grpSpPr bwMode="auto">
              <a:xfrm>
                <a:off x="720" y="1018"/>
                <a:ext cx="1077" cy="518"/>
                <a:chOff x="720" y="1018"/>
                <a:chExt cx="1077" cy="518"/>
              </a:xfrm>
            </p:grpSpPr>
            <p:sp>
              <p:nvSpPr>
                <p:cNvPr id="16469" name="Rectangle 35"/>
                <p:cNvSpPr>
                  <a:spLocks noChangeArrowheads="1"/>
                </p:cNvSpPr>
                <p:nvPr/>
              </p:nvSpPr>
              <p:spPr bwMode="auto">
                <a:xfrm>
                  <a:off x="720" y="1018"/>
                  <a:ext cx="1077" cy="518"/>
                </a:xfrm>
                <a:prstGeom prst="rect">
                  <a:avLst/>
                </a:prstGeom>
                <a:solidFill>
                  <a:srgbClr val="FFFFF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16470" name="Group 36"/>
                <p:cNvGrpSpPr>
                  <a:grpSpLocks/>
                </p:cNvGrpSpPr>
                <p:nvPr/>
              </p:nvGrpSpPr>
              <p:grpSpPr bwMode="auto">
                <a:xfrm>
                  <a:off x="720" y="1018"/>
                  <a:ext cx="1077" cy="518"/>
                  <a:chOff x="720" y="1018"/>
                  <a:chExt cx="1077" cy="518"/>
                </a:xfrm>
              </p:grpSpPr>
              <p:sp>
                <p:nvSpPr>
                  <p:cNvPr id="16471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720" y="1018"/>
                    <a:ext cx="1077" cy="518"/>
                  </a:xfrm>
                  <a:prstGeom prst="rect">
                    <a:avLst/>
                  </a:prstGeom>
                  <a:solidFill>
                    <a:srgbClr val="FFFFF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arn-CL" sz="1600" b="1">
                        <a:solidFill>
                          <a:srgbClr val="336600"/>
                        </a:solidFill>
                      </a:rPr>
                      <a:t>Parathormone</a:t>
                    </a:r>
                    <a:r>
                      <a:rPr lang="en-US" sz="1600" b="1">
                        <a:solidFill>
                          <a:srgbClr val="336600"/>
                        </a:solidFill>
                      </a:rPr>
                      <a:t> </a:t>
                    </a:r>
                    <a:r>
                      <a:rPr lang="arn-CL" sz="1600" b="1">
                        <a:solidFill>
                          <a:srgbClr val="336600"/>
                        </a:solidFill>
                      </a:rPr>
                      <a:t>-like</a:t>
                    </a:r>
                    <a:r>
                      <a:rPr lang="arn-CL" sz="1600" b="1">
                        <a:solidFill>
                          <a:schemeClr val="bg1"/>
                        </a:solidFill>
                      </a:rPr>
                      <a:t> substance </a:t>
                    </a:r>
                  </a:p>
                </p:txBody>
              </p:sp>
              <p:sp>
                <p:nvSpPr>
                  <p:cNvPr id="16472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720" y="1018"/>
                    <a:ext cx="1077" cy="518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16399" name="Group 39"/>
              <p:cNvGrpSpPr>
                <a:grpSpLocks/>
              </p:cNvGrpSpPr>
              <p:nvPr/>
            </p:nvGrpSpPr>
            <p:grpSpPr bwMode="auto">
              <a:xfrm>
                <a:off x="1797" y="1018"/>
                <a:ext cx="1816" cy="518"/>
                <a:chOff x="1797" y="1018"/>
                <a:chExt cx="1816" cy="518"/>
              </a:xfrm>
            </p:grpSpPr>
            <p:sp>
              <p:nvSpPr>
                <p:cNvPr id="16465" name="Rectangle 40"/>
                <p:cNvSpPr>
                  <a:spLocks noChangeArrowheads="1"/>
                </p:cNvSpPr>
                <p:nvPr/>
              </p:nvSpPr>
              <p:spPr bwMode="auto">
                <a:xfrm>
                  <a:off x="1797" y="1018"/>
                  <a:ext cx="1816" cy="518"/>
                </a:xfrm>
                <a:prstGeom prst="rect">
                  <a:avLst/>
                </a:prstGeom>
                <a:solidFill>
                  <a:srgbClr val="FFFFF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16466" name="Group 41"/>
                <p:cNvGrpSpPr>
                  <a:grpSpLocks/>
                </p:cNvGrpSpPr>
                <p:nvPr/>
              </p:nvGrpSpPr>
              <p:grpSpPr bwMode="auto">
                <a:xfrm>
                  <a:off x="1797" y="1018"/>
                  <a:ext cx="1816" cy="518"/>
                  <a:chOff x="1797" y="1018"/>
                  <a:chExt cx="1816" cy="518"/>
                </a:xfrm>
              </p:grpSpPr>
              <p:sp>
                <p:nvSpPr>
                  <p:cNvPr id="16467" name="Rectangle 42"/>
                  <p:cNvSpPr>
                    <a:spLocks noChangeArrowheads="1"/>
                  </p:cNvSpPr>
                  <p:nvPr/>
                </p:nvSpPr>
                <p:spPr bwMode="auto">
                  <a:xfrm>
                    <a:off x="1797" y="1018"/>
                    <a:ext cx="1816" cy="518"/>
                  </a:xfrm>
                  <a:prstGeom prst="rect">
                    <a:avLst/>
                  </a:prstGeom>
                  <a:solidFill>
                    <a:srgbClr val="FFFFF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arn-CL" sz="1600" b="1">
                        <a:solidFill>
                          <a:srgbClr val="336600"/>
                        </a:solidFill>
                      </a:rPr>
                      <a:t>Lung </a:t>
                    </a:r>
                    <a:r>
                      <a:rPr lang="en-US" sz="1600" b="1">
                        <a:solidFill>
                          <a:srgbClr val="336600"/>
                        </a:solidFill>
                      </a:rPr>
                      <a:t> </a:t>
                    </a:r>
                    <a:r>
                      <a:rPr lang="arn-CL" sz="1600" b="1">
                        <a:solidFill>
                          <a:srgbClr val="336600"/>
                        </a:solidFill>
                      </a:rPr>
                      <a:t>squamous</a:t>
                    </a:r>
                    <a:r>
                      <a:rPr lang="en-US" sz="1600" b="1">
                        <a:solidFill>
                          <a:srgbClr val="336600"/>
                        </a:solidFill>
                      </a:rPr>
                      <a:t> </a:t>
                    </a:r>
                    <a:r>
                      <a:rPr lang="ar-SA" sz="1600" b="1">
                        <a:solidFill>
                          <a:srgbClr val="336600"/>
                        </a:solidFill>
                      </a:rPr>
                      <a:t> </a:t>
                    </a:r>
                    <a:r>
                      <a:rPr lang="en-US" sz="1600" b="1">
                        <a:solidFill>
                          <a:srgbClr val="336600"/>
                        </a:solidFill>
                      </a:rPr>
                      <a:t> </a:t>
                    </a:r>
                    <a:r>
                      <a:rPr lang="arn-CL" sz="1600" b="1">
                        <a:solidFill>
                          <a:srgbClr val="336600"/>
                        </a:solidFill>
                      </a:rPr>
                      <a:t>cel</a:t>
                    </a:r>
                    <a:r>
                      <a:rPr lang="en-US" sz="1600" b="1">
                        <a:solidFill>
                          <a:srgbClr val="336600"/>
                        </a:solidFill>
                      </a:rPr>
                      <a:t>l </a:t>
                    </a:r>
                    <a:r>
                      <a:rPr lang="arn-CL" sz="1600" b="1">
                        <a:solidFill>
                          <a:srgbClr val="336600"/>
                        </a:solidFill>
                      </a:rPr>
                      <a:t>carcinoma </a:t>
                    </a:r>
                    <a:endParaRPr lang="en-US" sz="1600" b="1">
                      <a:solidFill>
                        <a:srgbClr val="336600"/>
                      </a:solidFill>
                    </a:endParaRPr>
                  </a:p>
                  <a:p>
                    <a:r>
                      <a:rPr lang="en-US" sz="1600" b="1">
                        <a:solidFill>
                          <a:srgbClr val="336600"/>
                        </a:solidFill>
                      </a:rPr>
                      <a:t>Renal cell carcinoma</a:t>
                    </a:r>
                  </a:p>
                  <a:p>
                    <a:r>
                      <a:rPr lang="en-US" sz="1600" b="1">
                        <a:solidFill>
                          <a:schemeClr val="bg1"/>
                        </a:solidFill>
                      </a:rPr>
                      <a:t>Breast carcinoma</a:t>
                    </a:r>
                    <a:endParaRPr lang="ar-SA" sz="1600" b="1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6468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1797" y="1018"/>
                    <a:ext cx="1816" cy="518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16400" name="Group 44"/>
              <p:cNvGrpSpPr>
                <a:grpSpLocks/>
              </p:cNvGrpSpPr>
              <p:nvPr/>
            </p:nvGrpSpPr>
            <p:grpSpPr bwMode="auto">
              <a:xfrm>
                <a:off x="0" y="1536"/>
                <a:ext cx="720" cy="518"/>
                <a:chOff x="0" y="1536"/>
                <a:chExt cx="720" cy="518"/>
              </a:xfrm>
            </p:grpSpPr>
            <p:sp>
              <p:nvSpPr>
                <p:cNvPr id="16463" name="Rectangle 45"/>
                <p:cNvSpPr>
                  <a:spLocks noChangeArrowheads="1"/>
                </p:cNvSpPr>
                <p:nvPr/>
              </p:nvSpPr>
              <p:spPr bwMode="auto">
                <a:xfrm>
                  <a:off x="0" y="1536"/>
                  <a:ext cx="720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r>
                    <a:rPr lang="arn-CL" sz="1600" b="1"/>
                    <a:t>Hyponatremia </a:t>
                  </a:r>
                </a:p>
              </p:txBody>
            </p:sp>
            <p:sp>
              <p:nvSpPr>
                <p:cNvPr id="16464" name="Rectangle 46"/>
                <p:cNvSpPr>
                  <a:spLocks noChangeArrowheads="1"/>
                </p:cNvSpPr>
                <p:nvPr/>
              </p:nvSpPr>
              <p:spPr bwMode="auto">
                <a:xfrm>
                  <a:off x="0" y="1536"/>
                  <a:ext cx="720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</p:grpSp>
          <p:grpSp>
            <p:nvGrpSpPr>
              <p:cNvPr id="16401" name="Group 47"/>
              <p:cNvGrpSpPr>
                <a:grpSpLocks/>
              </p:cNvGrpSpPr>
              <p:nvPr/>
            </p:nvGrpSpPr>
            <p:grpSpPr bwMode="auto">
              <a:xfrm>
                <a:off x="720" y="1536"/>
                <a:ext cx="1077" cy="518"/>
                <a:chOff x="720" y="1536"/>
                <a:chExt cx="1077" cy="518"/>
              </a:xfrm>
            </p:grpSpPr>
            <p:sp>
              <p:nvSpPr>
                <p:cNvPr id="16459" name="Rectangle 48"/>
                <p:cNvSpPr>
                  <a:spLocks noChangeArrowheads="1"/>
                </p:cNvSpPr>
                <p:nvPr/>
              </p:nvSpPr>
              <p:spPr bwMode="auto">
                <a:xfrm>
                  <a:off x="720" y="1536"/>
                  <a:ext cx="1077" cy="518"/>
                </a:xfrm>
                <a:prstGeom prst="rect">
                  <a:avLst/>
                </a:prstGeom>
                <a:solidFill>
                  <a:srgbClr val="FFFFF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16460" name="Group 49"/>
                <p:cNvGrpSpPr>
                  <a:grpSpLocks/>
                </p:cNvGrpSpPr>
                <p:nvPr/>
              </p:nvGrpSpPr>
              <p:grpSpPr bwMode="auto">
                <a:xfrm>
                  <a:off x="720" y="1536"/>
                  <a:ext cx="1077" cy="518"/>
                  <a:chOff x="720" y="1536"/>
                  <a:chExt cx="1077" cy="518"/>
                </a:xfrm>
              </p:grpSpPr>
              <p:sp>
                <p:nvSpPr>
                  <p:cNvPr id="16461" name="Rectangle 50"/>
                  <p:cNvSpPr>
                    <a:spLocks noChangeArrowheads="1"/>
                  </p:cNvSpPr>
                  <p:nvPr/>
                </p:nvSpPr>
                <p:spPr bwMode="auto">
                  <a:xfrm>
                    <a:off x="720" y="1536"/>
                    <a:ext cx="1077" cy="518"/>
                  </a:xfrm>
                  <a:prstGeom prst="rect">
                    <a:avLst/>
                  </a:prstGeom>
                  <a:solidFill>
                    <a:srgbClr val="FFFFF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arn-CL" sz="1600" b="1">
                        <a:solidFill>
                          <a:srgbClr val="336600"/>
                        </a:solidFill>
                      </a:rPr>
                      <a:t>Inappropriate </a:t>
                    </a:r>
                    <a:r>
                      <a:rPr lang="en-US" sz="1600" b="1">
                        <a:solidFill>
                          <a:srgbClr val="336600"/>
                        </a:solidFill>
                      </a:rPr>
                      <a:t> </a:t>
                    </a:r>
                    <a:r>
                      <a:rPr lang="arn-CL" sz="1600" b="1">
                        <a:solidFill>
                          <a:srgbClr val="336600"/>
                        </a:solidFill>
                      </a:rPr>
                      <a:t>ADH secretion</a:t>
                    </a:r>
                    <a:r>
                      <a:rPr lang="ar-SA" sz="1600" b="1">
                        <a:solidFill>
                          <a:schemeClr val="bg1"/>
                        </a:solidFill>
                      </a:rPr>
                      <a:t> </a:t>
                    </a:r>
                  </a:p>
                </p:txBody>
              </p:sp>
              <p:sp>
                <p:nvSpPr>
                  <p:cNvPr id="16462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720" y="1536"/>
                    <a:ext cx="1077" cy="518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16402" name="Group 52"/>
              <p:cNvGrpSpPr>
                <a:grpSpLocks/>
              </p:cNvGrpSpPr>
              <p:nvPr/>
            </p:nvGrpSpPr>
            <p:grpSpPr bwMode="auto">
              <a:xfrm>
                <a:off x="1797" y="1536"/>
                <a:ext cx="1816" cy="518"/>
                <a:chOff x="1797" y="1536"/>
                <a:chExt cx="1816" cy="518"/>
              </a:xfrm>
            </p:grpSpPr>
            <p:sp>
              <p:nvSpPr>
                <p:cNvPr id="16455" name="Rectangle 53"/>
                <p:cNvSpPr>
                  <a:spLocks noChangeArrowheads="1"/>
                </p:cNvSpPr>
                <p:nvPr/>
              </p:nvSpPr>
              <p:spPr bwMode="auto">
                <a:xfrm>
                  <a:off x="1797" y="1536"/>
                  <a:ext cx="1816" cy="518"/>
                </a:xfrm>
                <a:prstGeom prst="rect">
                  <a:avLst/>
                </a:prstGeom>
                <a:solidFill>
                  <a:srgbClr val="FFFFF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16456" name="Group 54"/>
                <p:cNvGrpSpPr>
                  <a:grpSpLocks/>
                </p:cNvGrpSpPr>
                <p:nvPr/>
              </p:nvGrpSpPr>
              <p:grpSpPr bwMode="auto">
                <a:xfrm>
                  <a:off x="1797" y="1536"/>
                  <a:ext cx="1816" cy="518"/>
                  <a:chOff x="1797" y="1536"/>
                  <a:chExt cx="1816" cy="518"/>
                </a:xfrm>
              </p:grpSpPr>
              <p:sp>
                <p:nvSpPr>
                  <p:cNvPr id="16457" name="Rectangle 55"/>
                  <p:cNvSpPr>
                    <a:spLocks noChangeArrowheads="1"/>
                  </p:cNvSpPr>
                  <p:nvPr/>
                </p:nvSpPr>
                <p:spPr bwMode="auto">
                  <a:xfrm>
                    <a:off x="1797" y="1536"/>
                    <a:ext cx="1816" cy="518"/>
                  </a:xfrm>
                  <a:prstGeom prst="rect">
                    <a:avLst/>
                  </a:prstGeom>
                  <a:solidFill>
                    <a:srgbClr val="FFFFF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arn-CL" sz="1600" b="1">
                        <a:solidFill>
                          <a:srgbClr val="336600"/>
                        </a:solidFill>
                      </a:rPr>
                      <a:t>Lung </a:t>
                    </a:r>
                    <a:r>
                      <a:rPr lang="en-US" sz="1600" b="1">
                        <a:solidFill>
                          <a:srgbClr val="336600"/>
                        </a:solidFill>
                      </a:rPr>
                      <a:t> </a:t>
                    </a:r>
                    <a:r>
                      <a:rPr lang="arn-CL" sz="1600" b="1">
                        <a:solidFill>
                          <a:srgbClr val="336600"/>
                        </a:solidFill>
                      </a:rPr>
                      <a:t>oat</a:t>
                    </a:r>
                    <a:r>
                      <a:rPr lang="en-US" sz="1600" b="1">
                        <a:solidFill>
                          <a:srgbClr val="336600"/>
                        </a:solidFill>
                      </a:rPr>
                      <a:t> </a:t>
                    </a:r>
                    <a:r>
                      <a:rPr lang="arn-CL" sz="1600" b="1">
                        <a:solidFill>
                          <a:srgbClr val="336600"/>
                        </a:solidFill>
                      </a:rPr>
                      <a:t> cell</a:t>
                    </a:r>
                    <a:r>
                      <a:rPr lang="en-US" sz="1600" b="1">
                        <a:solidFill>
                          <a:srgbClr val="336600"/>
                        </a:solidFill>
                      </a:rPr>
                      <a:t> </a:t>
                    </a:r>
                    <a:r>
                      <a:rPr lang="arn-CL" sz="1600" b="1">
                        <a:solidFill>
                          <a:srgbClr val="336600"/>
                        </a:solidFill>
                      </a:rPr>
                      <a:t>carcinoma</a:t>
                    </a:r>
                    <a:r>
                      <a:rPr lang="en-US" sz="1600" b="1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ar-SA" sz="1600" b="1">
                        <a:solidFill>
                          <a:schemeClr val="bg1"/>
                        </a:solidFill>
                      </a:rPr>
                      <a:t> </a:t>
                    </a:r>
                  </a:p>
                </p:txBody>
              </p:sp>
              <p:sp>
                <p:nvSpPr>
                  <p:cNvPr id="16458" name="Rectangle 56"/>
                  <p:cNvSpPr>
                    <a:spLocks noChangeArrowheads="1"/>
                  </p:cNvSpPr>
                  <p:nvPr/>
                </p:nvSpPr>
                <p:spPr bwMode="auto">
                  <a:xfrm>
                    <a:off x="1797" y="1536"/>
                    <a:ext cx="1816" cy="518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16403" name="Group 57"/>
              <p:cNvGrpSpPr>
                <a:grpSpLocks/>
              </p:cNvGrpSpPr>
              <p:nvPr/>
            </p:nvGrpSpPr>
            <p:grpSpPr bwMode="auto">
              <a:xfrm>
                <a:off x="0" y="2054"/>
                <a:ext cx="720" cy="326"/>
                <a:chOff x="0" y="2054"/>
                <a:chExt cx="720" cy="326"/>
              </a:xfrm>
            </p:grpSpPr>
            <p:sp>
              <p:nvSpPr>
                <p:cNvPr id="16453" name="Rectangle 58"/>
                <p:cNvSpPr>
                  <a:spLocks noChangeArrowheads="1"/>
                </p:cNvSpPr>
                <p:nvPr/>
              </p:nvSpPr>
              <p:spPr bwMode="auto">
                <a:xfrm>
                  <a:off x="0" y="2054"/>
                  <a:ext cx="720" cy="3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r>
                    <a:rPr lang="arn-CL" sz="1600" b="1"/>
                    <a:t>Polycythemia</a:t>
                  </a:r>
                  <a:r>
                    <a:rPr lang="ar-SA" sz="1600" b="1">
                      <a:solidFill>
                        <a:schemeClr val="bg1"/>
                      </a:solidFill>
                    </a:rPr>
                    <a:t> </a:t>
                  </a:r>
                </a:p>
              </p:txBody>
            </p:sp>
            <p:sp>
              <p:nvSpPr>
                <p:cNvPr id="16454" name="Rectangle 59"/>
                <p:cNvSpPr>
                  <a:spLocks noChangeArrowheads="1"/>
                </p:cNvSpPr>
                <p:nvPr/>
              </p:nvSpPr>
              <p:spPr bwMode="auto">
                <a:xfrm>
                  <a:off x="0" y="2054"/>
                  <a:ext cx="720" cy="32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</p:grpSp>
          <p:grpSp>
            <p:nvGrpSpPr>
              <p:cNvPr id="16404" name="Group 60"/>
              <p:cNvGrpSpPr>
                <a:grpSpLocks/>
              </p:cNvGrpSpPr>
              <p:nvPr/>
            </p:nvGrpSpPr>
            <p:grpSpPr bwMode="auto">
              <a:xfrm>
                <a:off x="720" y="2054"/>
                <a:ext cx="1077" cy="326"/>
                <a:chOff x="720" y="2054"/>
                <a:chExt cx="1077" cy="326"/>
              </a:xfrm>
            </p:grpSpPr>
            <p:sp>
              <p:nvSpPr>
                <p:cNvPr id="16449" name="Rectangle 61"/>
                <p:cNvSpPr>
                  <a:spLocks noChangeArrowheads="1"/>
                </p:cNvSpPr>
                <p:nvPr/>
              </p:nvSpPr>
              <p:spPr bwMode="auto">
                <a:xfrm>
                  <a:off x="720" y="2054"/>
                  <a:ext cx="1077" cy="326"/>
                </a:xfrm>
                <a:prstGeom prst="rect">
                  <a:avLst/>
                </a:prstGeom>
                <a:solidFill>
                  <a:srgbClr val="FFFFF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16450" name="Group 62"/>
                <p:cNvGrpSpPr>
                  <a:grpSpLocks/>
                </p:cNvGrpSpPr>
                <p:nvPr/>
              </p:nvGrpSpPr>
              <p:grpSpPr bwMode="auto">
                <a:xfrm>
                  <a:off x="720" y="2054"/>
                  <a:ext cx="1077" cy="326"/>
                  <a:chOff x="720" y="2054"/>
                  <a:chExt cx="1077" cy="326"/>
                </a:xfrm>
              </p:grpSpPr>
              <p:sp>
                <p:nvSpPr>
                  <p:cNvPr id="16451" name="Rectangle 63"/>
                  <p:cNvSpPr>
                    <a:spLocks noChangeArrowheads="1"/>
                  </p:cNvSpPr>
                  <p:nvPr/>
                </p:nvSpPr>
                <p:spPr bwMode="auto">
                  <a:xfrm>
                    <a:off x="720" y="2054"/>
                    <a:ext cx="1077" cy="326"/>
                  </a:xfrm>
                  <a:prstGeom prst="rect">
                    <a:avLst/>
                  </a:prstGeom>
                  <a:solidFill>
                    <a:srgbClr val="FFFFF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arn-CL" sz="1600" b="1">
                        <a:solidFill>
                          <a:srgbClr val="336600"/>
                        </a:solidFill>
                      </a:rPr>
                      <a:t>Erythropoietin</a:t>
                    </a:r>
                    <a:r>
                      <a:rPr lang="en-US" sz="1600" b="1">
                        <a:solidFill>
                          <a:srgbClr val="336600"/>
                        </a:solidFill>
                      </a:rPr>
                      <a:t> </a:t>
                    </a:r>
                    <a:r>
                      <a:rPr lang="arn-CL" sz="1600" b="1">
                        <a:solidFill>
                          <a:srgbClr val="336600"/>
                        </a:solidFill>
                      </a:rPr>
                      <a:t>-like</a:t>
                    </a:r>
                    <a:r>
                      <a:rPr lang="arn-CL" sz="1600" b="1">
                        <a:solidFill>
                          <a:schemeClr val="bg1"/>
                        </a:solidFill>
                      </a:rPr>
                      <a:t> substance </a:t>
                    </a:r>
                  </a:p>
                </p:txBody>
              </p:sp>
              <p:sp>
                <p:nvSpPr>
                  <p:cNvPr id="16452" name="Rectangle 64"/>
                  <p:cNvSpPr>
                    <a:spLocks noChangeArrowheads="1"/>
                  </p:cNvSpPr>
                  <p:nvPr/>
                </p:nvSpPr>
                <p:spPr bwMode="auto">
                  <a:xfrm>
                    <a:off x="720" y="2054"/>
                    <a:ext cx="1077" cy="32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16405" name="Group 65"/>
              <p:cNvGrpSpPr>
                <a:grpSpLocks/>
              </p:cNvGrpSpPr>
              <p:nvPr/>
            </p:nvGrpSpPr>
            <p:grpSpPr bwMode="auto">
              <a:xfrm>
                <a:off x="1797" y="2054"/>
                <a:ext cx="1816" cy="326"/>
                <a:chOff x="1797" y="2054"/>
                <a:chExt cx="1816" cy="326"/>
              </a:xfrm>
            </p:grpSpPr>
            <p:sp>
              <p:nvSpPr>
                <p:cNvPr id="16445" name="Rectangle 66"/>
                <p:cNvSpPr>
                  <a:spLocks noChangeArrowheads="1"/>
                </p:cNvSpPr>
                <p:nvPr/>
              </p:nvSpPr>
              <p:spPr bwMode="auto">
                <a:xfrm>
                  <a:off x="1797" y="2054"/>
                  <a:ext cx="1816" cy="326"/>
                </a:xfrm>
                <a:prstGeom prst="rect">
                  <a:avLst/>
                </a:prstGeom>
                <a:solidFill>
                  <a:srgbClr val="FFFFF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16446" name="Group 67"/>
                <p:cNvGrpSpPr>
                  <a:grpSpLocks/>
                </p:cNvGrpSpPr>
                <p:nvPr/>
              </p:nvGrpSpPr>
              <p:grpSpPr bwMode="auto">
                <a:xfrm>
                  <a:off x="1797" y="2054"/>
                  <a:ext cx="1816" cy="326"/>
                  <a:chOff x="1797" y="2054"/>
                  <a:chExt cx="1816" cy="326"/>
                </a:xfrm>
              </p:grpSpPr>
              <p:sp>
                <p:nvSpPr>
                  <p:cNvPr id="16447" name="Rectangle 68"/>
                  <p:cNvSpPr>
                    <a:spLocks noChangeArrowheads="1"/>
                  </p:cNvSpPr>
                  <p:nvPr/>
                </p:nvSpPr>
                <p:spPr bwMode="auto">
                  <a:xfrm>
                    <a:off x="1797" y="2054"/>
                    <a:ext cx="1816" cy="326"/>
                  </a:xfrm>
                  <a:prstGeom prst="rect">
                    <a:avLst/>
                  </a:prstGeom>
                  <a:solidFill>
                    <a:srgbClr val="FFFFF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600" b="1">
                        <a:solidFill>
                          <a:srgbClr val="336600"/>
                        </a:solidFill>
                      </a:rPr>
                      <a:t>Cerebellar haemangioma</a:t>
                    </a:r>
                  </a:p>
                  <a:p>
                    <a:r>
                      <a:rPr lang="arn-CL" sz="1600" b="1">
                        <a:solidFill>
                          <a:srgbClr val="336600"/>
                        </a:solidFill>
                      </a:rPr>
                      <a:t>Renal </a:t>
                    </a:r>
                    <a:r>
                      <a:rPr lang="en-US" sz="1600" b="1">
                        <a:solidFill>
                          <a:srgbClr val="336600"/>
                        </a:solidFill>
                      </a:rPr>
                      <a:t> </a:t>
                    </a:r>
                    <a:r>
                      <a:rPr lang="arn-CL" sz="1600" b="1">
                        <a:solidFill>
                          <a:srgbClr val="336600"/>
                        </a:solidFill>
                      </a:rPr>
                      <a:t>cell</a:t>
                    </a:r>
                    <a:r>
                      <a:rPr lang="en-US" sz="1600" b="1">
                        <a:solidFill>
                          <a:srgbClr val="336600"/>
                        </a:solidFill>
                      </a:rPr>
                      <a:t> </a:t>
                    </a:r>
                    <a:r>
                      <a:rPr lang="arn-CL" sz="1600" b="1">
                        <a:solidFill>
                          <a:srgbClr val="336600"/>
                        </a:solidFill>
                      </a:rPr>
                      <a:t> carcinoma </a:t>
                    </a:r>
                  </a:p>
                </p:txBody>
              </p:sp>
              <p:sp>
                <p:nvSpPr>
                  <p:cNvPr id="16448" name="Rectangle 69"/>
                  <p:cNvSpPr>
                    <a:spLocks noChangeArrowheads="1"/>
                  </p:cNvSpPr>
                  <p:nvPr/>
                </p:nvSpPr>
                <p:spPr bwMode="auto">
                  <a:xfrm>
                    <a:off x="1797" y="2054"/>
                    <a:ext cx="1816" cy="32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16406" name="Group 70"/>
              <p:cNvGrpSpPr>
                <a:grpSpLocks/>
              </p:cNvGrpSpPr>
              <p:nvPr/>
            </p:nvGrpSpPr>
            <p:grpSpPr bwMode="auto">
              <a:xfrm>
                <a:off x="0" y="2380"/>
                <a:ext cx="720" cy="326"/>
                <a:chOff x="0" y="2380"/>
                <a:chExt cx="720" cy="326"/>
              </a:xfrm>
            </p:grpSpPr>
            <p:sp>
              <p:nvSpPr>
                <p:cNvPr id="16443" name="Rectangle 71"/>
                <p:cNvSpPr>
                  <a:spLocks noChangeArrowheads="1"/>
                </p:cNvSpPr>
                <p:nvPr/>
              </p:nvSpPr>
              <p:spPr bwMode="auto">
                <a:xfrm>
                  <a:off x="0" y="2380"/>
                  <a:ext cx="720" cy="3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r>
                    <a:rPr lang="arn-CL" sz="1600" b="1"/>
                    <a:t>Trousseau's</a:t>
                  </a:r>
                  <a:r>
                    <a:rPr lang="ar-SA" sz="1600" b="1">
                      <a:solidFill>
                        <a:schemeClr val="bg1"/>
                      </a:solidFill>
                    </a:rPr>
                    <a:t> </a:t>
                  </a:r>
                  <a:r>
                    <a:rPr lang="arn-CL" sz="1600" b="1"/>
                    <a:t>Syndrome </a:t>
                  </a:r>
                </a:p>
              </p:txBody>
            </p:sp>
            <p:sp>
              <p:nvSpPr>
                <p:cNvPr id="16444" name="Rectangle 72"/>
                <p:cNvSpPr>
                  <a:spLocks noChangeArrowheads="1"/>
                </p:cNvSpPr>
                <p:nvPr/>
              </p:nvSpPr>
              <p:spPr bwMode="auto">
                <a:xfrm>
                  <a:off x="0" y="2380"/>
                  <a:ext cx="720" cy="32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</p:grpSp>
          <p:grpSp>
            <p:nvGrpSpPr>
              <p:cNvPr id="16407" name="Group 73"/>
              <p:cNvGrpSpPr>
                <a:grpSpLocks/>
              </p:cNvGrpSpPr>
              <p:nvPr/>
            </p:nvGrpSpPr>
            <p:grpSpPr bwMode="auto">
              <a:xfrm>
                <a:off x="720" y="2380"/>
                <a:ext cx="1077" cy="326"/>
                <a:chOff x="720" y="2380"/>
                <a:chExt cx="1077" cy="326"/>
              </a:xfrm>
            </p:grpSpPr>
            <p:sp>
              <p:nvSpPr>
                <p:cNvPr id="16439" name="Rectangle 74"/>
                <p:cNvSpPr>
                  <a:spLocks noChangeArrowheads="1"/>
                </p:cNvSpPr>
                <p:nvPr/>
              </p:nvSpPr>
              <p:spPr bwMode="auto">
                <a:xfrm>
                  <a:off x="720" y="2380"/>
                  <a:ext cx="1077" cy="326"/>
                </a:xfrm>
                <a:prstGeom prst="rect">
                  <a:avLst/>
                </a:prstGeom>
                <a:solidFill>
                  <a:srgbClr val="FFFFF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16440" name="Group 75"/>
                <p:cNvGrpSpPr>
                  <a:grpSpLocks/>
                </p:cNvGrpSpPr>
                <p:nvPr/>
              </p:nvGrpSpPr>
              <p:grpSpPr bwMode="auto">
                <a:xfrm>
                  <a:off x="720" y="2380"/>
                  <a:ext cx="1077" cy="326"/>
                  <a:chOff x="720" y="2380"/>
                  <a:chExt cx="1077" cy="326"/>
                </a:xfrm>
              </p:grpSpPr>
              <p:sp>
                <p:nvSpPr>
                  <p:cNvPr id="16441" name="Rectangle 76"/>
                  <p:cNvSpPr>
                    <a:spLocks noChangeArrowheads="1"/>
                  </p:cNvSpPr>
                  <p:nvPr/>
                </p:nvSpPr>
                <p:spPr bwMode="auto">
                  <a:xfrm>
                    <a:off x="720" y="2380"/>
                    <a:ext cx="1077" cy="326"/>
                  </a:xfrm>
                  <a:prstGeom prst="rect">
                    <a:avLst/>
                  </a:prstGeom>
                  <a:solidFill>
                    <a:srgbClr val="FFFFF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arn-CL" sz="1600" b="1">
                        <a:solidFill>
                          <a:srgbClr val="336600"/>
                        </a:solidFill>
                      </a:rPr>
                      <a:t>Hypercoagulable</a:t>
                    </a:r>
                    <a:r>
                      <a:rPr lang="en-US" sz="1600" b="1">
                        <a:solidFill>
                          <a:srgbClr val="336600"/>
                        </a:solidFill>
                      </a:rPr>
                      <a:t> </a:t>
                    </a:r>
                    <a:r>
                      <a:rPr lang="arn-CL" sz="1600" b="1">
                        <a:solidFill>
                          <a:schemeClr val="bg1"/>
                        </a:solidFill>
                      </a:rPr>
                      <a:t> state </a:t>
                    </a:r>
                  </a:p>
                </p:txBody>
              </p:sp>
              <p:sp>
                <p:nvSpPr>
                  <p:cNvPr id="16442" name="Rectangle 77"/>
                  <p:cNvSpPr>
                    <a:spLocks noChangeArrowheads="1"/>
                  </p:cNvSpPr>
                  <p:nvPr/>
                </p:nvSpPr>
                <p:spPr bwMode="auto">
                  <a:xfrm>
                    <a:off x="720" y="2380"/>
                    <a:ext cx="1077" cy="32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16408" name="Group 78"/>
              <p:cNvGrpSpPr>
                <a:grpSpLocks/>
              </p:cNvGrpSpPr>
              <p:nvPr/>
            </p:nvGrpSpPr>
            <p:grpSpPr bwMode="auto">
              <a:xfrm>
                <a:off x="1797" y="2380"/>
                <a:ext cx="1816" cy="326"/>
                <a:chOff x="1797" y="2380"/>
                <a:chExt cx="1816" cy="326"/>
              </a:xfrm>
            </p:grpSpPr>
            <p:sp>
              <p:nvSpPr>
                <p:cNvPr id="16435" name="Rectangle 79"/>
                <p:cNvSpPr>
                  <a:spLocks noChangeArrowheads="1"/>
                </p:cNvSpPr>
                <p:nvPr/>
              </p:nvSpPr>
              <p:spPr bwMode="auto">
                <a:xfrm>
                  <a:off x="1797" y="2380"/>
                  <a:ext cx="1816" cy="326"/>
                </a:xfrm>
                <a:prstGeom prst="rect">
                  <a:avLst/>
                </a:prstGeom>
                <a:solidFill>
                  <a:srgbClr val="FFFFF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16436" name="Group 80"/>
                <p:cNvGrpSpPr>
                  <a:grpSpLocks/>
                </p:cNvGrpSpPr>
                <p:nvPr/>
              </p:nvGrpSpPr>
              <p:grpSpPr bwMode="auto">
                <a:xfrm>
                  <a:off x="1797" y="2380"/>
                  <a:ext cx="1816" cy="326"/>
                  <a:chOff x="1797" y="2380"/>
                  <a:chExt cx="1816" cy="326"/>
                </a:xfrm>
              </p:grpSpPr>
              <p:sp>
                <p:nvSpPr>
                  <p:cNvPr id="16437" name="Rectangle 81"/>
                  <p:cNvSpPr>
                    <a:spLocks noChangeArrowheads="1"/>
                  </p:cNvSpPr>
                  <p:nvPr/>
                </p:nvSpPr>
                <p:spPr bwMode="auto">
                  <a:xfrm>
                    <a:off x="1797" y="2380"/>
                    <a:ext cx="1816" cy="326"/>
                  </a:xfrm>
                  <a:prstGeom prst="rect">
                    <a:avLst/>
                  </a:prstGeom>
                  <a:solidFill>
                    <a:srgbClr val="FFFFF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arn-CL" sz="1600" b="1">
                        <a:solidFill>
                          <a:srgbClr val="336600"/>
                        </a:solidFill>
                      </a:rPr>
                      <a:t>Various carcinomas</a:t>
                    </a:r>
                    <a:r>
                      <a:rPr lang="ar-SA" sz="1600" b="1">
                        <a:solidFill>
                          <a:schemeClr val="bg1"/>
                        </a:solidFill>
                      </a:rPr>
                      <a:t> </a:t>
                    </a:r>
                  </a:p>
                </p:txBody>
              </p:sp>
              <p:sp>
                <p:nvSpPr>
                  <p:cNvPr id="16438" name="Rectangle 82"/>
                  <p:cNvSpPr>
                    <a:spLocks noChangeArrowheads="1"/>
                  </p:cNvSpPr>
                  <p:nvPr/>
                </p:nvSpPr>
                <p:spPr bwMode="auto">
                  <a:xfrm>
                    <a:off x="1797" y="2380"/>
                    <a:ext cx="1816" cy="32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16409" name="Group 83"/>
              <p:cNvGrpSpPr>
                <a:grpSpLocks/>
              </p:cNvGrpSpPr>
              <p:nvPr/>
            </p:nvGrpSpPr>
            <p:grpSpPr bwMode="auto">
              <a:xfrm>
                <a:off x="0" y="2706"/>
                <a:ext cx="720" cy="518"/>
                <a:chOff x="0" y="2706"/>
                <a:chExt cx="720" cy="518"/>
              </a:xfrm>
            </p:grpSpPr>
            <p:sp>
              <p:nvSpPr>
                <p:cNvPr id="16433" name="Rectangle 84"/>
                <p:cNvSpPr>
                  <a:spLocks noChangeArrowheads="1"/>
                </p:cNvSpPr>
                <p:nvPr/>
              </p:nvSpPr>
              <p:spPr bwMode="auto">
                <a:xfrm>
                  <a:off x="0" y="2706"/>
                  <a:ext cx="720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r>
                    <a:rPr lang="arn-CL" sz="1600" b="1"/>
                    <a:t>Hypoglycemia </a:t>
                  </a:r>
                </a:p>
              </p:txBody>
            </p:sp>
            <p:sp>
              <p:nvSpPr>
                <p:cNvPr id="16434" name="Rectangle 85"/>
                <p:cNvSpPr>
                  <a:spLocks noChangeArrowheads="1"/>
                </p:cNvSpPr>
                <p:nvPr/>
              </p:nvSpPr>
              <p:spPr bwMode="auto">
                <a:xfrm>
                  <a:off x="0" y="2706"/>
                  <a:ext cx="720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</p:grpSp>
          <p:grpSp>
            <p:nvGrpSpPr>
              <p:cNvPr id="16410" name="Group 86"/>
              <p:cNvGrpSpPr>
                <a:grpSpLocks/>
              </p:cNvGrpSpPr>
              <p:nvPr/>
            </p:nvGrpSpPr>
            <p:grpSpPr bwMode="auto">
              <a:xfrm>
                <a:off x="720" y="2706"/>
                <a:ext cx="1077" cy="518"/>
                <a:chOff x="720" y="2706"/>
                <a:chExt cx="1077" cy="518"/>
              </a:xfrm>
            </p:grpSpPr>
            <p:sp>
              <p:nvSpPr>
                <p:cNvPr id="16429" name="Rectangle 87"/>
                <p:cNvSpPr>
                  <a:spLocks noChangeArrowheads="1"/>
                </p:cNvSpPr>
                <p:nvPr/>
              </p:nvSpPr>
              <p:spPr bwMode="auto">
                <a:xfrm>
                  <a:off x="720" y="2706"/>
                  <a:ext cx="1077" cy="518"/>
                </a:xfrm>
                <a:prstGeom prst="rect">
                  <a:avLst/>
                </a:prstGeom>
                <a:solidFill>
                  <a:srgbClr val="FFFFF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16430" name="Group 88"/>
                <p:cNvGrpSpPr>
                  <a:grpSpLocks/>
                </p:cNvGrpSpPr>
                <p:nvPr/>
              </p:nvGrpSpPr>
              <p:grpSpPr bwMode="auto">
                <a:xfrm>
                  <a:off x="720" y="2706"/>
                  <a:ext cx="1077" cy="518"/>
                  <a:chOff x="720" y="2706"/>
                  <a:chExt cx="1077" cy="518"/>
                </a:xfrm>
              </p:grpSpPr>
              <p:sp>
                <p:nvSpPr>
                  <p:cNvPr id="16431" name="Rectangle 89"/>
                  <p:cNvSpPr>
                    <a:spLocks noChangeArrowheads="1"/>
                  </p:cNvSpPr>
                  <p:nvPr/>
                </p:nvSpPr>
                <p:spPr bwMode="auto">
                  <a:xfrm>
                    <a:off x="720" y="2706"/>
                    <a:ext cx="1077" cy="518"/>
                  </a:xfrm>
                  <a:prstGeom prst="rect">
                    <a:avLst/>
                  </a:prstGeom>
                  <a:solidFill>
                    <a:srgbClr val="FFFFF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arn-CL" sz="1600" b="1">
                        <a:solidFill>
                          <a:srgbClr val="336600"/>
                        </a:solidFill>
                      </a:rPr>
                      <a:t>Insulin</a:t>
                    </a:r>
                    <a:r>
                      <a:rPr lang="en-US" sz="1600" b="1">
                        <a:solidFill>
                          <a:srgbClr val="336600"/>
                        </a:solidFill>
                      </a:rPr>
                      <a:t> </a:t>
                    </a:r>
                    <a:r>
                      <a:rPr lang="arn-CL" sz="1600" b="1">
                        <a:solidFill>
                          <a:srgbClr val="336600"/>
                        </a:solidFill>
                      </a:rPr>
                      <a:t>-like substance </a:t>
                    </a:r>
                  </a:p>
                </p:txBody>
              </p:sp>
              <p:sp>
                <p:nvSpPr>
                  <p:cNvPr id="16432" name="Rectangle 90"/>
                  <p:cNvSpPr>
                    <a:spLocks noChangeArrowheads="1"/>
                  </p:cNvSpPr>
                  <p:nvPr/>
                </p:nvSpPr>
                <p:spPr bwMode="auto">
                  <a:xfrm>
                    <a:off x="720" y="2706"/>
                    <a:ext cx="1077" cy="518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16411" name="Group 91"/>
              <p:cNvGrpSpPr>
                <a:grpSpLocks/>
              </p:cNvGrpSpPr>
              <p:nvPr/>
            </p:nvGrpSpPr>
            <p:grpSpPr bwMode="auto">
              <a:xfrm>
                <a:off x="1797" y="2706"/>
                <a:ext cx="1816" cy="518"/>
                <a:chOff x="1797" y="2706"/>
                <a:chExt cx="1816" cy="518"/>
              </a:xfrm>
            </p:grpSpPr>
            <p:sp>
              <p:nvSpPr>
                <p:cNvPr id="16425" name="Rectangle 92"/>
                <p:cNvSpPr>
                  <a:spLocks noChangeArrowheads="1"/>
                </p:cNvSpPr>
                <p:nvPr/>
              </p:nvSpPr>
              <p:spPr bwMode="auto">
                <a:xfrm>
                  <a:off x="1797" y="2706"/>
                  <a:ext cx="1816" cy="518"/>
                </a:xfrm>
                <a:prstGeom prst="rect">
                  <a:avLst/>
                </a:prstGeom>
                <a:solidFill>
                  <a:srgbClr val="FFFFF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16426" name="Group 93"/>
                <p:cNvGrpSpPr>
                  <a:grpSpLocks/>
                </p:cNvGrpSpPr>
                <p:nvPr/>
              </p:nvGrpSpPr>
              <p:grpSpPr bwMode="auto">
                <a:xfrm>
                  <a:off x="1797" y="2706"/>
                  <a:ext cx="1816" cy="518"/>
                  <a:chOff x="1797" y="2706"/>
                  <a:chExt cx="1816" cy="518"/>
                </a:xfrm>
              </p:grpSpPr>
              <p:sp>
                <p:nvSpPr>
                  <p:cNvPr id="16427" name="Rectangle 94"/>
                  <p:cNvSpPr>
                    <a:spLocks noChangeArrowheads="1"/>
                  </p:cNvSpPr>
                  <p:nvPr/>
                </p:nvSpPr>
                <p:spPr bwMode="auto">
                  <a:xfrm>
                    <a:off x="1797" y="2706"/>
                    <a:ext cx="1816" cy="518"/>
                  </a:xfrm>
                  <a:prstGeom prst="rect">
                    <a:avLst/>
                  </a:prstGeom>
                  <a:solidFill>
                    <a:srgbClr val="FFFFF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arn-CL" sz="1600" b="1">
                        <a:solidFill>
                          <a:schemeClr val="bg1"/>
                        </a:solidFill>
                      </a:rPr>
                      <a:t>Various </a:t>
                    </a:r>
                    <a:r>
                      <a:rPr lang="arn-CL" sz="1600" b="1">
                        <a:solidFill>
                          <a:srgbClr val="336600"/>
                        </a:solidFill>
                      </a:rPr>
                      <a:t>carcinomas and sarcomas</a:t>
                    </a:r>
                    <a:r>
                      <a:rPr lang="ar-SA" sz="1600" b="1">
                        <a:solidFill>
                          <a:schemeClr val="bg1"/>
                        </a:solidFill>
                      </a:rPr>
                      <a:t> </a:t>
                    </a:r>
                  </a:p>
                </p:txBody>
              </p:sp>
              <p:sp>
                <p:nvSpPr>
                  <p:cNvPr id="16428" name="Rectangle 95"/>
                  <p:cNvSpPr>
                    <a:spLocks noChangeArrowheads="1"/>
                  </p:cNvSpPr>
                  <p:nvPr/>
                </p:nvSpPr>
                <p:spPr bwMode="auto">
                  <a:xfrm>
                    <a:off x="1797" y="2706"/>
                    <a:ext cx="1816" cy="518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16412" name="Group 96"/>
              <p:cNvGrpSpPr>
                <a:grpSpLocks/>
              </p:cNvGrpSpPr>
              <p:nvPr/>
            </p:nvGrpSpPr>
            <p:grpSpPr bwMode="auto">
              <a:xfrm>
                <a:off x="0" y="3224"/>
                <a:ext cx="720" cy="518"/>
                <a:chOff x="0" y="3224"/>
                <a:chExt cx="720" cy="518"/>
              </a:xfrm>
            </p:grpSpPr>
            <p:sp>
              <p:nvSpPr>
                <p:cNvPr id="16423" name="Rectangle 97"/>
                <p:cNvSpPr>
                  <a:spLocks noChangeArrowheads="1"/>
                </p:cNvSpPr>
                <p:nvPr/>
              </p:nvSpPr>
              <p:spPr bwMode="auto">
                <a:xfrm>
                  <a:off x="0" y="3224"/>
                  <a:ext cx="720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r>
                    <a:rPr lang="arn-CL" sz="1600" b="1"/>
                    <a:t>Carcinoid</a:t>
                  </a:r>
                  <a:r>
                    <a:rPr lang="ar-SA" sz="1600" b="1">
                      <a:solidFill>
                        <a:schemeClr val="bg1"/>
                      </a:solidFill>
                    </a:rPr>
                    <a:t> </a:t>
                  </a:r>
                  <a:r>
                    <a:rPr lang="arn-CL" sz="1600" b="1"/>
                    <a:t>Syndrome </a:t>
                  </a:r>
                </a:p>
              </p:txBody>
            </p:sp>
            <p:sp>
              <p:nvSpPr>
                <p:cNvPr id="16424" name="Rectangle 98"/>
                <p:cNvSpPr>
                  <a:spLocks noChangeArrowheads="1"/>
                </p:cNvSpPr>
                <p:nvPr/>
              </p:nvSpPr>
              <p:spPr bwMode="auto">
                <a:xfrm>
                  <a:off x="0" y="3224"/>
                  <a:ext cx="720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</p:grpSp>
          <p:grpSp>
            <p:nvGrpSpPr>
              <p:cNvPr id="16413" name="Group 99"/>
              <p:cNvGrpSpPr>
                <a:grpSpLocks/>
              </p:cNvGrpSpPr>
              <p:nvPr/>
            </p:nvGrpSpPr>
            <p:grpSpPr bwMode="auto">
              <a:xfrm>
                <a:off x="720" y="3224"/>
                <a:ext cx="1077" cy="518"/>
                <a:chOff x="720" y="3224"/>
                <a:chExt cx="1077" cy="518"/>
              </a:xfrm>
            </p:grpSpPr>
            <p:sp>
              <p:nvSpPr>
                <p:cNvPr id="16419" name="Rectangle 100"/>
                <p:cNvSpPr>
                  <a:spLocks noChangeArrowheads="1"/>
                </p:cNvSpPr>
                <p:nvPr/>
              </p:nvSpPr>
              <p:spPr bwMode="auto">
                <a:xfrm>
                  <a:off x="720" y="3224"/>
                  <a:ext cx="1077" cy="518"/>
                </a:xfrm>
                <a:prstGeom prst="rect">
                  <a:avLst/>
                </a:prstGeom>
                <a:solidFill>
                  <a:srgbClr val="FFFFF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16420" name="Group 101"/>
                <p:cNvGrpSpPr>
                  <a:grpSpLocks/>
                </p:cNvGrpSpPr>
                <p:nvPr/>
              </p:nvGrpSpPr>
              <p:grpSpPr bwMode="auto">
                <a:xfrm>
                  <a:off x="720" y="3224"/>
                  <a:ext cx="1077" cy="518"/>
                  <a:chOff x="720" y="3224"/>
                  <a:chExt cx="1077" cy="518"/>
                </a:xfrm>
              </p:grpSpPr>
              <p:sp>
                <p:nvSpPr>
                  <p:cNvPr id="16421" name="Rectangle 102"/>
                  <p:cNvSpPr>
                    <a:spLocks noChangeArrowheads="1"/>
                  </p:cNvSpPr>
                  <p:nvPr/>
                </p:nvSpPr>
                <p:spPr bwMode="auto">
                  <a:xfrm>
                    <a:off x="720" y="3224"/>
                    <a:ext cx="1077" cy="518"/>
                  </a:xfrm>
                  <a:prstGeom prst="rect">
                    <a:avLst/>
                  </a:prstGeom>
                  <a:solidFill>
                    <a:srgbClr val="FFFFF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ar-SA" sz="1600" b="1">
                        <a:solidFill>
                          <a:schemeClr val="bg1"/>
                        </a:solidFill>
                      </a:rPr>
                      <a:t>5-</a:t>
                    </a:r>
                    <a:r>
                      <a:rPr lang="arn-CL" sz="1600" b="1">
                        <a:solidFill>
                          <a:srgbClr val="336600"/>
                        </a:solidFill>
                      </a:rPr>
                      <a:t>hydroxy</a:t>
                    </a:r>
                    <a:r>
                      <a:rPr lang="en-US" sz="1600" b="1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ar-SA" sz="1600" b="1">
                        <a:solidFill>
                          <a:srgbClr val="336600"/>
                        </a:solidFill>
                      </a:rPr>
                      <a:t>-</a:t>
                    </a:r>
                    <a:r>
                      <a:rPr lang="arn-CL" sz="1600" b="1">
                        <a:solidFill>
                          <a:srgbClr val="336600"/>
                        </a:solidFill>
                      </a:rPr>
                      <a:t>indoleacetic</a:t>
                    </a:r>
                    <a:r>
                      <a:rPr lang="arn-CL" sz="1600" b="1">
                        <a:solidFill>
                          <a:schemeClr val="bg1"/>
                        </a:solidFill>
                      </a:rPr>
                      <a:t> acid </a:t>
                    </a:r>
                    <a:r>
                      <a:rPr lang="en-US" sz="1600" b="1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ar-SA" sz="1600" b="1">
                        <a:solidFill>
                          <a:schemeClr val="bg1"/>
                        </a:solidFill>
                      </a:rPr>
                      <a:t>(</a:t>
                    </a:r>
                    <a:r>
                      <a:rPr lang="en-US" sz="1600" b="1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ar-SA" sz="1600" b="1">
                        <a:solidFill>
                          <a:schemeClr val="bg1"/>
                        </a:solidFill>
                      </a:rPr>
                      <a:t>5</a:t>
                    </a:r>
                    <a:r>
                      <a:rPr lang="en-US" sz="1600" b="1">
                        <a:solidFill>
                          <a:schemeClr val="bg1"/>
                        </a:solidFill>
                      </a:rPr>
                      <a:t>  </a:t>
                    </a:r>
                    <a:r>
                      <a:rPr lang="ar-SA" sz="1600" b="1">
                        <a:solidFill>
                          <a:schemeClr val="bg1"/>
                        </a:solidFill>
                      </a:rPr>
                      <a:t>-</a:t>
                    </a:r>
                    <a:r>
                      <a:rPr lang="en-US" sz="1600" b="1">
                        <a:solidFill>
                          <a:schemeClr val="bg1"/>
                        </a:solidFill>
                      </a:rPr>
                      <a:t>  </a:t>
                    </a:r>
                    <a:r>
                      <a:rPr lang="arn-CL" sz="1600" b="1">
                        <a:solidFill>
                          <a:schemeClr val="bg1"/>
                        </a:solidFill>
                      </a:rPr>
                      <a:t>HIAA</a:t>
                    </a:r>
                    <a:r>
                      <a:rPr lang="en-US" sz="1600" b="1">
                        <a:solidFill>
                          <a:schemeClr val="bg1"/>
                        </a:solidFill>
                      </a:rPr>
                      <a:t>   </a:t>
                    </a:r>
                    <a:r>
                      <a:rPr lang="ar-SA" sz="1600" b="1">
                        <a:solidFill>
                          <a:schemeClr val="bg1"/>
                        </a:solidFill>
                      </a:rPr>
                      <a:t>) </a:t>
                    </a:r>
                    <a:r>
                      <a:rPr lang="en-US" sz="1600" b="1">
                        <a:solidFill>
                          <a:schemeClr val="bg1"/>
                        </a:solidFill>
                      </a:rPr>
                      <a:t> </a:t>
                    </a:r>
                    <a:endParaRPr lang="ar-SA" sz="1600" b="1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6422" name="Rectangle 103"/>
                  <p:cNvSpPr>
                    <a:spLocks noChangeArrowheads="1"/>
                  </p:cNvSpPr>
                  <p:nvPr/>
                </p:nvSpPr>
                <p:spPr bwMode="auto">
                  <a:xfrm>
                    <a:off x="720" y="3224"/>
                    <a:ext cx="1077" cy="518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16414" name="Group 104"/>
              <p:cNvGrpSpPr>
                <a:grpSpLocks/>
              </p:cNvGrpSpPr>
              <p:nvPr/>
            </p:nvGrpSpPr>
            <p:grpSpPr bwMode="auto">
              <a:xfrm>
                <a:off x="1797" y="3224"/>
                <a:ext cx="1816" cy="518"/>
                <a:chOff x="1797" y="3224"/>
                <a:chExt cx="1816" cy="518"/>
              </a:xfrm>
            </p:grpSpPr>
            <p:sp>
              <p:nvSpPr>
                <p:cNvPr id="16415" name="Rectangle 105"/>
                <p:cNvSpPr>
                  <a:spLocks noChangeArrowheads="1"/>
                </p:cNvSpPr>
                <p:nvPr/>
              </p:nvSpPr>
              <p:spPr bwMode="auto">
                <a:xfrm>
                  <a:off x="1797" y="3224"/>
                  <a:ext cx="1816" cy="518"/>
                </a:xfrm>
                <a:prstGeom prst="rect">
                  <a:avLst/>
                </a:prstGeom>
                <a:solidFill>
                  <a:srgbClr val="FFFFF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16416" name="Group 106"/>
                <p:cNvGrpSpPr>
                  <a:grpSpLocks/>
                </p:cNvGrpSpPr>
                <p:nvPr/>
              </p:nvGrpSpPr>
              <p:grpSpPr bwMode="auto">
                <a:xfrm>
                  <a:off x="1797" y="3224"/>
                  <a:ext cx="1816" cy="518"/>
                  <a:chOff x="1797" y="3224"/>
                  <a:chExt cx="1816" cy="518"/>
                </a:xfrm>
              </p:grpSpPr>
              <p:sp>
                <p:nvSpPr>
                  <p:cNvPr id="16417" name="Rectangle 107"/>
                  <p:cNvSpPr>
                    <a:spLocks noChangeArrowheads="1"/>
                  </p:cNvSpPr>
                  <p:nvPr/>
                </p:nvSpPr>
                <p:spPr bwMode="auto">
                  <a:xfrm>
                    <a:off x="1797" y="3224"/>
                    <a:ext cx="1816" cy="518"/>
                  </a:xfrm>
                  <a:prstGeom prst="rect">
                    <a:avLst/>
                  </a:prstGeom>
                  <a:solidFill>
                    <a:srgbClr val="FFFFF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arn-CL" sz="1600" b="1">
                        <a:solidFill>
                          <a:srgbClr val="336600"/>
                        </a:solidFill>
                      </a:rPr>
                      <a:t>Metastatic</a:t>
                    </a:r>
                    <a:r>
                      <a:rPr lang="en-US" sz="1600" b="1">
                        <a:solidFill>
                          <a:srgbClr val="336600"/>
                        </a:solidFill>
                      </a:rPr>
                      <a:t> </a:t>
                    </a:r>
                    <a:r>
                      <a:rPr lang="arn-CL" sz="1600" b="1">
                        <a:solidFill>
                          <a:srgbClr val="336600"/>
                        </a:solidFill>
                      </a:rPr>
                      <a:t> malignant</a:t>
                    </a:r>
                    <a:r>
                      <a:rPr lang="en-US" sz="1600" b="1">
                        <a:solidFill>
                          <a:srgbClr val="336600"/>
                        </a:solidFill>
                      </a:rPr>
                      <a:t> </a:t>
                    </a:r>
                    <a:r>
                      <a:rPr lang="ar-SA" sz="1600" b="1">
                        <a:solidFill>
                          <a:srgbClr val="336600"/>
                        </a:solidFill>
                      </a:rPr>
                      <a:t> </a:t>
                    </a:r>
                    <a:r>
                      <a:rPr lang="arn-CL" sz="1600" b="1">
                        <a:solidFill>
                          <a:srgbClr val="336600"/>
                        </a:solidFill>
                      </a:rPr>
                      <a:t>carcinoid</a:t>
                    </a:r>
                    <a:r>
                      <a:rPr lang="en-US" sz="1600" b="1">
                        <a:solidFill>
                          <a:srgbClr val="336600"/>
                        </a:solidFill>
                      </a:rPr>
                      <a:t> </a:t>
                    </a:r>
                    <a:r>
                      <a:rPr lang="arn-CL" sz="1600" b="1">
                        <a:solidFill>
                          <a:srgbClr val="336600"/>
                        </a:solidFill>
                      </a:rPr>
                      <a:t> tumors</a:t>
                    </a:r>
                    <a:r>
                      <a:rPr lang="ar-SA" sz="1600" b="1">
                        <a:solidFill>
                          <a:schemeClr val="bg1"/>
                        </a:solidFill>
                      </a:rPr>
                      <a:t> </a:t>
                    </a:r>
                  </a:p>
                </p:txBody>
              </p:sp>
              <p:sp>
                <p:nvSpPr>
                  <p:cNvPr id="16418" name="Rectangle 108"/>
                  <p:cNvSpPr>
                    <a:spLocks noChangeArrowheads="1"/>
                  </p:cNvSpPr>
                  <p:nvPr/>
                </p:nvSpPr>
                <p:spPr bwMode="auto">
                  <a:xfrm>
                    <a:off x="1797" y="3224"/>
                    <a:ext cx="1816" cy="518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</p:grpSp>
        <p:sp>
          <p:nvSpPr>
            <p:cNvPr id="16389" name="Rectangle 109"/>
            <p:cNvSpPr>
              <a:spLocks noChangeArrowheads="1"/>
            </p:cNvSpPr>
            <p:nvPr/>
          </p:nvSpPr>
          <p:spPr bwMode="auto">
            <a:xfrm>
              <a:off x="-7" y="-7"/>
              <a:ext cx="3627" cy="3756"/>
            </a:xfrm>
            <a:prstGeom prst="rect">
              <a:avLst/>
            </a:prstGeom>
            <a:noFill/>
            <a:ln w="22225">
              <a:solidFill>
                <a:srgbClr val="A0A0A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16387" name="Text Box 110"/>
          <p:cNvSpPr txBox="1">
            <a:spLocks noChangeArrowheads="1"/>
          </p:cNvSpPr>
          <p:nvPr/>
        </p:nvSpPr>
        <p:spPr bwMode="auto">
          <a:xfrm>
            <a:off x="7772400" y="457200"/>
            <a:ext cx="1371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Clinical Features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Grading :</a:t>
            </a:r>
          </a:p>
          <a:p>
            <a:pPr lvl="1" eaLnBrk="1" hangingPunct="1">
              <a:defRPr/>
            </a:pPr>
            <a:r>
              <a:rPr lang="en-US" smtClean="0"/>
              <a:t>Grade I, II, III, IV</a:t>
            </a:r>
          </a:p>
          <a:p>
            <a:pPr lvl="1" eaLnBrk="1" hangingPunct="1">
              <a:defRPr/>
            </a:pPr>
            <a:r>
              <a:rPr lang="en-US" smtClean="0"/>
              <a:t>Well, moderately, poorly differentiated, anaplastic</a:t>
            </a:r>
          </a:p>
          <a:p>
            <a:pPr eaLnBrk="1" hangingPunct="1">
              <a:defRPr/>
            </a:pPr>
            <a:r>
              <a:rPr lang="en-US" smtClean="0"/>
              <a:t>Staging :</a:t>
            </a:r>
          </a:p>
          <a:p>
            <a:pPr lvl="2" eaLnBrk="1" hangingPunct="1">
              <a:defRPr/>
            </a:pPr>
            <a:r>
              <a:rPr lang="en-US" smtClean="0"/>
              <a:t>Size</a:t>
            </a:r>
          </a:p>
          <a:p>
            <a:pPr lvl="2" eaLnBrk="1" hangingPunct="1">
              <a:defRPr/>
            </a:pPr>
            <a:r>
              <a:rPr lang="en-US" smtClean="0"/>
              <a:t>Regional lymph nodes involvement</a:t>
            </a:r>
          </a:p>
          <a:p>
            <a:pPr lvl="2" eaLnBrk="1" hangingPunct="1">
              <a:defRPr/>
            </a:pPr>
            <a:r>
              <a:rPr lang="en-US" smtClean="0"/>
              <a:t>Presence or absence of distant metastasis</a:t>
            </a:r>
          </a:p>
          <a:p>
            <a:pPr lvl="1" eaLnBrk="1" hangingPunct="1">
              <a:defRPr/>
            </a:pPr>
            <a:r>
              <a:rPr lang="en-US" smtClean="0"/>
              <a:t>TNM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171700" y="2400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SA"/>
          </a:p>
        </p:txBody>
      </p:sp>
      <p:grpSp>
        <p:nvGrpSpPr>
          <p:cNvPr id="18435" name="Group 3"/>
          <p:cNvGrpSpPr>
            <a:grpSpLocks/>
          </p:cNvGrpSpPr>
          <p:nvPr/>
        </p:nvGrpSpPr>
        <p:grpSpPr bwMode="auto">
          <a:xfrm>
            <a:off x="1295400" y="914400"/>
            <a:ext cx="6781800" cy="5486400"/>
            <a:chOff x="-3" y="-3"/>
            <a:chExt cx="3619" cy="2582"/>
          </a:xfrm>
        </p:grpSpPr>
        <p:grpSp>
          <p:nvGrpSpPr>
            <p:cNvPr id="18436" name="Group 4"/>
            <p:cNvGrpSpPr>
              <a:grpSpLocks/>
            </p:cNvGrpSpPr>
            <p:nvPr/>
          </p:nvGrpSpPr>
          <p:grpSpPr bwMode="auto">
            <a:xfrm>
              <a:off x="0" y="0"/>
              <a:ext cx="3613" cy="2576"/>
              <a:chOff x="0" y="0"/>
              <a:chExt cx="3613" cy="2576"/>
            </a:xfrm>
          </p:grpSpPr>
          <p:grpSp>
            <p:nvGrpSpPr>
              <p:cNvPr id="18438" name="Group 5"/>
              <p:cNvGrpSpPr>
                <a:grpSpLocks/>
              </p:cNvGrpSpPr>
              <p:nvPr/>
            </p:nvGrpSpPr>
            <p:grpSpPr bwMode="auto">
              <a:xfrm>
                <a:off x="0" y="0"/>
                <a:ext cx="3613" cy="521"/>
                <a:chOff x="0" y="0"/>
                <a:chExt cx="3613" cy="521"/>
              </a:xfrm>
            </p:grpSpPr>
            <p:sp>
              <p:nvSpPr>
                <p:cNvPr id="18489" name="Rectangle 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613" cy="521"/>
                </a:xfrm>
                <a:prstGeom prst="rect">
                  <a:avLst/>
                </a:prstGeom>
                <a:solidFill>
                  <a:srgbClr val="FFCCB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18490" name="Group 7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3613" cy="401"/>
                  <a:chOff x="0" y="0"/>
                  <a:chExt cx="3613" cy="401"/>
                </a:xfrm>
              </p:grpSpPr>
              <p:sp>
                <p:nvSpPr>
                  <p:cNvPr id="18491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30" y="30"/>
                    <a:ext cx="3553" cy="341"/>
                  </a:xfrm>
                  <a:prstGeom prst="rect">
                    <a:avLst/>
                  </a:prstGeom>
                  <a:solidFill>
                    <a:srgbClr val="FFCCBB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2000" b="1">
                        <a:solidFill>
                          <a:srgbClr val="000000"/>
                        </a:solidFill>
                        <a:latin typeface="Arial" pitchFamily="34" charset="0"/>
                      </a:rPr>
                      <a:t>Grading of Malignant Neoplasms</a:t>
                    </a:r>
                    <a:r>
                      <a:rPr lang="en-US" sz="1600" b="1">
                        <a:solidFill>
                          <a:srgbClr val="000000"/>
                        </a:solidFill>
                        <a:latin typeface="Arial" pitchFamily="34" charset="0"/>
                      </a:rPr>
                      <a:t> </a:t>
                    </a:r>
                    <a:endParaRPr lang="en-US" sz="1600" b="1"/>
                  </a:p>
                  <a:p>
                    <a:pPr eaLnBrk="0" hangingPunct="0"/>
                    <a:endParaRPr lang="en-US" sz="1600" b="1"/>
                  </a:p>
                </p:txBody>
              </p:sp>
              <p:sp>
                <p:nvSpPr>
                  <p:cNvPr id="18492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3613" cy="401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18439" name="Group 10"/>
              <p:cNvGrpSpPr>
                <a:grpSpLocks/>
              </p:cNvGrpSpPr>
              <p:nvPr/>
            </p:nvGrpSpPr>
            <p:grpSpPr bwMode="auto">
              <a:xfrm>
                <a:off x="0" y="461"/>
                <a:ext cx="998" cy="463"/>
                <a:chOff x="0" y="461"/>
                <a:chExt cx="998" cy="463"/>
              </a:xfrm>
            </p:grpSpPr>
            <p:sp>
              <p:nvSpPr>
                <p:cNvPr id="18485" name="Rectangle 11"/>
                <p:cNvSpPr>
                  <a:spLocks noChangeArrowheads="1"/>
                </p:cNvSpPr>
                <p:nvPr/>
              </p:nvSpPr>
              <p:spPr bwMode="auto">
                <a:xfrm>
                  <a:off x="0" y="461"/>
                  <a:ext cx="998" cy="463"/>
                </a:xfrm>
                <a:prstGeom prst="rect">
                  <a:avLst/>
                </a:prstGeom>
                <a:solidFill>
                  <a:srgbClr val="FFCC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18486" name="Group 12"/>
                <p:cNvGrpSpPr>
                  <a:grpSpLocks/>
                </p:cNvGrpSpPr>
                <p:nvPr/>
              </p:nvGrpSpPr>
              <p:grpSpPr bwMode="auto">
                <a:xfrm>
                  <a:off x="0" y="461"/>
                  <a:ext cx="998" cy="343"/>
                  <a:chOff x="0" y="461"/>
                  <a:chExt cx="998" cy="343"/>
                </a:xfrm>
              </p:grpSpPr>
              <p:sp>
                <p:nvSpPr>
                  <p:cNvPr id="18487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30" y="491"/>
                    <a:ext cx="938" cy="283"/>
                  </a:xfrm>
                  <a:prstGeom prst="rect">
                    <a:avLst/>
                  </a:prstGeom>
                  <a:solidFill>
                    <a:srgbClr val="FFCCC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600" b="1">
                        <a:solidFill>
                          <a:srgbClr val="000000"/>
                        </a:solidFill>
                        <a:latin typeface="Arial" pitchFamily="34" charset="0"/>
                      </a:rPr>
                      <a:t>Grade </a:t>
                    </a:r>
                    <a:endParaRPr lang="en-US" sz="1600" b="1"/>
                  </a:p>
                  <a:p>
                    <a:pPr eaLnBrk="0" hangingPunct="0"/>
                    <a:endParaRPr lang="en-US" sz="1600" b="1"/>
                  </a:p>
                </p:txBody>
              </p:sp>
              <p:sp>
                <p:nvSpPr>
                  <p:cNvPr id="18488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61"/>
                    <a:ext cx="998" cy="3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18440" name="Group 15"/>
              <p:cNvGrpSpPr>
                <a:grpSpLocks/>
              </p:cNvGrpSpPr>
              <p:nvPr/>
            </p:nvGrpSpPr>
            <p:grpSpPr bwMode="auto">
              <a:xfrm>
                <a:off x="998" y="461"/>
                <a:ext cx="2615" cy="463"/>
                <a:chOff x="998" y="461"/>
                <a:chExt cx="2615" cy="463"/>
              </a:xfrm>
            </p:grpSpPr>
            <p:sp>
              <p:nvSpPr>
                <p:cNvPr id="18481" name="Rectangle 16"/>
                <p:cNvSpPr>
                  <a:spLocks noChangeArrowheads="1"/>
                </p:cNvSpPr>
                <p:nvPr/>
              </p:nvSpPr>
              <p:spPr bwMode="auto">
                <a:xfrm>
                  <a:off x="998" y="461"/>
                  <a:ext cx="2615" cy="463"/>
                </a:xfrm>
                <a:prstGeom prst="rect">
                  <a:avLst/>
                </a:prstGeom>
                <a:solidFill>
                  <a:srgbClr val="FFCC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18482" name="Group 17"/>
                <p:cNvGrpSpPr>
                  <a:grpSpLocks/>
                </p:cNvGrpSpPr>
                <p:nvPr/>
              </p:nvGrpSpPr>
              <p:grpSpPr bwMode="auto">
                <a:xfrm>
                  <a:off x="998" y="461"/>
                  <a:ext cx="2615" cy="343"/>
                  <a:chOff x="998" y="461"/>
                  <a:chExt cx="2615" cy="343"/>
                </a:xfrm>
              </p:grpSpPr>
              <p:sp>
                <p:nvSpPr>
                  <p:cNvPr id="18483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1028" y="491"/>
                    <a:ext cx="2555" cy="283"/>
                  </a:xfrm>
                  <a:prstGeom prst="rect">
                    <a:avLst/>
                  </a:prstGeom>
                  <a:solidFill>
                    <a:srgbClr val="FFCCC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600" b="1">
                        <a:solidFill>
                          <a:srgbClr val="000000"/>
                        </a:solidFill>
                        <a:latin typeface="Arial" pitchFamily="34" charset="0"/>
                      </a:rPr>
                      <a:t>Definition </a:t>
                    </a:r>
                    <a:endParaRPr lang="en-US" sz="1600" b="1"/>
                  </a:p>
                  <a:p>
                    <a:pPr eaLnBrk="0" hangingPunct="0"/>
                    <a:endParaRPr lang="en-US" sz="1600" b="1"/>
                  </a:p>
                </p:txBody>
              </p:sp>
              <p:sp>
                <p:nvSpPr>
                  <p:cNvPr id="18484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998" y="461"/>
                    <a:ext cx="2615" cy="3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18441" name="Group 20"/>
              <p:cNvGrpSpPr>
                <a:grpSpLocks/>
              </p:cNvGrpSpPr>
              <p:nvPr/>
            </p:nvGrpSpPr>
            <p:grpSpPr bwMode="auto">
              <a:xfrm>
                <a:off x="0" y="864"/>
                <a:ext cx="998" cy="473"/>
                <a:chOff x="0" y="864"/>
                <a:chExt cx="998" cy="473"/>
              </a:xfrm>
            </p:grpSpPr>
            <p:sp>
              <p:nvSpPr>
                <p:cNvPr id="18477" name="Rectangle 21"/>
                <p:cNvSpPr>
                  <a:spLocks noChangeArrowheads="1"/>
                </p:cNvSpPr>
                <p:nvPr/>
              </p:nvSpPr>
              <p:spPr bwMode="auto">
                <a:xfrm>
                  <a:off x="0" y="864"/>
                  <a:ext cx="998" cy="473"/>
                </a:xfrm>
                <a:prstGeom prst="rect">
                  <a:avLst/>
                </a:prstGeom>
                <a:solidFill>
                  <a:srgbClr val="FFFFD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18478" name="Group 22"/>
                <p:cNvGrpSpPr>
                  <a:grpSpLocks/>
                </p:cNvGrpSpPr>
                <p:nvPr/>
              </p:nvGrpSpPr>
              <p:grpSpPr bwMode="auto">
                <a:xfrm>
                  <a:off x="0" y="864"/>
                  <a:ext cx="998" cy="353"/>
                  <a:chOff x="0" y="864"/>
                  <a:chExt cx="998" cy="353"/>
                </a:xfrm>
              </p:grpSpPr>
              <p:sp>
                <p:nvSpPr>
                  <p:cNvPr id="18479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0" y="894"/>
                    <a:ext cx="938" cy="293"/>
                  </a:xfrm>
                  <a:prstGeom prst="rect">
                    <a:avLst/>
                  </a:prstGeom>
                  <a:solidFill>
                    <a:srgbClr val="FFFFD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600" b="1">
                        <a:solidFill>
                          <a:srgbClr val="000000"/>
                        </a:solidFill>
                        <a:latin typeface="Arial" pitchFamily="34" charset="0"/>
                      </a:rPr>
                      <a:t>I </a:t>
                    </a:r>
                    <a:endParaRPr lang="en-US" sz="1600" b="1"/>
                  </a:p>
                  <a:p>
                    <a:pPr eaLnBrk="0" hangingPunct="0"/>
                    <a:endParaRPr lang="en-US" sz="1600" b="1"/>
                  </a:p>
                </p:txBody>
              </p:sp>
              <p:sp>
                <p:nvSpPr>
                  <p:cNvPr id="18480" name="Rectangle 2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864"/>
                    <a:ext cx="998" cy="35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18442" name="Group 25"/>
              <p:cNvGrpSpPr>
                <a:grpSpLocks/>
              </p:cNvGrpSpPr>
              <p:nvPr/>
            </p:nvGrpSpPr>
            <p:grpSpPr bwMode="auto">
              <a:xfrm>
                <a:off x="998" y="864"/>
                <a:ext cx="2615" cy="473"/>
                <a:chOff x="998" y="864"/>
                <a:chExt cx="2615" cy="473"/>
              </a:xfrm>
            </p:grpSpPr>
            <p:sp>
              <p:nvSpPr>
                <p:cNvPr id="18473" name="Rectangle 26"/>
                <p:cNvSpPr>
                  <a:spLocks noChangeArrowheads="1"/>
                </p:cNvSpPr>
                <p:nvPr/>
              </p:nvSpPr>
              <p:spPr bwMode="auto">
                <a:xfrm>
                  <a:off x="998" y="864"/>
                  <a:ext cx="2615" cy="473"/>
                </a:xfrm>
                <a:prstGeom prst="rect">
                  <a:avLst/>
                </a:prstGeom>
                <a:solidFill>
                  <a:srgbClr val="FFFFF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18474" name="Group 27"/>
                <p:cNvGrpSpPr>
                  <a:grpSpLocks/>
                </p:cNvGrpSpPr>
                <p:nvPr/>
              </p:nvGrpSpPr>
              <p:grpSpPr bwMode="auto">
                <a:xfrm>
                  <a:off x="998" y="864"/>
                  <a:ext cx="2615" cy="353"/>
                  <a:chOff x="998" y="864"/>
                  <a:chExt cx="2615" cy="353"/>
                </a:xfrm>
              </p:grpSpPr>
              <p:sp>
                <p:nvSpPr>
                  <p:cNvPr id="18475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1028" y="894"/>
                    <a:ext cx="2555" cy="293"/>
                  </a:xfrm>
                  <a:prstGeom prst="rect">
                    <a:avLst/>
                  </a:prstGeom>
                  <a:solidFill>
                    <a:srgbClr val="FFFFF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600" b="1">
                        <a:solidFill>
                          <a:srgbClr val="000000"/>
                        </a:solidFill>
                        <a:latin typeface="Arial" pitchFamily="34" charset="0"/>
                      </a:rPr>
                      <a:t>Well differentiated </a:t>
                    </a:r>
                    <a:endParaRPr lang="en-US" sz="1600" b="1"/>
                  </a:p>
                  <a:p>
                    <a:pPr eaLnBrk="0" hangingPunct="0"/>
                    <a:endParaRPr lang="en-US" sz="1600" b="1"/>
                  </a:p>
                </p:txBody>
              </p:sp>
              <p:sp>
                <p:nvSpPr>
                  <p:cNvPr id="18476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998" y="864"/>
                    <a:ext cx="2615" cy="35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18443" name="Group 30"/>
              <p:cNvGrpSpPr>
                <a:grpSpLocks/>
              </p:cNvGrpSpPr>
              <p:nvPr/>
            </p:nvGrpSpPr>
            <p:grpSpPr bwMode="auto">
              <a:xfrm>
                <a:off x="0" y="1277"/>
                <a:ext cx="998" cy="473"/>
                <a:chOff x="0" y="1277"/>
                <a:chExt cx="998" cy="473"/>
              </a:xfrm>
            </p:grpSpPr>
            <p:sp>
              <p:nvSpPr>
                <p:cNvPr id="18469" name="Rectangle 31"/>
                <p:cNvSpPr>
                  <a:spLocks noChangeArrowheads="1"/>
                </p:cNvSpPr>
                <p:nvPr/>
              </p:nvSpPr>
              <p:spPr bwMode="auto">
                <a:xfrm>
                  <a:off x="0" y="1277"/>
                  <a:ext cx="998" cy="473"/>
                </a:xfrm>
                <a:prstGeom prst="rect">
                  <a:avLst/>
                </a:prstGeom>
                <a:solidFill>
                  <a:srgbClr val="CCFFB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18470" name="Group 32"/>
                <p:cNvGrpSpPr>
                  <a:grpSpLocks/>
                </p:cNvGrpSpPr>
                <p:nvPr/>
              </p:nvGrpSpPr>
              <p:grpSpPr bwMode="auto">
                <a:xfrm>
                  <a:off x="0" y="1277"/>
                  <a:ext cx="998" cy="353"/>
                  <a:chOff x="0" y="1277"/>
                  <a:chExt cx="998" cy="353"/>
                </a:xfrm>
              </p:grpSpPr>
              <p:sp>
                <p:nvSpPr>
                  <p:cNvPr id="18471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30" y="1307"/>
                    <a:ext cx="938" cy="293"/>
                  </a:xfrm>
                  <a:prstGeom prst="rect">
                    <a:avLst/>
                  </a:prstGeom>
                  <a:solidFill>
                    <a:srgbClr val="CCFFBB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600" b="1">
                        <a:solidFill>
                          <a:srgbClr val="000000"/>
                        </a:solidFill>
                        <a:latin typeface="Arial" pitchFamily="34" charset="0"/>
                      </a:rPr>
                      <a:t>II </a:t>
                    </a:r>
                    <a:endParaRPr lang="en-US" sz="1600" b="1"/>
                  </a:p>
                  <a:p>
                    <a:pPr eaLnBrk="0" hangingPunct="0"/>
                    <a:endParaRPr lang="en-US" sz="1600" b="1"/>
                  </a:p>
                </p:txBody>
              </p:sp>
              <p:sp>
                <p:nvSpPr>
                  <p:cNvPr id="18472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277"/>
                    <a:ext cx="998" cy="35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18444" name="Group 35"/>
              <p:cNvGrpSpPr>
                <a:grpSpLocks/>
              </p:cNvGrpSpPr>
              <p:nvPr/>
            </p:nvGrpSpPr>
            <p:grpSpPr bwMode="auto">
              <a:xfrm>
                <a:off x="998" y="1277"/>
                <a:ext cx="2615" cy="473"/>
                <a:chOff x="998" y="1277"/>
                <a:chExt cx="2615" cy="473"/>
              </a:xfrm>
            </p:grpSpPr>
            <p:sp>
              <p:nvSpPr>
                <p:cNvPr id="18465" name="Rectangle 36"/>
                <p:cNvSpPr>
                  <a:spLocks noChangeArrowheads="1"/>
                </p:cNvSpPr>
                <p:nvPr/>
              </p:nvSpPr>
              <p:spPr bwMode="auto">
                <a:xfrm>
                  <a:off x="998" y="1277"/>
                  <a:ext cx="2615" cy="473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18466" name="Group 37"/>
                <p:cNvGrpSpPr>
                  <a:grpSpLocks/>
                </p:cNvGrpSpPr>
                <p:nvPr/>
              </p:nvGrpSpPr>
              <p:grpSpPr bwMode="auto">
                <a:xfrm>
                  <a:off x="998" y="1277"/>
                  <a:ext cx="2615" cy="353"/>
                  <a:chOff x="998" y="1277"/>
                  <a:chExt cx="2615" cy="353"/>
                </a:xfrm>
              </p:grpSpPr>
              <p:sp>
                <p:nvSpPr>
                  <p:cNvPr id="18467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1028" y="1307"/>
                    <a:ext cx="2555" cy="293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600" b="1">
                        <a:solidFill>
                          <a:srgbClr val="000000"/>
                        </a:solidFill>
                        <a:latin typeface="Arial" pitchFamily="34" charset="0"/>
                      </a:rPr>
                      <a:t>Moderately differentiated </a:t>
                    </a:r>
                    <a:endParaRPr lang="en-US" sz="1600" b="1"/>
                  </a:p>
                  <a:p>
                    <a:pPr eaLnBrk="0" hangingPunct="0"/>
                    <a:endParaRPr lang="en-US" sz="1600" b="1"/>
                  </a:p>
                </p:txBody>
              </p:sp>
              <p:sp>
                <p:nvSpPr>
                  <p:cNvPr id="18468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998" y="1277"/>
                    <a:ext cx="2615" cy="35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18445" name="Group 40"/>
              <p:cNvGrpSpPr>
                <a:grpSpLocks/>
              </p:cNvGrpSpPr>
              <p:nvPr/>
            </p:nvGrpSpPr>
            <p:grpSpPr bwMode="auto">
              <a:xfrm>
                <a:off x="0" y="1690"/>
                <a:ext cx="998" cy="473"/>
                <a:chOff x="0" y="1690"/>
                <a:chExt cx="998" cy="473"/>
              </a:xfrm>
            </p:grpSpPr>
            <p:sp>
              <p:nvSpPr>
                <p:cNvPr id="18461" name="Rectangle 41"/>
                <p:cNvSpPr>
                  <a:spLocks noChangeArrowheads="1"/>
                </p:cNvSpPr>
                <p:nvPr/>
              </p:nvSpPr>
              <p:spPr bwMode="auto">
                <a:xfrm>
                  <a:off x="0" y="1690"/>
                  <a:ext cx="998" cy="473"/>
                </a:xfrm>
                <a:prstGeom prst="rect">
                  <a:avLst/>
                </a:prstGeom>
                <a:solidFill>
                  <a:srgbClr val="AA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18462" name="Group 42"/>
                <p:cNvGrpSpPr>
                  <a:grpSpLocks/>
                </p:cNvGrpSpPr>
                <p:nvPr/>
              </p:nvGrpSpPr>
              <p:grpSpPr bwMode="auto">
                <a:xfrm>
                  <a:off x="0" y="1690"/>
                  <a:ext cx="998" cy="353"/>
                  <a:chOff x="0" y="1690"/>
                  <a:chExt cx="998" cy="353"/>
                </a:xfrm>
              </p:grpSpPr>
              <p:sp>
                <p:nvSpPr>
                  <p:cNvPr id="18463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30" y="1720"/>
                    <a:ext cx="938" cy="293"/>
                  </a:xfrm>
                  <a:prstGeom prst="rect">
                    <a:avLst/>
                  </a:prstGeom>
                  <a:solidFill>
                    <a:srgbClr val="AA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600" b="1">
                        <a:solidFill>
                          <a:srgbClr val="000000"/>
                        </a:solidFill>
                        <a:latin typeface="Arial" pitchFamily="34" charset="0"/>
                      </a:rPr>
                      <a:t>III </a:t>
                    </a:r>
                    <a:endParaRPr lang="en-US" sz="1600" b="1"/>
                  </a:p>
                  <a:p>
                    <a:pPr eaLnBrk="0" hangingPunct="0"/>
                    <a:endParaRPr lang="en-US" sz="1600" b="1"/>
                  </a:p>
                </p:txBody>
              </p:sp>
              <p:sp>
                <p:nvSpPr>
                  <p:cNvPr id="18464" name="Rectangle 4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690"/>
                    <a:ext cx="998" cy="35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18446" name="Group 45"/>
              <p:cNvGrpSpPr>
                <a:grpSpLocks/>
              </p:cNvGrpSpPr>
              <p:nvPr/>
            </p:nvGrpSpPr>
            <p:grpSpPr bwMode="auto">
              <a:xfrm>
                <a:off x="998" y="1690"/>
                <a:ext cx="2615" cy="473"/>
                <a:chOff x="998" y="1690"/>
                <a:chExt cx="2615" cy="473"/>
              </a:xfrm>
            </p:grpSpPr>
            <p:sp>
              <p:nvSpPr>
                <p:cNvPr id="18457" name="Rectangle 46"/>
                <p:cNvSpPr>
                  <a:spLocks noChangeArrowheads="1"/>
                </p:cNvSpPr>
                <p:nvPr/>
              </p:nvSpPr>
              <p:spPr bwMode="auto">
                <a:xfrm>
                  <a:off x="998" y="1690"/>
                  <a:ext cx="2615" cy="473"/>
                </a:xfrm>
                <a:prstGeom prst="rect">
                  <a:avLst/>
                </a:prstGeom>
                <a:solidFill>
                  <a:srgbClr val="CC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18458" name="Group 47"/>
                <p:cNvGrpSpPr>
                  <a:grpSpLocks/>
                </p:cNvGrpSpPr>
                <p:nvPr/>
              </p:nvGrpSpPr>
              <p:grpSpPr bwMode="auto">
                <a:xfrm>
                  <a:off x="998" y="1690"/>
                  <a:ext cx="2615" cy="353"/>
                  <a:chOff x="998" y="1690"/>
                  <a:chExt cx="2615" cy="353"/>
                </a:xfrm>
              </p:grpSpPr>
              <p:sp>
                <p:nvSpPr>
                  <p:cNvPr id="18459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1028" y="1720"/>
                    <a:ext cx="2555" cy="293"/>
                  </a:xfrm>
                  <a:prstGeom prst="rect">
                    <a:avLst/>
                  </a:prstGeom>
                  <a:solidFill>
                    <a:srgbClr val="CC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600" b="1">
                        <a:solidFill>
                          <a:srgbClr val="000000"/>
                        </a:solidFill>
                        <a:latin typeface="Arial" pitchFamily="34" charset="0"/>
                      </a:rPr>
                      <a:t>Poorly differentiated </a:t>
                    </a:r>
                    <a:endParaRPr lang="en-US" sz="1600" b="1"/>
                  </a:p>
                  <a:p>
                    <a:pPr eaLnBrk="0" hangingPunct="0"/>
                    <a:endParaRPr lang="en-US" sz="1600" b="1"/>
                  </a:p>
                </p:txBody>
              </p:sp>
              <p:sp>
                <p:nvSpPr>
                  <p:cNvPr id="18460" name="Rectangle 49"/>
                  <p:cNvSpPr>
                    <a:spLocks noChangeArrowheads="1"/>
                  </p:cNvSpPr>
                  <p:nvPr/>
                </p:nvSpPr>
                <p:spPr bwMode="auto">
                  <a:xfrm>
                    <a:off x="998" y="1690"/>
                    <a:ext cx="2615" cy="35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18447" name="Group 50"/>
              <p:cNvGrpSpPr>
                <a:grpSpLocks/>
              </p:cNvGrpSpPr>
              <p:nvPr/>
            </p:nvGrpSpPr>
            <p:grpSpPr bwMode="auto">
              <a:xfrm>
                <a:off x="0" y="2103"/>
                <a:ext cx="998" cy="473"/>
                <a:chOff x="0" y="2103"/>
                <a:chExt cx="998" cy="473"/>
              </a:xfrm>
            </p:grpSpPr>
            <p:sp>
              <p:nvSpPr>
                <p:cNvPr id="18453" name="Rectangle 51"/>
                <p:cNvSpPr>
                  <a:spLocks noChangeArrowheads="1"/>
                </p:cNvSpPr>
                <p:nvPr/>
              </p:nvSpPr>
              <p:spPr bwMode="auto">
                <a:xfrm>
                  <a:off x="0" y="2103"/>
                  <a:ext cx="998" cy="473"/>
                </a:xfrm>
                <a:prstGeom prst="rect">
                  <a:avLst/>
                </a:prstGeom>
                <a:solidFill>
                  <a:srgbClr val="DDA0D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18454" name="Group 52"/>
                <p:cNvGrpSpPr>
                  <a:grpSpLocks/>
                </p:cNvGrpSpPr>
                <p:nvPr/>
              </p:nvGrpSpPr>
              <p:grpSpPr bwMode="auto">
                <a:xfrm>
                  <a:off x="0" y="2103"/>
                  <a:ext cx="998" cy="353"/>
                  <a:chOff x="0" y="2103"/>
                  <a:chExt cx="998" cy="353"/>
                </a:xfrm>
              </p:grpSpPr>
              <p:sp>
                <p:nvSpPr>
                  <p:cNvPr id="18455" name="Rectangle 53"/>
                  <p:cNvSpPr>
                    <a:spLocks noChangeArrowheads="1"/>
                  </p:cNvSpPr>
                  <p:nvPr/>
                </p:nvSpPr>
                <p:spPr bwMode="auto">
                  <a:xfrm>
                    <a:off x="30" y="2133"/>
                    <a:ext cx="938" cy="293"/>
                  </a:xfrm>
                  <a:prstGeom prst="rect">
                    <a:avLst/>
                  </a:prstGeom>
                  <a:solidFill>
                    <a:srgbClr val="DDA0D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600" b="1">
                        <a:solidFill>
                          <a:srgbClr val="000000"/>
                        </a:solidFill>
                        <a:latin typeface="Arial" pitchFamily="34" charset="0"/>
                      </a:rPr>
                      <a:t>IV </a:t>
                    </a:r>
                    <a:endParaRPr lang="en-US" sz="1600" b="1"/>
                  </a:p>
                  <a:p>
                    <a:pPr eaLnBrk="0" hangingPunct="0"/>
                    <a:endParaRPr lang="en-US" sz="1600" b="1"/>
                  </a:p>
                </p:txBody>
              </p:sp>
              <p:sp>
                <p:nvSpPr>
                  <p:cNvPr id="18456" name="Rectangle 5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103"/>
                    <a:ext cx="998" cy="35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18448" name="Group 55"/>
              <p:cNvGrpSpPr>
                <a:grpSpLocks/>
              </p:cNvGrpSpPr>
              <p:nvPr/>
            </p:nvGrpSpPr>
            <p:grpSpPr bwMode="auto">
              <a:xfrm>
                <a:off x="998" y="2103"/>
                <a:ext cx="2615" cy="473"/>
                <a:chOff x="998" y="2103"/>
                <a:chExt cx="2615" cy="473"/>
              </a:xfrm>
            </p:grpSpPr>
            <p:sp>
              <p:nvSpPr>
                <p:cNvPr id="18449" name="Rectangle 56"/>
                <p:cNvSpPr>
                  <a:spLocks noChangeArrowheads="1"/>
                </p:cNvSpPr>
                <p:nvPr/>
              </p:nvSpPr>
              <p:spPr bwMode="auto">
                <a:xfrm>
                  <a:off x="998" y="2103"/>
                  <a:ext cx="2615" cy="473"/>
                </a:xfrm>
                <a:prstGeom prst="rect">
                  <a:avLst/>
                </a:prstGeom>
                <a:solidFill>
                  <a:srgbClr val="E6E6F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18450" name="Group 57"/>
                <p:cNvGrpSpPr>
                  <a:grpSpLocks/>
                </p:cNvGrpSpPr>
                <p:nvPr/>
              </p:nvGrpSpPr>
              <p:grpSpPr bwMode="auto">
                <a:xfrm>
                  <a:off x="998" y="2103"/>
                  <a:ext cx="2615" cy="353"/>
                  <a:chOff x="998" y="2103"/>
                  <a:chExt cx="2615" cy="353"/>
                </a:xfrm>
              </p:grpSpPr>
              <p:sp>
                <p:nvSpPr>
                  <p:cNvPr id="18451" name="Rectangle 58"/>
                  <p:cNvSpPr>
                    <a:spLocks noChangeArrowheads="1"/>
                  </p:cNvSpPr>
                  <p:nvPr/>
                </p:nvSpPr>
                <p:spPr bwMode="auto">
                  <a:xfrm>
                    <a:off x="1028" y="2133"/>
                    <a:ext cx="2555" cy="293"/>
                  </a:xfrm>
                  <a:prstGeom prst="rect">
                    <a:avLst/>
                  </a:prstGeom>
                  <a:solidFill>
                    <a:srgbClr val="E6E6F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600" b="1">
                        <a:solidFill>
                          <a:srgbClr val="000000"/>
                        </a:solidFill>
                        <a:latin typeface="Arial" pitchFamily="34" charset="0"/>
                      </a:rPr>
                      <a:t>Nearly anaplastic </a:t>
                    </a:r>
                    <a:endParaRPr lang="en-US" sz="1600" b="1"/>
                  </a:p>
                  <a:p>
                    <a:pPr eaLnBrk="0" hangingPunct="0"/>
                    <a:endParaRPr lang="en-US" sz="1600" b="1"/>
                  </a:p>
                </p:txBody>
              </p:sp>
              <p:sp>
                <p:nvSpPr>
                  <p:cNvPr id="18452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998" y="2103"/>
                    <a:ext cx="2615" cy="35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</p:grpSp>
        <p:sp>
          <p:nvSpPr>
            <p:cNvPr id="18437" name="Rectangle 60"/>
            <p:cNvSpPr>
              <a:spLocks noChangeArrowheads="1"/>
            </p:cNvSpPr>
            <p:nvPr/>
          </p:nvSpPr>
          <p:spPr bwMode="auto">
            <a:xfrm>
              <a:off x="-3" y="-3"/>
              <a:ext cx="3619" cy="2582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smtClean="0"/>
              <a:t> </a:t>
            </a:r>
            <a:endParaRPr lang="en-US" smtClean="0"/>
          </a:p>
        </p:txBody>
      </p:sp>
      <p:pic>
        <p:nvPicPr>
          <p:cNvPr id="19459" name="Picture 3" descr="http://www-medlib.med.utah.edu/WebPath/jpeg1/LUNG0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79425"/>
            <a:ext cx="4876800" cy="3025775"/>
          </a:xfrm>
          <a:prstGeom prst="rect">
            <a:avLst/>
          </a:prstGeom>
          <a:noFill/>
          <a:ln w="28575">
            <a:solidFill>
              <a:srgbClr val="FF9933"/>
            </a:solidFill>
            <a:miter lim="800000"/>
            <a:headEnd/>
            <a:tailEnd/>
          </a:ln>
        </p:spPr>
      </p:pic>
      <p:pic>
        <p:nvPicPr>
          <p:cNvPr id="19460" name="Picture 4" descr="http://www-medlib.med.utah.edu/WebPath/jpeg4/GI1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581400"/>
            <a:ext cx="4876800" cy="3049588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5334000" y="457200"/>
            <a:ext cx="3581400" cy="1033463"/>
          </a:xfrm>
          <a:prstGeom prst="rect">
            <a:avLst/>
          </a:prstGeom>
          <a:noFill/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rtl="1"/>
            <a:r>
              <a:rPr lang="pl-PL" b="1">
                <a:latin typeface="Arial" pitchFamily="34" charset="0"/>
              </a:rPr>
              <a:t>Oat cell carcinima of the lung</a:t>
            </a:r>
          </a:p>
          <a:p>
            <a:pPr rtl="1"/>
            <a:r>
              <a:rPr lang="pl-PL" b="1">
                <a:latin typeface="Arial" pitchFamily="34" charset="0"/>
              </a:rPr>
              <a:t>Undifferenciated carcinoma</a:t>
            </a:r>
          </a:p>
          <a:p>
            <a:pPr rtl="1"/>
            <a:r>
              <a:rPr lang="pl-PL" b="1">
                <a:latin typeface="Arial" pitchFamily="34" charset="0"/>
              </a:rPr>
              <a:t>Grade IV </a:t>
            </a:r>
            <a:endParaRPr lang="en-US" b="1">
              <a:latin typeface="Arial" pitchFamily="34" charset="0"/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257800" y="4724400"/>
            <a:ext cx="3657600" cy="65087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rtl="1"/>
            <a:r>
              <a:rPr lang="pl-PL" b="1">
                <a:solidFill>
                  <a:schemeClr val="hlink"/>
                </a:solidFill>
                <a:latin typeface="Arial" pitchFamily="34" charset="0"/>
              </a:rPr>
              <a:t>Adenocarcinoma of the colon</a:t>
            </a:r>
          </a:p>
          <a:p>
            <a:pPr rtl="1"/>
            <a:r>
              <a:rPr lang="pl-PL" b="1">
                <a:solidFill>
                  <a:schemeClr val="hlink"/>
                </a:solidFill>
                <a:latin typeface="Arial" pitchFamily="34" charset="0"/>
              </a:rPr>
              <a:t>Well differenciated carcinoma</a:t>
            </a:r>
            <a:endParaRPr lang="en-US" b="1">
              <a:solidFill>
                <a:schemeClr val="hlink"/>
              </a:solidFill>
              <a:latin typeface="Arial" pitchFamily="34" charset="0"/>
            </a:endParaRPr>
          </a:p>
        </p:txBody>
      </p:sp>
      <p:sp>
        <p:nvSpPr>
          <p:cNvPr id="19463" name="Rectangle 8"/>
          <p:cNvSpPr>
            <a:spLocks noChangeArrowheads="1"/>
          </p:cNvSpPr>
          <p:nvPr/>
        </p:nvSpPr>
        <p:spPr bwMode="auto">
          <a:xfrm>
            <a:off x="5410200" y="3200400"/>
            <a:ext cx="3581400" cy="1225550"/>
          </a:xfrm>
          <a:prstGeom prst="rect">
            <a:avLst/>
          </a:prstGeom>
          <a:noFill/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rtl="1"/>
            <a:r>
              <a:rPr lang="pl-PL" sz="1600" b="1" i="1">
                <a:latin typeface="Arial" pitchFamily="34" charset="0"/>
              </a:rPr>
              <a:t>H</a:t>
            </a:r>
            <a:r>
              <a:rPr lang="en-US" sz="1600" b="1" i="1">
                <a:latin typeface="Arial" pitchFamily="34" charset="0"/>
              </a:rPr>
              <a:t>igher grade means</a:t>
            </a:r>
            <a:r>
              <a:rPr lang="pl-PL" sz="1600" b="1" i="1">
                <a:latin typeface="Arial" pitchFamily="34" charset="0"/>
              </a:rPr>
              <a:t>: </a:t>
            </a:r>
          </a:p>
          <a:p>
            <a:pPr rtl="1"/>
            <a:r>
              <a:rPr lang="en-US" sz="1600" b="1" i="1">
                <a:latin typeface="Arial" pitchFamily="34" charset="0"/>
              </a:rPr>
              <a:t> a lesser degree of differentiation </a:t>
            </a:r>
            <a:endParaRPr lang="pl-PL" sz="1600" b="1" i="1">
              <a:latin typeface="Arial" pitchFamily="34" charset="0"/>
            </a:endParaRPr>
          </a:p>
          <a:p>
            <a:pPr rtl="1"/>
            <a:r>
              <a:rPr lang="en-US" sz="1600" b="1" i="1">
                <a:latin typeface="Arial" pitchFamily="34" charset="0"/>
              </a:rPr>
              <a:t>and the worse the </a:t>
            </a:r>
            <a:endParaRPr lang="pl-PL" sz="1600" b="1" i="1">
              <a:latin typeface="Arial" pitchFamily="34" charset="0"/>
            </a:endParaRPr>
          </a:p>
          <a:p>
            <a:pPr rtl="1"/>
            <a:r>
              <a:rPr lang="en-US" sz="1600" b="1" i="1">
                <a:latin typeface="Arial" pitchFamily="34" charset="0"/>
              </a:rPr>
              <a:t>biologic behavio</a:t>
            </a:r>
            <a:r>
              <a:rPr lang="pl-PL" sz="1600" b="1" i="1">
                <a:latin typeface="Arial" pitchFamily="34" charset="0"/>
              </a:rPr>
              <a:t>r</a:t>
            </a:r>
            <a:endParaRPr lang="en-US" sz="1600" b="1" i="1">
              <a:latin typeface="Arial" pitchFamily="34" charset="0"/>
            </a:endParaRPr>
          </a:p>
        </p:txBody>
      </p:sp>
      <p:sp>
        <p:nvSpPr>
          <p:cNvPr id="19464" name="Rectangle 9"/>
          <p:cNvSpPr>
            <a:spLocks noChangeArrowheads="1"/>
          </p:cNvSpPr>
          <p:nvPr/>
        </p:nvSpPr>
        <p:spPr bwMode="auto">
          <a:xfrm>
            <a:off x="5257800" y="5486400"/>
            <a:ext cx="3657600" cy="122555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rtl="1"/>
            <a:r>
              <a:rPr lang="en-US" sz="1600" b="1">
                <a:solidFill>
                  <a:schemeClr val="hlink"/>
                </a:solidFill>
                <a:latin typeface="Arial" pitchFamily="34" charset="0"/>
              </a:rPr>
              <a:t>A well</a:t>
            </a:r>
            <a:r>
              <a:rPr lang="pl-PL" sz="1600" b="1">
                <a:solidFill>
                  <a:schemeClr val="hlink"/>
                </a:solidFill>
                <a:latin typeface="Arial" pitchFamily="34" charset="0"/>
              </a:rPr>
              <a:t> </a:t>
            </a:r>
            <a:r>
              <a:rPr lang="en-US" sz="1600" b="1">
                <a:solidFill>
                  <a:schemeClr val="hlink"/>
                </a:solidFill>
                <a:latin typeface="Arial" pitchFamily="34" charset="0"/>
              </a:rPr>
              <a:t>differentiated neoplasm</a:t>
            </a:r>
            <a:endParaRPr lang="pl-PL" sz="1600" b="1">
              <a:solidFill>
                <a:schemeClr val="hlink"/>
              </a:solidFill>
              <a:latin typeface="Arial" pitchFamily="34" charset="0"/>
            </a:endParaRPr>
          </a:p>
          <a:p>
            <a:pPr rtl="1"/>
            <a:r>
              <a:rPr lang="en-US" sz="1600" b="1">
                <a:solidFill>
                  <a:schemeClr val="hlink"/>
                </a:solidFill>
                <a:latin typeface="Arial" pitchFamily="34" charset="0"/>
              </a:rPr>
              <a:t> is composed of cells</a:t>
            </a:r>
            <a:endParaRPr lang="pl-PL" sz="1600" b="1">
              <a:solidFill>
                <a:schemeClr val="hlink"/>
              </a:solidFill>
              <a:latin typeface="Arial" pitchFamily="34" charset="0"/>
            </a:endParaRPr>
          </a:p>
          <a:p>
            <a:pPr rtl="1"/>
            <a:r>
              <a:rPr lang="en-US" sz="1600" b="1">
                <a:solidFill>
                  <a:schemeClr val="hlink"/>
                </a:solidFill>
                <a:latin typeface="Arial" pitchFamily="34" charset="0"/>
              </a:rPr>
              <a:t> that closely resemble</a:t>
            </a:r>
            <a:endParaRPr lang="pl-PL" sz="1600" b="1">
              <a:solidFill>
                <a:schemeClr val="hlink"/>
              </a:solidFill>
              <a:latin typeface="Arial" pitchFamily="34" charset="0"/>
            </a:endParaRPr>
          </a:p>
          <a:p>
            <a:pPr rtl="1"/>
            <a:r>
              <a:rPr lang="en-US" sz="1600" b="1">
                <a:solidFill>
                  <a:schemeClr val="hlink"/>
                </a:solidFill>
                <a:latin typeface="Arial" pitchFamily="34" charset="0"/>
              </a:rPr>
              <a:t> the cell of origin.</a:t>
            </a:r>
          </a:p>
        </p:txBody>
      </p:sp>
      <p:sp>
        <p:nvSpPr>
          <p:cNvPr id="19465" name="Text Box 10"/>
          <p:cNvSpPr txBox="1">
            <a:spLocks noChangeArrowheads="1"/>
          </p:cNvSpPr>
          <p:nvPr/>
        </p:nvSpPr>
        <p:spPr bwMode="auto">
          <a:xfrm>
            <a:off x="5410200" y="1981200"/>
            <a:ext cx="3552825" cy="930275"/>
          </a:xfrm>
          <a:prstGeom prst="rect">
            <a:avLst/>
          </a:prstGeom>
          <a:noFill/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rtl="1"/>
            <a:r>
              <a:rPr lang="pl-PL" sz="1600" b="1" i="1">
                <a:latin typeface="Arial" pitchFamily="34" charset="0"/>
              </a:rPr>
              <a:t>P</a:t>
            </a:r>
            <a:r>
              <a:rPr lang="en-US" sz="1600" b="1" i="1">
                <a:latin typeface="Arial" pitchFamily="34" charset="0"/>
              </a:rPr>
              <a:t>oorly differentiated neoplasms</a:t>
            </a:r>
            <a:endParaRPr lang="pl-PL" sz="1600" b="1" i="1">
              <a:latin typeface="Arial" pitchFamily="34" charset="0"/>
            </a:endParaRPr>
          </a:p>
          <a:p>
            <a:pPr rtl="1"/>
            <a:r>
              <a:rPr lang="en-US" sz="1600" b="1" i="1">
                <a:latin typeface="Arial" pitchFamily="34" charset="0"/>
              </a:rPr>
              <a:t> have cells that are difficult to </a:t>
            </a:r>
            <a:endParaRPr lang="pl-PL" sz="1600" b="1" i="1">
              <a:latin typeface="Arial" pitchFamily="34" charset="0"/>
            </a:endParaRPr>
          </a:p>
          <a:p>
            <a:pPr rtl="1"/>
            <a:r>
              <a:rPr lang="en-US" sz="1600" b="1" i="1">
                <a:latin typeface="Arial" pitchFamily="34" charset="0"/>
              </a:rPr>
              <a:t>recognize as to their cell of origi</a:t>
            </a:r>
            <a:r>
              <a:rPr lang="pl-PL" sz="1600" b="1" i="1">
                <a:latin typeface="Arial" pitchFamily="34" charset="0"/>
              </a:rPr>
              <a:t>ne</a:t>
            </a:r>
            <a:endParaRPr lang="en-US" sz="1600" b="1" i="1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Clinical Staging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 (primary tumor): T1, T2, T3, T4</a:t>
            </a:r>
          </a:p>
          <a:p>
            <a:pPr eaLnBrk="1" hangingPunct="1">
              <a:defRPr/>
            </a:pPr>
            <a:r>
              <a:rPr lang="en-US" smtClean="0"/>
              <a:t>N (regional lymph nodes): N0, N1, N2, N3</a:t>
            </a:r>
          </a:p>
          <a:p>
            <a:pPr eaLnBrk="1" hangingPunct="1">
              <a:defRPr/>
            </a:pPr>
            <a:r>
              <a:rPr lang="en-US" smtClean="0"/>
              <a:t>M (metastasis): M0, M1</a:t>
            </a:r>
          </a:p>
          <a:p>
            <a:pPr eaLnBrk="1" hangingPunct="1">
              <a:defRPr/>
            </a:pPr>
            <a:endParaRPr lang="en-US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2" descr="http://www-medlib.med.utah.edu/WebPath/jpeg1/NEO11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524000"/>
            <a:ext cx="4937125" cy="45259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990600" y="990600"/>
            <a:ext cx="4129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rtl="1"/>
            <a:r>
              <a:rPr lang="en-US" b="1"/>
              <a:t>TNM staging system in cancer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609600" y="304800"/>
            <a:ext cx="7848600" cy="6553200"/>
            <a:chOff x="-3" y="-3"/>
            <a:chExt cx="3619" cy="5473"/>
          </a:xfrm>
        </p:grpSpPr>
        <p:grpSp>
          <p:nvGrpSpPr>
            <p:cNvPr id="22531" name="Group 3"/>
            <p:cNvGrpSpPr>
              <a:grpSpLocks/>
            </p:cNvGrpSpPr>
            <p:nvPr/>
          </p:nvGrpSpPr>
          <p:grpSpPr bwMode="auto">
            <a:xfrm>
              <a:off x="0" y="0"/>
              <a:ext cx="3613" cy="5467"/>
              <a:chOff x="0" y="0"/>
              <a:chExt cx="3613" cy="5467"/>
            </a:xfrm>
          </p:grpSpPr>
          <p:grpSp>
            <p:nvGrpSpPr>
              <p:cNvPr id="22533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3613" cy="521"/>
                <a:chOff x="0" y="0"/>
                <a:chExt cx="3613" cy="521"/>
              </a:xfrm>
            </p:grpSpPr>
            <p:sp>
              <p:nvSpPr>
                <p:cNvPr id="22654" name="Rectangle 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613" cy="521"/>
                </a:xfrm>
                <a:prstGeom prst="rect">
                  <a:avLst/>
                </a:prstGeom>
                <a:solidFill>
                  <a:srgbClr val="FFCCB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22655" name="Group 6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3613" cy="401"/>
                  <a:chOff x="0" y="0"/>
                  <a:chExt cx="3613" cy="401"/>
                </a:xfrm>
              </p:grpSpPr>
              <p:sp>
                <p:nvSpPr>
                  <p:cNvPr id="22656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30" y="30"/>
                    <a:ext cx="3553" cy="341"/>
                  </a:xfrm>
                  <a:prstGeom prst="rect">
                    <a:avLst/>
                  </a:prstGeom>
                  <a:solidFill>
                    <a:srgbClr val="FFCCBB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 lang="en-US" b="1">
                      <a:solidFill>
                        <a:srgbClr val="000000"/>
                      </a:solidFill>
                      <a:latin typeface="Arial" pitchFamily="34" charset="0"/>
                    </a:endParaRPr>
                  </a:p>
                  <a:p>
                    <a:pPr algn="ctr"/>
                    <a:r>
                      <a:rPr lang="en-US" b="1">
                        <a:solidFill>
                          <a:srgbClr val="000000"/>
                        </a:solidFill>
                        <a:latin typeface="Arial" pitchFamily="34" charset="0"/>
                      </a:rPr>
                      <a:t>Staging of Malignant Neoplasms </a:t>
                    </a:r>
                    <a:endParaRPr lang="en-US" b="1"/>
                  </a:p>
                  <a:p>
                    <a:pPr eaLnBrk="0" hangingPunct="0"/>
                    <a:endParaRPr lang="en-US" b="1"/>
                  </a:p>
                </p:txBody>
              </p:sp>
              <p:sp>
                <p:nvSpPr>
                  <p:cNvPr id="22657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3613" cy="401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22534" name="Group 9"/>
              <p:cNvGrpSpPr>
                <a:grpSpLocks/>
              </p:cNvGrpSpPr>
              <p:nvPr/>
            </p:nvGrpSpPr>
            <p:grpSpPr bwMode="auto">
              <a:xfrm>
                <a:off x="0" y="461"/>
                <a:ext cx="520" cy="463"/>
                <a:chOff x="0" y="461"/>
                <a:chExt cx="520" cy="463"/>
              </a:xfrm>
            </p:grpSpPr>
            <p:sp>
              <p:nvSpPr>
                <p:cNvPr id="22650" name="Rectangle 10"/>
                <p:cNvSpPr>
                  <a:spLocks noChangeArrowheads="1"/>
                </p:cNvSpPr>
                <p:nvPr/>
              </p:nvSpPr>
              <p:spPr bwMode="auto">
                <a:xfrm>
                  <a:off x="0" y="461"/>
                  <a:ext cx="520" cy="463"/>
                </a:xfrm>
                <a:prstGeom prst="rect">
                  <a:avLst/>
                </a:prstGeom>
                <a:solidFill>
                  <a:srgbClr val="FFCC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22651" name="Group 11"/>
                <p:cNvGrpSpPr>
                  <a:grpSpLocks/>
                </p:cNvGrpSpPr>
                <p:nvPr/>
              </p:nvGrpSpPr>
              <p:grpSpPr bwMode="auto">
                <a:xfrm>
                  <a:off x="0" y="461"/>
                  <a:ext cx="520" cy="343"/>
                  <a:chOff x="0" y="461"/>
                  <a:chExt cx="520" cy="343"/>
                </a:xfrm>
              </p:grpSpPr>
              <p:sp>
                <p:nvSpPr>
                  <p:cNvPr id="22652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30" y="491"/>
                    <a:ext cx="460" cy="283"/>
                  </a:xfrm>
                  <a:prstGeom prst="rect">
                    <a:avLst/>
                  </a:prstGeom>
                  <a:solidFill>
                    <a:srgbClr val="FFCCC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400" b="1">
                        <a:solidFill>
                          <a:srgbClr val="000000"/>
                        </a:solidFill>
                        <a:latin typeface="Arial" pitchFamily="34" charset="0"/>
                      </a:rPr>
                      <a:t>Stage </a:t>
                    </a:r>
                    <a:endParaRPr lang="en-US" sz="1400" b="1"/>
                  </a:p>
                  <a:p>
                    <a:pPr eaLnBrk="0" hangingPunct="0"/>
                    <a:endParaRPr lang="en-US" sz="1400" b="1"/>
                  </a:p>
                </p:txBody>
              </p:sp>
              <p:sp>
                <p:nvSpPr>
                  <p:cNvPr id="22653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61"/>
                    <a:ext cx="520" cy="3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22535" name="Group 14"/>
              <p:cNvGrpSpPr>
                <a:grpSpLocks/>
              </p:cNvGrpSpPr>
              <p:nvPr/>
            </p:nvGrpSpPr>
            <p:grpSpPr bwMode="auto">
              <a:xfrm>
                <a:off x="520" y="461"/>
                <a:ext cx="3093" cy="463"/>
                <a:chOff x="520" y="461"/>
                <a:chExt cx="3093" cy="463"/>
              </a:xfrm>
            </p:grpSpPr>
            <p:sp>
              <p:nvSpPr>
                <p:cNvPr id="22646" name="Rectangle 15"/>
                <p:cNvSpPr>
                  <a:spLocks noChangeArrowheads="1"/>
                </p:cNvSpPr>
                <p:nvPr/>
              </p:nvSpPr>
              <p:spPr bwMode="auto">
                <a:xfrm>
                  <a:off x="520" y="461"/>
                  <a:ext cx="3093" cy="463"/>
                </a:xfrm>
                <a:prstGeom prst="rect">
                  <a:avLst/>
                </a:prstGeom>
                <a:solidFill>
                  <a:srgbClr val="FFCC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22647" name="Group 16"/>
                <p:cNvGrpSpPr>
                  <a:grpSpLocks/>
                </p:cNvGrpSpPr>
                <p:nvPr/>
              </p:nvGrpSpPr>
              <p:grpSpPr bwMode="auto">
                <a:xfrm>
                  <a:off x="520" y="461"/>
                  <a:ext cx="3093" cy="343"/>
                  <a:chOff x="520" y="461"/>
                  <a:chExt cx="3093" cy="343"/>
                </a:xfrm>
              </p:grpSpPr>
              <p:sp>
                <p:nvSpPr>
                  <p:cNvPr id="22648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550" y="491"/>
                    <a:ext cx="3033" cy="283"/>
                  </a:xfrm>
                  <a:prstGeom prst="rect">
                    <a:avLst/>
                  </a:prstGeom>
                  <a:solidFill>
                    <a:srgbClr val="FFCCC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400" b="1">
                        <a:solidFill>
                          <a:srgbClr val="000000"/>
                        </a:solidFill>
                        <a:latin typeface="Arial" pitchFamily="34" charset="0"/>
                      </a:rPr>
                      <a:t>Definition </a:t>
                    </a:r>
                    <a:endParaRPr lang="en-US" sz="1400" b="1"/>
                  </a:p>
                  <a:p>
                    <a:pPr eaLnBrk="0" hangingPunct="0"/>
                    <a:endParaRPr lang="en-US" sz="1400" b="1"/>
                  </a:p>
                </p:txBody>
              </p:sp>
              <p:sp>
                <p:nvSpPr>
                  <p:cNvPr id="22649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520" y="461"/>
                    <a:ext cx="3093" cy="3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22536" name="Group 19"/>
              <p:cNvGrpSpPr>
                <a:grpSpLocks/>
              </p:cNvGrpSpPr>
              <p:nvPr/>
            </p:nvGrpSpPr>
            <p:grpSpPr bwMode="auto">
              <a:xfrm>
                <a:off x="0" y="864"/>
                <a:ext cx="520" cy="473"/>
                <a:chOff x="0" y="864"/>
                <a:chExt cx="520" cy="473"/>
              </a:xfrm>
            </p:grpSpPr>
            <p:sp>
              <p:nvSpPr>
                <p:cNvPr id="22642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864"/>
                  <a:ext cx="520" cy="473"/>
                </a:xfrm>
                <a:prstGeom prst="rect">
                  <a:avLst/>
                </a:prstGeom>
                <a:solidFill>
                  <a:srgbClr val="FFFFD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22643" name="Group 21"/>
                <p:cNvGrpSpPr>
                  <a:grpSpLocks/>
                </p:cNvGrpSpPr>
                <p:nvPr/>
              </p:nvGrpSpPr>
              <p:grpSpPr bwMode="auto">
                <a:xfrm>
                  <a:off x="0" y="864"/>
                  <a:ext cx="520" cy="353"/>
                  <a:chOff x="0" y="864"/>
                  <a:chExt cx="520" cy="353"/>
                </a:xfrm>
              </p:grpSpPr>
              <p:sp>
                <p:nvSpPr>
                  <p:cNvPr id="22644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30" y="894"/>
                    <a:ext cx="460" cy="293"/>
                  </a:xfrm>
                  <a:prstGeom prst="rect">
                    <a:avLst/>
                  </a:prstGeom>
                  <a:solidFill>
                    <a:srgbClr val="FFFFD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400" b="1">
                        <a:solidFill>
                          <a:srgbClr val="000000"/>
                        </a:solidFill>
                        <a:latin typeface="Arial" pitchFamily="34" charset="0"/>
                      </a:rPr>
                      <a:t>Tis </a:t>
                    </a:r>
                    <a:endParaRPr lang="en-US" sz="1400" b="1"/>
                  </a:p>
                  <a:p>
                    <a:pPr eaLnBrk="0" hangingPunct="0"/>
                    <a:endParaRPr lang="en-US" sz="1400" b="1"/>
                  </a:p>
                </p:txBody>
              </p:sp>
              <p:sp>
                <p:nvSpPr>
                  <p:cNvPr id="22645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864"/>
                    <a:ext cx="520" cy="35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22537" name="Group 24"/>
              <p:cNvGrpSpPr>
                <a:grpSpLocks/>
              </p:cNvGrpSpPr>
              <p:nvPr/>
            </p:nvGrpSpPr>
            <p:grpSpPr bwMode="auto">
              <a:xfrm>
                <a:off x="520" y="864"/>
                <a:ext cx="3093" cy="473"/>
                <a:chOff x="520" y="864"/>
                <a:chExt cx="3093" cy="473"/>
              </a:xfrm>
            </p:grpSpPr>
            <p:sp>
              <p:nvSpPr>
                <p:cNvPr id="22638" name="Rectangle 25"/>
                <p:cNvSpPr>
                  <a:spLocks noChangeArrowheads="1"/>
                </p:cNvSpPr>
                <p:nvPr/>
              </p:nvSpPr>
              <p:spPr bwMode="auto">
                <a:xfrm>
                  <a:off x="520" y="864"/>
                  <a:ext cx="3093" cy="473"/>
                </a:xfrm>
                <a:prstGeom prst="rect">
                  <a:avLst/>
                </a:prstGeom>
                <a:solidFill>
                  <a:srgbClr val="FFFFF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22639" name="Group 26"/>
                <p:cNvGrpSpPr>
                  <a:grpSpLocks/>
                </p:cNvGrpSpPr>
                <p:nvPr/>
              </p:nvGrpSpPr>
              <p:grpSpPr bwMode="auto">
                <a:xfrm>
                  <a:off x="520" y="864"/>
                  <a:ext cx="3093" cy="353"/>
                  <a:chOff x="520" y="864"/>
                  <a:chExt cx="3093" cy="353"/>
                </a:xfrm>
              </p:grpSpPr>
              <p:sp>
                <p:nvSpPr>
                  <p:cNvPr id="22640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550" y="894"/>
                    <a:ext cx="3033" cy="293"/>
                  </a:xfrm>
                  <a:prstGeom prst="rect">
                    <a:avLst/>
                  </a:prstGeom>
                  <a:solidFill>
                    <a:srgbClr val="FFFFF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400" b="1">
                        <a:solidFill>
                          <a:srgbClr val="000000"/>
                        </a:solidFill>
                        <a:latin typeface="Arial" pitchFamily="34" charset="0"/>
                      </a:rPr>
                      <a:t>In situ, non-invasive (confined to epithelium) </a:t>
                    </a:r>
                    <a:endParaRPr lang="en-US" sz="1400" b="1"/>
                  </a:p>
                  <a:p>
                    <a:pPr eaLnBrk="0" hangingPunct="0"/>
                    <a:endParaRPr lang="en-US" sz="1400" b="1"/>
                  </a:p>
                </p:txBody>
              </p:sp>
              <p:sp>
                <p:nvSpPr>
                  <p:cNvPr id="22641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520" y="864"/>
                    <a:ext cx="3093" cy="35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22538" name="Group 29"/>
              <p:cNvGrpSpPr>
                <a:grpSpLocks/>
              </p:cNvGrpSpPr>
              <p:nvPr/>
            </p:nvGrpSpPr>
            <p:grpSpPr bwMode="auto">
              <a:xfrm>
                <a:off x="0" y="1277"/>
                <a:ext cx="520" cy="473"/>
                <a:chOff x="0" y="1277"/>
                <a:chExt cx="520" cy="473"/>
              </a:xfrm>
            </p:grpSpPr>
            <p:sp>
              <p:nvSpPr>
                <p:cNvPr id="22634" name="Rectangle 30"/>
                <p:cNvSpPr>
                  <a:spLocks noChangeArrowheads="1"/>
                </p:cNvSpPr>
                <p:nvPr/>
              </p:nvSpPr>
              <p:spPr bwMode="auto">
                <a:xfrm>
                  <a:off x="0" y="1277"/>
                  <a:ext cx="520" cy="473"/>
                </a:xfrm>
                <a:prstGeom prst="rect">
                  <a:avLst/>
                </a:prstGeom>
                <a:solidFill>
                  <a:srgbClr val="FFFFD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22635" name="Group 31"/>
                <p:cNvGrpSpPr>
                  <a:grpSpLocks/>
                </p:cNvGrpSpPr>
                <p:nvPr/>
              </p:nvGrpSpPr>
              <p:grpSpPr bwMode="auto">
                <a:xfrm>
                  <a:off x="0" y="1277"/>
                  <a:ext cx="520" cy="353"/>
                  <a:chOff x="0" y="1277"/>
                  <a:chExt cx="520" cy="353"/>
                </a:xfrm>
              </p:grpSpPr>
              <p:sp>
                <p:nvSpPr>
                  <p:cNvPr id="22636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30" y="1307"/>
                    <a:ext cx="460" cy="293"/>
                  </a:xfrm>
                  <a:prstGeom prst="rect">
                    <a:avLst/>
                  </a:prstGeom>
                  <a:solidFill>
                    <a:srgbClr val="FFFFD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400" b="1">
                        <a:solidFill>
                          <a:srgbClr val="000000"/>
                        </a:solidFill>
                        <a:latin typeface="Arial" pitchFamily="34" charset="0"/>
                      </a:rPr>
                      <a:t>T1 </a:t>
                    </a:r>
                    <a:endParaRPr lang="en-US" sz="1400" b="1"/>
                  </a:p>
                  <a:p>
                    <a:pPr eaLnBrk="0" hangingPunct="0"/>
                    <a:endParaRPr lang="en-US" sz="1400" b="1"/>
                  </a:p>
                </p:txBody>
              </p:sp>
              <p:sp>
                <p:nvSpPr>
                  <p:cNvPr id="22637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277"/>
                    <a:ext cx="520" cy="35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22539" name="Group 34"/>
              <p:cNvGrpSpPr>
                <a:grpSpLocks/>
              </p:cNvGrpSpPr>
              <p:nvPr/>
            </p:nvGrpSpPr>
            <p:grpSpPr bwMode="auto">
              <a:xfrm>
                <a:off x="520" y="1277"/>
                <a:ext cx="3093" cy="473"/>
                <a:chOff x="520" y="1277"/>
                <a:chExt cx="3093" cy="473"/>
              </a:xfrm>
            </p:grpSpPr>
            <p:sp>
              <p:nvSpPr>
                <p:cNvPr id="22630" name="Rectangle 35"/>
                <p:cNvSpPr>
                  <a:spLocks noChangeArrowheads="1"/>
                </p:cNvSpPr>
                <p:nvPr/>
              </p:nvSpPr>
              <p:spPr bwMode="auto">
                <a:xfrm>
                  <a:off x="520" y="1277"/>
                  <a:ext cx="3093" cy="473"/>
                </a:xfrm>
                <a:prstGeom prst="rect">
                  <a:avLst/>
                </a:prstGeom>
                <a:solidFill>
                  <a:srgbClr val="FFFFF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22631" name="Group 36"/>
                <p:cNvGrpSpPr>
                  <a:grpSpLocks/>
                </p:cNvGrpSpPr>
                <p:nvPr/>
              </p:nvGrpSpPr>
              <p:grpSpPr bwMode="auto">
                <a:xfrm>
                  <a:off x="520" y="1277"/>
                  <a:ext cx="3093" cy="353"/>
                  <a:chOff x="520" y="1277"/>
                  <a:chExt cx="3093" cy="353"/>
                </a:xfrm>
              </p:grpSpPr>
              <p:sp>
                <p:nvSpPr>
                  <p:cNvPr id="22632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550" y="1307"/>
                    <a:ext cx="3033" cy="293"/>
                  </a:xfrm>
                  <a:prstGeom prst="rect">
                    <a:avLst/>
                  </a:prstGeom>
                  <a:solidFill>
                    <a:srgbClr val="FFFFF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400" b="1">
                        <a:solidFill>
                          <a:srgbClr val="000000"/>
                        </a:solidFill>
                        <a:latin typeface="Arial" pitchFamily="34" charset="0"/>
                      </a:rPr>
                      <a:t>Small, minimally invasive within primary organ site </a:t>
                    </a:r>
                    <a:endParaRPr lang="en-US" sz="1400" b="1"/>
                  </a:p>
                  <a:p>
                    <a:pPr eaLnBrk="0" hangingPunct="0"/>
                    <a:endParaRPr lang="en-US" sz="1400" b="1"/>
                  </a:p>
                </p:txBody>
              </p:sp>
              <p:sp>
                <p:nvSpPr>
                  <p:cNvPr id="22633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520" y="1277"/>
                    <a:ext cx="3093" cy="35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22540" name="Group 39"/>
              <p:cNvGrpSpPr>
                <a:grpSpLocks/>
              </p:cNvGrpSpPr>
              <p:nvPr/>
            </p:nvGrpSpPr>
            <p:grpSpPr bwMode="auto">
              <a:xfrm>
                <a:off x="0" y="1690"/>
                <a:ext cx="520" cy="473"/>
                <a:chOff x="0" y="1690"/>
                <a:chExt cx="520" cy="473"/>
              </a:xfrm>
            </p:grpSpPr>
            <p:sp>
              <p:nvSpPr>
                <p:cNvPr id="22626" name="Rectangle 40"/>
                <p:cNvSpPr>
                  <a:spLocks noChangeArrowheads="1"/>
                </p:cNvSpPr>
                <p:nvPr/>
              </p:nvSpPr>
              <p:spPr bwMode="auto">
                <a:xfrm>
                  <a:off x="0" y="1690"/>
                  <a:ext cx="520" cy="473"/>
                </a:xfrm>
                <a:prstGeom prst="rect">
                  <a:avLst/>
                </a:prstGeom>
                <a:solidFill>
                  <a:srgbClr val="FFFFD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22627" name="Group 41"/>
                <p:cNvGrpSpPr>
                  <a:grpSpLocks/>
                </p:cNvGrpSpPr>
                <p:nvPr/>
              </p:nvGrpSpPr>
              <p:grpSpPr bwMode="auto">
                <a:xfrm>
                  <a:off x="0" y="1690"/>
                  <a:ext cx="520" cy="353"/>
                  <a:chOff x="0" y="1690"/>
                  <a:chExt cx="520" cy="353"/>
                </a:xfrm>
              </p:grpSpPr>
              <p:sp>
                <p:nvSpPr>
                  <p:cNvPr id="22628" name="Rectangle 42"/>
                  <p:cNvSpPr>
                    <a:spLocks noChangeArrowheads="1"/>
                  </p:cNvSpPr>
                  <p:nvPr/>
                </p:nvSpPr>
                <p:spPr bwMode="auto">
                  <a:xfrm>
                    <a:off x="30" y="1720"/>
                    <a:ext cx="460" cy="293"/>
                  </a:xfrm>
                  <a:prstGeom prst="rect">
                    <a:avLst/>
                  </a:prstGeom>
                  <a:solidFill>
                    <a:srgbClr val="FFFFD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400" b="1">
                        <a:solidFill>
                          <a:srgbClr val="000000"/>
                        </a:solidFill>
                        <a:latin typeface="Arial" pitchFamily="34" charset="0"/>
                      </a:rPr>
                      <a:t>T2 </a:t>
                    </a:r>
                    <a:endParaRPr lang="en-US" sz="1400" b="1"/>
                  </a:p>
                  <a:p>
                    <a:pPr eaLnBrk="0" hangingPunct="0"/>
                    <a:endParaRPr lang="en-US" sz="1400" b="1"/>
                  </a:p>
                </p:txBody>
              </p:sp>
              <p:sp>
                <p:nvSpPr>
                  <p:cNvPr id="22629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690"/>
                    <a:ext cx="520" cy="35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22541" name="Group 44"/>
              <p:cNvGrpSpPr>
                <a:grpSpLocks/>
              </p:cNvGrpSpPr>
              <p:nvPr/>
            </p:nvGrpSpPr>
            <p:grpSpPr bwMode="auto">
              <a:xfrm>
                <a:off x="520" y="1690"/>
                <a:ext cx="3093" cy="473"/>
                <a:chOff x="520" y="1690"/>
                <a:chExt cx="3093" cy="473"/>
              </a:xfrm>
            </p:grpSpPr>
            <p:sp>
              <p:nvSpPr>
                <p:cNvPr id="22622" name="Rectangle 45"/>
                <p:cNvSpPr>
                  <a:spLocks noChangeArrowheads="1"/>
                </p:cNvSpPr>
                <p:nvPr/>
              </p:nvSpPr>
              <p:spPr bwMode="auto">
                <a:xfrm>
                  <a:off x="520" y="1690"/>
                  <a:ext cx="3093" cy="473"/>
                </a:xfrm>
                <a:prstGeom prst="rect">
                  <a:avLst/>
                </a:prstGeom>
                <a:solidFill>
                  <a:srgbClr val="FFFFF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22623" name="Group 46"/>
                <p:cNvGrpSpPr>
                  <a:grpSpLocks/>
                </p:cNvGrpSpPr>
                <p:nvPr/>
              </p:nvGrpSpPr>
              <p:grpSpPr bwMode="auto">
                <a:xfrm>
                  <a:off x="520" y="1690"/>
                  <a:ext cx="3093" cy="353"/>
                  <a:chOff x="520" y="1690"/>
                  <a:chExt cx="3093" cy="353"/>
                </a:xfrm>
              </p:grpSpPr>
              <p:sp>
                <p:nvSpPr>
                  <p:cNvPr id="22624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550" y="1720"/>
                    <a:ext cx="3033" cy="293"/>
                  </a:xfrm>
                  <a:prstGeom prst="rect">
                    <a:avLst/>
                  </a:prstGeom>
                  <a:solidFill>
                    <a:srgbClr val="FFFFF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400" b="1">
                        <a:solidFill>
                          <a:srgbClr val="000000"/>
                        </a:solidFill>
                        <a:latin typeface="Arial" pitchFamily="34" charset="0"/>
                      </a:rPr>
                      <a:t>Larger, more invasive within the primary organ site </a:t>
                    </a:r>
                    <a:endParaRPr lang="en-US" sz="1400" b="1"/>
                  </a:p>
                  <a:p>
                    <a:pPr eaLnBrk="0" hangingPunct="0"/>
                    <a:endParaRPr lang="en-US" sz="1400" b="1"/>
                  </a:p>
                </p:txBody>
              </p:sp>
              <p:sp>
                <p:nvSpPr>
                  <p:cNvPr id="22625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520" y="1690"/>
                    <a:ext cx="3093" cy="35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22542" name="Group 49"/>
              <p:cNvGrpSpPr>
                <a:grpSpLocks/>
              </p:cNvGrpSpPr>
              <p:nvPr/>
            </p:nvGrpSpPr>
            <p:grpSpPr bwMode="auto">
              <a:xfrm>
                <a:off x="0" y="2103"/>
                <a:ext cx="520" cy="473"/>
                <a:chOff x="0" y="2103"/>
                <a:chExt cx="520" cy="473"/>
              </a:xfrm>
            </p:grpSpPr>
            <p:sp>
              <p:nvSpPr>
                <p:cNvPr id="22618" name="Rectangle 50"/>
                <p:cNvSpPr>
                  <a:spLocks noChangeArrowheads="1"/>
                </p:cNvSpPr>
                <p:nvPr/>
              </p:nvSpPr>
              <p:spPr bwMode="auto">
                <a:xfrm>
                  <a:off x="0" y="2103"/>
                  <a:ext cx="520" cy="473"/>
                </a:xfrm>
                <a:prstGeom prst="rect">
                  <a:avLst/>
                </a:prstGeom>
                <a:solidFill>
                  <a:srgbClr val="FFFFD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22619" name="Group 51"/>
                <p:cNvGrpSpPr>
                  <a:grpSpLocks/>
                </p:cNvGrpSpPr>
                <p:nvPr/>
              </p:nvGrpSpPr>
              <p:grpSpPr bwMode="auto">
                <a:xfrm>
                  <a:off x="0" y="2103"/>
                  <a:ext cx="520" cy="353"/>
                  <a:chOff x="0" y="2103"/>
                  <a:chExt cx="520" cy="353"/>
                </a:xfrm>
              </p:grpSpPr>
              <p:sp>
                <p:nvSpPr>
                  <p:cNvPr id="22620" name="Rectangle 52"/>
                  <p:cNvSpPr>
                    <a:spLocks noChangeArrowheads="1"/>
                  </p:cNvSpPr>
                  <p:nvPr/>
                </p:nvSpPr>
                <p:spPr bwMode="auto">
                  <a:xfrm>
                    <a:off x="30" y="2133"/>
                    <a:ext cx="460" cy="293"/>
                  </a:xfrm>
                  <a:prstGeom prst="rect">
                    <a:avLst/>
                  </a:prstGeom>
                  <a:solidFill>
                    <a:srgbClr val="FFFFD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400" b="1">
                        <a:solidFill>
                          <a:srgbClr val="000000"/>
                        </a:solidFill>
                        <a:latin typeface="Arial" pitchFamily="34" charset="0"/>
                      </a:rPr>
                      <a:t>T3 </a:t>
                    </a:r>
                    <a:endParaRPr lang="en-US" sz="1400" b="1"/>
                  </a:p>
                  <a:p>
                    <a:pPr eaLnBrk="0" hangingPunct="0"/>
                    <a:endParaRPr lang="en-US" sz="1400" b="1"/>
                  </a:p>
                </p:txBody>
              </p:sp>
              <p:sp>
                <p:nvSpPr>
                  <p:cNvPr id="22621" name="Rectangle 5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103"/>
                    <a:ext cx="520" cy="35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22543" name="Group 54"/>
              <p:cNvGrpSpPr>
                <a:grpSpLocks/>
              </p:cNvGrpSpPr>
              <p:nvPr/>
            </p:nvGrpSpPr>
            <p:grpSpPr bwMode="auto">
              <a:xfrm>
                <a:off x="520" y="2103"/>
                <a:ext cx="3093" cy="473"/>
                <a:chOff x="520" y="2103"/>
                <a:chExt cx="3093" cy="473"/>
              </a:xfrm>
            </p:grpSpPr>
            <p:sp>
              <p:nvSpPr>
                <p:cNvPr id="22614" name="Rectangle 55"/>
                <p:cNvSpPr>
                  <a:spLocks noChangeArrowheads="1"/>
                </p:cNvSpPr>
                <p:nvPr/>
              </p:nvSpPr>
              <p:spPr bwMode="auto">
                <a:xfrm>
                  <a:off x="520" y="2103"/>
                  <a:ext cx="3093" cy="473"/>
                </a:xfrm>
                <a:prstGeom prst="rect">
                  <a:avLst/>
                </a:prstGeom>
                <a:solidFill>
                  <a:srgbClr val="FFFFF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22615" name="Group 56"/>
                <p:cNvGrpSpPr>
                  <a:grpSpLocks/>
                </p:cNvGrpSpPr>
                <p:nvPr/>
              </p:nvGrpSpPr>
              <p:grpSpPr bwMode="auto">
                <a:xfrm>
                  <a:off x="520" y="2103"/>
                  <a:ext cx="3093" cy="353"/>
                  <a:chOff x="520" y="2103"/>
                  <a:chExt cx="3093" cy="353"/>
                </a:xfrm>
              </p:grpSpPr>
              <p:sp>
                <p:nvSpPr>
                  <p:cNvPr id="22616" name="Rectangle 57"/>
                  <p:cNvSpPr>
                    <a:spLocks noChangeArrowheads="1"/>
                  </p:cNvSpPr>
                  <p:nvPr/>
                </p:nvSpPr>
                <p:spPr bwMode="auto">
                  <a:xfrm>
                    <a:off x="550" y="2133"/>
                    <a:ext cx="3033" cy="293"/>
                  </a:xfrm>
                  <a:prstGeom prst="rect">
                    <a:avLst/>
                  </a:prstGeom>
                  <a:solidFill>
                    <a:srgbClr val="FFFFF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400" b="1">
                        <a:solidFill>
                          <a:srgbClr val="000000"/>
                        </a:solidFill>
                        <a:latin typeface="Arial" pitchFamily="34" charset="0"/>
                      </a:rPr>
                      <a:t>Larger and/or invasive beyond margins of primary organ site </a:t>
                    </a:r>
                    <a:endParaRPr lang="en-US" sz="1400" b="1"/>
                  </a:p>
                  <a:p>
                    <a:pPr eaLnBrk="0" hangingPunct="0"/>
                    <a:endParaRPr lang="en-US" sz="1400" b="1"/>
                  </a:p>
                </p:txBody>
              </p:sp>
              <p:sp>
                <p:nvSpPr>
                  <p:cNvPr id="22617" name="Rectangle 58"/>
                  <p:cNvSpPr>
                    <a:spLocks noChangeArrowheads="1"/>
                  </p:cNvSpPr>
                  <p:nvPr/>
                </p:nvSpPr>
                <p:spPr bwMode="auto">
                  <a:xfrm>
                    <a:off x="520" y="2103"/>
                    <a:ext cx="3093" cy="35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22544" name="Group 59"/>
              <p:cNvGrpSpPr>
                <a:grpSpLocks/>
              </p:cNvGrpSpPr>
              <p:nvPr/>
            </p:nvGrpSpPr>
            <p:grpSpPr bwMode="auto">
              <a:xfrm>
                <a:off x="0" y="2516"/>
                <a:ext cx="520" cy="473"/>
                <a:chOff x="0" y="2516"/>
                <a:chExt cx="520" cy="473"/>
              </a:xfrm>
            </p:grpSpPr>
            <p:sp>
              <p:nvSpPr>
                <p:cNvPr id="22610" name="Rectangle 60"/>
                <p:cNvSpPr>
                  <a:spLocks noChangeArrowheads="1"/>
                </p:cNvSpPr>
                <p:nvPr/>
              </p:nvSpPr>
              <p:spPr bwMode="auto">
                <a:xfrm>
                  <a:off x="0" y="2516"/>
                  <a:ext cx="520" cy="473"/>
                </a:xfrm>
                <a:prstGeom prst="rect">
                  <a:avLst/>
                </a:prstGeom>
                <a:solidFill>
                  <a:srgbClr val="FFFFD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22611" name="Group 61"/>
                <p:cNvGrpSpPr>
                  <a:grpSpLocks/>
                </p:cNvGrpSpPr>
                <p:nvPr/>
              </p:nvGrpSpPr>
              <p:grpSpPr bwMode="auto">
                <a:xfrm>
                  <a:off x="0" y="2516"/>
                  <a:ext cx="520" cy="353"/>
                  <a:chOff x="0" y="2516"/>
                  <a:chExt cx="520" cy="353"/>
                </a:xfrm>
              </p:grpSpPr>
              <p:sp>
                <p:nvSpPr>
                  <p:cNvPr id="22612" name="Rectangle 62"/>
                  <p:cNvSpPr>
                    <a:spLocks noChangeArrowheads="1"/>
                  </p:cNvSpPr>
                  <p:nvPr/>
                </p:nvSpPr>
                <p:spPr bwMode="auto">
                  <a:xfrm>
                    <a:off x="30" y="2546"/>
                    <a:ext cx="460" cy="293"/>
                  </a:xfrm>
                  <a:prstGeom prst="rect">
                    <a:avLst/>
                  </a:prstGeom>
                  <a:solidFill>
                    <a:srgbClr val="FFFFD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400" b="1">
                        <a:solidFill>
                          <a:srgbClr val="000000"/>
                        </a:solidFill>
                        <a:latin typeface="Arial" pitchFamily="34" charset="0"/>
                      </a:rPr>
                      <a:t>T4 </a:t>
                    </a:r>
                    <a:endParaRPr lang="en-US" sz="1400" b="1"/>
                  </a:p>
                  <a:p>
                    <a:pPr eaLnBrk="0" hangingPunct="0"/>
                    <a:endParaRPr lang="en-US" sz="1400" b="1"/>
                  </a:p>
                </p:txBody>
              </p:sp>
              <p:sp>
                <p:nvSpPr>
                  <p:cNvPr id="22613" name="Rectangle 6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516"/>
                    <a:ext cx="520" cy="35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22545" name="Group 64"/>
              <p:cNvGrpSpPr>
                <a:grpSpLocks/>
              </p:cNvGrpSpPr>
              <p:nvPr/>
            </p:nvGrpSpPr>
            <p:grpSpPr bwMode="auto">
              <a:xfrm>
                <a:off x="520" y="2516"/>
                <a:ext cx="3093" cy="473"/>
                <a:chOff x="520" y="2516"/>
                <a:chExt cx="3093" cy="473"/>
              </a:xfrm>
            </p:grpSpPr>
            <p:sp>
              <p:nvSpPr>
                <p:cNvPr id="22606" name="Rectangle 65"/>
                <p:cNvSpPr>
                  <a:spLocks noChangeArrowheads="1"/>
                </p:cNvSpPr>
                <p:nvPr/>
              </p:nvSpPr>
              <p:spPr bwMode="auto">
                <a:xfrm>
                  <a:off x="520" y="2516"/>
                  <a:ext cx="3093" cy="473"/>
                </a:xfrm>
                <a:prstGeom prst="rect">
                  <a:avLst/>
                </a:prstGeom>
                <a:solidFill>
                  <a:srgbClr val="FFFFF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22607" name="Group 66"/>
                <p:cNvGrpSpPr>
                  <a:grpSpLocks/>
                </p:cNvGrpSpPr>
                <p:nvPr/>
              </p:nvGrpSpPr>
              <p:grpSpPr bwMode="auto">
                <a:xfrm>
                  <a:off x="520" y="2516"/>
                  <a:ext cx="3093" cy="353"/>
                  <a:chOff x="520" y="2516"/>
                  <a:chExt cx="3093" cy="353"/>
                </a:xfrm>
              </p:grpSpPr>
              <p:sp>
                <p:nvSpPr>
                  <p:cNvPr id="22608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550" y="2546"/>
                    <a:ext cx="3033" cy="293"/>
                  </a:xfrm>
                  <a:prstGeom prst="rect">
                    <a:avLst/>
                  </a:prstGeom>
                  <a:solidFill>
                    <a:srgbClr val="FFFFF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400" b="1">
                        <a:solidFill>
                          <a:srgbClr val="000000"/>
                        </a:solidFill>
                        <a:latin typeface="Arial" pitchFamily="34" charset="0"/>
                      </a:rPr>
                      <a:t>Very large and/or very invasive, spread to adjacent organs </a:t>
                    </a:r>
                    <a:endParaRPr lang="en-US" sz="1400" b="1"/>
                  </a:p>
                  <a:p>
                    <a:pPr eaLnBrk="0" hangingPunct="0"/>
                    <a:endParaRPr lang="en-US" sz="1400" b="1"/>
                  </a:p>
                </p:txBody>
              </p:sp>
              <p:sp>
                <p:nvSpPr>
                  <p:cNvPr id="22609" name="Rectangle 68"/>
                  <p:cNvSpPr>
                    <a:spLocks noChangeArrowheads="1"/>
                  </p:cNvSpPr>
                  <p:nvPr/>
                </p:nvSpPr>
                <p:spPr bwMode="auto">
                  <a:xfrm>
                    <a:off x="520" y="2516"/>
                    <a:ext cx="3093" cy="35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22546" name="Group 69"/>
              <p:cNvGrpSpPr>
                <a:grpSpLocks/>
              </p:cNvGrpSpPr>
              <p:nvPr/>
            </p:nvGrpSpPr>
            <p:grpSpPr bwMode="auto">
              <a:xfrm>
                <a:off x="0" y="2929"/>
                <a:ext cx="520" cy="473"/>
                <a:chOff x="0" y="2929"/>
                <a:chExt cx="520" cy="473"/>
              </a:xfrm>
            </p:grpSpPr>
            <p:sp>
              <p:nvSpPr>
                <p:cNvPr id="22602" name="Rectangle 70"/>
                <p:cNvSpPr>
                  <a:spLocks noChangeArrowheads="1"/>
                </p:cNvSpPr>
                <p:nvPr/>
              </p:nvSpPr>
              <p:spPr bwMode="auto">
                <a:xfrm>
                  <a:off x="0" y="2929"/>
                  <a:ext cx="520" cy="473"/>
                </a:xfrm>
                <a:prstGeom prst="rect">
                  <a:avLst/>
                </a:prstGeom>
                <a:solidFill>
                  <a:srgbClr val="CCFFB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22603" name="Group 71"/>
                <p:cNvGrpSpPr>
                  <a:grpSpLocks/>
                </p:cNvGrpSpPr>
                <p:nvPr/>
              </p:nvGrpSpPr>
              <p:grpSpPr bwMode="auto">
                <a:xfrm>
                  <a:off x="0" y="2929"/>
                  <a:ext cx="520" cy="353"/>
                  <a:chOff x="0" y="2929"/>
                  <a:chExt cx="520" cy="353"/>
                </a:xfrm>
              </p:grpSpPr>
              <p:sp>
                <p:nvSpPr>
                  <p:cNvPr id="22604" name="Rectangle 72"/>
                  <p:cNvSpPr>
                    <a:spLocks noChangeArrowheads="1"/>
                  </p:cNvSpPr>
                  <p:nvPr/>
                </p:nvSpPr>
                <p:spPr bwMode="auto">
                  <a:xfrm>
                    <a:off x="30" y="2959"/>
                    <a:ext cx="460" cy="293"/>
                  </a:xfrm>
                  <a:prstGeom prst="rect">
                    <a:avLst/>
                  </a:prstGeom>
                  <a:solidFill>
                    <a:srgbClr val="CCFFBB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400" b="1">
                        <a:solidFill>
                          <a:srgbClr val="000000"/>
                        </a:solidFill>
                        <a:latin typeface="Arial" pitchFamily="34" charset="0"/>
                      </a:rPr>
                      <a:t>N0 </a:t>
                    </a:r>
                    <a:endParaRPr lang="en-US" sz="1400" b="1"/>
                  </a:p>
                  <a:p>
                    <a:pPr eaLnBrk="0" hangingPunct="0"/>
                    <a:endParaRPr lang="en-US" sz="1400" b="1"/>
                  </a:p>
                </p:txBody>
              </p:sp>
              <p:sp>
                <p:nvSpPr>
                  <p:cNvPr id="22605" name="Rectangle 7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929"/>
                    <a:ext cx="520" cy="35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22547" name="Group 74"/>
              <p:cNvGrpSpPr>
                <a:grpSpLocks/>
              </p:cNvGrpSpPr>
              <p:nvPr/>
            </p:nvGrpSpPr>
            <p:grpSpPr bwMode="auto">
              <a:xfrm>
                <a:off x="520" y="2929"/>
                <a:ext cx="3093" cy="473"/>
                <a:chOff x="520" y="2929"/>
                <a:chExt cx="3093" cy="473"/>
              </a:xfrm>
            </p:grpSpPr>
            <p:sp>
              <p:nvSpPr>
                <p:cNvPr id="22598" name="Rectangle 75"/>
                <p:cNvSpPr>
                  <a:spLocks noChangeArrowheads="1"/>
                </p:cNvSpPr>
                <p:nvPr/>
              </p:nvSpPr>
              <p:spPr bwMode="auto">
                <a:xfrm>
                  <a:off x="520" y="2929"/>
                  <a:ext cx="3093" cy="473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22599" name="Group 76"/>
                <p:cNvGrpSpPr>
                  <a:grpSpLocks/>
                </p:cNvGrpSpPr>
                <p:nvPr/>
              </p:nvGrpSpPr>
              <p:grpSpPr bwMode="auto">
                <a:xfrm>
                  <a:off x="520" y="2929"/>
                  <a:ext cx="3093" cy="353"/>
                  <a:chOff x="520" y="2929"/>
                  <a:chExt cx="3093" cy="353"/>
                </a:xfrm>
              </p:grpSpPr>
              <p:sp>
                <p:nvSpPr>
                  <p:cNvPr id="22600" name="Rectangle 77"/>
                  <p:cNvSpPr>
                    <a:spLocks noChangeArrowheads="1"/>
                  </p:cNvSpPr>
                  <p:nvPr/>
                </p:nvSpPr>
                <p:spPr bwMode="auto">
                  <a:xfrm>
                    <a:off x="550" y="2959"/>
                    <a:ext cx="3033" cy="293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400" b="1">
                        <a:solidFill>
                          <a:srgbClr val="000000"/>
                        </a:solidFill>
                        <a:latin typeface="Arial" pitchFamily="34" charset="0"/>
                      </a:rPr>
                      <a:t>No lymph node involvement </a:t>
                    </a:r>
                    <a:endParaRPr lang="en-US" sz="1400" b="1"/>
                  </a:p>
                  <a:p>
                    <a:pPr eaLnBrk="0" hangingPunct="0"/>
                    <a:endParaRPr lang="en-US" sz="1400" b="1"/>
                  </a:p>
                </p:txBody>
              </p:sp>
              <p:sp>
                <p:nvSpPr>
                  <p:cNvPr id="22601" name="Rectangle 78"/>
                  <p:cNvSpPr>
                    <a:spLocks noChangeArrowheads="1"/>
                  </p:cNvSpPr>
                  <p:nvPr/>
                </p:nvSpPr>
                <p:spPr bwMode="auto">
                  <a:xfrm>
                    <a:off x="520" y="2929"/>
                    <a:ext cx="3093" cy="35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22548" name="Group 79"/>
              <p:cNvGrpSpPr>
                <a:grpSpLocks/>
              </p:cNvGrpSpPr>
              <p:nvPr/>
            </p:nvGrpSpPr>
            <p:grpSpPr bwMode="auto">
              <a:xfrm>
                <a:off x="0" y="3342"/>
                <a:ext cx="520" cy="473"/>
                <a:chOff x="0" y="3342"/>
                <a:chExt cx="520" cy="473"/>
              </a:xfrm>
            </p:grpSpPr>
            <p:sp>
              <p:nvSpPr>
                <p:cNvPr id="22594" name="Rectangle 80"/>
                <p:cNvSpPr>
                  <a:spLocks noChangeArrowheads="1"/>
                </p:cNvSpPr>
                <p:nvPr/>
              </p:nvSpPr>
              <p:spPr bwMode="auto">
                <a:xfrm>
                  <a:off x="0" y="3342"/>
                  <a:ext cx="520" cy="473"/>
                </a:xfrm>
                <a:prstGeom prst="rect">
                  <a:avLst/>
                </a:prstGeom>
                <a:solidFill>
                  <a:srgbClr val="CCFFB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22595" name="Group 81"/>
                <p:cNvGrpSpPr>
                  <a:grpSpLocks/>
                </p:cNvGrpSpPr>
                <p:nvPr/>
              </p:nvGrpSpPr>
              <p:grpSpPr bwMode="auto">
                <a:xfrm>
                  <a:off x="0" y="3342"/>
                  <a:ext cx="520" cy="353"/>
                  <a:chOff x="0" y="3342"/>
                  <a:chExt cx="520" cy="353"/>
                </a:xfrm>
              </p:grpSpPr>
              <p:sp>
                <p:nvSpPr>
                  <p:cNvPr id="22596" name="Rectangle 82"/>
                  <p:cNvSpPr>
                    <a:spLocks noChangeArrowheads="1"/>
                  </p:cNvSpPr>
                  <p:nvPr/>
                </p:nvSpPr>
                <p:spPr bwMode="auto">
                  <a:xfrm>
                    <a:off x="30" y="3372"/>
                    <a:ext cx="460" cy="293"/>
                  </a:xfrm>
                  <a:prstGeom prst="rect">
                    <a:avLst/>
                  </a:prstGeom>
                  <a:solidFill>
                    <a:srgbClr val="CCFFBB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400" b="1">
                        <a:solidFill>
                          <a:srgbClr val="000000"/>
                        </a:solidFill>
                        <a:latin typeface="Arial" pitchFamily="34" charset="0"/>
                      </a:rPr>
                      <a:t>N1 </a:t>
                    </a:r>
                    <a:endParaRPr lang="en-US" sz="1400" b="1"/>
                  </a:p>
                  <a:p>
                    <a:pPr eaLnBrk="0" hangingPunct="0"/>
                    <a:endParaRPr lang="en-US" sz="1400" b="1"/>
                  </a:p>
                </p:txBody>
              </p:sp>
              <p:sp>
                <p:nvSpPr>
                  <p:cNvPr id="22597" name="Rectangle 8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3342"/>
                    <a:ext cx="520" cy="35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22549" name="Group 84"/>
              <p:cNvGrpSpPr>
                <a:grpSpLocks/>
              </p:cNvGrpSpPr>
              <p:nvPr/>
            </p:nvGrpSpPr>
            <p:grpSpPr bwMode="auto">
              <a:xfrm>
                <a:off x="520" y="3342"/>
                <a:ext cx="3093" cy="473"/>
                <a:chOff x="520" y="3342"/>
                <a:chExt cx="3093" cy="473"/>
              </a:xfrm>
            </p:grpSpPr>
            <p:sp>
              <p:nvSpPr>
                <p:cNvPr id="22590" name="Rectangle 85"/>
                <p:cNvSpPr>
                  <a:spLocks noChangeArrowheads="1"/>
                </p:cNvSpPr>
                <p:nvPr/>
              </p:nvSpPr>
              <p:spPr bwMode="auto">
                <a:xfrm>
                  <a:off x="520" y="3342"/>
                  <a:ext cx="3093" cy="473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22591" name="Group 86"/>
                <p:cNvGrpSpPr>
                  <a:grpSpLocks/>
                </p:cNvGrpSpPr>
                <p:nvPr/>
              </p:nvGrpSpPr>
              <p:grpSpPr bwMode="auto">
                <a:xfrm>
                  <a:off x="520" y="3342"/>
                  <a:ext cx="3093" cy="353"/>
                  <a:chOff x="520" y="3342"/>
                  <a:chExt cx="3093" cy="353"/>
                </a:xfrm>
              </p:grpSpPr>
              <p:sp>
                <p:nvSpPr>
                  <p:cNvPr id="22592" name="Rectangle 87"/>
                  <p:cNvSpPr>
                    <a:spLocks noChangeArrowheads="1"/>
                  </p:cNvSpPr>
                  <p:nvPr/>
                </p:nvSpPr>
                <p:spPr bwMode="auto">
                  <a:xfrm>
                    <a:off x="550" y="3372"/>
                    <a:ext cx="3033" cy="293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400" b="1">
                        <a:solidFill>
                          <a:srgbClr val="000000"/>
                        </a:solidFill>
                        <a:latin typeface="Arial" pitchFamily="34" charset="0"/>
                      </a:rPr>
                      <a:t>Regional lymph node involvement </a:t>
                    </a:r>
                    <a:endParaRPr lang="en-US" sz="1400" b="1"/>
                  </a:p>
                  <a:p>
                    <a:pPr eaLnBrk="0" hangingPunct="0"/>
                    <a:endParaRPr lang="en-US" sz="1400" b="1"/>
                  </a:p>
                </p:txBody>
              </p:sp>
              <p:sp>
                <p:nvSpPr>
                  <p:cNvPr id="22593" name="Rectangle 88"/>
                  <p:cNvSpPr>
                    <a:spLocks noChangeArrowheads="1"/>
                  </p:cNvSpPr>
                  <p:nvPr/>
                </p:nvSpPr>
                <p:spPr bwMode="auto">
                  <a:xfrm>
                    <a:off x="520" y="3342"/>
                    <a:ext cx="3093" cy="35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22550" name="Group 89"/>
              <p:cNvGrpSpPr>
                <a:grpSpLocks/>
              </p:cNvGrpSpPr>
              <p:nvPr/>
            </p:nvGrpSpPr>
            <p:grpSpPr bwMode="auto">
              <a:xfrm>
                <a:off x="0" y="3755"/>
                <a:ext cx="520" cy="473"/>
                <a:chOff x="0" y="3755"/>
                <a:chExt cx="520" cy="473"/>
              </a:xfrm>
            </p:grpSpPr>
            <p:sp>
              <p:nvSpPr>
                <p:cNvPr id="22586" name="Rectangle 90"/>
                <p:cNvSpPr>
                  <a:spLocks noChangeArrowheads="1"/>
                </p:cNvSpPr>
                <p:nvPr/>
              </p:nvSpPr>
              <p:spPr bwMode="auto">
                <a:xfrm>
                  <a:off x="0" y="3755"/>
                  <a:ext cx="520" cy="473"/>
                </a:xfrm>
                <a:prstGeom prst="rect">
                  <a:avLst/>
                </a:prstGeom>
                <a:solidFill>
                  <a:srgbClr val="CCFFB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22587" name="Group 91"/>
                <p:cNvGrpSpPr>
                  <a:grpSpLocks/>
                </p:cNvGrpSpPr>
                <p:nvPr/>
              </p:nvGrpSpPr>
              <p:grpSpPr bwMode="auto">
                <a:xfrm>
                  <a:off x="0" y="3755"/>
                  <a:ext cx="520" cy="353"/>
                  <a:chOff x="0" y="3755"/>
                  <a:chExt cx="520" cy="353"/>
                </a:xfrm>
              </p:grpSpPr>
              <p:sp>
                <p:nvSpPr>
                  <p:cNvPr id="22588" name="Rectangle 92"/>
                  <p:cNvSpPr>
                    <a:spLocks noChangeArrowheads="1"/>
                  </p:cNvSpPr>
                  <p:nvPr/>
                </p:nvSpPr>
                <p:spPr bwMode="auto">
                  <a:xfrm>
                    <a:off x="30" y="3785"/>
                    <a:ext cx="460" cy="293"/>
                  </a:xfrm>
                  <a:prstGeom prst="rect">
                    <a:avLst/>
                  </a:prstGeom>
                  <a:solidFill>
                    <a:srgbClr val="CCFFBB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400" b="1">
                        <a:solidFill>
                          <a:srgbClr val="000000"/>
                        </a:solidFill>
                        <a:latin typeface="Arial" pitchFamily="34" charset="0"/>
                      </a:rPr>
                      <a:t>N2 </a:t>
                    </a:r>
                    <a:endParaRPr lang="en-US" sz="1400" b="1"/>
                  </a:p>
                  <a:p>
                    <a:pPr eaLnBrk="0" hangingPunct="0"/>
                    <a:endParaRPr lang="en-US" sz="1400" b="1"/>
                  </a:p>
                </p:txBody>
              </p:sp>
              <p:sp>
                <p:nvSpPr>
                  <p:cNvPr id="22589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3755"/>
                    <a:ext cx="520" cy="35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22551" name="Group 94"/>
              <p:cNvGrpSpPr>
                <a:grpSpLocks/>
              </p:cNvGrpSpPr>
              <p:nvPr/>
            </p:nvGrpSpPr>
            <p:grpSpPr bwMode="auto">
              <a:xfrm>
                <a:off x="520" y="3755"/>
                <a:ext cx="3093" cy="473"/>
                <a:chOff x="520" y="3755"/>
                <a:chExt cx="3093" cy="473"/>
              </a:xfrm>
            </p:grpSpPr>
            <p:sp>
              <p:nvSpPr>
                <p:cNvPr id="22582" name="Rectangle 95"/>
                <p:cNvSpPr>
                  <a:spLocks noChangeArrowheads="1"/>
                </p:cNvSpPr>
                <p:nvPr/>
              </p:nvSpPr>
              <p:spPr bwMode="auto">
                <a:xfrm>
                  <a:off x="520" y="3755"/>
                  <a:ext cx="3093" cy="473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22583" name="Group 96"/>
                <p:cNvGrpSpPr>
                  <a:grpSpLocks/>
                </p:cNvGrpSpPr>
                <p:nvPr/>
              </p:nvGrpSpPr>
              <p:grpSpPr bwMode="auto">
                <a:xfrm>
                  <a:off x="520" y="3755"/>
                  <a:ext cx="3093" cy="353"/>
                  <a:chOff x="520" y="3755"/>
                  <a:chExt cx="3093" cy="353"/>
                </a:xfrm>
              </p:grpSpPr>
              <p:sp>
                <p:nvSpPr>
                  <p:cNvPr id="22584" name="Rectangle 97"/>
                  <p:cNvSpPr>
                    <a:spLocks noChangeArrowheads="1"/>
                  </p:cNvSpPr>
                  <p:nvPr/>
                </p:nvSpPr>
                <p:spPr bwMode="auto">
                  <a:xfrm>
                    <a:off x="550" y="3785"/>
                    <a:ext cx="3033" cy="293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400" b="1">
                        <a:solidFill>
                          <a:srgbClr val="000000"/>
                        </a:solidFill>
                        <a:latin typeface="Arial" pitchFamily="34" charset="0"/>
                      </a:rPr>
                      <a:t>Extensive regional lymph node involvement </a:t>
                    </a:r>
                    <a:endParaRPr lang="en-US" sz="1400" b="1"/>
                  </a:p>
                  <a:p>
                    <a:pPr eaLnBrk="0" hangingPunct="0"/>
                    <a:endParaRPr lang="en-US" sz="1400" b="1"/>
                  </a:p>
                </p:txBody>
              </p:sp>
              <p:sp>
                <p:nvSpPr>
                  <p:cNvPr id="22585" name="Rectangle 98"/>
                  <p:cNvSpPr>
                    <a:spLocks noChangeArrowheads="1"/>
                  </p:cNvSpPr>
                  <p:nvPr/>
                </p:nvSpPr>
                <p:spPr bwMode="auto">
                  <a:xfrm>
                    <a:off x="520" y="3755"/>
                    <a:ext cx="3093" cy="35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22552" name="Group 99"/>
              <p:cNvGrpSpPr>
                <a:grpSpLocks/>
              </p:cNvGrpSpPr>
              <p:nvPr/>
            </p:nvGrpSpPr>
            <p:grpSpPr bwMode="auto">
              <a:xfrm>
                <a:off x="0" y="4168"/>
                <a:ext cx="520" cy="473"/>
                <a:chOff x="0" y="4168"/>
                <a:chExt cx="520" cy="473"/>
              </a:xfrm>
            </p:grpSpPr>
            <p:sp>
              <p:nvSpPr>
                <p:cNvPr id="22578" name="Rectangle 100"/>
                <p:cNvSpPr>
                  <a:spLocks noChangeArrowheads="1"/>
                </p:cNvSpPr>
                <p:nvPr/>
              </p:nvSpPr>
              <p:spPr bwMode="auto">
                <a:xfrm>
                  <a:off x="0" y="4168"/>
                  <a:ext cx="520" cy="473"/>
                </a:xfrm>
                <a:prstGeom prst="rect">
                  <a:avLst/>
                </a:prstGeom>
                <a:solidFill>
                  <a:srgbClr val="CCFFB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22579" name="Group 101"/>
                <p:cNvGrpSpPr>
                  <a:grpSpLocks/>
                </p:cNvGrpSpPr>
                <p:nvPr/>
              </p:nvGrpSpPr>
              <p:grpSpPr bwMode="auto">
                <a:xfrm>
                  <a:off x="0" y="4168"/>
                  <a:ext cx="520" cy="353"/>
                  <a:chOff x="0" y="4168"/>
                  <a:chExt cx="520" cy="353"/>
                </a:xfrm>
              </p:grpSpPr>
              <p:sp>
                <p:nvSpPr>
                  <p:cNvPr id="22580" name="Rectangle 102"/>
                  <p:cNvSpPr>
                    <a:spLocks noChangeArrowheads="1"/>
                  </p:cNvSpPr>
                  <p:nvPr/>
                </p:nvSpPr>
                <p:spPr bwMode="auto">
                  <a:xfrm>
                    <a:off x="30" y="4198"/>
                    <a:ext cx="460" cy="293"/>
                  </a:xfrm>
                  <a:prstGeom prst="rect">
                    <a:avLst/>
                  </a:prstGeom>
                  <a:solidFill>
                    <a:srgbClr val="CCFFBB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400" b="1">
                        <a:solidFill>
                          <a:srgbClr val="000000"/>
                        </a:solidFill>
                        <a:latin typeface="Arial" pitchFamily="34" charset="0"/>
                      </a:rPr>
                      <a:t>N3 </a:t>
                    </a:r>
                    <a:endParaRPr lang="en-US" sz="1400" b="1"/>
                  </a:p>
                  <a:p>
                    <a:pPr eaLnBrk="0" hangingPunct="0"/>
                    <a:endParaRPr lang="en-US" sz="1400" b="1"/>
                  </a:p>
                </p:txBody>
              </p:sp>
              <p:sp>
                <p:nvSpPr>
                  <p:cNvPr id="22581" name="Rectangle 10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168"/>
                    <a:ext cx="520" cy="35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22553" name="Group 104"/>
              <p:cNvGrpSpPr>
                <a:grpSpLocks/>
              </p:cNvGrpSpPr>
              <p:nvPr/>
            </p:nvGrpSpPr>
            <p:grpSpPr bwMode="auto">
              <a:xfrm>
                <a:off x="520" y="4168"/>
                <a:ext cx="3093" cy="473"/>
                <a:chOff x="520" y="4168"/>
                <a:chExt cx="3093" cy="473"/>
              </a:xfrm>
            </p:grpSpPr>
            <p:sp>
              <p:nvSpPr>
                <p:cNvPr id="22574" name="Rectangle 105"/>
                <p:cNvSpPr>
                  <a:spLocks noChangeArrowheads="1"/>
                </p:cNvSpPr>
                <p:nvPr/>
              </p:nvSpPr>
              <p:spPr bwMode="auto">
                <a:xfrm>
                  <a:off x="520" y="4168"/>
                  <a:ext cx="3093" cy="473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22575" name="Group 106"/>
                <p:cNvGrpSpPr>
                  <a:grpSpLocks/>
                </p:cNvGrpSpPr>
                <p:nvPr/>
              </p:nvGrpSpPr>
              <p:grpSpPr bwMode="auto">
                <a:xfrm>
                  <a:off x="520" y="4168"/>
                  <a:ext cx="3093" cy="353"/>
                  <a:chOff x="520" y="4168"/>
                  <a:chExt cx="3093" cy="353"/>
                </a:xfrm>
              </p:grpSpPr>
              <p:sp>
                <p:nvSpPr>
                  <p:cNvPr id="22576" name="Rectangle 107"/>
                  <p:cNvSpPr>
                    <a:spLocks noChangeArrowheads="1"/>
                  </p:cNvSpPr>
                  <p:nvPr/>
                </p:nvSpPr>
                <p:spPr bwMode="auto">
                  <a:xfrm>
                    <a:off x="550" y="4198"/>
                    <a:ext cx="3033" cy="293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400" b="1">
                        <a:solidFill>
                          <a:srgbClr val="000000"/>
                        </a:solidFill>
                        <a:latin typeface="Arial" pitchFamily="34" charset="0"/>
                      </a:rPr>
                      <a:t>More distant lymph node involvement </a:t>
                    </a:r>
                    <a:endParaRPr lang="en-US" sz="1400" b="1"/>
                  </a:p>
                  <a:p>
                    <a:pPr eaLnBrk="0" hangingPunct="0"/>
                    <a:endParaRPr lang="en-US" sz="1400" b="1"/>
                  </a:p>
                </p:txBody>
              </p:sp>
              <p:sp>
                <p:nvSpPr>
                  <p:cNvPr id="22577" name="Rectangle 108"/>
                  <p:cNvSpPr>
                    <a:spLocks noChangeArrowheads="1"/>
                  </p:cNvSpPr>
                  <p:nvPr/>
                </p:nvSpPr>
                <p:spPr bwMode="auto">
                  <a:xfrm>
                    <a:off x="520" y="4168"/>
                    <a:ext cx="3093" cy="35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22554" name="Group 109"/>
              <p:cNvGrpSpPr>
                <a:grpSpLocks/>
              </p:cNvGrpSpPr>
              <p:nvPr/>
            </p:nvGrpSpPr>
            <p:grpSpPr bwMode="auto">
              <a:xfrm>
                <a:off x="0" y="4581"/>
                <a:ext cx="520" cy="473"/>
                <a:chOff x="0" y="4581"/>
                <a:chExt cx="520" cy="473"/>
              </a:xfrm>
            </p:grpSpPr>
            <p:sp>
              <p:nvSpPr>
                <p:cNvPr id="22570" name="Rectangle 110"/>
                <p:cNvSpPr>
                  <a:spLocks noChangeArrowheads="1"/>
                </p:cNvSpPr>
                <p:nvPr/>
              </p:nvSpPr>
              <p:spPr bwMode="auto">
                <a:xfrm>
                  <a:off x="0" y="4581"/>
                  <a:ext cx="520" cy="473"/>
                </a:xfrm>
                <a:prstGeom prst="rect">
                  <a:avLst/>
                </a:prstGeom>
                <a:solidFill>
                  <a:srgbClr val="AA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22571" name="Group 111"/>
                <p:cNvGrpSpPr>
                  <a:grpSpLocks/>
                </p:cNvGrpSpPr>
                <p:nvPr/>
              </p:nvGrpSpPr>
              <p:grpSpPr bwMode="auto">
                <a:xfrm>
                  <a:off x="0" y="4581"/>
                  <a:ext cx="520" cy="353"/>
                  <a:chOff x="0" y="4581"/>
                  <a:chExt cx="520" cy="353"/>
                </a:xfrm>
              </p:grpSpPr>
              <p:sp>
                <p:nvSpPr>
                  <p:cNvPr id="22572" name="Rectangle 112"/>
                  <p:cNvSpPr>
                    <a:spLocks noChangeArrowheads="1"/>
                  </p:cNvSpPr>
                  <p:nvPr/>
                </p:nvSpPr>
                <p:spPr bwMode="auto">
                  <a:xfrm>
                    <a:off x="30" y="4611"/>
                    <a:ext cx="460" cy="293"/>
                  </a:xfrm>
                  <a:prstGeom prst="rect">
                    <a:avLst/>
                  </a:prstGeom>
                  <a:solidFill>
                    <a:srgbClr val="AA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400" b="1">
                        <a:solidFill>
                          <a:srgbClr val="000000"/>
                        </a:solidFill>
                        <a:latin typeface="Arial" pitchFamily="34" charset="0"/>
                      </a:rPr>
                      <a:t>M0 </a:t>
                    </a:r>
                    <a:endParaRPr lang="en-US" sz="1400" b="1"/>
                  </a:p>
                  <a:p>
                    <a:pPr eaLnBrk="0" hangingPunct="0"/>
                    <a:endParaRPr lang="en-US" sz="1400" b="1"/>
                  </a:p>
                </p:txBody>
              </p:sp>
              <p:sp>
                <p:nvSpPr>
                  <p:cNvPr id="22573" name="Rectangle 11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581"/>
                    <a:ext cx="520" cy="35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22555" name="Group 114"/>
              <p:cNvGrpSpPr>
                <a:grpSpLocks/>
              </p:cNvGrpSpPr>
              <p:nvPr/>
            </p:nvGrpSpPr>
            <p:grpSpPr bwMode="auto">
              <a:xfrm>
                <a:off x="520" y="4581"/>
                <a:ext cx="3093" cy="473"/>
                <a:chOff x="520" y="4581"/>
                <a:chExt cx="3093" cy="473"/>
              </a:xfrm>
            </p:grpSpPr>
            <p:sp>
              <p:nvSpPr>
                <p:cNvPr id="22566" name="Rectangle 115"/>
                <p:cNvSpPr>
                  <a:spLocks noChangeArrowheads="1"/>
                </p:cNvSpPr>
                <p:nvPr/>
              </p:nvSpPr>
              <p:spPr bwMode="auto">
                <a:xfrm>
                  <a:off x="520" y="4581"/>
                  <a:ext cx="3093" cy="473"/>
                </a:xfrm>
                <a:prstGeom prst="rect">
                  <a:avLst/>
                </a:prstGeom>
                <a:solidFill>
                  <a:srgbClr val="CC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22567" name="Group 116"/>
                <p:cNvGrpSpPr>
                  <a:grpSpLocks/>
                </p:cNvGrpSpPr>
                <p:nvPr/>
              </p:nvGrpSpPr>
              <p:grpSpPr bwMode="auto">
                <a:xfrm>
                  <a:off x="520" y="4581"/>
                  <a:ext cx="3093" cy="353"/>
                  <a:chOff x="520" y="4581"/>
                  <a:chExt cx="3093" cy="353"/>
                </a:xfrm>
              </p:grpSpPr>
              <p:sp>
                <p:nvSpPr>
                  <p:cNvPr id="22568" name="Rectangle 117"/>
                  <p:cNvSpPr>
                    <a:spLocks noChangeArrowheads="1"/>
                  </p:cNvSpPr>
                  <p:nvPr/>
                </p:nvSpPr>
                <p:spPr bwMode="auto">
                  <a:xfrm>
                    <a:off x="550" y="4611"/>
                    <a:ext cx="3033" cy="293"/>
                  </a:xfrm>
                  <a:prstGeom prst="rect">
                    <a:avLst/>
                  </a:prstGeom>
                  <a:solidFill>
                    <a:srgbClr val="CC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400" b="1">
                        <a:solidFill>
                          <a:srgbClr val="000000"/>
                        </a:solidFill>
                        <a:latin typeface="Arial" pitchFamily="34" charset="0"/>
                      </a:rPr>
                      <a:t>No distant metastases </a:t>
                    </a:r>
                    <a:endParaRPr lang="en-US" sz="1400" b="1"/>
                  </a:p>
                  <a:p>
                    <a:pPr eaLnBrk="0" hangingPunct="0"/>
                    <a:endParaRPr lang="en-US" sz="1400" b="1"/>
                  </a:p>
                </p:txBody>
              </p:sp>
              <p:sp>
                <p:nvSpPr>
                  <p:cNvPr id="22569" name="Rectangle 118"/>
                  <p:cNvSpPr>
                    <a:spLocks noChangeArrowheads="1"/>
                  </p:cNvSpPr>
                  <p:nvPr/>
                </p:nvSpPr>
                <p:spPr bwMode="auto">
                  <a:xfrm>
                    <a:off x="520" y="4581"/>
                    <a:ext cx="3093" cy="35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22556" name="Group 119"/>
              <p:cNvGrpSpPr>
                <a:grpSpLocks/>
              </p:cNvGrpSpPr>
              <p:nvPr/>
            </p:nvGrpSpPr>
            <p:grpSpPr bwMode="auto">
              <a:xfrm>
                <a:off x="0" y="4994"/>
                <a:ext cx="520" cy="473"/>
                <a:chOff x="0" y="4994"/>
                <a:chExt cx="520" cy="473"/>
              </a:xfrm>
            </p:grpSpPr>
            <p:sp>
              <p:nvSpPr>
                <p:cNvPr id="22562" name="Rectangle 120"/>
                <p:cNvSpPr>
                  <a:spLocks noChangeArrowheads="1"/>
                </p:cNvSpPr>
                <p:nvPr/>
              </p:nvSpPr>
              <p:spPr bwMode="auto">
                <a:xfrm>
                  <a:off x="0" y="4994"/>
                  <a:ext cx="520" cy="473"/>
                </a:xfrm>
                <a:prstGeom prst="rect">
                  <a:avLst/>
                </a:prstGeom>
                <a:solidFill>
                  <a:srgbClr val="AA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22563" name="Group 121"/>
                <p:cNvGrpSpPr>
                  <a:grpSpLocks/>
                </p:cNvGrpSpPr>
                <p:nvPr/>
              </p:nvGrpSpPr>
              <p:grpSpPr bwMode="auto">
                <a:xfrm>
                  <a:off x="0" y="4994"/>
                  <a:ext cx="520" cy="353"/>
                  <a:chOff x="0" y="4994"/>
                  <a:chExt cx="520" cy="353"/>
                </a:xfrm>
              </p:grpSpPr>
              <p:sp>
                <p:nvSpPr>
                  <p:cNvPr id="22564" name="Rectangle 122"/>
                  <p:cNvSpPr>
                    <a:spLocks noChangeArrowheads="1"/>
                  </p:cNvSpPr>
                  <p:nvPr/>
                </p:nvSpPr>
                <p:spPr bwMode="auto">
                  <a:xfrm>
                    <a:off x="30" y="5024"/>
                    <a:ext cx="460" cy="293"/>
                  </a:xfrm>
                  <a:prstGeom prst="rect">
                    <a:avLst/>
                  </a:prstGeom>
                  <a:solidFill>
                    <a:srgbClr val="AA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400" b="1">
                        <a:solidFill>
                          <a:srgbClr val="000000"/>
                        </a:solidFill>
                        <a:latin typeface="Arial" pitchFamily="34" charset="0"/>
                      </a:rPr>
                      <a:t>M1 </a:t>
                    </a:r>
                    <a:endParaRPr lang="en-US" sz="1400" b="1"/>
                  </a:p>
                  <a:p>
                    <a:pPr eaLnBrk="0" hangingPunct="0"/>
                    <a:endParaRPr lang="en-US" sz="1400" b="1"/>
                  </a:p>
                </p:txBody>
              </p:sp>
              <p:sp>
                <p:nvSpPr>
                  <p:cNvPr id="22565" name="Rectangle 12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994"/>
                    <a:ext cx="520" cy="35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22557" name="Group 124"/>
              <p:cNvGrpSpPr>
                <a:grpSpLocks/>
              </p:cNvGrpSpPr>
              <p:nvPr/>
            </p:nvGrpSpPr>
            <p:grpSpPr bwMode="auto">
              <a:xfrm>
                <a:off x="520" y="4994"/>
                <a:ext cx="3093" cy="473"/>
                <a:chOff x="520" y="4994"/>
                <a:chExt cx="3093" cy="473"/>
              </a:xfrm>
            </p:grpSpPr>
            <p:sp>
              <p:nvSpPr>
                <p:cNvPr id="22558" name="Rectangle 125"/>
                <p:cNvSpPr>
                  <a:spLocks noChangeArrowheads="1"/>
                </p:cNvSpPr>
                <p:nvPr/>
              </p:nvSpPr>
              <p:spPr bwMode="auto">
                <a:xfrm>
                  <a:off x="520" y="4994"/>
                  <a:ext cx="3093" cy="473"/>
                </a:xfrm>
                <a:prstGeom prst="rect">
                  <a:avLst/>
                </a:prstGeom>
                <a:solidFill>
                  <a:srgbClr val="CC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22559" name="Group 126"/>
                <p:cNvGrpSpPr>
                  <a:grpSpLocks/>
                </p:cNvGrpSpPr>
                <p:nvPr/>
              </p:nvGrpSpPr>
              <p:grpSpPr bwMode="auto">
                <a:xfrm>
                  <a:off x="520" y="4994"/>
                  <a:ext cx="3093" cy="353"/>
                  <a:chOff x="520" y="4994"/>
                  <a:chExt cx="3093" cy="353"/>
                </a:xfrm>
              </p:grpSpPr>
              <p:sp>
                <p:nvSpPr>
                  <p:cNvPr id="22560" name="Rectangle 127"/>
                  <p:cNvSpPr>
                    <a:spLocks noChangeArrowheads="1"/>
                  </p:cNvSpPr>
                  <p:nvPr/>
                </p:nvSpPr>
                <p:spPr bwMode="auto">
                  <a:xfrm>
                    <a:off x="550" y="5024"/>
                    <a:ext cx="3033" cy="293"/>
                  </a:xfrm>
                  <a:prstGeom prst="rect">
                    <a:avLst/>
                  </a:prstGeom>
                  <a:solidFill>
                    <a:srgbClr val="CC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r>
                      <a:rPr lang="en-US" sz="1400" b="1">
                        <a:solidFill>
                          <a:srgbClr val="000000"/>
                        </a:solidFill>
                        <a:latin typeface="Arial" pitchFamily="34" charset="0"/>
                      </a:rPr>
                      <a:t>Distant metastases present </a:t>
                    </a:r>
                    <a:endParaRPr lang="en-US" sz="1400" b="1"/>
                  </a:p>
                  <a:p>
                    <a:pPr eaLnBrk="0" hangingPunct="0"/>
                    <a:endParaRPr lang="en-US" sz="1400" b="1"/>
                  </a:p>
                </p:txBody>
              </p:sp>
              <p:sp>
                <p:nvSpPr>
                  <p:cNvPr id="22561" name="Rectangle 128"/>
                  <p:cNvSpPr>
                    <a:spLocks noChangeArrowheads="1"/>
                  </p:cNvSpPr>
                  <p:nvPr/>
                </p:nvSpPr>
                <p:spPr bwMode="auto">
                  <a:xfrm>
                    <a:off x="520" y="4994"/>
                    <a:ext cx="3093" cy="35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</p:grpSp>
        <p:sp>
          <p:nvSpPr>
            <p:cNvPr id="22532" name="Rectangle 129"/>
            <p:cNvSpPr>
              <a:spLocks noChangeArrowheads="1"/>
            </p:cNvSpPr>
            <p:nvPr/>
          </p:nvSpPr>
          <p:spPr bwMode="auto">
            <a:xfrm>
              <a:off x="-3" y="-3"/>
              <a:ext cx="3619" cy="5473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dirty="0" smtClean="0"/>
              <a:t>Define host defense against cancer</a:t>
            </a:r>
          </a:p>
          <a:p>
            <a:pPr eaLnBrk="1" hangingPunct="1">
              <a:defRPr/>
            </a:pPr>
            <a:r>
              <a:rPr lang="en-US" sz="2400" dirty="0" smtClean="0"/>
              <a:t>Define tumor grade and clinical stage.</a:t>
            </a:r>
          </a:p>
          <a:p>
            <a:pPr eaLnBrk="1" hangingPunct="1">
              <a:defRPr/>
            </a:pPr>
            <a:r>
              <a:rPr lang="en-US" sz="2400" dirty="0" smtClean="0"/>
              <a:t>Define </a:t>
            </a:r>
            <a:r>
              <a:rPr lang="en-US" sz="2400" dirty="0" err="1" smtClean="0"/>
              <a:t>cachexia</a:t>
            </a:r>
            <a:r>
              <a:rPr lang="en-US" sz="2400" dirty="0" smtClean="0"/>
              <a:t> and its cause.</a:t>
            </a:r>
          </a:p>
          <a:p>
            <a:pPr eaLnBrk="1" hangingPunct="1">
              <a:defRPr/>
            </a:pPr>
            <a:r>
              <a:rPr lang="en-US" sz="2400" dirty="0" smtClean="0"/>
              <a:t>Define </a:t>
            </a:r>
            <a:r>
              <a:rPr lang="en-US" sz="2400" dirty="0" err="1" smtClean="0"/>
              <a:t>paraneoplastic</a:t>
            </a:r>
            <a:r>
              <a:rPr lang="en-US" sz="2400" dirty="0" smtClean="0"/>
              <a:t> syndrome, and know examples of tumors associated with </a:t>
            </a:r>
            <a:r>
              <a:rPr lang="en-US" sz="2400" dirty="0" err="1" smtClean="0"/>
              <a:t>endocrinopathies</a:t>
            </a:r>
            <a:r>
              <a:rPr lang="en-US" sz="2400" dirty="0" smtClean="0"/>
              <a:t>, osseous changes, and vascular and hematologic changes.</a:t>
            </a:r>
          </a:p>
          <a:p>
            <a:pPr eaLnBrk="1" hangingPunct="1">
              <a:defRPr/>
            </a:pPr>
            <a:r>
              <a:rPr lang="en-US" sz="2400" dirty="0" smtClean="0"/>
              <a:t>Be familiar with the general principles, value, procedures, and applications of biopsy, </a:t>
            </a:r>
            <a:r>
              <a:rPr lang="en-US" sz="2400" dirty="0" err="1" smtClean="0"/>
              <a:t>exfoliative</a:t>
            </a:r>
            <a:r>
              <a:rPr lang="en-US" sz="2400" dirty="0" smtClean="0"/>
              <a:t> and aspiration cytology, and frozen section.</a:t>
            </a:r>
          </a:p>
          <a:p>
            <a:pPr eaLnBrk="1" hangingPunct="1">
              <a:defRPr/>
            </a:pPr>
            <a:r>
              <a:rPr lang="en-US" sz="2400" dirty="0" smtClean="0"/>
              <a:t>List some examples of tests used to diagnose cancer by </a:t>
            </a:r>
            <a:r>
              <a:rPr lang="en-US" sz="2400" dirty="0" err="1" smtClean="0"/>
              <a:t>immunohistochemistry</a:t>
            </a:r>
            <a:r>
              <a:rPr lang="en-US" sz="2400" dirty="0" smtClean="0"/>
              <a:t> and </a:t>
            </a:r>
            <a:r>
              <a:rPr lang="en-US" sz="2400" dirty="0" err="1" smtClean="0"/>
              <a:t>flowcytometry</a:t>
            </a:r>
            <a:r>
              <a:rPr lang="en-US" sz="2400" dirty="0" smtClean="0"/>
              <a:t>.</a:t>
            </a:r>
          </a:p>
          <a:p>
            <a:pPr eaLnBrk="1" hangingPunct="1">
              <a:defRPr/>
            </a:pPr>
            <a:r>
              <a:rPr lang="en-US" sz="2400" dirty="0" smtClean="0"/>
              <a:t>Discuss the use of molecular diagnostic testing in the setting of cancer diagnosis and prognosis.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Laboratory Diagnosis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/>
            <a:r>
              <a:rPr lang="en-US" smtClean="0">
                <a:effectLst/>
              </a:rPr>
              <a:t>Morphologic methodes</a:t>
            </a:r>
          </a:p>
          <a:p>
            <a:pPr algn="just" eaLnBrk="1" hangingPunct="1"/>
            <a:r>
              <a:rPr lang="en-US" smtClean="0">
                <a:effectLst/>
              </a:rPr>
              <a:t>Biochemical assays</a:t>
            </a:r>
          </a:p>
          <a:p>
            <a:pPr algn="just" eaLnBrk="1" hangingPunct="1"/>
            <a:r>
              <a:rPr lang="en-US" smtClean="0">
                <a:effectLst/>
              </a:rPr>
              <a:t>Molecular diagnosis 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Laboratory Diagnosis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/>
              <a:t>Microscopic Tissue Diagnosis</a:t>
            </a:r>
          </a:p>
          <a:p>
            <a:pPr lvl="1" algn="just" eaLnBrk="1" hangingPunct="1">
              <a:defRPr/>
            </a:pPr>
            <a:r>
              <a:rPr lang="en-US" sz="2400" smtClean="0">
                <a:effectLst/>
              </a:rPr>
              <a:t>the gold standard of cancer diagnosis</a:t>
            </a:r>
            <a:r>
              <a:rPr lang="en-US" sz="2400" b="1" smtClean="0">
                <a:latin typeface="Monotype Corsiva" pitchFamily="66" charset="0"/>
              </a:rPr>
              <a:t>.</a:t>
            </a:r>
          </a:p>
          <a:p>
            <a:pPr lvl="1" algn="just" eaLnBrk="1" hangingPunct="1">
              <a:defRPr/>
            </a:pPr>
            <a:r>
              <a:rPr lang="en-US" sz="2400" smtClean="0">
                <a:effectLst/>
              </a:rPr>
              <a:t>Several sampling approaches are available:</a:t>
            </a:r>
          </a:p>
          <a:p>
            <a:pPr lvl="2" algn="just" eaLnBrk="1" hangingPunct="1">
              <a:defRPr/>
            </a:pPr>
            <a:r>
              <a:rPr lang="en-US" smtClean="0">
                <a:effectLst/>
              </a:rPr>
              <a:t>Excision or biopsy</a:t>
            </a:r>
          </a:p>
          <a:p>
            <a:pPr lvl="3" algn="just" eaLnBrk="1" hangingPunct="1">
              <a:defRPr/>
            </a:pPr>
            <a:r>
              <a:rPr lang="en-US" smtClean="0">
                <a:effectLst/>
              </a:rPr>
              <a:t>Frozen section</a:t>
            </a:r>
          </a:p>
          <a:p>
            <a:pPr lvl="2" algn="just" eaLnBrk="1" hangingPunct="1">
              <a:defRPr/>
            </a:pPr>
            <a:r>
              <a:rPr lang="en-US" smtClean="0">
                <a:effectLst/>
              </a:rPr>
              <a:t>fine-needle aspiration</a:t>
            </a:r>
          </a:p>
          <a:p>
            <a:pPr lvl="2" algn="just" eaLnBrk="1" hangingPunct="1">
              <a:defRPr/>
            </a:pPr>
            <a:r>
              <a:rPr lang="en-US" smtClean="0">
                <a:effectLst/>
              </a:rPr>
              <a:t>Cytologic smears</a:t>
            </a:r>
          </a:p>
          <a:p>
            <a:pPr lvl="2" algn="just" eaLnBrk="1" hangingPunct="1">
              <a:buFont typeface="Wingdings" pitchFamily="2" charset="2"/>
              <a:buNone/>
              <a:defRPr/>
            </a:pPr>
            <a:r>
              <a:rPr lang="en-US" smtClean="0">
                <a:effectLst/>
              </a:rPr>
              <a:t> </a:t>
            </a:r>
          </a:p>
          <a:p>
            <a:pPr lvl="1" algn="just" eaLnBrk="1" hangingPunct="1">
              <a:defRPr/>
            </a:pPr>
            <a:endParaRPr lang="en-US" sz="2400" smtClean="0">
              <a:effectLst/>
            </a:endParaRPr>
          </a:p>
          <a:p>
            <a:pPr lvl="1" eaLnBrk="1" hangingPunct="1">
              <a:defRPr/>
            </a:pPr>
            <a:endParaRPr lang="en-US" smtClean="0"/>
          </a:p>
          <a:p>
            <a:pPr eaLnBrk="1" hangingPunct="1"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156325"/>
            <a:ext cx="7467600" cy="701675"/>
          </a:xfrm>
        </p:spPr>
        <p:txBody>
          <a:bodyPr/>
          <a:lstStyle/>
          <a:p>
            <a:pPr eaLnBrk="1" hangingPunct="1">
              <a:defRPr/>
            </a:pPr>
            <a:endParaRPr lang="en-US" sz="4000" u="sng" smtClean="0"/>
          </a:p>
        </p:txBody>
      </p:sp>
      <p:pic>
        <p:nvPicPr>
          <p:cNvPr id="25603" name="Picture 3" descr="G:\Cotran\Images\CH08\f00800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372600" cy="6913563"/>
          </a:xfrm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4646613" y="6278563"/>
            <a:ext cx="44973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Arial Black" pitchFamily="34" charset="0"/>
              </a:rPr>
              <a:t>Histologic methods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G:\Cotran\Images\CH08\f0080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0" y="6580188"/>
            <a:ext cx="13811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200" b="1">
                <a:latin typeface="Arial" pitchFamily="34" charset="0"/>
              </a:rPr>
              <a:t>Slide 8.56</a:t>
            </a:r>
            <a:endParaRPr lang="en-US" sz="1200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5181600" y="6019800"/>
            <a:ext cx="3330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u="sng">
                <a:latin typeface="Arial" pitchFamily="34" charset="0"/>
              </a:rPr>
              <a:t>cytologic methods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G:\Cotran\Images\CH08\f0080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5043488" y="6338888"/>
            <a:ext cx="41005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latin typeface="Arial" pitchFamily="34" charset="0"/>
              </a:rPr>
              <a:t>Immunohistochemistry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Laboratory Diagnosis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/>
              <a:t>Biochemical assays</a:t>
            </a:r>
            <a:r>
              <a:rPr lang="en-US" smtClean="0"/>
              <a:t>:</a:t>
            </a:r>
          </a:p>
          <a:p>
            <a:pPr algn="just" eaLnBrk="1" hangingPunct="1">
              <a:defRPr/>
            </a:pPr>
            <a:r>
              <a:rPr lang="en-US" sz="2800" smtClean="0">
                <a:effectLst/>
              </a:rPr>
              <a:t>Useful for measuring the levels of tumor associated enzymes, hormones, and tumor markers in serum.</a:t>
            </a:r>
          </a:p>
          <a:p>
            <a:pPr algn="just" eaLnBrk="1" hangingPunct="1">
              <a:defRPr/>
            </a:pPr>
            <a:r>
              <a:rPr lang="en-US" sz="2800" smtClean="0">
                <a:effectLst/>
              </a:rPr>
              <a:t>Useful in determining the effectiveness of therapy and detection of recurrences after excision</a:t>
            </a:r>
          </a:p>
          <a:p>
            <a:pPr algn="just" eaLnBrk="1" hangingPunct="1">
              <a:defRPr/>
            </a:pPr>
            <a:r>
              <a:rPr lang="en-US" sz="2800" smtClean="0">
                <a:effectLst/>
              </a:rPr>
              <a:t>Elevated levels may not be diagnostic of cancer (PSA).</a:t>
            </a:r>
          </a:p>
          <a:p>
            <a:pPr algn="just" eaLnBrk="1" hangingPunct="1">
              <a:defRPr/>
            </a:pPr>
            <a:r>
              <a:rPr lang="en-US" sz="2800" smtClean="0">
                <a:effectLst/>
              </a:rPr>
              <a:t>Only few tumor markers are proved to be clinically useful, example CEA and </a:t>
            </a:r>
            <a:r>
              <a:rPr lang="el-GR" sz="2800" smtClean="0">
                <a:effectLst/>
              </a:rPr>
              <a:t>α</a:t>
            </a:r>
            <a:r>
              <a:rPr lang="en-US" sz="2800" smtClean="0">
                <a:effectLst/>
              </a:rPr>
              <a:t>- fetoprotein.</a:t>
            </a:r>
          </a:p>
          <a:p>
            <a:pPr lvl="1" eaLnBrk="1" hangingPunct="1">
              <a:defRPr/>
            </a:pPr>
            <a:endParaRPr lang="en-US" smtClean="0">
              <a:effectLst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Laboratory Diagnosis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/>
              <a:t>Molecular diagnosis</a:t>
            </a:r>
          </a:p>
          <a:p>
            <a:pPr algn="just" eaLnBrk="1" hangingPunct="1">
              <a:defRPr/>
            </a:pPr>
            <a:r>
              <a:rPr lang="en-US" sz="2800" smtClean="0">
                <a:effectLst/>
              </a:rPr>
              <a:t>Polymerase chain reaction (PCR)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en-US" sz="2800" smtClean="0">
                <a:effectLst/>
              </a:rPr>
              <a:t>    example: detection of BCR-ABL transcripts in chronic myeloid leukemia.</a:t>
            </a:r>
          </a:p>
          <a:p>
            <a:pPr algn="just" eaLnBrk="1" hangingPunct="1">
              <a:defRPr/>
            </a:pPr>
            <a:r>
              <a:rPr lang="en-US" sz="2800" smtClean="0">
                <a:effectLst/>
              </a:rPr>
              <a:t>Fluorescent in situ hybridization (fish)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en-US" sz="2800" smtClean="0">
                <a:effectLst/>
              </a:rPr>
              <a:t>    it is useful for detecting chromosomes translocation characteristic of many tumors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en-US" sz="2800" smtClean="0">
                <a:effectLst/>
              </a:rPr>
              <a:t>Both PCR and Fish can show amplification of oncogenes (HER2 and N-MYC)</a:t>
            </a:r>
          </a:p>
          <a:p>
            <a:pPr lvl="1" eaLnBrk="1" hangingPunct="1">
              <a:defRPr/>
            </a:pPr>
            <a:endParaRPr lang="en-US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5" y="500063"/>
            <a:ext cx="3748088" cy="610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0227" name="Rectangle 3"/>
          <p:cNvSpPr>
            <a:spLocks noChangeArrowheads="1"/>
          </p:cNvSpPr>
          <p:nvPr/>
        </p:nvSpPr>
        <p:spPr bwMode="auto">
          <a:xfrm>
            <a:off x="228600" y="381000"/>
            <a:ext cx="4083050" cy="579438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u="sng" dirty="0">
                <a:solidFill>
                  <a:schemeClr val="bg2">
                    <a:lumMod val="90000"/>
                    <a:lumOff val="10000"/>
                  </a:schemeClr>
                </a:solidFill>
                <a:latin typeface="Arial" pitchFamily="34" charset="0"/>
                <a:cs typeface="Arial" charset="0"/>
              </a:rPr>
              <a:t>Molecular diagnosis</a:t>
            </a:r>
          </a:p>
        </p:txBody>
      </p:sp>
      <p:sp>
        <p:nvSpPr>
          <p:cNvPr id="180228" name="Text Box 4"/>
          <p:cNvSpPr txBox="1">
            <a:spLocks noChangeArrowheads="1"/>
          </p:cNvSpPr>
          <p:nvPr/>
        </p:nvSpPr>
        <p:spPr bwMode="auto">
          <a:xfrm>
            <a:off x="304800" y="1289050"/>
            <a:ext cx="3825875" cy="5262563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chemeClr val="bg2">
                    <a:lumMod val="90000"/>
                    <a:lumOff val="10000"/>
                  </a:schemeClr>
                </a:solidFill>
                <a:cs typeface="Arial" charset="0"/>
              </a:rPr>
              <a:t>DNA microarray analysis</a:t>
            </a:r>
          </a:p>
          <a:p>
            <a:pPr>
              <a:buFontTx/>
              <a:buChar char="•"/>
              <a:defRPr/>
            </a:pPr>
            <a:r>
              <a:rPr lang="en-US" sz="2400" dirty="0">
                <a:solidFill>
                  <a:schemeClr val="bg2">
                    <a:lumMod val="90000"/>
                    <a:lumOff val="10000"/>
                  </a:schemeClr>
                </a:solidFill>
                <a:cs typeface="Arial" charset="0"/>
              </a:rPr>
              <a:t>  Expression of thousands of </a:t>
            </a:r>
          </a:p>
          <a:p>
            <a:pPr>
              <a:defRPr/>
            </a:pPr>
            <a:r>
              <a:rPr lang="en-US" sz="2400" dirty="0">
                <a:solidFill>
                  <a:schemeClr val="bg2">
                    <a:lumMod val="90000"/>
                    <a:lumOff val="10000"/>
                  </a:schemeClr>
                </a:solidFill>
                <a:cs typeface="Arial" charset="0"/>
              </a:rPr>
              <a:t>genes are studied. </a:t>
            </a:r>
          </a:p>
          <a:p>
            <a:pPr>
              <a:buFontTx/>
              <a:buChar char="•"/>
              <a:defRPr/>
            </a:pPr>
            <a:r>
              <a:rPr lang="en-US" sz="2400" dirty="0">
                <a:solidFill>
                  <a:schemeClr val="bg2">
                    <a:lumMod val="90000"/>
                    <a:lumOff val="10000"/>
                  </a:schemeClr>
                </a:solidFill>
                <a:cs typeface="Arial" charset="0"/>
              </a:rPr>
              <a:t>  Different tissue has different pattern of gene expression.</a:t>
            </a:r>
          </a:p>
          <a:p>
            <a:pPr>
              <a:buFontTx/>
              <a:buChar char="•"/>
              <a:defRPr/>
            </a:pPr>
            <a:r>
              <a:rPr lang="en-US" sz="2400" dirty="0">
                <a:solidFill>
                  <a:schemeClr val="bg2">
                    <a:lumMod val="90000"/>
                    <a:lumOff val="10000"/>
                  </a:schemeClr>
                </a:solidFill>
                <a:cs typeface="Arial" charset="0"/>
              </a:rPr>
              <a:t>  Powerful tool useful for         </a:t>
            </a:r>
            <a:r>
              <a:rPr lang="en-US" sz="2400" dirty="0" err="1">
                <a:solidFill>
                  <a:schemeClr val="bg2">
                    <a:lumMod val="90000"/>
                    <a:lumOff val="10000"/>
                  </a:schemeClr>
                </a:solidFill>
                <a:cs typeface="Arial" charset="0"/>
              </a:rPr>
              <a:t>subcategorization</a:t>
            </a:r>
            <a:r>
              <a:rPr lang="en-US" sz="2400" dirty="0">
                <a:solidFill>
                  <a:schemeClr val="bg2">
                    <a:lumMod val="90000"/>
                    <a:lumOff val="10000"/>
                  </a:schemeClr>
                </a:solidFill>
                <a:cs typeface="Arial" charset="0"/>
              </a:rPr>
              <a:t> of disease e.g. Lymphoma</a:t>
            </a:r>
          </a:p>
          <a:p>
            <a:pPr>
              <a:defRPr/>
            </a:pPr>
            <a:r>
              <a:rPr lang="en-US" sz="2400" dirty="0">
                <a:solidFill>
                  <a:schemeClr val="bg2">
                    <a:lumMod val="90000"/>
                    <a:lumOff val="10000"/>
                  </a:schemeClr>
                </a:solidFill>
                <a:cs typeface="Arial" charset="0"/>
              </a:rPr>
              <a:t>- confirmation of morphologic diagnosis</a:t>
            </a:r>
          </a:p>
          <a:p>
            <a:pPr>
              <a:defRPr/>
            </a:pPr>
            <a:r>
              <a:rPr lang="en-US" sz="2400" dirty="0">
                <a:solidFill>
                  <a:schemeClr val="bg2">
                    <a:lumMod val="90000"/>
                    <a:lumOff val="10000"/>
                  </a:schemeClr>
                </a:solidFill>
                <a:cs typeface="Arial" charset="0"/>
              </a:rPr>
              <a:t>- illustration of genes involved in certain disease and possible therapy.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Host defense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Tumor Antigens:</a:t>
            </a:r>
          </a:p>
          <a:p>
            <a:pPr lvl="1" eaLnBrk="1" hangingPunct="1">
              <a:defRPr/>
            </a:pPr>
            <a:r>
              <a:rPr lang="en-US" smtClean="0"/>
              <a:t>Tumor-specific antigens: present only on tumor cells</a:t>
            </a:r>
          </a:p>
          <a:p>
            <a:pPr lvl="1" eaLnBrk="1" hangingPunct="1">
              <a:defRPr/>
            </a:pPr>
            <a:r>
              <a:rPr lang="en-US" smtClean="0"/>
              <a:t>Tumor-associated antigens: present on tumor cells and some normal cells</a:t>
            </a:r>
          </a:p>
          <a:p>
            <a:pPr lvl="1" eaLnBrk="1" hangingPunct="1">
              <a:buFont typeface="Wingdings" pitchFamily="2" charset="2"/>
              <a:buNone/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Host defense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Tumor antigens may:</a:t>
            </a:r>
          </a:p>
          <a:p>
            <a:pPr lvl="1" eaLnBrk="1" hangingPunct="1">
              <a:defRPr/>
            </a:pPr>
            <a:r>
              <a:rPr lang="en-US" dirty="0" smtClean="0"/>
              <a:t>Result from gene mutations:  P53, RAS</a:t>
            </a:r>
          </a:p>
          <a:p>
            <a:pPr lvl="1" eaLnBrk="1" hangingPunct="1">
              <a:defRPr/>
            </a:pPr>
            <a:r>
              <a:rPr lang="en-US" dirty="0" smtClean="0"/>
              <a:t>Be products of amplified genes: HER-2</a:t>
            </a:r>
          </a:p>
          <a:p>
            <a:pPr lvl="1" eaLnBrk="1" hangingPunct="1">
              <a:defRPr/>
            </a:pPr>
            <a:r>
              <a:rPr lang="en-US" dirty="0" smtClean="0"/>
              <a:t>Viral antigens: from oncogenic viruses</a:t>
            </a:r>
          </a:p>
          <a:p>
            <a:pPr lvl="1" eaLnBrk="1" hangingPunct="1">
              <a:defRPr/>
            </a:pPr>
            <a:r>
              <a:rPr lang="en-US" dirty="0" smtClean="0"/>
              <a:t>Be differentiation specific: PSA in prostate </a:t>
            </a:r>
          </a:p>
          <a:p>
            <a:pPr lvl="1" eaLnBrk="1" hangingPunct="1">
              <a:defRPr/>
            </a:pPr>
            <a:r>
              <a:rPr lang="en-US" dirty="0" err="1" smtClean="0"/>
              <a:t>Oncofetal</a:t>
            </a:r>
            <a:r>
              <a:rPr lang="en-US" dirty="0" smtClean="0"/>
              <a:t> antigens: CEA, Alpha fetoprotein </a:t>
            </a:r>
          </a:p>
          <a:p>
            <a:pPr lvl="2" eaLnBrk="1" hangingPunct="1">
              <a:defRPr/>
            </a:pPr>
            <a:r>
              <a:rPr lang="en-US" dirty="0" smtClean="0"/>
              <a:t>normal embryonic antigen but absent in adults….in some tumors it will be re-expressed, </a:t>
            </a:r>
            <a:r>
              <a:rPr lang="en-US" dirty="0" err="1" smtClean="0"/>
              <a:t>e.g</a:t>
            </a:r>
            <a:r>
              <a:rPr lang="en-US" dirty="0" smtClean="0"/>
              <a:t>: colon </a:t>
            </a:r>
            <a:r>
              <a:rPr lang="en-US" dirty="0" err="1" smtClean="0"/>
              <a:t>ca</a:t>
            </a:r>
            <a:r>
              <a:rPr lang="en-US" dirty="0" smtClean="0"/>
              <a:t>, liver cancer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Host defense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Antitumor mechanisms involve:</a:t>
            </a:r>
          </a:p>
          <a:p>
            <a:pPr lvl="1" eaLnBrk="1" hangingPunct="1">
              <a:defRPr/>
            </a:pPr>
            <a:r>
              <a:rPr lang="en-US" smtClean="0"/>
              <a:t>Cytotoxic T lymphocytes</a:t>
            </a:r>
          </a:p>
          <a:p>
            <a:pPr lvl="1" eaLnBrk="1" hangingPunct="1">
              <a:defRPr/>
            </a:pPr>
            <a:r>
              <a:rPr lang="en-US" smtClean="0"/>
              <a:t>Natural killer cells </a:t>
            </a:r>
          </a:p>
          <a:p>
            <a:pPr lvl="1" eaLnBrk="1" hangingPunct="1">
              <a:defRPr/>
            </a:pPr>
            <a:r>
              <a:rPr lang="en-US" smtClean="0"/>
              <a:t>Macrophages</a:t>
            </a:r>
          </a:p>
          <a:p>
            <a:pPr lvl="1" eaLnBrk="1" hangingPunct="1">
              <a:defRPr/>
            </a:pPr>
            <a:r>
              <a:rPr lang="en-US" smtClean="0"/>
              <a:t>Humoral mechanisms : </a:t>
            </a:r>
          </a:p>
          <a:p>
            <a:pPr lvl="2" eaLnBrk="1" hangingPunct="1">
              <a:defRPr/>
            </a:pPr>
            <a:r>
              <a:rPr lang="en-US" smtClean="0"/>
              <a:t>Complement system</a:t>
            </a:r>
          </a:p>
          <a:p>
            <a:pPr lvl="2" eaLnBrk="1" hangingPunct="1">
              <a:defRPr/>
            </a:pPr>
            <a:r>
              <a:rPr lang="en-US" smtClean="0"/>
              <a:t>Antibodies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Clinical features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3600" smtClean="0"/>
              <a:t>Tumours cause problems because :</a:t>
            </a:r>
            <a:endParaRPr lang="en-US" sz="3600" smtClean="0">
              <a:effectLst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>
                <a:effectLst/>
              </a:rPr>
              <a:t>Location and effects on adjacent structures: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smtClean="0">
                <a:effectLst/>
              </a:rPr>
              <a:t>    (1cm pituitary adenoma can compress and destroy the surrounding tissue and cause hypopituitarism).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smtClean="0">
                <a:effectLst/>
              </a:rPr>
              <a:t>    (0.5 cm leiomyoma in the wall of the renal artery may lead to renal ischemia and serious hypertension).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800" smtClean="0">
              <a:effectLst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>
                <a:effectLst/>
              </a:rPr>
              <a:t>Tumors may cause bleeding and secondary infections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mtClean="0">
                <a:effectLst/>
              </a:rPr>
              <a:t>lesion ulcerates adjacent tissue and structures</a:t>
            </a:r>
          </a:p>
          <a:p>
            <a:pPr eaLnBrk="1" hangingPunct="1">
              <a:defRPr/>
            </a:pPr>
            <a:endParaRPr lang="en-US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graphicFrame>
        <p:nvGraphicFramePr>
          <p:cNvPr id="10243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582738" y="1600200"/>
          <a:ext cx="5978525" cy="452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" name="Photo Editor Photo" r:id="rId3" imgW="6657143" imgH="5038095" progId="">
                  <p:embed/>
                </p:oleObj>
              </mc:Choice>
              <mc:Fallback>
                <p:oleObj name="Photo Editor Photo" r:id="rId3" imgW="6657143" imgH="5038095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2738" y="1600200"/>
                        <a:ext cx="5978525" cy="4525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8509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u="sng" dirty="0" smtClean="0"/>
              <a:t>EFFECT OF A TUMOR ON THE HOST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981200"/>
            <a:ext cx="3695700" cy="4114800"/>
          </a:xfrm>
        </p:spPr>
        <p:txBody>
          <a:bodyPr/>
          <a:lstStyle/>
          <a:p>
            <a:pPr eaLnBrk="1" hangingPunct="1">
              <a:defRPr/>
            </a:pPr>
            <a:endParaRPr lang="en-US" sz="2800" dirty="0" smtClean="0"/>
          </a:p>
          <a:p>
            <a:pPr eaLnBrk="1" hangingPunct="1">
              <a:defRPr/>
            </a:pPr>
            <a:endParaRPr lang="en-US" sz="2800" dirty="0" smtClean="0"/>
          </a:p>
          <a:p>
            <a:pPr eaLnBrk="1" hangingPunct="1">
              <a:defRPr/>
            </a:pPr>
            <a:r>
              <a:rPr lang="en-US" sz="2800" dirty="0" smtClean="0"/>
              <a:t>Secondary fracture</a:t>
            </a:r>
          </a:p>
        </p:txBody>
      </p:sp>
      <p:graphicFrame>
        <p:nvGraphicFramePr>
          <p:cNvPr id="2" name="Object 4"/>
          <p:cNvGraphicFramePr>
            <a:graphicFrameLocks noGrp="1" noChangeAspect="1"/>
          </p:cNvGraphicFramePr>
          <p:nvPr>
            <p:ph type="clipArt" sz="half" idx="2"/>
          </p:nvPr>
        </p:nvGraphicFramePr>
        <p:xfrm>
          <a:off x="4191000" y="2417763"/>
          <a:ext cx="3695700" cy="347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0" name="Photo Editor Photo" r:id="rId4" imgW="5009524" imgH="4704762" progId="">
                  <p:embed/>
                </p:oleObj>
              </mc:Choice>
              <mc:Fallback>
                <p:oleObj name="Photo Editor Photo" r:id="rId4" imgW="5009524" imgH="4704762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2417763"/>
                        <a:ext cx="3695700" cy="3470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Clinical features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US" sz="2400" smtClean="0">
                <a:effectLst/>
              </a:rPr>
              <a:t>Effects on functional activity 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en-US" sz="2000" smtClean="0">
                <a:effectLst/>
              </a:rPr>
              <a:t>hormone synthesis occurs in neoplasms arising in endocrine glands: </a:t>
            </a:r>
          </a:p>
          <a:p>
            <a:pPr algn="just" eaLnBrk="1" hangingPunct="1">
              <a:lnSpc>
                <a:spcPct val="80000"/>
              </a:lnSpc>
            </a:pPr>
            <a:endParaRPr lang="en-US" sz="2000" smtClean="0">
              <a:effectLst/>
            </a:endParaRPr>
          </a:p>
          <a:p>
            <a:pPr lvl="1" algn="just" eaLnBrk="1" hangingPunct="1">
              <a:lnSpc>
                <a:spcPct val="80000"/>
              </a:lnSpc>
            </a:pPr>
            <a:r>
              <a:rPr lang="en-US" sz="2000" smtClean="0">
                <a:effectLst/>
              </a:rPr>
              <a:t> adenomas and carcinomas of </a:t>
            </a:r>
            <a:r>
              <a:rPr lang="el-GR" sz="2000" smtClean="0">
                <a:effectLst/>
              </a:rPr>
              <a:t>β</a:t>
            </a:r>
            <a:r>
              <a:rPr lang="en-US" sz="2000" smtClean="0">
                <a:effectLst/>
              </a:rPr>
              <a:t> cells of the islets of the pancreas produce hyperinsulinism.</a:t>
            </a:r>
          </a:p>
          <a:p>
            <a:pPr algn="just" eaLnBrk="1" hangingPunct="1">
              <a:lnSpc>
                <a:spcPct val="80000"/>
              </a:lnSpc>
            </a:pPr>
            <a:endParaRPr lang="en-US" sz="2000" smtClean="0">
              <a:effectLst/>
            </a:endParaRPr>
          </a:p>
          <a:p>
            <a:pPr lvl="1" algn="just" eaLnBrk="1" hangingPunct="1">
              <a:lnSpc>
                <a:spcPct val="80000"/>
              </a:lnSpc>
            </a:pPr>
            <a:r>
              <a:rPr lang="en-US" sz="2000" smtClean="0">
                <a:effectLst/>
              </a:rPr>
              <a:t> Some adenomas and carcinomas of the adrenal cortex elaborate corticosteroids.</a:t>
            </a:r>
          </a:p>
          <a:p>
            <a:pPr lvl="2" algn="just" eaLnBrk="1" hangingPunct="1">
              <a:lnSpc>
                <a:spcPct val="80000"/>
              </a:lnSpc>
            </a:pPr>
            <a:r>
              <a:rPr lang="en-US" sz="1800" smtClean="0">
                <a:effectLst/>
              </a:rPr>
              <a:t>aldosterone induces sodium retention, hypertension and hypokalemia</a:t>
            </a:r>
          </a:p>
          <a:p>
            <a:pPr algn="just" eaLnBrk="1" hangingPunct="1">
              <a:lnSpc>
                <a:spcPct val="80000"/>
              </a:lnSpc>
            </a:pPr>
            <a:endParaRPr lang="en-US" sz="2000" smtClean="0">
              <a:effectLst/>
            </a:endParaRPr>
          </a:p>
          <a:p>
            <a:pPr lvl="1" algn="just" eaLnBrk="1" hangingPunct="1">
              <a:lnSpc>
                <a:spcPct val="80000"/>
              </a:lnSpc>
            </a:pPr>
            <a:r>
              <a:rPr lang="en-US" sz="2000" smtClean="0">
                <a:effectLst/>
              </a:rPr>
              <a:t>Usually such activity is associated with benign tumors more than carcinomas.</a:t>
            </a:r>
          </a:p>
          <a:p>
            <a:pPr eaLnBrk="1" hangingPunct="1">
              <a:lnSpc>
                <a:spcPct val="80000"/>
              </a:lnSpc>
            </a:pPr>
            <a:endParaRPr lang="en-US" sz="2000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1117</TotalTime>
  <Words>1084</Words>
  <Application>Microsoft Office PowerPoint</Application>
  <PresentationFormat>On-screen Show (4:3)</PresentationFormat>
  <Paragraphs>230</Paragraphs>
  <Slides>27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Arial</vt:lpstr>
      <vt:lpstr>Arial Black</vt:lpstr>
      <vt:lpstr>Calibri</vt:lpstr>
      <vt:lpstr>Garamond</vt:lpstr>
      <vt:lpstr>Monotype Corsiva</vt:lpstr>
      <vt:lpstr>Wingdings</vt:lpstr>
      <vt:lpstr>Stream</vt:lpstr>
      <vt:lpstr>Custom Design</vt:lpstr>
      <vt:lpstr>Photo Editor Photo</vt:lpstr>
      <vt:lpstr>NEOPLASIA Lecture 5</vt:lpstr>
      <vt:lpstr>Objectives</vt:lpstr>
      <vt:lpstr>Host defense</vt:lpstr>
      <vt:lpstr>Host defense</vt:lpstr>
      <vt:lpstr>Host defense</vt:lpstr>
      <vt:lpstr>Clinical features</vt:lpstr>
      <vt:lpstr>PowerPoint Presentation</vt:lpstr>
      <vt:lpstr>EFFECT OF A TUMOR ON THE HOST</vt:lpstr>
      <vt:lpstr>Clinical features</vt:lpstr>
      <vt:lpstr>Clinical features</vt:lpstr>
      <vt:lpstr>Clinical features</vt:lpstr>
      <vt:lpstr>Clinical features</vt:lpstr>
      <vt:lpstr>PowerPoint Presentation</vt:lpstr>
      <vt:lpstr>Clinical Features</vt:lpstr>
      <vt:lpstr>PowerPoint Presentation</vt:lpstr>
      <vt:lpstr> </vt:lpstr>
      <vt:lpstr>Clinical Staging</vt:lpstr>
      <vt:lpstr>PowerPoint Presentation</vt:lpstr>
      <vt:lpstr>PowerPoint Presentation</vt:lpstr>
      <vt:lpstr>Laboratory Diagnosis</vt:lpstr>
      <vt:lpstr>Laboratory Diagnosis</vt:lpstr>
      <vt:lpstr>PowerPoint Presentation</vt:lpstr>
      <vt:lpstr>PowerPoint Presentation</vt:lpstr>
      <vt:lpstr>PowerPoint Presentation</vt:lpstr>
      <vt:lpstr>Laboratory Diagnosis</vt:lpstr>
      <vt:lpstr>Laboratory Diagnosis</vt:lpstr>
      <vt:lpstr>PowerPoint Presentation</vt:lpstr>
    </vt:vector>
  </TitlesOfParts>
  <Company>K.K.H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CARCINOGENESIS</dc:title>
  <dc:creator>K.K.H</dc:creator>
  <cp:lastModifiedBy>Abdul Malik Al Sheikh</cp:lastModifiedBy>
  <cp:revision>26</cp:revision>
  <dcterms:created xsi:type="dcterms:W3CDTF">2004-12-04T04:24:30Z</dcterms:created>
  <dcterms:modified xsi:type="dcterms:W3CDTF">2014-11-09T12:01:17Z</dcterms:modified>
</cp:coreProperties>
</file>