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4" r:id="rId2"/>
    <p:sldId id="300" r:id="rId3"/>
    <p:sldId id="369" r:id="rId4"/>
    <p:sldId id="275" r:id="rId5"/>
    <p:sldId id="400" r:id="rId6"/>
    <p:sldId id="404" r:id="rId7"/>
    <p:sldId id="403" r:id="rId8"/>
    <p:sldId id="405" r:id="rId9"/>
    <p:sldId id="409" r:id="rId10"/>
    <p:sldId id="388" r:id="rId11"/>
    <p:sldId id="389" r:id="rId12"/>
    <p:sldId id="410" r:id="rId13"/>
    <p:sldId id="40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B9"/>
    <a:srgbClr val="6600FF"/>
    <a:srgbClr val="5100C8"/>
    <a:srgbClr val="FF00FF"/>
    <a:srgbClr val="EBE2F2"/>
    <a:srgbClr val="FFE5FF"/>
    <a:srgbClr val="7B48A2"/>
    <a:srgbClr val="DBCEFE"/>
    <a:srgbClr val="ECCD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>
        <p:scale>
          <a:sx n="81" d="100"/>
          <a:sy n="81" d="100"/>
        </p:scale>
        <p:origin x="-83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FC63C-2F67-412C-B2B1-0B3FFE960C9E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01110-AB8C-4187-8990-CF74EE5D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C86BA-C06B-4BFD-ACCF-82E7ABE99C32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FA2C1D7-C971-42FE-A045-C29984E2A4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A3C964-7AE2-42D7-8131-0212610B9FD1}" type="slidenum">
              <a:rPr lang="ar-SA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07E8-FC06-4B11-ABE5-E2A2C62658A3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5FDF9-25BF-4526-8413-8CC2AAD13C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8DA9-2FD7-421C-B8B4-8ADE807B6EB3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F584-2479-412E-B3BA-F0677780DF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63C2-1971-45B5-8F19-E82830D92755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AC39-2DB6-40F8-A3A4-7898DC8054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3CB51-33BC-48A2-A3C4-E1810E60A8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DC56-3E8A-4EBE-B7F6-A60E665510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75C9D-D634-4BE6-B8C9-05C9C9F402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17B0-1A62-4CBF-8FF7-7B05CCD189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FDDA-C9CA-4B70-B1E8-377DB247625E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8DC6-D3CE-4518-997C-6CDBA0A889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0561-1877-4E4B-9D48-CC44B364BA5A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AF9B-D776-4347-BB1A-ECA63DD9CB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ACFC-EBDB-4774-AEE3-7434292772FB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7CC7-FBDF-480B-A357-C6391F34C3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078-DCF6-454B-AF12-AC65099C3FDA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4E00-481F-495C-A5DC-9BC636E27D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7DC5-A5B6-4BE4-B1F7-1A9BA9D42469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1D54-F728-4B1D-815B-24FCC53106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333B-25FF-431C-A291-21818927A64E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2F35-961D-4A70-BC8E-31AA8E888E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E377-FAD8-4F55-BAF4-7FD04CBC10C5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52DA-E8BB-47C1-9801-17F413804A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5A67-AAF6-4A52-8822-821C007D9D0B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CE05-0EEE-4FA9-9E3B-0BC67C0274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0F84DC-8C69-4CB0-8B2A-58E02388FB7E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37B6BE0-E4C1-4F56-8FC8-2B6DC44EBB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6"/>
          <p:cNvGrpSpPr>
            <a:grpSpLocks/>
          </p:cNvGrpSpPr>
          <p:nvPr/>
        </p:nvGrpSpPr>
        <p:grpSpPr bwMode="auto">
          <a:xfrm>
            <a:off x="649288" y="225425"/>
            <a:ext cx="7808912" cy="5888038"/>
            <a:chOff x="142" y="142"/>
            <a:chExt cx="4919" cy="3709"/>
          </a:xfrm>
        </p:grpSpPr>
        <p:pic>
          <p:nvPicPr>
            <p:cNvPr id="18460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1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38200" y="6096000"/>
            <a:ext cx="8077200" cy="4302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5000">
                <a:schemeClr val="bg1">
                  <a:alpha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2E6CB8"/>
                </a:solidFill>
                <a:latin typeface="Arial Narrow" pitchFamily="34" charset="0"/>
              </a:rPr>
              <a:t>    Within the same individual</a:t>
            </a:r>
          </a:p>
        </p:txBody>
      </p:sp>
      <p:sp>
        <p:nvSpPr>
          <p:cNvPr id="18447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8001000" cy="52387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VARIATION IN DRUG RESONSIVNESS</a:t>
            </a:r>
          </a:p>
        </p:txBody>
      </p:sp>
      <p:sp>
        <p:nvSpPr>
          <p:cNvPr id="28" name="Up Arrow 27"/>
          <p:cNvSpPr/>
          <p:nvPr/>
        </p:nvSpPr>
        <p:spPr>
          <a:xfrm>
            <a:off x="1295400" y="1752600"/>
            <a:ext cx="304800" cy="2514600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D88B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50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7200" y="2701925"/>
            <a:ext cx="48006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own Arrow 20"/>
          <p:cNvSpPr/>
          <p:nvPr/>
        </p:nvSpPr>
        <p:spPr>
          <a:xfrm>
            <a:off x="850900" y="1524000"/>
            <a:ext cx="292100" cy="274320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D88B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1371600" y="5665787"/>
            <a:ext cx="7543800" cy="4302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5000">
                <a:schemeClr val="bg1">
                  <a:alpha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2E6CB8"/>
                </a:solidFill>
                <a:latin typeface="Arial Narrow" pitchFamily="34" charset="0"/>
              </a:rPr>
              <a:t>Between different individuals</a:t>
            </a:r>
          </a:p>
        </p:txBody>
      </p:sp>
      <p:pic>
        <p:nvPicPr>
          <p:cNvPr id="1845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071688" y="1295400"/>
            <a:ext cx="6538913" cy="1219200"/>
            <a:chOff x="2071255" y="2611580"/>
            <a:chExt cx="5029201" cy="1219200"/>
          </a:xfrm>
        </p:grpSpPr>
        <p:sp>
          <p:nvSpPr>
            <p:cNvPr id="20" name="Oval 19"/>
            <p:cNvSpPr/>
            <p:nvPr/>
          </p:nvSpPr>
          <p:spPr>
            <a:xfrm>
              <a:off x="2071255" y="2611580"/>
              <a:ext cx="5029200" cy="1219200"/>
            </a:xfrm>
            <a:prstGeom prst="ellipse">
              <a:avLst/>
            </a:prstGeom>
            <a:solidFill>
              <a:srgbClr val="2E6CB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85" name="Rectangle 1"/>
            <p:cNvSpPr>
              <a:spLocks noChangeArrowheads="1"/>
            </p:cNvSpPr>
            <p:nvPr/>
          </p:nvSpPr>
          <p:spPr bwMode="auto">
            <a:xfrm>
              <a:off x="2353301" y="2718791"/>
              <a:ext cx="4747155" cy="90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99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Decrease in drug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effects.</a:t>
              </a:r>
            </a:p>
            <a:p>
              <a:pPr algn="ctr" eaLnBrk="0" hangingPunct="0">
                <a:spcBef>
                  <a:spcPts val="6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Development of side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effects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8" grpId="0" animBg="1"/>
      <p:bldP spid="21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762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Comparison between </a:t>
            </a:r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typeA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 &amp; B ADRs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" y="685800"/>
          <a:ext cx="8991600" cy="5867400"/>
        </p:xfrm>
        <a:graphic>
          <a:graphicData uri="http://schemas.openxmlformats.org/drawingml/2006/table">
            <a:tbl>
              <a:tblPr/>
              <a:tblGrid>
                <a:gridCol w="3296920"/>
                <a:gridCol w="2922269"/>
                <a:gridCol w="2772411"/>
              </a:tblGrid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A00B9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A </a:t>
                      </a:r>
                      <a:r>
                        <a:rPr lang="en-US" sz="220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Augmentation</a:t>
                      </a:r>
                      <a:endParaRPr lang="en-US" sz="2200" b="1" u="none" baseline="0" dirty="0" smtClean="0">
                        <a:solidFill>
                          <a:srgbClr val="FA00B9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A00B9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B </a:t>
                      </a:r>
                      <a:r>
                        <a:rPr lang="en-US" sz="2200" b="0" u="none" baseline="0" dirty="0" err="1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Idiosyncrotic</a:t>
                      </a:r>
                      <a:endParaRPr lang="en-US" sz="2200" b="0" u="none" baseline="0" dirty="0" smtClean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Pharmacological </a:t>
                      </a:r>
                      <a:r>
                        <a:rPr lang="en-US" sz="2000" b="0" baseline="0" dirty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predictability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Nature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Quantitative [ extension of pharmacology effect ]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Qualitative [ immune or genetic base] 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Dose dependent 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 (dose response relationship present)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 (dose response relationship absent)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Onset of symptoms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Rapid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delayed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Incidence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Mortality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09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Treatment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Dose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adjustment or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Substitute by &gt;  selective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Antagonize unwanted effect of 1</a:t>
                      </a:r>
                      <a:r>
                        <a:rPr lang="en-US" sz="2200" b="1" baseline="3000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drug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Stop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drug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 Symptomatic </a:t>
                      </a: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treatment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690">
                <a:tc>
                  <a:txBody>
                    <a:bodyPr/>
                    <a:lstStyle/>
                    <a:p>
                      <a:pPr marL="0" marR="0" indent="0" algn="justLow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 Narrow" pitchFamily="34" charset="0"/>
                        </a:rPr>
                        <a:t>Hemorrhage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Warfarin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Thrombocytopenia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Quinidine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28600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Examples of TYPE A &amp; B ADR</a:t>
            </a:r>
          </a:p>
        </p:txBody>
      </p:sp>
      <p:grpSp>
        <p:nvGrpSpPr>
          <p:cNvPr id="38915" name="Group 8"/>
          <p:cNvGrpSpPr>
            <a:grpSpLocks/>
          </p:cNvGrpSpPr>
          <p:nvPr/>
        </p:nvGrpSpPr>
        <p:grpSpPr bwMode="auto">
          <a:xfrm>
            <a:off x="0" y="1447800"/>
            <a:ext cx="9144000" cy="4454525"/>
            <a:chOff x="0" y="1447800"/>
            <a:chExt cx="9144000" cy="4454425"/>
          </a:xfrm>
        </p:grpSpPr>
        <p:sp>
          <p:nvSpPr>
            <p:cNvPr id="10" name="Rectangle 9"/>
            <p:cNvSpPr/>
            <p:nvPr/>
          </p:nvSpPr>
          <p:spPr>
            <a:xfrm>
              <a:off x="0" y="1524000"/>
              <a:ext cx="91440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FF"/>
              </a:solidFill>
            </a:ln>
            <a:effectLst>
              <a:outerShdw blurRad="50800" dist="38100" dir="2700000" algn="tl" rotWithShape="0">
                <a:schemeClr val="tx1"/>
              </a:outerShdw>
              <a:reflection blurRad="6350" stA="50000" endA="300" endPos="90000" dist="50800" dir="5400000" sy="-100000" algn="bl" rotWithShape="0"/>
            </a:effectLst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2362179"/>
              <a:ext cx="9144000" cy="3505121"/>
            </a:xfrm>
            <a:prstGeom prst="rect">
              <a:avLst/>
            </a:prstGeom>
            <a:solidFill>
              <a:srgbClr val="EBE2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20" name="Rectangle 7"/>
            <p:cNvSpPr>
              <a:spLocks noChangeArrowheads="1"/>
            </p:cNvSpPr>
            <p:nvPr/>
          </p:nvSpPr>
          <p:spPr bwMode="auto">
            <a:xfrm>
              <a:off x="228600" y="1447800"/>
              <a:ext cx="8915400" cy="445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l-PL" sz="2600" b="1">
                  <a:solidFill>
                    <a:srgbClr val="FF00FF"/>
                  </a:solidFill>
                  <a:latin typeface="Comic Sans MS" pitchFamily="66" charset="0"/>
                </a:rPr>
                <a:t>Drug</a:t>
              </a:r>
              <a:r>
                <a:rPr lang="en-US" sz="2600" b="1">
                  <a:solidFill>
                    <a:srgbClr val="FF00FF"/>
                  </a:solidFill>
                  <a:latin typeface="Comic Sans MS" pitchFamily="66" charset="0"/>
                </a:rPr>
                <a:t>			</a:t>
              </a:r>
              <a:r>
                <a:rPr lang="pl-PL" sz="2600" b="1">
                  <a:solidFill>
                    <a:srgbClr val="FF00FF"/>
                  </a:solidFill>
                  <a:latin typeface="Comic Sans MS" pitchFamily="66" charset="0"/>
                </a:rPr>
                <a:t>Type A </a:t>
              </a:r>
              <a:r>
                <a:rPr lang="en-US" sz="2600" b="1">
                  <a:solidFill>
                    <a:srgbClr val="FF00FF"/>
                  </a:solidFill>
                  <a:latin typeface="Comic Sans MS" pitchFamily="66" charset="0"/>
                </a:rPr>
                <a:t>			</a:t>
              </a:r>
              <a:r>
                <a:rPr lang="pl-PL" sz="2600" b="1">
                  <a:solidFill>
                    <a:srgbClr val="FF00FF"/>
                  </a:solidFill>
                  <a:latin typeface="Comic Sans MS" pitchFamily="66" charset="0"/>
                </a:rPr>
                <a:t>Type B</a:t>
              </a:r>
            </a:p>
            <a:p>
              <a:endParaRPr lang="en-US" sz="2400">
                <a:latin typeface="Arial Narrow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Chlorpromazine</a:t>
              </a:r>
              <a:r>
                <a:rPr lang="en-US" sz="2400">
                  <a:latin typeface="Arial Narrow" pitchFamily="34" charset="0"/>
                </a:rPr>
                <a:t> 	Sedation 		Cholestatic jaundice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Naproxen</a:t>
              </a:r>
              <a:r>
                <a:rPr lang="en-US" sz="2400">
                  <a:latin typeface="Arial Narrow" pitchFamily="34" charset="0"/>
                </a:rPr>
                <a:t>		GIT haemorrhage 	Agranulocytosis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Phenytoin</a:t>
              </a:r>
              <a:r>
                <a:rPr lang="en-US" sz="2400">
                  <a:solidFill>
                    <a:srgbClr val="6600FF"/>
                  </a:solidFill>
                  <a:latin typeface="Arial Narrow" pitchFamily="34" charset="0"/>
                </a:rPr>
                <a:t> </a:t>
              </a:r>
              <a:r>
                <a:rPr lang="en-US" sz="2400">
                  <a:latin typeface="Arial Narrow" pitchFamily="34" charset="0"/>
                </a:rPr>
                <a:t>		Ataxia 			Hepatitis, lymphadenopathy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Thiazides</a:t>
              </a:r>
              <a:r>
                <a:rPr lang="en-US" sz="2400">
                  <a:latin typeface="Arial Narrow" pitchFamily="34" charset="0"/>
                </a:rPr>
                <a:t>		Hypokalaemia 		Thrombocytopenia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Quinine</a:t>
              </a:r>
              <a:r>
                <a:rPr lang="en-US" sz="2400">
                  <a:latin typeface="Arial Narrow" pitchFamily="34" charset="0"/>
                </a:rPr>
                <a:t>		Tinnitus 		Thrombocytopenia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Warfarin</a:t>
              </a:r>
              <a:r>
                <a:rPr lang="en-US" sz="2400" b="1">
                  <a:latin typeface="Arial Narrow" pitchFamily="34" charset="0"/>
                </a:rPr>
                <a:t> </a:t>
              </a:r>
              <a:r>
                <a:rPr lang="en-US" sz="2400">
                  <a:latin typeface="Arial Narrow" pitchFamily="34" charset="0"/>
                </a:rPr>
                <a:t>		Bleeding 		Breast necrosis</a:t>
              </a:r>
            </a:p>
          </p:txBody>
        </p:sp>
      </p:grp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410200" y="6199187"/>
            <a:ext cx="34861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200" dirty="0">
                <a:latin typeface="Bernard MT Condensed" pitchFamily="18" charset="0"/>
              </a:rPr>
              <a:t>Immunological Predisposition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410200" y="5867400"/>
            <a:ext cx="34154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dirty="0" smtClean="0">
                <a:latin typeface="Bernard MT Condensed" pitchFamily="18" charset="0"/>
              </a:rPr>
              <a:t>Genetics Variation / defect</a:t>
            </a:r>
            <a:endParaRPr lang="en-US" sz="24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9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0" y="816858"/>
            <a:ext cx="1828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1</a:t>
            </a:r>
            <a:r>
              <a:rPr lang="en-US" sz="2200" b="1" baseline="30000" dirty="0">
                <a:solidFill>
                  <a:srgbClr val="5100C8"/>
                </a:solidFill>
                <a:latin typeface="Arial Narrow" pitchFamily="34" charset="0"/>
              </a:rPr>
              <a:t>st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 exposure to a drug</a:t>
            </a:r>
            <a:r>
              <a:rPr lang="en-US" sz="2200" dirty="0">
                <a:latin typeface="Arial Narrow" pitchFamily="34" charset="0"/>
              </a:rPr>
              <a:t> 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4114800" y="838200"/>
            <a:ext cx="15763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Repeated exposures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63342" y="1036804"/>
            <a:ext cx="2954655" cy="400110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Bernard MT Condensed" pitchFamily="18" charset="0"/>
              </a:rPr>
              <a:t>HYPERSENSITIVITY REACTION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09800" y="1045030"/>
            <a:ext cx="1524000" cy="400110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Bernard MT Condensed" pitchFamily="18" charset="0"/>
              </a:rPr>
              <a:t>Sensitization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76400" y="1066800"/>
            <a:ext cx="533400" cy="3810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Curved Up Arrow 32"/>
          <p:cNvSpPr/>
          <p:nvPr/>
        </p:nvSpPr>
        <p:spPr>
          <a:xfrm rot="2879632" flipV="1">
            <a:off x="7368804" y="357363"/>
            <a:ext cx="838200" cy="457200"/>
          </a:xfrm>
          <a:prstGeom prst="curvedUpArrow">
            <a:avLst>
              <a:gd name="adj1" fmla="val 42793"/>
              <a:gd name="adj2" fmla="val 91667"/>
              <a:gd name="adj3" fmla="val 51191"/>
            </a:avLst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28600" y="1447800"/>
            <a:ext cx="8686800" cy="1812925"/>
            <a:chOff x="228600" y="1022350"/>
            <a:chExt cx="8686800" cy="1812925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rot="5400000">
              <a:off x="989806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 bwMode="auto">
            <a:xfrm rot="5400000">
              <a:off x="5259388" y="17510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 bwMode="auto">
            <a:xfrm rot="5400000">
              <a:off x="7543006" y="178355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1143000" y="1631950"/>
              <a:ext cx="6553200" cy="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2" name="Straight Arrow Connector 26"/>
            <p:cNvCxnSpPr/>
            <p:nvPr/>
          </p:nvCxnSpPr>
          <p:spPr bwMode="auto">
            <a:xfrm rot="5400000">
              <a:off x="2972594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28600" y="1920875"/>
              <a:ext cx="19050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Anaphylaxsis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  <p:sp>
          <p:nvSpPr>
            <p:cNvPr id="44" name="TextBox 49"/>
            <p:cNvSpPr txBox="1"/>
            <p:nvPr/>
          </p:nvSpPr>
          <p:spPr>
            <a:xfrm>
              <a:off x="4114800" y="1920875"/>
              <a:ext cx="2438400" cy="89255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TYPE III</a:t>
              </a:r>
            </a:p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Immune complex</a:t>
              </a:r>
            </a:p>
          </p:txBody>
        </p:sp>
        <p:sp>
          <p:nvSpPr>
            <p:cNvPr id="45" name="TextBox 49"/>
            <p:cNvSpPr txBox="1"/>
            <p:nvPr/>
          </p:nvSpPr>
          <p:spPr>
            <a:xfrm>
              <a:off x="6781800" y="1920875"/>
              <a:ext cx="2133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IV</a:t>
              </a:r>
            </a:p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Cell mediated</a:t>
              </a:r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7696200" y="1022350"/>
              <a:ext cx="0" cy="60960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9"/>
            <p:cNvSpPr txBox="1"/>
            <p:nvPr/>
          </p:nvSpPr>
          <p:spPr>
            <a:xfrm>
              <a:off x="2438400" y="1920875"/>
              <a:ext cx="1371600" cy="91440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Cytotoxic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48" name="Right Arrow 47"/>
          <p:cNvSpPr/>
          <p:nvPr/>
        </p:nvSpPr>
        <p:spPr>
          <a:xfrm>
            <a:off x="5486400" y="1066800"/>
            <a:ext cx="533400" cy="3810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276600" y="195942"/>
            <a:ext cx="38651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If due to immunological response</a:t>
            </a:r>
            <a:endParaRPr lang="en-US" sz="2200" dirty="0"/>
          </a:p>
        </p:txBody>
      </p: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2133600" y="3581400"/>
            <a:ext cx="2209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err="1">
                <a:latin typeface="Arial Narrow" pitchFamily="34" charset="0"/>
              </a:rPr>
              <a:t>Haemolytic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anaemia</a:t>
            </a:r>
            <a:r>
              <a:rPr lang="en-US" sz="2200" b="1" dirty="0" smtClean="0">
                <a:latin typeface="Arial Narrow" pitchFamily="34" charset="0"/>
              </a:rPr>
              <a:t>,  </a:t>
            </a:r>
            <a:r>
              <a:rPr lang="en-US" sz="2200" b="1" dirty="0">
                <a:latin typeface="Arial Narrow" pitchFamily="34" charset="0"/>
              </a:rPr>
              <a:t>thrombocytopenia  by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Quinidine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343400" y="3581400"/>
            <a:ext cx="2895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Serum sickness </a:t>
            </a:r>
            <a:r>
              <a:rPr lang="en-US" sz="2000" b="1" i="1" dirty="0">
                <a:latin typeface="Arial Narrow" pitchFamily="34" charset="0"/>
              </a:rPr>
              <a:t>(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fever arthritis enlarged lymph nodes, </a:t>
            </a:r>
            <a:r>
              <a:rPr lang="en-US" sz="2000" b="1" i="1" dirty="0" err="1">
                <a:latin typeface="Arial Narrow" pitchFamily="34" charset="0"/>
                <a:sym typeface="Symbol" pitchFamily="18" charset="2"/>
              </a:rPr>
              <a:t>urticaria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)</a:t>
            </a:r>
            <a:r>
              <a:rPr lang="en-US" sz="2200" b="1" dirty="0">
                <a:latin typeface="Arial Narrow" pitchFamily="34" charset="0"/>
                <a:sym typeface="Symbol" pitchFamily="18" charset="2"/>
              </a:rPr>
              <a:t> </a:t>
            </a:r>
          </a:p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  <a:sym typeface="Symbol" pitchFamily="18" charset="2"/>
              </a:rPr>
              <a:t>by </a:t>
            </a:r>
            <a:r>
              <a:rPr lang="en-US" sz="2200" b="1" dirty="0" err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Sulphonamides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, 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6" name="TextBox 34"/>
          <p:cNvSpPr txBox="1">
            <a:spLocks noChangeArrowheads="1"/>
          </p:cNvSpPr>
          <p:nvPr/>
        </p:nvSpPr>
        <p:spPr bwMode="auto">
          <a:xfrm>
            <a:off x="7010400" y="3581400"/>
            <a:ext cx="20574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  <a:sym typeface="Symbol" pitchFamily="18" charset="2"/>
              </a:rPr>
              <a:t>Contact dermatitis 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by</a:t>
            </a:r>
            <a:endParaRPr lang="en-US" sz="2200" b="1" dirty="0" smtClean="0">
              <a:solidFill>
                <a:srgbClr val="5100C8"/>
              </a:solidFill>
              <a:latin typeface="Arial Narrow" pitchFamily="34" charset="0"/>
              <a:sym typeface="Symbol" pitchFamily="18" charset="2"/>
            </a:endParaRPr>
          </a:p>
          <a:p>
            <a:pPr algn="ctr">
              <a:lnSpc>
                <a:spcPts val="2100"/>
              </a:lnSpc>
            </a:pP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Local </a:t>
            </a:r>
            <a:r>
              <a:rPr lang="en-US" sz="2200" b="1" dirty="0" err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anaesthetics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creams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7" name="TextBox 35"/>
          <p:cNvSpPr txBox="1">
            <a:spLocks noChangeArrowheads="1"/>
          </p:cNvSpPr>
          <p:nvPr/>
        </p:nvSpPr>
        <p:spPr bwMode="auto">
          <a:xfrm>
            <a:off x="152400" y="3581400"/>
            <a:ext cx="205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err="1" smtClean="0">
                <a:latin typeface="Arial Narrow" pitchFamily="34" charset="0"/>
              </a:rPr>
              <a:t>Urticaria,rhinitis</a:t>
            </a:r>
            <a:r>
              <a:rPr lang="en-US" sz="2200" b="1" dirty="0">
                <a:latin typeface="Arial Narrow" pitchFamily="34" charset="0"/>
              </a:rPr>
              <a:t>, bronchial asthma </a:t>
            </a:r>
          </a:p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Penicillin, 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18" grpId="0"/>
      <p:bldP spid="16" grpId="0" animBg="1"/>
      <p:bldP spid="20" grpId="0" animBg="1"/>
      <p:bldP spid="21" grpId="0" animBg="1"/>
      <p:bldP spid="48" grpId="0" animBg="1"/>
      <p:bldP spid="54" grpId="0"/>
      <p:bldP spid="55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5257800"/>
            <a:ext cx="6324600" cy="954107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Broadway" pitchFamily="82" charset="0"/>
              </a:rPr>
              <a:t>TOLERANCE / DESENSITIZATION  &amp; ADVERSE </a:t>
            </a:r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DRUG REACTIONS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9200" y="3810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G</a:t>
            </a: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O</a:t>
            </a:r>
          </a:p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O</a:t>
            </a: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D</a:t>
            </a:r>
          </a:p>
          <a:p>
            <a:endParaRPr lang="en-US" sz="1200" b="1" cap="none" spc="0" dirty="0" smtClean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L</a:t>
            </a:r>
          </a:p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U</a:t>
            </a: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C</a:t>
            </a:r>
          </a:p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  K</a:t>
            </a:r>
            <a:endParaRPr lang="en-US" sz="4800" b="1" cap="none" spc="0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0" y="3810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G</a:t>
            </a: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O</a:t>
            </a:r>
          </a:p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O</a:t>
            </a: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D</a:t>
            </a:r>
          </a:p>
          <a:p>
            <a:endParaRPr lang="en-US" sz="12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L</a:t>
            </a:r>
          </a:p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U</a:t>
            </a: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C</a:t>
            </a:r>
          </a:p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  K</a:t>
            </a:r>
            <a:endParaRPr lang="en-US" sz="4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2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4303712"/>
            <a:ext cx="9144000" cy="954088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Broadway" pitchFamily="82" charset="0"/>
              </a:rPr>
              <a:t>TOLERANCE / DESENSITIZATION  </a:t>
            </a:r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&amp;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ADVERSE DRUG REACTIONS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60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00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00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048000" y="27432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patterns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of adverse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 drug </a:t>
            </a:r>
            <a:b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    reactions (ADR)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048000" y="1371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difference between  tolerance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and desensitization ( </a:t>
            </a:r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tachyphylaxis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) and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reasons for their development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0" y="4191000"/>
            <a:ext cx="9144000" cy="52387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5100C8"/>
                </a:solidFill>
                <a:latin typeface="Broadway" pitchFamily="82" charset="0"/>
              </a:rPr>
              <a:t>TOLERANCE and DESENSITIZATION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2228671"/>
            <a:ext cx="6553200" cy="1200329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 Narrow" pitchFamily="34" charset="0"/>
              </a:rPr>
              <a:t>Phenomenon of variation in drug response, where by there is a gradual </a:t>
            </a: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diminution o</a:t>
            </a:r>
            <a:r>
              <a:rPr lang="en-US" sz="2400" b="1" dirty="0">
                <a:latin typeface="Arial Narrow" pitchFamily="34" charset="0"/>
              </a:rPr>
              <a:t>f the response to the drug when given </a:t>
            </a:r>
            <a:r>
              <a:rPr lang="en-US" sz="2400" b="1" dirty="0">
                <a:solidFill>
                  <a:srgbClr val="333300"/>
                </a:solidFill>
                <a:latin typeface="Arial Narrow" pitchFamily="34" charset="0"/>
              </a:rPr>
              <a:t>continuously or repeatedly</a:t>
            </a:r>
            <a:r>
              <a:rPr lang="en-US" sz="2400" b="1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174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456999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Box 174"/>
          <p:cNvSpPr txBox="1"/>
          <p:nvPr/>
        </p:nvSpPr>
        <p:spPr>
          <a:xfrm>
            <a:off x="19315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Rapid, in the course of few minutes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9033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Gradual in the course of few days  to weeks</a:t>
            </a:r>
          </a:p>
        </p:txBody>
      </p:sp>
      <p:sp>
        <p:nvSpPr>
          <p:cNvPr id="177" name="TextBox 30"/>
          <p:cNvSpPr txBox="1">
            <a:spLocks noChangeArrowheads="1"/>
          </p:cNvSpPr>
          <p:nvPr/>
        </p:nvSpPr>
        <p:spPr bwMode="auto">
          <a:xfrm>
            <a:off x="4903788" y="2797175"/>
            <a:ext cx="2133600" cy="461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TOLERANCE</a:t>
            </a:r>
          </a:p>
        </p:txBody>
      </p:sp>
      <p:sp>
        <p:nvSpPr>
          <p:cNvPr id="178" name="TextBox 30"/>
          <p:cNvSpPr txBox="1">
            <a:spLocks noChangeArrowheads="1"/>
          </p:cNvSpPr>
          <p:nvPr/>
        </p:nvSpPr>
        <p:spPr bwMode="auto">
          <a:xfrm>
            <a:off x="712788" y="2797175"/>
            <a:ext cx="2971800" cy="8318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TACHYPHYLAXIS / DESENSITIZATION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981200" y="175490"/>
            <a:ext cx="5181600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srgbClr val="5100C8"/>
            </a:outerShdw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5100C8"/>
                </a:solidFill>
                <a:latin typeface="Comic Sans MS" pitchFamily="66" charset="0"/>
              </a:rPr>
              <a:t>DIMINUTION OF A RESPONSE</a:t>
            </a:r>
          </a:p>
        </p:txBody>
      </p:sp>
      <p:cxnSp>
        <p:nvCxnSpPr>
          <p:cNvPr id="180" name="Straight Arrow Connector 179"/>
          <p:cNvCxnSpPr/>
          <p:nvPr/>
        </p:nvCxnSpPr>
        <p:spPr>
          <a:xfrm rot="10800000" flipV="1">
            <a:off x="30749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rot="10800000" flipH="1" flipV="1">
            <a:off x="47513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rot="10800000" flipV="1">
            <a:off x="2998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10800000" flipH="1" flipV="1">
            <a:off x="4903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334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5718175" y="6167437"/>
            <a:ext cx="1520825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 Narrow" pitchFamily="34" charset="0"/>
              </a:rPr>
              <a:t>Resistance</a:t>
            </a:r>
            <a:endParaRPr lang="en-US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5486400" y="5100637"/>
            <a:ext cx="2868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Loss of effectiveness of antimicrobial agent</a:t>
            </a:r>
          </a:p>
        </p:txBody>
      </p:sp>
      <p:sp>
        <p:nvSpPr>
          <p:cNvPr id="193" name="5-Point Star 192"/>
          <p:cNvSpPr/>
          <p:nvPr/>
        </p:nvSpPr>
        <p:spPr>
          <a:xfrm>
            <a:off x="3505200" y="4343400"/>
            <a:ext cx="457200" cy="381000"/>
          </a:xfrm>
          <a:prstGeom prst="star5">
            <a:avLst/>
          </a:prstGeom>
          <a:solidFill>
            <a:srgbClr val="7B48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3962400"/>
            <a:ext cx="4495800" cy="769441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latin typeface="Arial Narrow" pitchFamily="34" charset="0"/>
              </a:rPr>
              <a:t>These SHOULD BE DISTINGUISHED FROM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555 C 0.00399 -0.01342 0.01805 -0.0213 0.02291 -0.0213 C 0.05399 -0.0213 0.08594 0.10301 0.08594 0.22778 C 0.08594 0.16482 0.10191 0.10301 0.11701 0.10301 C 0.13298 0.10301 0.14809 0.16597 0.14809 0.22778 C 0.14809 0.19676 0.15607 0.16482 0.16406 0.16482 C 0.17205 0.16482 0.18003 0.19583 0.18003 0.22778 C 0.18003 0.21181 0.18403 0.19676 0.18802 0.19676 C 0.19201 0.19676 0.19601 0.2125 0.19601 0.22778 C 0.19601 0.21968 0.19809 0.21181 0.2 0.21181 C 0.20104 0.21181 0.20399 0.21968 0.20399 0.22778 C 0.20399 0.22361 0.20503 0.21968 0.20607 0.21968 C 0.20607 0.22083 0.20816 0.22361 0.20816 0.22778 C 0.20816 0.2257 0.20816 0.22361 0.2092 0.22361 C 0.2092 0.22477 0.21024 0.2257 0.21024 0.22778 C 0.21024 0.22662 0.21024 0.2257 0.21024 0.22477 C 0.21128 0.22477 0.21128 0.2257 0.21128 0.22685 C 0.21232 0.22685 0.21232 0.2257 0.21232 0.22477 C 0.21337 0.22477 0.21337 0.2257 0.21337 0.22685 " pathEditMode="relative" rAng="0" ptsTypes="fffffffffffffffffff">
                                      <p:cBhvr>
                                        <p:cTn id="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0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89" grpId="0" animBg="1"/>
      <p:bldP spid="1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4478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1613" y="1104900"/>
            <a:ext cx="1703387" cy="1422400"/>
            <a:chOff x="76200" y="2856708"/>
            <a:chExt cx="1447800" cy="1422806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925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487615" y="1087438"/>
            <a:ext cx="2019300" cy="1065212"/>
            <a:chOff x="4528008" y="2895600"/>
            <a:chExt cx="2362200" cy="1063982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28008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135813" y="1087438"/>
            <a:ext cx="1627187" cy="1398587"/>
            <a:chOff x="7086600" y="2895600"/>
            <a:chExt cx="1752600" cy="1397407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9286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17475" y="2514600"/>
            <a:ext cx="3768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↓ drug availability at </a:t>
            </a:r>
            <a:r>
              <a:rPr lang="en-US" sz="2200" b="1" dirty="0" smtClean="0">
                <a:latin typeface="Arial Narrow" pitchFamily="34" charset="0"/>
              </a:rPr>
              <a:t>the relevant </a:t>
            </a:r>
            <a:r>
              <a:rPr lang="en-US" sz="2200" b="1" dirty="0">
                <a:latin typeface="Arial Narrow" pitchFamily="34" charset="0"/>
              </a:rPr>
              <a:t>receptors due to </a:t>
            </a:r>
            <a:r>
              <a:rPr lang="en-US" sz="2200" b="1" dirty="0" err="1" smtClean="0">
                <a:latin typeface="Arial Narrow" pitchFamily="34" charset="0"/>
              </a:rPr>
              <a:t>pharmaco</a:t>
            </a:r>
            <a:r>
              <a:rPr lang="en-US" sz="2200" b="1" dirty="0" smtClean="0">
                <a:latin typeface="Arial Narrow" pitchFamily="34" charset="0"/>
              </a:rPr>
              <a:t>- kinetic  </a:t>
            </a:r>
            <a:r>
              <a:rPr lang="en-US" sz="2200" b="1" dirty="0">
                <a:latin typeface="Arial Narrow" pitchFamily="34" charset="0"/>
              </a:rPr>
              <a:t>variables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17475" y="354965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Drug </a:t>
            </a:r>
            <a:r>
              <a:rPr lang="en-US" sz="2200" b="1" dirty="0" smtClean="0">
                <a:latin typeface="Arial Narrow" pitchFamily="34" charset="0"/>
              </a:rPr>
              <a:t>becomes:</a:t>
            </a:r>
          </a:p>
          <a:p>
            <a:r>
              <a:rPr lang="en-US" sz="2200" b="1" dirty="0" smtClean="0">
                <a:latin typeface="Arial Narrow" pitchFamily="34" charset="0"/>
              </a:rPr>
              <a:t>  &gt; </a:t>
            </a:r>
            <a:r>
              <a:rPr lang="en-US" sz="2200" b="1" dirty="0">
                <a:latin typeface="Arial Narrow" pitchFamily="34" charset="0"/>
              </a:rPr>
              <a:t>metabolized or </a:t>
            </a:r>
            <a:r>
              <a:rPr lang="en-US" sz="2200" b="1" dirty="0" smtClean="0">
                <a:latin typeface="Arial Narrow" pitchFamily="34" charset="0"/>
              </a:rPr>
              <a:t>excreted</a:t>
            </a:r>
          </a:p>
          <a:p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</a:rPr>
              <a:t>&lt; absorbed 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altered distribution </a:t>
            </a:r>
            <a:r>
              <a:rPr lang="en-US" sz="2200" b="1" dirty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</a:rPr>
              <a:t>tissues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791200" y="2514600"/>
            <a:ext cx="304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Nullification of drug response by a physiological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adaptative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homeostatic response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105400" y="3886200"/>
            <a:ext cx="388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Antihypertensive effects of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ACE Is </a:t>
            </a:r>
            <a:r>
              <a:rPr lang="en-US" sz="2200" b="1" dirty="0" smtClean="0">
                <a:latin typeface="Arial Narrow" pitchFamily="34" charset="0"/>
              </a:rPr>
              <a:t>become </a:t>
            </a:r>
            <a:r>
              <a:rPr lang="en-US" sz="2200" b="1" dirty="0">
                <a:latin typeface="Arial Narrow" pitchFamily="34" charset="0"/>
              </a:rPr>
              <a:t>nullified by activation of </a:t>
            </a:r>
            <a:r>
              <a:rPr lang="en-US" sz="2200" b="1" dirty="0" err="1" smtClean="0">
                <a:latin typeface="Arial Narrow" pitchFamily="34" charset="0"/>
              </a:rPr>
              <a:t>renin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system by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NSAIDs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257800" y="6319837"/>
            <a:ext cx="2024062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Refractoriness </a:t>
            </a: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114800" y="5867400"/>
            <a:ext cx="457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LOSS OF THERAPEUTIC EFFICACY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" y="5029200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e</a:t>
            </a:r>
            <a:r>
              <a:rPr lang="en-US" sz="2200" b="1" dirty="0" err="1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g</a:t>
            </a:r>
            <a:r>
              <a:rPr lang="en-US" sz="2200" b="1" dirty="0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. Barbiturates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metabolism of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ontraceptive pills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=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it availability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5638800" y="51816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819400" y="5791200"/>
            <a:ext cx="12954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3" grpId="0"/>
      <p:bldP spid="55" grpId="0"/>
      <p:bldP spid="39" grpId="0" animBg="1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432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28600" y="3799219"/>
            <a:ext cx="26670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Depletion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mediator  stores  </a:t>
            </a: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amphetamine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pic>
        <p:nvPicPr>
          <p:cNvPr id="42" name="Picture 2" descr="http://scientopia.org/img-archive/scicurious/img_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22" y="3429000"/>
            <a:ext cx="3266378" cy="3124200"/>
          </a:xfrm>
          <a:prstGeom prst="rect">
            <a:avLst/>
          </a:prstGeom>
          <a:noFill/>
        </p:spPr>
      </p:pic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1613" y="1104901"/>
            <a:ext cx="1703387" cy="1350159"/>
            <a:chOff x="76200" y="2856708"/>
            <a:chExt cx="1447800" cy="1350544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202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543300" y="1087437"/>
            <a:ext cx="2019300" cy="1065213"/>
            <a:chOff x="4610779" y="2895599"/>
            <a:chExt cx="2362200" cy="1063983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10779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35813" y="1087438"/>
            <a:ext cx="1627187" cy="1324760"/>
            <a:chOff x="7086600" y="2895599"/>
            <a:chExt cx="1752600" cy="1323642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1909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562602" y="2133602"/>
            <a:ext cx="3124198" cy="1543048"/>
            <a:chOff x="1991414" y="3733802"/>
            <a:chExt cx="3124198" cy="1543048"/>
          </a:xfrm>
        </p:grpSpPr>
        <p:sp>
          <p:nvSpPr>
            <p:cNvPr id="52" name="TextBox 51"/>
            <p:cNvSpPr txBox="1"/>
            <p:nvPr/>
          </p:nvSpPr>
          <p:spPr>
            <a:xfrm>
              <a:off x="2982012" y="4495800"/>
              <a:ext cx="2133600" cy="7810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DOWN REGULATION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1991414" y="3733802"/>
              <a:ext cx="1142998" cy="9143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581400" y="2209800"/>
            <a:ext cx="1752600" cy="1612105"/>
            <a:chOff x="6096000" y="2896474"/>
            <a:chExt cx="1752600" cy="1612386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6096000" y="3718148"/>
              <a:ext cx="1752600" cy="7907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81000" y="2133599"/>
            <a:ext cx="3200400" cy="1676402"/>
            <a:chOff x="761568" y="2293445"/>
            <a:chExt cx="3126407" cy="1676342"/>
          </a:xfrm>
        </p:grpSpPr>
        <p:sp>
          <p:nvSpPr>
            <p:cNvPr id="61" name="TextBox 60"/>
            <p:cNvSpPr txBox="1"/>
            <p:nvPr/>
          </p:nvSpPr>
          <p:spPr bwMode="auto">
            <a:xfrm>
              <a:off x="761568" y="3200373"/>
              <a:ext cx="1981475" cy="76941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EXHAUSTION</a:t>
              </a:r>
              <a:endParaRPr lang="en-US" sz="2200" b="1" dirty="0" smtClean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OF  MEDIATORS</a:t>
              </a:r>
              <a:endParaRPr lang="en-US" sz="2200" b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rot="10800000" flipV="1">
              <a:off x="2514413" y="2293445"/>
              <a:ext cx="1373562" cy="98312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05200" y="3810000"/>
            <a:ext cx="2819400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err="1">
                <a:latin typeface="Arial Narrow" pitchFamily="34" charset="0"/>
              </a:rPr>
              <a:t>Phosphorylation</a:t>
            </a:r>
            <a:r>
              <a:rPr lang="en-US" sz="2200" b="1" dirty="0">
                <a:latin typeface="Arial Narrow" pitchFamily="34" charset="0"/>
              </a:rPr>
              <a:t> of R </a:t>
            </a:r>
            <a:r>
              <a:rPr lang="en-US" sz="2200" b="1" dirty="0" smtClean="0">
                <a:latin typeface="Arial Narrow" pitchFamily="34" charset="0"/>
              </a:rPr>
              <a:t>i.e.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ß-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adrenoceptors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→</a:t>
            </a:r>
            <a:r>
              <a:rPr lang="en-US" sz="22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6600FF"/>
                </a:solidFill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 activation of AC to related  ionic </a:t>
            </a:r>
            <a:r>
              <a:rPr lang="en-US" sz="2200" b="1" dirty="0" smtClean="0">
                <a:latin typeface="Arial Narrow" pitchFamily="34" charset="0"/>
              </a:rPr>
              <a:t>channel [functional defect]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553200" y="3733800"/>
            <a:ext cx="2438400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200" b="1" dirty="0">
                <a:latin typeface="Calibri" pitchFamily="34" charset="0"/>
              </a:rPr>
              <a:t>↓ </a:t>
            </a:r>
            <a:r>
              <a:rPr lang="en-US" sz="2200" b="1" dirty="0" smtClean="0">
                <a:latin typeface="Arial Narrow" pitchFamily="34" charset="0"/>
              </a:rPr>
              <a:t>number </a:t>
            </a:r>
            <a:r>
              <a:rPr lang="en-US" sz="2200" b="1" dirty="0">
                <a:latin typeface="Arial Narrow" pitchFamily="34" charset="0"/>
              </a:rPr>
              <a:t>of receptors.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Isoprenaline</a:t>
            </a:r>
            <a:r>
              <a:rPr lang="en-US" sz="2200" b="1" dirty="0">
                <a:latin typeface="Arial Narrow" pitchFamily="34" charset="0"/>
              </a:rPr>
              <a:t> activation to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dirty="0">
                <a:latin typeface="Arial Narrow" pitchFamily="34" charset="0"/>
              </a:rPr>
              <a:t> receptors </a:t>
            </a:r>
            <a:r>
              <a:rPr lang="en-US" sz="2200" b="1" dirty="0">
                <a:latin typeface="Calibri" pitchFamily="34" charset="0"/>
              </a:rPr>
              <a:t>→↑ R recycling by </a:t>
            </a:r>
            <a:r>
              <a:rPr lang="en-US" sz="2200" b="1" dirty="0" err="1" smtClean="0">
                <a:latin typeface="Calibri" pitchFamily="34" charset="0"/>
              </a:rPr>
              <a:t>endocytosis</a:t>
            </a:r>
            <a:r>
              <a:rPr lang="en-US" sz="2200" b="1" dirty="0" smtClean="0">
                <a:latin typeface="Calibri" pitchFamily="34" charset="0"/>
              </a:rPr>
              <a:t> [structural defect]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43" name="Group 36"/>
          <p:cNvGrpSpPr>
            <a:grpSpLocks/>
          </p:cNvGrpSpPr>
          <p:nvPr/>
        </p:nvGrpSpPr>
        <p:grpSpPr bwMode="auto">
          <a:xfrm>
            <a:off x="0" y="304800"/>
            <a:ext cx="3001108" cy="6248400"/>
            <a:chOff x="3790" y="92"/>
            <a:chExt cx="1832" cy="3948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10000"/>
            </a:blip>
            <a:srcRect t="3780" r="50000" b="6772"/>
            <a:stretch>
              <a:fillRect/>
            </a:stretch>
          </p:blipFill>
          <p:spPr>
            <a:xfrm>
              <a:off x="3792" y="96"/>
              <a:ext cx="1824" cy="3941"/>
            </a:xfrm>
            <a:prstGeom prst="rect">
              <a:avLst/>
            </a:prstGeom>
          </p:spPr>
        </p:pic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5136" y="1152"/>
              <a:ext cx="480" cy="144"/>
            </a:xfrm>
            <a:prstGeom prst="rect">
              <a:avLst/>
            </a:prstGeom>
            <a:solidFill>
              <a:srgbClr val="DBCEFE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CCCCFF"/>
                </a:solidFill>
                <a:latin typeface="Calibri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04800" y="6172200"/>
            <a:ext cx="2219582" cy="521732"/>
            <a:chOff x="304800" y="6172200"/>
            <a:chExt cx="2219582" cy="521732"/>
          </a:xfrm>
        </p:grpSpPr>
        <p:sp>
          <p:nvSpPr>
            <p:cNvPr id="46" name="Rectangle 45"/>
            <p:cNvSpPr/>
            <p:nvPr/>
          </p:nvSpPr>
          <p:spPr>
            <a:xfrm>
              <a:off x="304800" y="6324600"/>
              <a:ext cx="22195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BINDING ALTERATION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5400000">
              <a:off x="343694" y="6285706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1714577" y="5879123"/>
            <a:ext cx="2071977" cy="534118"/>
            <a:chOff x="1714577" y="5879123"/>
            <a:chExt cx="2071977" cy="534118"/>
          </a:xfrm>
        </p:grpSpPr>
        <p:cxnSp>
          <p:nvCxnSpPr>
            <p:cNvPr id="55" name="Straight Arrow Connector 54"/>
            <p:cNvCxnSpPr/>
            <p:nvPr/>
          </p:nvCxnSpPr>
          <p:spPr>
            <a:xfrm rot="5400000">
              <a:off x="1738740" y="5992629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1714577" y="6019800"/>
              <a:ext cx="2071977" cy="393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DOWN REGULATION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47108" name="Picture 4" descr="http://www.colorado.edu/intphys/Class/IPHY3430-200/image/05-24.jpg"/>
          <p:cNvPicPr>
            <a:picLocks noChangeAspect="1" noChangeArrowheads="1"/>
          </p:cNvPicPr>
          <p:nvPr/>
        </p:nvPicPr>
        <p:blipFill>
          <a:blip r:embed="rId3" cstate="print"/>
          <a:srcRect l="1858" t="2532" r="2477" b="7595"/>
          <a:stretch>
            <a:fillRect/>
          </a:stretch>
        </p:blipFill>
        <p:spPr bwMode="auto">
          <a:xfrm>
            <a:off x="457200" y="541867"/>
            <a:ext cx="8077200" cy="6011333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03644" y="1836559"/>
            <a:ext cx="758672" cy="231379"/>
          </a:xfrm>
          <a:prstGeom prst="rect">
            <a:avLst/>
          </a:prstGeom>
          <a:solidFill>
            <a:srgbClr val="DBCEFE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CCCC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68" y="228600"/>
            <a:ext cx="2285242" cy="39908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6600FF"/>
                </a:solidFill>
                <a:latin typeface="Arial Narrow" pitchFamily="34" charset="0"/>
              </a:rPr>
              <a:t>DOWN REGULATION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925669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ADVERSE DRUG REACTIONS [ADR]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5257800"/>
            <a:ext cx="8686800" cy="838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800" b="1">
                <a:solidFill>
                  <a:srgbClr val="5100C8"/>
                </a:solidFill>
              </a:rPr>
              <a:t>Harmful or seriously</a:t>
            </a:r>
            <a:r>
              <a:rPr lang="en-US" sz="2800">
                <a:solidFill>
                  <a:srgbClr val="5100C8"/>
                </a:solidFill>
              </a:rPr>
              <a:t> unpleasant effects occurring at doses intended for </a:t>
            </a:r>
            <a:r>
              <a:rPr lang="en-US" sz="2800" b="1">
                <a:solidFill>
                  <a:srgbClr val="5100C8"/>
                </a:solidFill>
              </a:rPr>
              <a:t>therapeutic effects.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US" sz="2800">
              <a:solidFill>
                <a:srgbClr val="5100C8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chemeClr val="bg1"/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TYPES OF ADR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52400" y="600075"/>
            <a:ext cx="1600200" cy="746125"/>
            <a:chOff x="152400" y="930277"/>
            <a:chExt cx="1600200" cy="746123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A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5400000">
              <a:off x="685007" y="1081883"/>
              <a:ext cx="304799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 bwMode="auto">
          <a:xfrm>
            <a:off x="152400" y="14478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Augmented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708400" y="584200"/>
            <a:ext cx="1600200" cy="762000"/>
            <a:chOff x="3810000" y="914400"/>
            <a:chExt cx="1600200" cy="762000"/>
          </a:xfrm>
        </p:grpSpPr>
        <p:sp>
          <p:nvSpPr>
            <p:cNvPr id="19" name="TextBox 18"/>
            <p:cNvSpPr txBox="1"/>
            <p:nvPr/>
          </p:nvSpPr>
          <p:spPr>
            <a:xfrm>
              <a:off x="38100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C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4419601" y="10652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 bwMode="auto">
          <a:xfrm>
            <a:off x="3556000" y="1447800"/>
            <a:ext cx="19050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Continuous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391400" y="584200"/>
            <a:ext cx="1600200" cy="762000"/>
            <a:chOff x="7391400" y="914400"/>
            <a:chExt cx="1600200" cy="762000"/>
          </a:xfrm>
        </p:grpSpPr>
        <p:sp>
          <p:nvSpPr>
            <p:cNvPr id="22" name="TextBox 21"/>
            <p:cNvSpPr txBox="1"/>
            <p:nvPr/>
          </p:nvSpPr>
          <p:spPr>
            <a:xfrm>
              <a:off x="7391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>
              <a:off x="8077994" y="10660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 bwMode="auto">
          <a:xfrm>
            <a:off x="5181600" y="4038600"/>
            <a:ext cx="1371600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Delayed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7303325" y="14478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End-of-Use</a:t>
            </a:r>
          </a:p>
        </p:txBody>
      </p:sp>
      <p:grpSp>
        <p:nvGrpSpPr>
          <p:cNvPr id="11" name="Group 31"/>
          <p:cNvGrpSpPr/>
          <p:nvPr/>
        </p:nvGrpSpPr>
        <p:grpSpPr>
          <a:xfrm>
            <a:off x="1530925" y="610394"/>
            <a:ext cx="1600200" cy="4190206"/>
            <a:chOff x="1530925" y="838994"/>
            <a:chExt cx="1600200" cy="3692049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530925" y="4038600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B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rot="5400000">
              <a:off x="1447799" y="2438400"/>
              <a:ext cx="3199606" cy="794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096000" y="1905000"/>
            <a:ext cx="3124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cs typeface="Aharoni" pitchFamily="2" charset="-79"/>
              </a:rPr>
              <a:t>Occurs by </a:t>
            </a:r>
            <a:r>
              <a:rPr lang="en-US" sz="2200" b="1" u="sng" dirty="0" smtClean="0">
                <a:latin typeface="Arial Narrow" pitchFamily="34" charset="0"/>
                <a:cs typeface="Aharoni" pitchFamily="2" charset="-79"/>
              </a:rPr>
              <a:t>sudden stop- page</a:t>
            </a:r>
            <a:r>
              <a:rPr lang="en-US" sz="2200" b="1" dirty="0" smtClean="0">
                <a:latin typeface="Arial Narrow" pitchFamily="34" charset="0"/>
                <a:cs typeface="Aharoni" pitchFamily="2" charset="-79"/>
              </a:rPr>
              <a:t> of chronic drug use due to existing adaptive changes</a:t>
            </a:r>
            <a:endParaRPr lang="en-US" sz="2200" b="1" dirty="0"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6200" y="2273300"/>
            <a:ext cx="2971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consequent but in excess of drug primary </a:t>
            </a:r>
            <a:r>
              <a:rPr lang="en-US" sz="2200" b="1" dirty="0">
                <a:latin typeface="Arial Narrow" pitchFamily="34" charset="0"/>
              </a:rPr>
              <a:t>pharmacological </a:t>
            </a:r>
            <a:r>
              <a:rPr lang="en-US" sz="2200" b="1" dirty="0" smtClean="0">
                <a:latin typeface="Arial Narrow" pitchFamily="34" charset="0"/>
              </a:rPr>
              <a:t>effect.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quantitative nature</a:t>
            </a:r>
            <a:endParaRPr lang="en-US" sz="2200" b="1" u="heavy" dirty="0">
              <a:uFill>
                <a:solidFill>
                  <a:srgbClr val="6600FF"/>
                </a:solidFill>
              </a:uFill>
              <a:latin typeface="Arial Narrow" pitchFamily="34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3750" y="5588000"/>
            <a:ext cx="58436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different [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heterogenous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 /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idiosyncrotic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] to known drug pharmacological effect. Usually due to patient’s genetic defect or immunological response.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qualitative nature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295400" y="1828800"/>
            <a:ext cx="1676400" cy="36933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100C8"/>
                </a:solidFill>
                <a:latin typeface="Arial Narrow" pitchFamily="34" charset="0"/>
              </a:rPr>
              <a:t>PREDICTABLE 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022600" y="1905000"/>
            <a:ext cx="2971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</a:t>
            </a:r>
            <a:r>
              <a:rPr lang="en-US" sz="2200" b="1" u="sng" dirty="0" smtClean="0">
                <a:latin typeface="Arial Narrow" pitchFamily="34" charset="0"/>
              </a:rPr>
              <a:t>during</a:t>
            </a:r>
            <a:r>
              <a:rPr lang="en-US" sz="2200" b="1" dirty="0" smtClean="0">
                <a:latin typeface="Arial Narrow" pitchFamily="34" charset="0"/>
              </a:rPr>
              <a:t> chronic drug administration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156200" y="4508500"/>
            <a:ext cx="3987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after long period of time </a:t>
            </a:r>
            <a:r>
              <a:rPr lang="en-US" sz="2200" b="1" u="sng" dirty="0" smtClean="0">
                <a:latin typeface="Arial Narrow" pitchFamily="34" charset="0"/>
              </a:rPr>
              <a:t>even after drug stoppage</a:t>
            </a:r>
            <a:endParaRPr lang="en-US" sz="2200" b="1" u="sng" dirty="0">
              <a:latin typeface="Arial Narrow" pitchFamily="34" charset="0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535875" y="4800600"/>
            <a:ext cx="1590675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FF00FF"/>
                </a:solidFill>
                <a:latin typeface="+mn-lt"/>
                <a:cs typeface="+mn-cs"/>
              </a:rPr>
              <a:t>Bizzare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grpSp>
        <p:nvGrpSpPr>
          <p:cNvPr id="12" name="Group 33"/>
          <p:cNvGrpSpPr/>
          <p:nvPr/>
        </p:nvGrpSpPr>
        <p:grpSpPr>
          <a:xfrm>
            <a:off x="5156200" y="609598"/>
            <a:ext cx="1524000" cy="3360216"/>
            <a:chOff x="5486400" y="838198"/>
            <a:chExt cx="1524000" cy="3563077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5486400" y="3908611"/>
              <a:ext cx="1524000" cy="49266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D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16200000" flipH="1">
              <a:off x="4725893" y="2360706"/>
              <a:ext cx="3070415" cy="253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2641600" y="2514600"/>
            <a:ext cx="36576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Osteoporosis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ch</a:t>
            </a:r>
            <a:r>
              <a:rPr lang="en-US" sz="2200" b="1" dirty="0" smtClean="0">
                <a:latin typeface="Arial Narrow" pitchFamily="34" charset="0"/>
              </a:rPr>
              <a:t>ronic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corticosteroid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intake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209800" y="5184775"/>
            <a:ext cx="1981200" cy="36933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100C8"/>
                </a:solidFill>
                <a:latin typeface="Arial Narrow" pitchFamily="34" charset="0"/>
              </a:rPr>
              <a:t>UNPREDICTABLE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400" y="3302000"/>
            <a:ext cx="27875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Hemorrhage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Warfarin</a:t>
            </a:r>
            <a:endParaRPr lang="en-US" sz="2200" dirty="0">
              <a:solidFill>
                <a:srgbClr val="5100C8"/>
              </a:solidFill>
              <a:latin typeface="Arial Narrow" pitchFamily="34" charset="0"/>
              <a:ea typeface="Times New Roman"/>
              <a:cs typeface="Times New Roma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38400" y="6350000"/>
            <a:ext cx="36936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  <a:sym typeface="Wingdings 3"/>
              </a:rPr>
              <a:t>Thrombocytopenia</a:t>
            </a:r>
            <a:r>
              <a:rPr lang="en-US" sz="2200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Quinidine</a:t>
            </a:r>
            <a:endParaRPr lang="en-US" sz="2200" dirty="0"/>
          </a:p>
        </p:txBody>
      </p:sp>
      <p:sp>
        <p:nvSpPr>
          <p:cNvPr id="38" name="Rectangle 37"/>
          <p:cNvSpPr/>
          <p:nvPr/>
        </p:nvSpPr>
        <p:spPr>
          <a:xfrm>
            <a:off x="6096000" y="2705100"/>
            <a:ext cx="3048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              ..   Withdrawal 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syndrome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</a:t>
            </a: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Morphine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400800" y="5229761"/>
            <a:ext cx="358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400" dirty="0" smtClean="0">
                <a:solidFill>
                  <a:srgbClr val="EE00EE"/>
                </a:solidFill>
                <a:latin typeface="Bernard MT Condensed" pitchFamily="18" charset="0"/>
              </a:rPr>
              <a:t>TERATOGENICITY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  <a:sym typeface="Wingdings"/>
              </a:rPr>
              <a:t>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</a:rPr>
              <a:t>R</a:t>
            </a:r>
            <a:r>
              <a:rPr lang="en-US" sz="2000" b="1" dirty="0" err="1" smtClean="0">
                <a:solidFill>
                  <a:srgbClr val="0000FF"/>
                </a:solidFill>
              </a:rPr>
              <a:t>etinoids</a:t>
            </a:r>
            <a:endParaRPr lang="en-US" sz="2000" b="1" dirty="0">
              <a:solidFill>
                <a:srgbClr val="0000FF"/>
              </a:solidFill>
            </a:endParaRPr>
          </a:p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400" dirty="0">
                <a:solidFill>
                  <a:srgbClr val="EE00EE"/>
                </a:solidFill>
                <a:latin typeface="Bernard MT Condensed" pitchFamily="18" charset="0"/>
              </a:rPr>
              <a:t>CARCINOGENICITY</a:t>
            </a:r>
            <a:r>
              <a:rPr lang="en-US" sz="2200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  <a:sym typeface="Wingdings"/>
              </a:rPr>
              <a:t> 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</a:rPr>
              <a:t>tobacoo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smoking</a:t>
            </a:r>
            <a:endParaRPr lang="en-US" sz="2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7" grpId="0" animBg="1"/>
      <p:bldP spid="43" grpId="0" animBg="1"/>
      <p:bldP spid="55" grpId="0"/>
      <p:bldP spid="49" grpId="0"/>
      <p:bldP spid="50" grpId="0"/>
      <p:bldP spid="51" grpId="0" animBg="1"/>
      <p:bldP spid="61" grpId="0"/>
      <p:bldP spid="62" grpId="0"/>
      <p:bldP spid="67" grpId="0" animBg="1"/>
      <p:bldP spid="34" grpId="0"/>
      <p:bldP spid="52" grpId="0" animBg="1"/>
      <p:bldP spid="35" grpId="0"/>
      <p:bldP spid="36" grpId="0"/>
      <p:bldP spid="38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6823</TotalTime>
  <Words>610</Words>
  <Application>Microsoft Office PowerPoint</Application>
  <PresentationFormat>On-screen Show (4:3)</PresentationFormat>
  <Paragraphs>161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Osama</cp:lastModifiedBy>
  <cp:revision>282</cp:revision>
  <dcterms:created xsi:type="dcterms:W3CDTF">2010-09-28T15:47:12Z</dcterms:created>
  <dcterms:modified xsi:type="dcterms:W3CDTF">2014-11-10T06:35:31Z</dcterms:modified>
</cp:coreProperties>
</file>