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00" r:id="rId2"/>
    <p:sldId id="369" r:id="rId3"/>
    <p:sldId id="275" r:id="rId4"/>
    <p:sldId id="401" r:id="rId5"/>
    <p:sldId id="400" r:id="rId6"/>
    <p:sldId id="407" r:id="rId7"/>
    <p:sldId id="417" r:id="rId8"/>
    <p:sldId id="418" r:id="rId9"/>
    <p:sldId id="393" r:id="rId10"/>
    <p:sldId id="413" r:id="rId11"/>
    <p:sldId id="414" r:id="rId12"/>
    <p:sldId id="415" r:id="rId13"/>
    <p:sldId id="41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9CD4"/>
    <a:srgbClr val="5100C8"/>
    <a:srgbClr val="AA71FF"/>
    <a:srgbClr val="D8BDFF"/>
    <a:srgbClr val="6600FF"/>
    <a:srgbClr val="FF00FF"/>
    <a:srgbClr val="FF0066"/>
    <a:srgbClr val="7B48A2"/>
    <a:srgbClr val="EBE2F2"/>
    <a:srgbClr val="FFE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67" autoAdjust="0"/>
  </p:normalViewPr>
  <p:slideViewPr>
    <p:cSldViewPr>
      <p:cViewPr>
        <p:scale>
          <a:sx n="80" d="100"/>
          <a:sy n="80" d="100"/>
        </p:scale>
        <p:origin x="-324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B15F5C-3627-4B5C-9672-A6905F592185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448953-EE95-4C30-B70B-FC9C078C12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3A84B3-885B-4722-A1CC-907C632DFD18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E683299-43F4-4C81-B6CD-5527A3FE8E3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55250-10E8-42B3-8551-CC757E156B9A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A8137-7090-4010-9DF7-0050F41022C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0E40A-BED4-4210-8023-F0B7429E1AA3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141FB-163A-478D-ABF8-93DE70BB0F5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85621-1CE6-4346-B336-21F87F8E1B1E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5FB93-29EB-4AFE-9EC7-CAF204DB3EC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84B7C-2F33-4606-AEBB-E9570FF945B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85607-23D9-4831-9D54-8BD415E63C7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4A396-5E24-4C13-AF76-1CB91F894F9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A11C5-BF5A-4046-8000-FBD2E6A4A4D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95C4E-F7EE-40DA-AC9C-181A3E19BC87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8AC3-E09A-41E4-BDEA-C1DE2D87ACF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FE5E4-F5AA-4A28-B988-4B6A7DE1E307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98A4F-A2BF-4B1B-820B-AEB6C181C67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B91D3-C27D-4928-A2C7-CBDC62670C3C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3E149-6041-455C-94A3-3C321504E95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C03A3-7547-4332-9908-2A182E4DA60B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B5505-6A8C-4E18-B21C-0706A62575E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2CB2A-2B2F-43BE-AB19-2B10900CACFB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70271-B87C-4CA6-A5C9-AC730DB3F9D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827C7-4AC1-4137-9979-DD980E099426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A8FE9-0430-46D1-8694-B9B361B2B32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54CD7-FDA8-443D-952C-CC6C2F2AE3D3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7AA7B-3ED9-40F9-A660-40F403A6990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CC0D0-65A9-49EA-89B8-40981EC0B4B3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7CF9C-2BF2-483A-A0EE-2B7E655EFA9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46E547-0D8A-41AD-B3CA-12CEAA634F27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CDD554C5-05E5-4E93-87C8-A96712DE78B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Rectangle 3"/>
          <p:cNvGrpSpPr>
            <a:grpSpLocks/>
          </p:cNvGrpSpPr>
          <p:nvPr/>
        </p:nvGrpSpPr>
        <p:grpSpPr bwMode="auto">
          <a:xfrm flipH="1" flipV="1"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10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20482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9E8E0"/>
              </a:clrFrom>
              <a:clrTo>
                <a:srgbClr val="C9E8E0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0" y="152400"/>
            <a:ext cx="34290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0" y="4343400"/>
            <a:ext cx="9144000" cy="954088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002060"/>
                </a:solidFill>
                <a:latin typeface="Broadway" pitchFamily="82" charset="0"/>
              </a:rPr>
              <a:t>TOLERANCE,  DESENSITIZATION  &amp;</a:t>
            </a:r>
          </a:p>
          <a:p>
            <a:pPr algn="ctr"/>
            <a:r>
              <a:rPr lang="en-US" sz="2800">
                <a:solidFill>
                  <a:srgbClr val="002060"/>
                </a:solidFill>
                <a:latin typeface="Broadway" pitchFamily="82" charset="0"/>
              </a:rPr>
              <a:t>ADVERSE DRUG REACTIONS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3600" y="231775"/>
            <a:ext cx="914400" cy="523220"/>
          </a:xfrm>
          <a:prstGeom prst="rect">
            <a:avLst/>
          </a:prstGeom>
          <a:solidFill>
            <a:srgbClr val="FFFFFF"/>
          </a:solidFill>
          <a:ln>
            <a:solidFill>
              <a:srgbClr val="00206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>
                <a:solidFill>
                  <a:srgbClr val="FF0000"/>
                </a:solidFill>
                <a:latin typeface="Algerian" pitchFamily="82" charset="0"/>
                <a:cs typeface="+mn-cs"/>
              </a:rPr>
              <a:t>ilo</a:t>
            </a:r>
            <a:r>
              <a:rPr lang="en-US" sz="2800" dirty="0" err="1">
                <a:solidFill>
                  <a:srgbClr val="FF0000"/>
                </a:solidFill>
                <a:latin typeface="Britannic Bold" pitchFamily="34" charset="0"/>
                <a:cs typeface="+mn-cs"/>
              </a:rPr>
              <a:t>s</a:t>
            </a:r>
            <a:endParaRPr lang="en-US" sz="2800" dirty="0">
              <a:solidFill>
                <a:srgbClr val="FF0000"/>
              </a:solidFill>
              <a:latin typeface="Britannic Bold" pitchFamily="34" charset="0"/>
              <a:cs typeface="+mn-cs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81200" y="304800"/>
            <a:ext cx="601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solidFill>
                  <a:srgbClr val="000000"/>
                </a:solidFill>
                <a:latin typeface="Arial Narrow" pitchFamily="34" charset="0"/>
              </a:rPr>
              <a:t>By the end of this lecture you will be able to : </a:t>
            </a: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3048000" y="2743200"/>
            <a:ext cx="5638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Recognize </a:t>
            </a:r>
            <a: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  <a:t>patterns </a:t>
            </a: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of adverse </a:t>
            </a:r>
            <a: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  <a:t> drug </a:t>
            </a:r>
            <a:b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  <a:t>    reactions (ADR)</a:t>
            </a:r>
            <a:endParaRPr lang="en-US" sz="2400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3048000" y="1371600"/>
            <a:ext cx="6096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Distinguish difference between  tolerance </a:t>
            </a:r>
            <a:br>
              <a:rPr lang="en-US" sz="2400" dirty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  and desensitization ( </a:t>
            </a:r>
            <a:r>
              <a:rPr lang="en-US" sz="2400" dirty="0" err="1">
                <a:solidFill>
                  <a:srgbClr val="07044C"/>
                </a:solidFill>
                <a:latin typeface="Calibri" pitchFamily="34" charset="0"/>
              </a:rPr>
              <a:t>tachyphylaxis</a:t>
            </a: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) and </a:t>
            </a:r>
            <a:br>
              <a:rPr lang="en-US" sz="2400" dirty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  reasons for their development </a:t>
            </a: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4724400" y="5486400"/>
            <a:ext cx="4419600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25714B"/>
                </a:solidFill>
                <a:latin typeface="Berlin Sans FB Demi" pitchFamily="34" charset="0"/>
              </a:rPr>
              <a:t>By</a:t>
            </a:r>
          </a:p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25714B"/>
                </a:solidFill>
                <a:latin typeface="Berlin Sans FB Demi" pitchFamily="34" charset="0"/>
              </a:rPr>
              <a:t>Prof. </a:t>
            </a:r>
            <a:r>
              <a:rPr lang="en-US" sz="2800" dirty="0" err="1" smtClean="0">
                <a:solidFill>
                  <a:srgbClr val="25714B"/>
                </a:solidFill>
                <a:latin typeface="Berlin Sans FB Demi" pitchFamily="34" charset="0"/>
              </a:rPr>
              <a:t>Omnia</a:t>
            </a:r>
            <a:r>
              <a:rPr lang="en-US" sz="2800" dirty="0" smtClean="0">
                <a:solidFill>
                  <a:srgbClr val="25714B"/>
                </a:solidFill>
                <a:latin typeface="Berlin Sans FB Demi" pitchFamily="34" charset="0"/>
              </a:rPr>
              <a:t> </a:t>
            </a:r>
            <a:r>
              <a:rPr lang="en-US" sz="2800" dirty="0" err="1" smtClean="0">
                <a:solidFill>
                  <a:srgbClr val="25714B"/>
                </a:solidFill>
                <a:latin typeface="Berlin Sans FB Demi" pitchFamily="34" charset="0"/>
              </a:rPr>
              <a:t>Nayel</a:t>
            </a:r>
            <a:endParaRPr lang="en-US" sz="2800" dirty="0" smtClean="0">
              <a:solidFill>
                <a:srgbClr val="25714B"/>
              </a:solidFill>
              <a:latin typeface="Berlin Sans FB Demi" pitchFamily="34" charset="0"/>
            </a:endParaRPr>
          </a:p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25714B"/>
                </a:solidFill>
                <a:latin typeface="Berlin Sans FB Demi" pitchFamily="34" charset="0"/>
              </a:rPr>
              <a:t>Assoc. Prof. Osama </a:t>
            </a:r>
            <a:r>
              <a:rPr lang="en-US" sz="2800" dirty="0" err="1" smtClean="0">
                <a:solidFill>
                  <a:srgbClr val="25714B"/>
                </a:solidFill>
                <a:latin typeface="Berlin Sans FB Demi" pitchFamily="34" charset="0"/>
              </a:rPr>
              <a:t>Yousif</a:t>
            </a:r>
            <a:endParaRPr lang="en-US" sz="2800" dirty="0">
              <a:solidFill>
                <a:srgbClr val="25714B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14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152400"/>
            <a:ext cx="3238500" cy="6553200"/>
            <a:chOff x="0" y="0"/>
            <a:chExt cx="2016" cy="4320"/>
          </a:xfrm>
          <a:solidFill>
            <a:srgbClr val="A89CD4"/>
          </a:solidFill>
        </p:grpSpPr>
        <p:sp>
          <p:nvSpPr>
            <p:cNvPr id="3277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2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1028700" y="914400"/>
            <a:ext cx="51054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838200" y="1447800"/>
            <a:ext cx="7391400" cy="319088"/>
            <a:chOff x="144" y="1248"/>
            <a:chExt cx="4656" cy="201"/>
          </a:xfrm>
          <a:solidFill>
            <a:srgbClr val="5100C8"/>
          </a:solidFill>
        </p:grpSpPr>
        <p:sp>
          <p:nvSpPr>
            <p:cNvPr id="32775" name="AutoShape 7"/>
            <p:cNvSpPr>
              <a:spLocks noChangeArrowheads="1"/>
            </p:cNvSpPr>
            <p:nvPr/>
          </p:nvSpPr>
          <p:spPr bwMode="auto">
            <a:xfrm>
              <a:off x="384" y="1248"/>
              <a:ext cx="4416" cy="200"/>
            </a:xfrm>
            <a:prstGeom prst="roundRect">
              <a:avLst>
                <a:gd name="adj" fmla="val 0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6" name="AutoShape 8"/>
            <p:cNvSpPr>
              <a:spLocks noChangeArrowheads="1"/>
            </p:cNvSpPr>
            <p:nvPr/>
          </p:nvSpPr>
          <p:spPr bwMode="auto">
            <a:xfrm flipH="1">
              <a:off x="144" y="1248"/>
              <a:ext cx="248" cy="201"/>
            </a:xfrm>
            <a:prstGeom prst="flowChartDelay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1181100" y="914400"/>
            <a:ext cx="7734300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3600" b="1">
                <a:solidFill>
                  <a:schemeClr val="tx2"/>
                </a:solidFill>
              </a:rPr>
              <a:t>Quiz?</a:t>
            </a:r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539750" y="1752600"/>
            <a:ext cx="6264275" cy="510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ts val="600"/>
              </a:spcBef>
            </a:pPr>
            <a:r>
              <a:rPr lang="en-US" sz="2800" b="1" dirty="0" smtClean="0">
                <a:latin typeface="Arial Narrow" pitchFamily="34" charset="0"/>
              </a:rPr>
              <a:t>	The gradual diminution of response to the drug  that occurs gradual in the course of few days  to weeks is </a:t>
            </a:r>
          </a:p>
          <a:p>
            <a:pPr marL="609600" indent="-609600">
              <a:spcBef>
                <a:spcPts val="600"/>
              </a:spcBef>
            </a:pPr>
            <a:r>
              <a:rPr lang="en-US" sz="2800" b="1" dirty="0" smtClean="0">
                <a:latin typeface="Arial Narrow" pitchFamily="34" charset="0"/>
              </a:rPr>
              <a:t>     </a:t>
            </a:r>
          </a:p>
          <a:p>
            <a:pPr marL="609600" indent="-609600" algn="l" rtl="0">
              <a:spcBef>
                <a:spcPts val="600"/>
              </a:spcBef>
            </a:pPr>
            <a:r>
              <a:rPr lang="en-US" sz="2800" b="1" dirty="0" smtClean="0">
                <a:latin typeface="Arial Narrow" pitchFamily="34" charset="0"/>
              </a:rPr>
              <a:t>        A</a:t>
            </a:r>
            <a:r>
              <a:rPr lang="en-US" sz="2800" b="1" dirty="0">
                <a:latin typeface="Arial Narrow" pitchFamily="34" charset="0"/>
              </a:rPr>
              <a:t>) </a:t>
            </a:r>
            <a:r>
              <a:rPr lang="en-US" sz="2800" b="1" dirty="0" err="1" smtClean="0">
                <a:latin typeface="Arial Narrow" pitchFamily="34" charset="0"/>
              </a:rPr>
              <a:t>anaphylaxsis</a:t>
            </a:r>
            <a:r>
              <a:rPr lang="en-US" sz="2800" b="1" dirty="0">
                <a:latin typeface="Arial Narrow" pitchFamily="34" charset="0"/>
              </a:rPr>
              <a:t/>
            </a:r>
            <a:br>
              <a:rPr lang="en-US" sz="2800" b="1" dirty="0">
                <a:latin typeface="Arial Narrow" pitchFamily="34" charset="0"/>
              </a:rPr>
            </a:br>
            <a:r>
              <a:rPr lang="en-US" sz="2800" b="1" dirty="0">
                <a:latin typeface="Arial Narrow" pitchFamily="34" charset="0"/>
              </a:rPr>
              <a:t>B) </a:t>
            </a:r>
            <a:r>
              <a:rPr lang="en-US" sz="2800" b="1" dirty="0" smtClean="0">
                <a:latin typeface="Arial Narrow" pitchFamily="34" charset="0"/>
              </a:rPr>
              <a:t>tolerance</a:t>
            </a:r>
            <a:r>
              <a:rPr lang="en-US" sz="2800" b="1" dirty="0">
                <a:latin typeface="Arial Narrow" pitchFamily="34" charset="0"/>
              </a:rPr>
              <a:t/>
            </a:r>
            <a:br>
              <a:rPr lang="en-US" sz="2800" b="1" dirty="0">
                <a:latin typeface="Arial Narrow" pitchFamily="34" charset="0"/>
              </a:rPr>
            </a:br>
            <a:r>
              <a:rPr lang="en-US" sz="2800" b="1" dirty="0">
                <a:latin typeface="Arial Narrow" pitchFamily="34" charset="0"/>
              </a:rPr>
              <a:t>C) </a:t>
            </a:r>
            <a:r>
              <a:rPr lang="en-US" sz="2800" b="1" dirty="0" err="1" smtClean="0">
                <a:latin typeface="Arial Narrow" pitchFamily="34" charset="0"/>
              </a:rPr>
              <a:t>tachyphylaxsis</a:t>
            </a:r>
            <a:r>
              <a:rPr lang="en-US" sz="2800" b="1" dirty="0">
                <a:latin typeface="Arial Narrow" pitchFamily="34" charset="0"/>
              </a:rPr>
              <a:t/>
            </a:r>
            <a:br>
              <a:rPr lang="en-US" sz="2800" b="1" dirty="0">
                <a:latin typeface="Arial Narrow" pitchFamily="34" charset="0"/>
              </a:rPr>
            </a:br>
            <a:r>
              <a:rPr lang="en-US" sz="2800" b="1" dirty="0">
                <a:latin typeface="Arial Narrow" pitchFamily="34" charset="0"/>
              </a:rPr>
              <a:t>D) </a:t>
            </a:r>
            <a:r>
              <a:rPr lang="en-US" sz="2800" b="1" dirty="0" smtClean="0">
                <a:latin typeface="Arial Narrow" pitchFamily="34" charset="0"/>
              </a:rPr>
              <a:t>idiosyncrasy</a:t>
            </a:r>
            <a:r>
              <a:rPr lang="en-US" sz="2800" b="1" dirty="0">
                <a:latin typeface="Arial Narrow" pitchFamily="34" charset="0"/>
              </a:rPr>
              <a:t/>
            </a:r>
            <a:br>
              <a:rPr lang="en-US" sz="2800" b="1" dirty="0">
                <a:latin typeface="Arial Narrow" pitchFamily="34" charset="0"/>
              </a:rPr>
            </a:br>
            <a:endParaRPr lang="en-US" sz="2800" b="1" dirty="0">
              <a:latin typeface="Arial Narrow" pitchFamily="34" charset="0"/>
            </a:endParaRPr>
          </a:p>
        </p:txBody>
      </p:sp>
      <p:pic>
        <p:nvPicPr>
          <p:cNvPr id="32779" name="Picture 11" descr="QUESTION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88125" y="2420938"/>
            <a:ext cx="2376488" cy="4103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14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228600" y="152400"/>
            <a:ext cx="3238500" cy="6553200"/>
            <a:chOff x="0" y="0"/>
            <a:chExt cx="2016" cy="4320"/>
          </a:xfrm>
          <a:solidFill>
            <a:srgbClr val="A89CD4"/>
          </a:solidFill>
        </p:grpSpPr>
        <p:sp>
          <p:nvSpPr>
            <p:cNvPr id="3277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2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1028700" y="914400"/>
            <a:ext cx="51054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838200" y="1447800"/>
            <a:ext cx="7391400" cy="319088"/>
            <a:chOff x="144" y="1248"/>
            <a:chExt cx="4656" cy="201"/>
          </a:xfrm>
          <a:solidFill>
            <a:srgbClr val="5100C8"/>
          </a:solidFill>
        </p:grpSpPr>
        <p:sp>
          <p:nvSpPr>
            <p:cNvPr id="32775" name="AutoShape 7"/>
            <p:cNvSpPr>
              <a:spLocks noChangeArrowheads="1"/>
            </p:cNvSpPr>
            <p:nvPr/>
          </p:nvSpPr>
          <p:spPr bwMode="auto">
            <a:xfrm>
              <a:off x="384" y="1248"/>
              <a:ext cx="4416" cy="200"/>
            </a:xfrm>
            <a:prstGeom prst="roundRect">
              <a:avLst>
                <a:gd name="adj" fmla="val 0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6" name="AutoShape 8"/>
            <p:cNvSpPr>
              <a:spLocks noChangeArrowheads="1"/>
            </p:cNvSpPr>
            <p:nvPr/>
          </p:nvSpPr>
          <p:spPr bwMode="auto">
            <a:xfrm flipH="1">
              <a:off x="144" y="1248"/>
              <a:ext cx="248" cy="201"/>
            </a:xfrm>
            <a:prstGeom prst="flowChartDelay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1181100" y="914400"/>
            <a:ext cx="7734300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3600" b="1">
                <a:solidFill>
                  <a:schemeClr val="tx2"/>
                </a:solidFill>
              </a:rPr>
              <a:t>Quiz?</a:t>
            </a:r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539750" y="1752600"/>
            <a:ext cx="6264275" cy="510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ts val="600"/>
              </a:spcBef>
            </a:pPr>
            <a:r>
              <a:rPr lang="en-US" sz="2800" b="1" dirty="0" smtClean="0">
                <a:latin typeface="Arial Narrow" pitchFamily="34" charset="0"/>
              </a:rPr>
              <a:t>	The most important reason for development of tolerance is: </a:t>
            </a:r>
          </a:p>
          <a:p>
            <a:pPr marL="609600" indent="-609600">
              <a:spcBef>
                <a:spcPts val="600"/>
              </a:spcBef>
            </a:pPr>
            <a:r>
              <a:rPr lang="en-US" sz="2800" b="1" dirty="0" smtClean="0">
                <a:latin typeface="Arial Narrow" pitchFamily="34" charset="0"/>
              </a:rPr>
              <a:t>     </a:t>
            </a:r>
          </a:p>
          <a:p>
            <a:pPr marL="609600" indent="-609600" algn="l" rtl="0">
              <a:spcBef>
                <a:spcPts val="600"/>
              </a:spcBef>
            </a:pPr>
            <a:r>
              <a:rPr lang="en-US" sz="2800" b="1" dirty="0" smtClean="0">
                <a:latin typeface="Arial Narrow" pitchFamily="34" charset="0"/>
              </a:rPr>
              <a:t>        A</a:t>
            </a:r>
            <a:r>
              <a:rPr lang="en-US" sz="2800" b="1" dirty="0">
                <a:latin typeface="Arial Narrow" pitchFamily="34" charset="0"/>
              </a:rPr>
              <a:t>) </a:t>
            </a:r>
            <a:r>
              <a:rPr lang="en-US" sz="2800" b="1" dirty="0" smtClean="0">
                <a:latin typeface="Arial Narrow" pitchFamily="34" charset="0"/>
              </a:rPr>
              <a:t>Resistance to antimicrobial drug in </a:t>
            </a:r>
            <a:br>
              <a:rPr lang="en-US" sz="2800" b="1" dirty="0" smtClean="0">
                <a:latin typeface="Arial Narrow" pitchFamily="34" charset="0"/>
              </a:rPr>
            </a:br>
            <a:r>
              <a:rPr lang="en-US" sz="2800" b="1" dirty="0" smtClean="0">
                <a:latin typeface="Arial Narrow" pitchFamily="34" charset="0"/>
              </a:rPr>
              <a:t>     organism</a:t>
            </a:r>
            <a:r>
              <a:rPr lang="en-US" sz="2800" b="1" dirty="0">
                <a:latin typeface="Arial Narrow" pitchFamily="34" charset="0"/>
              </a:rPr>
              <a:t/>
            </a:r>
            <a:br>
              <a:rPr lang="en-US" sz="2800" b="1" dirty="0">
                <a:latin typeface="Arial Narrow" pitchFamily="34" charset="0"/>
              </a:rPr>
            </a:br>
            <a:r>
              <a:rPr lang="en-US" sz="2800" b="1" dirty="0">
                <a:latin typeface="Arial Narrow" pitchFamily="34" charset="0"/>
              </a:rPr>
              <a:t>B) </a:t>
            </a:r>
            <a:r>
              <a:rPr lang="en-US" sz="2800" b="1" dirty="0" smtClean="0">
                <a:latin typeface="Arial Narrow" pitchFamily="34" charset="0"/>
              </a:rPr>
              <a:t>Exhaustion of mediators at </a:t>
            </a:r>
            <a:br>
              <a:rPr lang="en-US" sz="2800" b="1" dirty="0" smtClean="0">
                <a:latin typeface="Arial Narrow" pitchFamily="34" charset="0"/>
              </a:rPr>
            </a:br>
            <a:r>
              <a:rPr lang="en-US" sz="2800" b="1" dirty="0" smtClean="0">
                <a:latin typeface="Arial Narrow" pitchFamily="34" charset="0"/>
              </a:rPr>
              <a:t>    receptors</a:t>
            </a:r>
            <a:r>
              <a:rPr lang="en-US" sz="2800" b="1" dirty="0">
                <a:latin typeface="Arial Narrow" pitchFamily="34" charset="0"/>
              </a:rPr>
              <a:t/>
            </a:r>
            <a:br>
              <a:rPr lang="en-US" sz="2800" b="1" dirty="0">
                <a:latin typeface="Arial Narrow" pitchFamily="34" charset="0"/>
              </a:rPr>
            </a:br>
            <a:r>
              <a:rPr lang="en-US" sz="2800" b="1" dirty="0">
                <a:latin typeface="Arial Narrow" pitchFamily="34" charset="0"/>
              </a:rPr>
              <a:t>C) </a:t>
            </a:r>
            <a:r>
              <a:rPr lang="en-US" sz="2800" b="1" dirty="0" smtClean="0">
                <a:latin typeface="Arial Narrow" pitchFamily="34" charset="0"/>
              </a:rPr>
              <a:t>Adaptive homeostatic response </a:t>
            </a:r>
            <a:br>
              <a:rPr lang="en-US" sz="2800" b="1" dirty="0" smtClean="0">
                <a:latin typeface="Arial Narrow" pitchFamily="34" charset="0"/>
              </a:rPr>
            </a:br>
            <a:r>
              <a:rPr lang="en-US" sz="2800" b="1" dirty="0" smtClean="0">
                <a:latin typeface="Arial Narrow" pitchFamily="34" charset="0"/>
              </a:rPr>
              <a:t>    post receptor</a:t>
            </a:r>
            <a:r>
              <a:rPr lang="en-US" sz="2800" b="1" dirty="0">
                <a:latin typeface="Arial Narrow" pitchFamily="34" charset="0"/>
              </a:rPr>
              <a:t/>
            </a:r>
            <a:br>
              <a:rPr lang="en-US" sz="2800" b="1" dirty="0">
                <a:latin typeface="Arial Narrow" pitchFamily="34" charset="0"/>
              </a:rPr>
            </a:br>
            <a:r>
              <a:rPr lang="en-US" sz="2800" b="1" dirty="0">
                <a:latin typeface="Arial Narrow" pitchFamily="34" charset="0"/>
              </a:rPr>
              <a:t>D) </a:t>
            </a:r>
            <a:r>
              <a:rPr lang="en-US" sz="2800" b="1" dirty="0" smtClean="0">
                <a:latin typeface="Arial Narrow" pitchFamily="34" charset="0"/>
              </a:rPr>
              <a:t>Decrease drug availability due to </a:t>
            </a:r>
            <a:br>
              <a:rPr lang="en-US" sz="2800" b="1" dirty="0" smtClean="0">
                <a:latin typeface="Arial Narrow" pitchFamily="34" charset="0"/>
              </a:rPr>
            </a:br>
            <a:r>
              <a:rPr lang="en-US" sz="2800" b="1" dirty="0" smtClean="0">
                <a:latin typeface="Arial Narrow" pitchFamily="34" charset="0"/>
              </a:rPr>
              <a:t>     pre-receptor causes</a:t>
            </a:r>
            <a:r>
              <a:rPr lang="en-US" sz="2800" b="1" dirty="0">
                <a:latin typeface="Arial Narrow" pitchFamily="34" charset="0"/>
              </a:rPr>
              <a:t/>
            </a:r>
            <a:br>
              <a:rPr lang="en-US" sz="2800" b="1" dirty="0">
                <a:latin typeface="Arial Narrow" pitchFamily="34" charset="0"/>
              </a:rPr>
            </a:br>
            <a:endParaRPr lang="en-US" sz="2800" b="1" dirty="0">
              <a:latin typeface="Arial Narrow" pitchFamily="34" charset="0"/>
            </a:endParaRPr>
          </a:p>
        </p:txBody>
      </p:sp>
      <p:pic>
        <p:nvPicPr>
          <p:cNvPr id="32779" name="Picture 11" descr="QUESTION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88125" y="2420938"/>
            <a:ext cx="2376488" cy="4103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14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228600" y="152400"/>
            <a:ext cx="3238500" cy="6553200"/>
            <a:chOff x="0" y="0"/>
            <a:chExt cx="2016" cy="4320"/>
          </a:xfrm>
          <a:solidFill>
            <a:srgbClr val="A89CD4"/>
          </a:solidFill>
        </p:grpSpPr>
        <p:sp>
          <p:nvSpPr>
            <p:cNvPr id="3277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2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1028700" y="914400"/>
            <a:ext cx="51054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838200" y="1447800"/>
            <a:ext cx="7391400" cy="319088"/>
            <a:chOff x="144" y="1248"/>
            <a:chExt cx="4656" cy="201"/>
          </a:xfrm>
          <a:solidFill>
            <a:srgbClr val="5100C8"/>
          </a:solidFill>
        </p:grpSpPr>
        <p:sp>
          <p:nvSpPr>
            <p:cNvPr id="32775" name="AutoShape 7"/>
            <p:cNvSpPr>
              <a:spLocks noChangeArrowheads="1"/>
            </p:cNvSpPr>
            <p:nvPr/>
          </p:nvSpPr>
          <p:spPr bwMode="auto">
            <a:xfrm>
              <a:off x="384" y="1248"/>
              <a:ext cx="4416" cy="200"/>
            </a:xfrm>
            <a:prstGeom prst="roundRect">
              <a:avLst>
                <a:gd name="adj" fmla="val 0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6" name="AutoShape 8"/>
            <p:cNvSpPr>
              <a:spLocks noChangeArrowheads="1"/>
            </p:cNvSpPr>
            <p:nvPr/>
          </p:nvSpPr>
          <p:spPr bwMode="auto">
            <a:xfrm flipH="1">
              <a:off x="144" y="1248"/>
              <a:ext cx="248" cy="201"/>
            </a:xfrm>
            <a:prstGeom prst="flowChartDelay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1181100" y="914400"/>
            <a:ext cx="7734300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3600" b="1">
                <a:solidFill>
                  <a:schemeClr val="tx2"/>
                </a:solidFill>
              </a:rPr>
              <a:t>Quiz?</a:t>
            </a:r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539750" y="1752600"/>
            <a:ext cx="6264275" cy="510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ts val="600"/>
              </a:spcBef>
            </a:pPr>
            <a:r>
              <a:rPr lang="en-US" sz="2800" b="1" dirty="0" smtClean="0">
                <a:latin typeface="Arial Narrow" pitchFamily="34" charset="0"/>
              </a:rPr>
              <a:t>	</a:t>
            </a:r>
            <a:r>
              <a:rPr lang="en-US" sz="2800" b="1" dirty="0" err="1" smtClean="0">
                <a:latin typeface="Arial Narrow" pitchFamily="34" charset="0"/>
              </a:rPr>
              <a:t>Teratogenicity</a:t>
            </a:r>
            <a:r>
              <a:rPr lang="en-US" sz="2800" b="1" dirty="0" smtClean="0">
                <a:latin typeface="Arial Narrow" pitchFamily="34" charset="0"/>
              </a:rPr>
              <a:t> to </a:t>
            </a:r>
            <a:r>
              <a:rPr lang="en-US" sz="2800" b="1" dirty="0" err="1" smtClean="0">
                <a:latin typeface="Arial Narrow" pitchFamily="34" charset="0"/>
              </a:rPr>
              <a:t>retinoids</a:t>
            </a:r>
            <a:r>
              <a:rPr lang="en-US" sz="2800" b="1" dirty="0" smtClean="0">
                <a:latin typeface="Arial Narrow" pitchFamily="34" charset="0"/>
              </a:rPr>
              <a:t> is considered</a:t>
            </a:r>
          </a:p>
          <a:p>
            <a:pPr marL="609600" indent="-609600">
              <a:spcBef>
                <a:spcPts val="600"/>
              </a:spcBef>
            </a:pPr>
            <a:r>
              <a:rPr lang="en-US" sz="2800" b="1" dirty="0" smtClean="0">
                <a:latin typeface="Arial Narrow" pitchFamily="34" charset="0"/>
              </a:rPr>
              <a:t>     </a:t>
            </a:r>
          </a:p>
          <a:p>
            <a:pPr marL="609600" indent="-609600">
              <a:spcBef>
                <a:spcPts val="600"/>
              </a:spcBef>
            </a:pPr>
            <a:r>
              <a:rPr lang="en-US" sz="2800" b="1" dirty="0" smtClean="0">
                <a:latin typeface="Arial Narrow" pitchFamily="34" charset="0"/>
              </a:rPr>
              <a:t>        A</a:t>
            </a:r>
            <a:r>
              <a:rPr lang="en-US" sz="2800" b="1" dirty="0">
                <a:latin typeface="Arial Narrow" pitchFamily="34" charset="0"/>
              </a:rPr>
              <a:t>) </a:t>
            </a:r>
            <a:r>
              <a:rPr lang="en-US" sz="2800" b="1" dirty="0" smtClean="0">
                <a:latin typeface="Arial Narrow" pitchFamily="34" charset="0"/>
              </a:rPr>
              <a:t>Type C adverse drug reaction</a:t>
            </a:r>
            <a:r>
              <a:rPr lang="en-US" sz="2800" b="1" dirty="0">
                <a:latin typeface="Arial Narrow" pitchFamily="34" charset="0"/>
              </a:rPr>
              <a:t/>
            </a:r>
            <a:br>
              <a:rPr lang="en-US" sz="2800" b="1" dirty="0">
                <a:latin typeface="Arial Narrow" pitchFamily="34" charset="0"/>
              </a:rPr>
            </a:br>
            <a:r>
              <a:rPr lang="en-US" sz="2800" b="1" dirty="0">
                <a:latin typeface="Arial Narrow" pitchFamily="34" charset="0"/>
              </a:rPr>
              <a:t>B) </a:t>
            </a:r>
            <a:r>
              <a:rPr lang="en-US" sz="2800" b="1" dirty="0" smtClean="0">
                <a:latin typeface="Arial Narrow" pitchFamily="34" charset="0"/>
              </a:rPr>
              <a:t>Type I hypersensitivity reaction</a:t>
            </a:r>
            <a:r>
              <a:rPr lang="en-US" sz="2800" b="1" dirty="0">
                <a:latin typeface="Arial Narrow" pitchFamily="34" charset="0"/>
              </a:rPr>
              <a:t/>
            </a:r>
            <a:br>
              <a:rPr lang="en-US" sz="2800" b="1" dirty="0">
                <a:latin typeface="Arial Narrow" pitchFamily="34" charset="0"/>
              </a:rPr>
            </a:br>
            <a:r>
              <a:rPr lang="en-US" sz="2800" b="1" dirty="0">
                <a:latin typeface="Arial Narrow" pitchFamily="34" charset="0"/>
              </a:rPr>
              <a:t>C) </a:t>
            </a:r>
            <a:r>
              <a:rPr lang="en-US" sz="2800" b="1" dirty="0" smtClean="0">
                <a:latin typeface="Arial Narrow" pitchFamily="34" charset="0"/>
              </a:rPr>
              <a:t>Type C adverse drug reaction </a:t>
            </a:r>
            <a:r>
              <a:rPr lang="en-US" sz="2800" b="1" dirty="0">
                <a:latin typeface="Arial Narrow" pitchFamily="34" charset="0"/>
              </a:rPr>
              <a:t/>
            </a:r>
            <a:br>
              <a:rPr lang="en-US" sz="2800" b="1" dirty="0">
                <a:latin typeface="Arial Narrow" pitchFamily="34" charset="0"/>
              </a:rPr>
            </a:br>
            <a:r>
              <a:rPr lang="en-US" sz="2800" b="1" dirty="0">
                <a:latin typeface="Arial Narrow" pitchFamily="34" charset="0"/>
              </a:rPr>
              <a:t>D) </a:t>
            </a:r>
            <a:r>
              <a:rPr lang="en-US" sz="2800" b="1" dirty="0" smtClean="0">
                <a:latin typeface="Arial Narrow" pitchFamily="34" charset="0"/>
              </a:rPr>
              <a:t>Type III hypersensitivity reaction </a:t>
            </a:r>
            <a:r>
              <a:rPr lang="en-US" sz="2800" b="1" dirty="0">
                <a:latin typeface="Arial Narrow" pitchFamily="34" charset="0"/>
              </a:rPr>
              <a:t/>
            </a:r>
            <a:br>
              <a:rPr lang="en-US" sz="2800" b="1" dirty="0">
                <a:latin typeface="Arial Narrow" pitchFamily="34" charset="0"/>
              </a:rPr>
            </a:br>
            <a:endParaRPr lang="en-US" sz="2800" b="1" dirty="0">
              <a:latin typeface="Arial Narrow" pitchFamily="34" charset="0"/>
            </a:endParaRPr>
          </a:p>
        </p:txBody>
      </p:sp>
      <p:pic>
        <p:nvPicPr>
          <p:cNvPr id="32779" name="Picture 11" descr="QUESTION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88125" y="2420938"/>
            <a:ext cx="2376488" cy="4103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14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228600" y="152400"/>
            <a:ext cx="3238500" cy="6553200"/>
            <a:chOff x="0" y="0"/>
            <a:chExt cx="2016" cy="4320"/>
          </a:xfrm>
          <a:solidFill>
            <a:srgbClr val="A89CD4"/>
          </a:solidFill>
        </p:grpSpPr>
        <p:sp>
          <p:nvSpPr>
            <p:cNvPr id="3277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2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1028700" y="914400"/>
            <a:ext cx="51054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838200" y="1447800"/>
            <a:ext cx="7391400" cy="319088"/>
            <a:chOff x="144" y="1248"/>
            <a:chExt cx="4656" cy="201"/>
          </a:xfrm>
          <a:solidFill>
            <a:srgbClr val="5100C8"/>
          </a:solidFill>
        </p:grpSpPr>
        <p:sp>
          <p:nvSpPr>
            <p:cNvPr id="32775" name="AutoShape 7"/>
            <p:cNvSpPr>
              <a:spLocks noChangeArrowheads="1"/>
            </p:cNvSpPr>
            <p:nvPr/>
          </p:nvSpPr>
          <p:spPr bwMode="auto">
            <a:xfrm>
              <a:off x="384" y="1248"/>
              <a:ext cx="4416" cy="200"/>
            </a:xfrm>
            <a:prstGeom prst="roundRect">
              <a:avLst>
                <a:gd name="adj" fmla="val 0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6" name="AutoShape 8"/>
            <p:cNvSpPr>
              <a:spLocks noChangeArrowheads="1"/>
            </p:cNvSpPr>
            <p:nvPr/>
          </p:nvSpPr>
          <p:spPr bwMode="auto">
            <a:xfrm flipH="1">
              <a:off x="144" y="1248"/>
              <a:ext cx="248" cy="201"/>
            </a:xfrm>
            <a:prstGeom prst="flowChartDelay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1181100" y="914400"/>
            <a:ext cx="7734300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3600" b="1">
                <a:solidFill>
                  <a:schemeClr val="tx2"/>
                </a:solidFill>
              </a:rPr>
              <a:t>Quiz?</a:t>
            </a:r>
            <a:endParaRPr lang="en-US" sz="4400">
              <a:solidFill>
                <a:schemeClr val="tx2"/>
              </a:solidFill>
            </a:endParaRPr>
          </a:p>
        </p:txBody>
      </p:sp>
      <p:pic>
        <p:nvPicPr>
          <p:cNvPr id="32779" name="Picture 11" descr="QUESTION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88125" y="2420938"/>
            <a:ext cx="2376488" cy="4103687"/>
          </a:xfrm>
          <a:prstGeom prst="rect">
            <a:avLst/>
          </a:prstGeom>
          <a:noFill/>
        </p:spPr>
      </p:pic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304800" y="1752600"/>
            <a:ext cx="6172200" cy="510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ts val="600"/>
              </a:spcBef>
            </a:pPr>
            <a:r>
              <a:rPr lang="en-US" sz="2800" b="1" dirty="0" smtClean="0">
                <a:latin typeface="Arial Narrow" pitchFamily="34" charset="0"/>
              </a:rPr>
              <a:t>	 An example of drug induced  </a:t>
            </a:r>
            <a:br>
              <a:rPr lang="en-US" sz="2800" b="1" dirty="0" smtClean="0">
                <a:latin typeface="Arial Narrow" pitchFamily="34" charset="0"/>
              </a:rPr>
            </a:br>
            <a:r>
              <a:rPr lang="en-US" sz="2800" b="1" dirty="0" smtClean="0">
                <a:latin typeface="Arial Narrow" pitchFamily="34" charset="0"/>
              </a:rPr>
              <a:t>  </a:t>
            </a:r>
            <a:r>
              <a:rPr lang="en-US" sz="2800" b="1" dirty="0" err="1" smtClean="0">
                <a:latin typeface="Arial Narrow" pitchFamily="34" charset="0"/>
              </a:rPr>
              <a:t>cytotoxicity</a:t>
            </a:r>
            <a:r>
              <a:rPr lang="en-US" sz="2800" b="1" dirty="0" smtClean="0">
                <a:latin typeface="Arial Narrow" pitchFamily="34" charset="0"/>
              </a:rPr>
              <a:t> is  </a:t>
            </a:r>
          </a:p>
          <a:p>
            <a:pPr marL="609600" indent="-609600">
              <a:spcBef>
                <a:spcPts val="600"/>
              </a:spcBef>
            </a:pPr>
            <a:r>
              <a:rPr lang="en-US" sz="2800" b="1" dirty="0" smtClean="0">
                <a:latin typeface="Arial Narrow" pitchFamily="34" charset="0"/>
              </a:rPr>
              <a:t>     </a:t>
            </a:r>
          </a:p>
          <a:p>
            <a:r>
              <a:rPr lang="en-US" sz="2800" b="1" dirty="0" smtClean="0">
                <a:latin typeface="Arial Narrow" pitchFamily="34" charset="0"/>
              </a:rPr>
              <a:t>        A</a:t>
            </a:r>
            <a:r>
              <a:rPr lang="en-US" sz="2800" b="1" dirty="0">
                <a:latin typeface="Arial Narrow" pitchFamily="34" charset="0"/>
              </a:rPr>
              <a:t>) </a:t>
            </a:r>
            <a:r>
              <a:rPr lang="en-US" sz="2800" b="1" dirty="0" smtClean="0">
                <a:latin typeface="Arial Narrow" pitchFamily="34" charset="0"/>
              </a:rPr>
              <a:t>bronchial asthma by penicillin</a:t>
            </a:r>
            <a:r>
              <a:rPr lang="en-US" sz="2800" b="1" dirty="0" smtClean="0">
                <a:solidFill>
                  <a:srgbClr val="5100C8"/>
                </a:solidFill>
                <a:latin typeface="Arial Narrow" pitchFamily="34" charset="0"/>
              </a:rPr>
              <a:t> </a:t>
            </a:r>
            <a:r>
              <a:rPr lang="en-US" sz="2800" b="1" dirty="0">
                <a:latin typeface="Arial Narrow" pitchFamily="34" charset="0"/>
              </a:rPr>
              <a:t/>
            </a:r>
            <a:br>
              <a:rPr lang="en-US" sz="2800" b="1" dirty="0">
                <a:latin typeface="Arial Narrow" pitchFamily="34" charset="0"/>
              </a:rPr>
            </a:br>
            <a:r>
              <a:rPr lang="en-US" sz="2800" b="1" dirty="0" smtClean="0">
                <a:latin typeface="Arial Narrow" pitchFamily="34" charset="0"/>
              </a:rPr>
              <a:t>        B</a:t>
            </a:r>
            <a:r>
              <a:rPr lang="en-US" sz="2800" b="1" dirty="0">
                <a:latin typeface="Arial Narrow" pitchFamily="34" charset="0"/>
              </a:rPr>
              <a:t>) </a:t>
            </a:r>
            <a:r>
              <a:rPr lang="en-US" sz="2800" b="1" dirty="0" err="1" smtClean="0">
                <a:latin typeface="Arial Narrow" pitchFamily="34" charset="0"/>
              </a:rPr>
              <a:t>haemolytic</a:t>
            </a:r>
            <a:r>
              <a:rPr lang="en-US" sz="2800" b="1" dirty="0" smtClean="0">
                <a:latin typeface="Arial Narrow" pitchFamily="34" charset="0"/>
              </a:rPr>
              <a:t> anemia by </a:t>
            </a:r>
            <a:r>
              <a:rPr lang="en-US" sz="2800" b="1" dirty="0" err="1" smtClean="0">
                <a:latin typeface="Arial Narrow" pitchFamily="34" charset="0"/>
              </a:rPr>
              <a:t>quinidine</a:t>
            </a:r>
            <a:endParaRPr lang="en-US" sz="2800" b="1" dirty="0" smtClean="0">
              <a:latin typeface="Arial Narrow" pitchFamily="34" charset="0"/>
            </a:endParaRPr>
          </a:p>
          <a:p>
            <a:r>
              <a:rPr lang="en-US" sz="2800" b="1" dirty="0" smtClean="0">
                <a:latin typeface="Arial Narrow" pitchFamily="34" charset="0"/>
              </a:rPr>
              <a:t>        C</a:t>
            </a:r>
            <a:r>
              <a:rPr lang="en-US" sz="2800" b="1" dirty="0">
                <a:latin typeface="Arial Narrow" pitchFamily="34" charset="0"/>
              </a:rPr>
              <a:t>) </a:t>
            </a:r>
            <a:r>
              <a:rPr lang="en-US" sz="2800" b="1" dirty="0" smtClean="0">
                <a:latin typeface="Arial Narrow" pitchFamily="34" charset="0"/>
              </a:rPr>
              <a:t>serum sickness by </a:t>
            </a:r>
            <a:r>
              <a:rPr lang="en-US" sz="2800" b="1" dirty="0" err="1" smtClean="0">
                <a:latin typeface="Arial Narrow" pitchFamily="34" charset="0"/>
              </a:rPr>
              <a:t>sulphonamides</a:t>
            </a:r>
            <a:endParaRPr lang="en-US" sz="2800" b="1" dirty="0" smtClean="0">
              <a:latin typeface="Arial Narrow" pitchFamily="34" charset="0"/>
            </a:endParaRPr>
          </a:p>
          <a:p>
            <a:r>
              <a:rPr lang="en-US" sz="2800" b="1" dirty="0" smtClean="0">
                <a:latin typeface="Arial Narrow" pitchFamily="34" charset="0"/>
              </a:rPr>
              <a:t>        D</a:t>
            </a:r>
            <a:r>
              <a:rPr lang="en-US" sz="2800" b="1" dirty="0">
                <a:latin typeface="Arial Narrow" pitchFamily="34" charset="0"/>
              </a:rPr>
              <a:t>) </a:t>
            </a:r>
            <a:r>
              <a:rPr lang="en-US" sz="2800" b="1" dirty="0" smtClean="0">
                <a:latin typeface="Arial Narrow" pitchFamily="34" charset="0"/>
              </a:rPr>
              <a:t>contact dermatitis by local </a:t>
            </a:r>
            <a:r>
              <a:rPr lang="en-US" sz="2800" b="1" dirty="0" err="1" smtClean="0">
                <a:latin typeface="Arial Narrow" pitchFamily="34" charset="0"/>
              </a:rPr>
              <a:t>anaes</a:t>
            </a:r>
            <a:r>
              <a:rPr lang="en-US" sz="2800" b="1" dirty="0" smtClean="0">
                <a:latin typeface="Arial Narrow" pitchFamily="34" charset="0"/>
              </a:rPr>
              <a:t>- </a:t>
            </a:r>
            <a:br>
              <a:rPr lang="en-US" sz="2800" b="1" dirty="0" smtClean="0">
                <a:latin typeface="Arial Narrow" pitchFamily="34" charset="0"/>
              </a:rPr>
            </a:br>
            <a:r>
              <a:rPr lang="en-US" sz="2800" b="1" dirty="0" smtClean="0">
                <a:latin typeface="Arial Narrow" pitchFamily="34" charset="0"/>
              </a:rPr>
              <a:t>             </a:t>
            </a:r>
            <a:r>
              <a:rPr lang="en-US" sz="2800" b="1" dirty="0" err="1" smtClean="0">
                <a:latin typeface="Arial Narrow" pitchFamily="34" charset="0"/>
              </a:rPr>
              <a:t>thetic</a:t>
            </a:r>
            <a:r>
              <a:rPr lang="en-US" sz="2800" b="1" dirty="0" smtClean="0">
                <a:latin typeface="Arial Narrow" pitchFamily="34" charset="0"/>
              </a:rPr>
              <a:t> creams</a:t>
            </a:r>
            <a:r>
              <a:rPr lang="en-US" sz="2800" b="1" dirty="0">
                <a:latin typeface="Arial Narrow" pitchFamily="34" charset="0"/>
              </a:rPr>
              <a:t/>
            </a:r>
            <a:br>
              <a:rPr lang="en-US" sz="2800" b="1" dirty="0">
                <a:latin typeface="Arial Narrow" pitchFamily="34" charset="0"/>
              </a:rPr>
            </a:br>
            <a:endParaRPr lang="en-US" sz="28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8976" y="204787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7838" y="762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0" y="4191000"/>
            <a:ext cx="9144000" cy="52387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5100C8"/>
                </a:solidFill>
                <a:latin typeface="Broadway" pitchFamily="82" charset="0"/>
              </a:rPr>
              <a:t>TOLERANCE and DESENSITIZATION 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0" y="2228671"/>
            <a:ext cx="6553200" cy="1200329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atin typeface="Arial Narrow" pitchFamily="34" charset="0"/>
                <a:cs typeface="Arial" pitchFamily="34" charset="0"/>
              </a:rPr>
              <a:t>Phenomenon of variation in drug response, where by there is a gradual </a:t>
            </a:r>
            <a:r>
              <a:rPr lang="en-US" sz="2400" b="1" dirty="0">
                <a:solidFill>
                  <a:srgbClr val="5100C8"/>
                </a:solidFill>
                <a:latin typeface="Arial Narrow" pitchFamily="34" charset="0"/>
                <a:cs typeface="Arial" pitchFamily="34" charset="0"/>
              </a:rPr>
              <a:t>diminution o</a:t>
            </a:r>
            <a:r>
              <a:rPr lang="en-US" sz="2400" b="1" dirty="0">
                <a:latin typeface="Arial Narrow" pitchFamily="34" charset="0"/>
                <a:cs typeface="Arial" pitchFamily="34" charset="0"/>
              </a:rPr>
              <a:t>f the response to the drug when given </a:t>
            </a:r>
            <a:r>
              <a:rPr lang="en-US" sz="2400" b="1" dirty="0">
                <a:solidFill>
                  <a:srgbClr val="333300"/>
                </a:solidFill>
                <a:latin typeface="Arial Narrow" pitchFamily="34" charset="0"/>
                <a:cs typeface="Arial" pitchFamily="34" charset="0"/>
              </a:rPr>
              <a:t>continuously or repeatedly</a:t>
            </a:r>
            <a:r>
              <a:rPr lang="en-US" sz="2400" b="1" dirty="0">
                <a:latin typeface="Arial Narrow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pic>
        <p:nvPicPr>
          <p:cNvPr id="174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8976" y="204787"/>
            <a:ext cx="2456999" cy="368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5" name="TextBox 174"/>
          <p:cNvSpPr txBox="1"/>
          <p:nvPr/>
        </p:nvSpPr>
        <p:spPr>
          <a:xfrm>
            <a:off x="1931574" y="1295400"/>
            <a:ext cx="1828800" cy="1107996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>
                <a:latin typeface="Arial Narrow" pitchFamily="34" charset="0"/>
                <a:cs typeface="Arial" pitchFamily="34" charset="0"/>
              </a:rPr>
              <a:t>Rapid, in the course of few minutes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4903374" y="1295400"/>
            <a:ext cx="1828800" cy="1107996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>
                <a:latin typeface="Arial Narrow" pitchFamily="34" charset="0"/>
                <a:cs typeface="Arial" pitchFamily="34" charset="0"/>
              </a:rPr>
              <a:t>Gradual in the course of few days  to weeks</a:t>
            </a:r>
          </a:p>
        </p:txBody>
      </p:sp>
      <p:sp>
        <p:nvSpPr>
          <p:cNvPr id="177" name="TextBox 30"/>
          <p:cNvSpPr txBox="1">
            <a:spLocks noChangeArrowheads="1"/>
          </p:cNvSpPr>
          <p:nvPr/>
        </p:nvSpPr>
        <p:spPr bwMode="auto">
          <a:xfrm>
            <a:off x="4903788" y="2797175"/>
            <a:ext cx="2133600" cy="461963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5100C8"/>
                </a:solidFill>
                <a:latin typeface="Constantia" pitchFamily="18" charset="0"/>
              </a:rPr>
              <a:t>TOLERANCE</a:t>
            </a:r>
          </a:p>
        </p:txBody>
      </p:sp>
      <p:sp>
        <p:nvSpPr>
          <p:cNvPr id="178" name="TextBox 30"/>
          <p:cNvSpPr txBox="1">
            <a:spLocks noChangeArrowheads="1"/>
          </p:cNvSpPr>
          <p:nvPr/>
        </p:nvSpPr>
        <p:spPr bwMode="auto">
          <a:xfrm>
            <a:off x="712788" y="2797175"/>
            <a:ext cx="2971800" cy="831850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5100C8"/>
                </a:solidFill>
                <a:latin typeface="Constantia" pitchFamily="18" charset="0"/>
              </a:rPr>
              <a:t>TACHYPHYLAXIS / DESENSITIZATION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1981200" y="175490"/>
            <a:ext cx="5181600" cy="461665"/>
          </a:xfrm>
          <a:prstGeom prst="rect">
            <a:avLst/>
          </a:prstGeom>
          <a:solidFill>
            <a:schemeClr val="bg1"/>
          </a:solidFill>
          <a:effectLst>
            <a:outerShdw blurRad="50800" dist="38100" algn="l" rotWithShape="0">
              <a:srgbClr val="5100C8"/>
            </a:outerShdw>
            <a:softEdge rad="31750"/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5100C8"/>
                </a:solidFill>
                <a:latin typeface="Comic Sans MS" pitchFamily="66" charset="0"/>
                <a:cs typeface="Arial" pitchFamily="34" charset="0"/>
              </a:rPr>
              <a:t>DIMINUTION OF A RESPONSE</a:t>
            </a:r>
          </a:p>
        </p:txBody>
      </p:sp>
      <p:cxnSp>
        <p:nvCxnSpPr>
          <p:cNvPr id="180" name="Straight Arrow Connector 179"/>
          <p:cNvCxnSpPr/>
          <p:nvPr/>
        </p:nvCxnSpPr>
        <p:spPr>
          <a:xfrm rot="10800000" flipV="1">
            <a:off x="3074988" y="685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/>
          <p:nvPr/>
        </p:nvCxnSpPr>
        <p:spPr>
          <a:xfrm rot="10800000" flipH="1" flipV="1">
            <a:off x="4751388" y="685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rot="10800000" flipV="1">
            <a:off x="2998788" y="2209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/>
          <p:nvPr/>
        </p:nvCxnSpPr>
        <p:spPr>
          <a:xfrm rot="10800000" flipH="1" flipV="1">
            <a:off x="4903788" y="2209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4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533400"/>
            <a:ext cx="165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508375" y="6015037"/>
            <a:ext cx="1520825" cy="461963"/>
          </a:xfrm>
          <a:prstGeom prst="rect">
            <a:avLst/>
          </a:prstGeom>
          <a:solidFill>
            <a:srgbClr val="7B48A2"/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FFFF"/>
                </a:solidFill>
                <a:latin typeface="Arial Narrow" pitchFamily="34" charset="0"/>
              </a:rPr>
              <a:t>Resistance</a:t>
            </a:r>
            <a:endParaRPr lang="en-US" sz="240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3124200" y="5024437"/>
            <a:ext cx="28686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>
                <a:latin typeface="Arial Narrow" pitchFamily="34" charset="0"/>
              </a:rPr>
              <a:t>Loss of effectiveness of antimicrobial agent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905000" y="4110037"/>
            <a:ext cx="4495800" cy="769441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200" b="1" dirty="0" smtClean="0">
                <a:latin typeface="Arial Narrow" pitchFamily="34" charset="0"/>
              </a:rPr>
              <a:t>These SHOULD BE DISTINGUISHED FROM</a:t>
            </a:r>
            <a:endParaRPr lang="en-US" sz="22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432" y="-12700"/>
            <a:ext cx="9205913" cy="6870700"/>
            <a:chOff x="-35" y="-4"/>
            <a:chExt cx="5799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-35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sp>
        <p:nvSpPr>
          <p:cNvPr id="23554" name="Rectangle 172"/>
          <p:cNvSpPr>
            <a:spLocks noChangeArrowheads="1"/>
          </p:cNvSpPr>
          <p:nvPr/>
        </p:nvSpPr>
        <p:spPr bwMode="auto">
          <a:xfrm>
            <a:off x="1295400" y="152400"/>
            <a:ext cx="6324600" cy="461963"/>
          </a:xfrm>
          <a:prstGeom prst="rect">
            <a:avLst/>
          </a:prstGeom>
          <a:solidFill>
            <a:srgbClr val="7B48A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FFFF"/>
                </a:solidFill>
                <a:latin typeface="Britannic Bold" pitchFamily="34" charset="0"/>
              </a:rPr>
              <a:t>REASONS FOR DEVELOPMENT OF TOLERANCE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76200"/>
            <a:ext cx="165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01613" y="1104900"/>
            <a:ext cx="1703387" cy="1422400"/>
            <a:chOff x="76200" y="2856708"/>
            <a:chExt cx="1447800" cy="1422806"/>
          </a:xfrm>
        </p:grpSpPr>
        <p:cxnSp>
          <p:nvCxnSpPr>
            <p:cNvPr id="25" name="Straight Arrow Connector 24"/>
            <p:cNvCxnSpPr/>
            <p:nvPr/>
          </p:nvCxnSpPr>
          <p:spPr bwMode="auto">
            <a:xfrm rot="5400000">
              <a:off x="621346" y="3007802"/>
              <a:ext cx="304887" cy="2699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 bwMode="auto">
            <a:xfrm>
              <a:off x="76200" y="3187002"/>
              <a:ext cx="1447800" cy="1092512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PRE RECEPTOR EVENTS</a:t>
              </a: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498713" y="1087438"/>
            <a:ext cx="2019300" cy="1065212"/>
            <a:chOff x="4528008" y="2895600"/>
            <a:chExt cx="2362200" cy="1063982"/>
          </a:xfrm>
        </p:grpSpPr>
        <p:cxnSp>
          <p:nvCxnSpPr>
            <p:cNvPr id="28" name="Straight Arrow Connector 27"/>
            <p:cNvCxnSpPr/>
            <p:nvPr/>
          </p:nvCxnSpPr>
          <p:spPr>
            <a:xfrm rot="5400000">
              <a:off x="5563385" y="3046895"/>
              <a:ext cx="304448" cy="1856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528008" y="3200048"/>
              <a:ext cx="2362200" cy="75953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EVENTS AT RECEPTORS</a:t>
              </a:r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7135813" y="1087438"/>
            <a:ext cx="1627187" cy="1398587"/>
            <a:chOff x="7086600" y="2895600"/>
            <a:chExt cx="1752600" cy="1397407"/>
          </a:xfrm>
        </p:grpSpPr>
        <p:cxnSp>
          <p:nvCxnSpPr>
            <p:cNvPr id="31" name="Straight Arrow Connector 30"/>
            <p:cNvCxnSpPr/>
            <p:nvPr/>
          </p:nvCxnSpPr>
          <p:spPr>
            <a:xfrm rot="5400000">
              <a:off x="7849955" y="3047016"/>
              <a:ext cx="304543" cy="1710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7086600" y="3200143"/>
              <a:ext cx="1752600" cy="109286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POST RECEPTOR EVENTS</a:t>
              </a:r>
            </a:p>
          </p:txBody>
        </p:sp>
      </p:grpSp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1066800" y="609600"/>
            <a:ext cx="6934200" cy="495300"/>
            <a:chOff x="983558" y="609601"/>
            <a:chExt cx="7246042" cy="494506"/>
          </a:xfrm>
        </p:grpSpPr>
        <p:cxnSp>
          <p:nvCxnSpPr>
            <p:cNvPr id="37" name="Straight Connector 36"/>
            <p:cNvCxnSpPr/>
            <p:nvPr/>
          </p:nvCxnSpPr>
          <p:spPr bwMode="auto">
            <a:xfrm flipV="1">
              <a:off x="983558" y="1066068"/>
              <a:ext cx="7246042" cy="38039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4342680" y="837005"/>
              <a:ext cx="456467" cy="1659"/>
            </a:xfrm>
            <a:prstGeom prst="line">
              <a:avLst/>
            </a:prstGeom>
            <a:ln w="57150">
              <a:solidFill>
                <a:srgbClr val="5100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117475" y="2514600"/>
            <a:ext cx="37687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↓ drug availability at </a:t>
            </a:r>
            <a:r>
              <a:rPr lang="en-US" sz="2200" b="1" dirty="0" smtClean="0">
                <a:latin typeface="Arial Narrow" pitchFamily="34" charset="0"/>
              </a:rPr>
              <a:t>the relevant </a:t>
            </a:r>
            <a:r>
              <a:rPr lang="en-US" sz="2200" b="1" dirty="0">
                <a:latin typeface="Arial Narrow" pitchFamily="34" charset="0"/>
              </a:rPr>
              <a:t>receptors due to </a:t>
            </a:r>
            <a:r>
              <a:rPr lang="en-US" sz="2200" b="1" dirty="0" err="1" smtClean="0">
                <a:latin typeface="Arial Narrow" pitchFamily="34" charset="0"/>
              </a:rPr>
              <a:t>pharmaco</a:t>
            </a:r>
            <a:r>
              <a:rPr lang="en-US" sz="2200" b="1" dirty="0" smtClean="0">
                <a:latin typeface="Arial Narrow" pitchFamily="34" charset="0"/>
              </a:rPr>
              <a:t>- kinetic  </a:t>
            </a:r>
            <a:r>
              <a:rPr lang="en-US" sz="2200" b="1" dirty="0">
                <a:latin typeface="Arial Narrow" pitchFamily="34" charset="0"/>
              </a:rPr>
              <a:t>variables 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17475" y="3549650"/>
            <a:ext cx="4572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Drug </a:t>
            </a:r>
            <a:r>
              <a:rPr lang="en-US" sz="2200" b="1" dirty="0" smtClean="0">
                <a:latin typeface="Arial Narrow" pitchFamily="34" charset="0"/>
              </a:rPr>
              <a:t>becomes:</a:t>
            </a:r>
          </a:p>
          <a:p>
            <a:r>
              <a:rPr lang="en-US" sz="2200" b="1" dirty="0" smtClean="0">
                <a:latin typeface="Arial Narrow" pitchFamily="34" charset="0"/>
              </a:rPr>
              <a:t>  &gt; </a:t>
            </a:r>
            <a:r>
              <a:rPr lang="en-US" sz="2200" b="1" dirty="0">
                <a:latin typeface="Arial Narrow" pitchFamily="34" charset="0"/>
              </a:rPr>
              <a:t>metabolized or </a:t>
            </a:r>
            <a:r>
              <a:rPr lang="en-US" sz="2200" b="1" dirty="0" smtClean="0">
                <a:latin typeface="Arial Narrow" pitchFamily="34" charset="0"/>
              </a:rPr>
              <a:t>excreted</a:t>
            </a:r>
          </a:p>
          <a:p>
            <a:r>
              <a:rPr lang="en-US" sz="2200" b="1" dirty="0" smtClean="0">
                <a:latin typeface="Arial Narrow" pitchFamily="34" charset="0"/>
              </a:rPr>
              <a:t>  </a:t>
            </a:r>
            <a:r>
              <a:rPr lang="en-US" sz="2200" b="1" dirty="0">
                <a:latin typeface="Arial Narrow" pitchFamily="34" charset="0"/>
              </a:rPr>
              <a:t>&lt; absorbed </a:t>
            </a:r>
            <a:endParaRPr lang="en-US" sz="2200" b="1" dirty="0" smtClean="0">
              <a:latin typeface="Arial Narrow" pitchFamily="34" charset="0"/>
            </a:endParaRPr>
          </a:p>
          <a:p>
            <a:r>
              <a:rPr lang="en-US" sz="2200" b="1" dirty="0" smtClean="0">
                <a:latin typeface="Arial Narrow" pitchFamily="34" charset="0"/>
              </a:rPr>
              <a:t>  altered distribution </a:t>
            </a:r>
            <a:r>
              <a:rPr lang="en-US" sz="2200" b="1" dirty="0">
                <a:latin typeface="Arial Narrow" pitchFamily="34" charset="0"/>
              </a:rPr>
              <a:t>to </a:t>
            </a:r>
            <a:r>
              <a:rPr lang="en-US" sz="2200" b="1" dirty="0" smtClean="0">
                <a:latin typeface="Arial Narrow" pitchFamily="34" charset="0"/>
              </a:rPr>
              <a:t>tissues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791200" y="2514600"/>
            <a:ext cx="3048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Nullification of drug response by a physiological </a:t>
            </a:r>
            <a:r>
              <a:rPr lang="en-US" sz="2200" b="1" dirty="0" err="1" smtClean="0">
                <a:latin typeface="Arial Narrow" pitchFamily="34" charset="0"/>
                <a:sym typeface="Symbol" pitchFamily="18" charset="2"/>
              </a:rPr>
              <a:t>adaptative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 homeostatic response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105400" y="3886200"/>
            <a:ext cx="38862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Antihypertensive effects of 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ACE Is </a:t>
            </a:r>
            <a:r>
              <a:rPr lang="en-US" sz="2200" b="1" dirty="0" smtClean="0">
                <a:latin typeface="Arial Narrow" pitchFamily="34" charset="0"/>
              </a:rPr>
              <a:t>become </a:t>
            </a:r>
            <a:r>
              <a:rPr lang="en-US" sz="2200" b="1" dirty="0">
                <a:latin typeface="Arial Narrow" pitchFamily="34" charset="0"/>
              </a:rPr>
              <a:t>nullified by activation of </a:t>
            </a:r>
            <a:r>
              <a:rPr lang="en-US" sz="2200" b="1" dirty="0" err="1" smtClean="0">
                <a:latin typeface="Arial Narrow" pitchFamily="34" charset="0"/>
              </a:rPr>
              <a:t>renin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angiotensin</a:t>
            </a:r>
            <a:r>
              <a:rPr lang="en-US" sz="2200" b="1" dirty="0" smtClean="0">
                <a:latin typeface="Arial Narrow" pitchFamily="34" charset="0"/>
              </a:rPr>
              <a:t> system by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NSAIDs</a:t>
            </a:r>
            <a:endParaRPr lang="en-US" sz="2200" b="1" dirty="0">
              <a:solidFill>
                <a:srgbClr val="6600FF"/>
              </a:solidFill>
              <a:latin typeface="Arial Narrow" pitchFamily="34" charset="0"/>
            </a:endParaRP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5257800" y="6319837"/>
            <a:ext cx="2024062" cy="461963"/>
          </a:xfrm>
          <a:prstGeom prst="rect">
            <a:avLst/>
          </a:prstGeom>
          <a:solidFill>
            <a:srgbClr val="7B48A2"/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  <a:latin typeface="Arial Narrow" pitchFamily="34" charset="0"/>
              </a:rPr>
              <a:t>Refractoriness </a:t>
            </a:r>
            <a:endParaRPr lang="en-US" sz="2400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4114800" y="5867400"/>
            <a:ext cx="4572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LOSS OF THERAPEUTIC EFFICACY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28600" y="5029200"/>
            <a:ext cx="4038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err="1">
                <a:solidFill>
                  <a:srgbClr val="7616EA"/>
                </a:solidFill>
                <a:latin typeface="Arial Narrow" pitchFamily="34" charset="0"/>
                <a:sym typeface="Symbol" pitchFamily="18" charset="2"/>
              </a:rPr>
              <a:t>e</a:t>
            </a:r>
            <a:r>
              <a:rPr lang="en-US" sz="2200" b="1" dirty="0" err="1" smtClean="0">
                <a:solidFill>
                  <a:srgbClr val="7616EA"/>
                </a:solidFill>
                <a:latin typeface="Arial Narrow" pitchFamily="34" charset="0"/>
                <a:sym typeface="Symbol" pitchFamily="18" charset="2"/>
              </a:rPr>
              <a:t>g</a:t>
            </a:r>
            <a:r>
              <a:rPr lang="en-US" sz="2200" b="1" dirty="0" smtClean="0">
                <a:solidFill>
                  <a:srgbClr val="7616EA"/>
                </a:solidFill>
                <a:latin typeface="Arial Narrow" pitchFamily="34" charset="0"/>
                <a:sym typeface="Symbol" pitchFamily="18" charset="2"/>
              </a:rPr>
              <a:t>. Barbiturates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 metabolism of 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  <a:sym typeface="Wingdings 3"/>
              </a:rPr>
              <a:t>C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  <a:sym typeface="Wingdings 3"/>
              </a:rPr>
              <a:t>ontraceptive pills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=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 it availability</a:t>
            </a:r>
            <a:endParaRPr lang="en-US" sz="2200" b="1" dirty="0">
              <a:latin typeface="Arial Narrow" pitchFamily="34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rot="10800000" flipV="1">
            <a:off x="5638800" y="51816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819400" y="5791200"/>
            <a:ext cx="1295400" cy="3048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61913" y="0"/>
            <a:ext cx="9205913" cy="6870700"/>
            <a:chOff x="-35" y="-4"/>
            <a:chExt cx="5799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-35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sp>
        <p:nvSpPr>
          <p:cNvPr id="23554" name="Rectangle 172"/>
          <p:cNvSpPr>
            <a:spLocks noChangeArrowheads="1"/>
          </p:cNvSpPr>
          <p:nvPr/>
        </p:nvSpPr>
        <p:spPr bwMode="auto">
          <a:xfrm>
            <a:off x="1295400" y="152400"/>
            <a:ext cx="6324600" cy="461963"/>
          </a:xfrm>
          <a:prstGeom prst="rect">
            <a:avLst/>
          </a:prstGeom>
          <a:solidFill>
            <a:srgbClr val="7B48A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FFFF"/>
                </a:solidFill>
                <a:latin typeface="Britannic Bold" pitchFamily="34" charset="0"/>
              </a:rPr>
              <a:t>REASONS FOR DEVELOPMENT OF TOLERANCE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76200"/>
            <a:ext cx="165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1066800" y="609600"/>
            <a:ext cx="6934200" cy="495300"/>
            <a:chOff x="983558" y="609601"/>
            <a:chExt cx="7246042" cy="494506"/>
          </a:xfrm>
        </p:grpSpPr>
        <p:cxnSp>
          <p:nvCxnSpPr>
            <p:cNvPr id="37" name="Straight Connector 36"/>
            <p:cNvCxnSpPr/>
            <p:nvPr/>
          </p:nvCxnSpPr>
          <p:spPr bwMode="auto">
            <a:xfrm flipV="1">
              <a:off x="983558" y="1066068"/>
              <a:ext cx="7246042" cy="38039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4342680" y="837005"/>
              <a:ext cx="456467" cy="1659"/>
            </a:xfrm>
            <a:prstGeom prst="line">
              <a:avLst/>
            </a:prstGeom>
            <a:ln w="57150">
              <a:solidFill>
                <a:srgbClr val="5100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28600" y="3352800"/>
            <a:ext cx="3276600" cy="733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Depletion </a:t>
            </a:r>
            <a:r>
              <a:rPr lang="en-US" sz="2200" b="1" dirty="0">
                <a:latin typeface="Arial Narrow" pitchFamily="34" charset="0"/>
              </a:rPr>
              <a:t>of </a:t>
            </a:r>
            <a:r>
              <a:rPr lang="en-US" sz="2200" b="1" dirty="0" smtClean="0">
                <a:latin typeface="Arial Narrow" pitchFamily="34" charset="0"/>
              </a:rPr>
              <a:t>mediator  stores  </a:t>
            </a:r>
            <a:r>
              <a:rPr lang="en-US" sz="2200" b="1" dirty="0">
                <a:latin typeface="Arial Narrow" pitchFamily="34" charset="0"/>
              </a:rPr>
              <a:t>by </a:t>
            </a:r>
            <a:r>
              <a:rPr lang="en-US" sz="2400" b="1" dirty="0">
                <a:solidFill>
                  <a:srgbClr val="6600FF"/>
                </a:solidFill>
                <a:latin typeface="Arial Narrow" pitchFamily="34" charset="0"/>
              </a:rPr>
              <a:t>amphetamine</a:t>
            </a:r>
            <a:endParaRPr lang="en-US" sz="2200" b="1" dirty="0">
              <a:solidFill>
                <a:srgbClr val="6600FF"/>
              </a:solidFill>
              <a:latin typeface="Arial Narrow" pitchFamily="34" charset="0"/>
            </a:endParaRPr>
          </a:p>
        </p:txBody>
      </p:sp>
      <p:sp>
        <p:nvSpPr>
          <p:cNvPr id="32" name="Rectangle 172"/>
          <p:cNvSpPr>
            <a:spLocks noChangeArrowheads="1"/>
          </p:cNvSpPr>
          <p:nvPr/>
        </p:nvSpPr>
        <p:spPr bwMode="auto">
          <a:xfrm>
            <a:off x="1295400" y="152400"/>
            <a:ext cx="6324600" cy="461963"/>
          </a:xfrm>
          <a:prstGeom prst="rect">
            <a:avLst/>
          </a:prstGeom>
          <a:solidFill>
            <a:srgbClr val="7B48A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FFFF"/>
                </a:solidFill>
                <a:latin typeface="Britannic Bold" pitchFamily="34" charset="0"/>
              </a:rPr>
              <a:t>REASONS FOR DEVELOPMENT OF TOLERANCE</a:t>
            </a:r>
          </a:p>
        </p:txBody>
      </p:sp>
      <p:grpSp>
        <p:nvGrpSpPr>
          <p:cNvPr id="34" name="Group 23"/>
          <p:cNvGrpSpPr>
            <a:grpSpLocks/>
          </p:cNvGrpSpPr>
          <p:nvPr/>
        </p:nvGrpSpPr>
        <p:grpSpPr bwMode="auto">
          <a:xfrm>
            <a:off x="201613" y="1104901"/>
            <a:ext cx="1703387" cy="1286658"/>
            <a:chOff x="76200" y="2856708"/>
            <a:chExt cx="1447800" cy="1287025"/>
          </a:xfrm>
        </p:grpSpPr>
        <p:cxnSp>
          <p:nvCxnSpPr>
            <p:cNvPr id="35" name="Straight Arrow Connector 34"/>
            <p:cNvCxnSpPr/>
            <p:nvPr/>
          </p:nvCxnSpPr>
          <p:spPr bwMode="auto">
            <a:xfrm rot="5400000">
              <a:off x="621346" y="3007802"/>
              <a:ext cx="304887" cy="2699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 bwMode="auto">
            <a:xfrm>
              <a:off x="76200" y="3123483"/>
              <a:ext cx="1447800" cy="1020250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fontAlgn="auto">
                <a:lnSpc>
                  <a:spcPts val="2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PRE RECEPTOR EVENTS</a:t>
              </a:r>
            </a:p>
          </p:txBody>
        </p:sp>
      </p:grpSp>
      <p:grpSp>
        <p:nvGrpSpPr>
          <p:cNvPr id="39" name="Group 26"/>
          <p:cNvGrpSpPr>
            <a:grpSpLocks/>
          </p:cNvGrpSpPr>
          <p:nvPr/>
        </p:nvGrpSpPr>
        <p:grpSpPr bwMode="auto">
          <a:xfrm>
            <a:off x="3543300" y="1087437"/>
            <a:ext cx="2019300" cy="1065213"/>
            <a:chOff x="4610779" y="2895599"/>
            <a:chExt cx="2362200" cy="1063983"/>
          </a:xfrm>
        </p:grpSpPr>
        <p:cxnSp>
          <p:nvCxnSpPr>
            <p:cNvPr id="40" name="Straight Arrow Connector 39"/>
            <p:cNvCxnSpPr/>
            <p:nvPr/>
          </p:nvCxnSpPr>
          <p:spPr>
            <a:xfrm rot="5400000">
              <a:off x="5563385" y="3046895"/>
              <a:ext cx="304448" cy="1856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610779" y="3200048"/>
              <a:ext cx="2362200" cy="75953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EVENTS AT RECEPTORS</a:t>
              </a:r>
            </a:p>
          </p:txBody>
        </p:sp>
      </p:grpSp>
      <p:grpSp>
        <p:nvGrpSpPr>
          <p:cNvPr id="43" name="Group 29"/>
          <p:cNvGrpSpPr>
            <a:grpSpLocks/>
          </p:cNvGrpSpPr>
          <p:nvPr/>
        </p:nvGrpSpPr>
        <p:grpSpPr bwMode="auto">
          <a:xfrm>
            <a:off x="7135813" y="1087438"/>
            <a:ext cx="1627187" cy="1324760"/>
            <a:chOff x="7086600" y="2895599"/>
            <a:chExt cx="1752600" cy="1323642"/>
          </a:xfrm>
        </p:grpSpPr>
        <p:cxnSp>
          <p:nvCxnSpPr>
            <p:cNvPr id="48" name="Straight Arrow Connector 47"/>
            <p:cNvCxnSpPr/>
            <p:nvPr/>
          </p:nvCxnSpPr>
          <p:spPr>
            <a:xfrm rot="5400000">
              <a:off x="7849955" y="3047016"/>
              <a:ext cx="304543" cy="1710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7086600" y="3200143"/>
              <a:ext cx="1752600" cy="1019098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r" fontAlgn="auto">
                <a:lnSpc>
                  <a:spcPts val="2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POST RECEPTOR EVENTS</a:t>
              </a:r>
            </a:p>
          </p:txBody>
        </p:sp>
      </p:grpSp>
      <p:grpSp>
        <p:nvGrpSpPr>
          <p:cNvPr id="54" name="Group 43"/>
          <p:cNvGrpSpPr>
            <a:grpSpLocks/>
          </p:cNvGrpSpPr>
          <p:nvPr/>
        </p:nvGrpSpPr>
        <p:grpSpPr bwMode="auto">
          <a:xfrm>
            <a:off x="5562600" y="2133600"/>
            <a:ext cx="2895598" cy="1314448"/>
            <a:chOff x="2220014" y="3962402"/>
            <a:chExt cx="2895598" cy="1314448"/>
          </a:xfrm>
        </p:grpSpPr>
        <p:sp>
          <p:nvSpPr>
            <p:cNvPr id="55" name="TextBox 54"/>
            <p:cNvSpPr txBox="1"/>
            <p:nvPr/>
          </p:nvSpPr>
          <p:spPr>
            <a:xfrm>
              <a:off x="2982012" y="4495800"/>
              <a:ext cx="2133600" cy="781050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DOWN REGULATION</a:t>
              </a: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>
              <a:off x="2220014" y="3962402"/>
              <a:ext cx="914398" cy="68579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55"/>
          <p:cNvGrpSpPr>
            <a:grpSpLocks/>
          </p:cNvGrpSpPr>
          <p:nvPr/>
        </p:nvGrpSpPr>
        <p:grpSpPr bwMode="auto">
          <a:xfrm>
            <a:off x="3581400" y="2209800"/>
            <a:ext cx="1752600" cy="1612105"/>
            <a:chOff x="6096000" y="2896474"/>
            <a:chExt cx="1752600" cy="1612386"/>
          </a:xfrm>
        </p:grpSpPr>
        <p:cxnSp>
          <p:nvCxnSpPr>
            <p:cNvPr id="67" name="Straight Arrow Connector 66"/>
            <p:cNvCxnSpPr/>
            <p:nvPr/>
          </p:nvCxnSpPr>
          <p:spPr bwMode="auto">
            <a:xfrm rot="5400000">
              <a:off x="6591227" y="3314853"/>
              <a:ext cx="838346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 bwMode="auto">
            <a:xfrm>
              <a:off x="6096000" y="3718148"/>
              <a:ext cx="1752600" cy="790712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BINDING ALTERATION</a:t>
              </a:r>
            </a:p>
          </p:txBody>
        </p:sp>
      </p:grpSp>
      <p:grpSp>
        <p:nvGrpSpPr>
          <p:cNvPr id="69" name="Group 58"/>
          <p:cNvGrpSpPr>
            <a:grpSpLocks/>
          </p:cNvGrpSpPr>
          <p:nvPr/>
        </p:nvGrpSpPr>
        <p:grpSpPr bwMode="auto">
          <a:xfrm>
            <a:off x="533400" y="2133601"/>
            <a:ext cx="3048000" cy="1226644"/>
            <a:chOff x="761568" y="2674430"/>
            <a:chExt cx="2977530" cy="1226599"/>
          </a:xfrm>
        </p:grpSpPr>
        <p:sp>
          <p:nvSpPr>
            <p:cNvPr id="70" name="TextBox 69"/>
            <p:cNvSpPr txBox="1"/>
            <p:nvPr/>
          </p:nvSpPr>
          <p:spPr bwMode="auto">
            <a:xfrm>
              <a:off x="761568" y="3131615"/>
              <a:ext cx="1981475" cy="76941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EXHUSTION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OF  MEDIATORS</a:t>
              </a:r>
              <a:endParaRPr lang="en-US" sz="2200" b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71" name="Straight Arrow Connector 70"/>
            <p:cNvCxnSpPr/>
            <p:nvPr/>
          </p:nvCxnSpPr>
          <p:spPr bwMode="auto">
            <a:xfrm rot="10800000" flipV="1">
              <a:off x="2514413" y="2674430"/>
              <a:ext cx="1224685" cy="60213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3505200" y="3810000"/>
            <a:ext cx="2819400" cy="169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err="1">
                <a:latin typeface="Arial Narrow" pitchFamily="34" charset="0"/>
              </a:rPr>
              <a:t>Phosphorylation</a:t>
            </a:r>
            <a:r>
              <a:rPr lang="en-US" sz="2200" b="1" dirty="0">
                <a:latin typeface="Arial Narrow" pitchFamily="34" charset="0"/>
              </a:rPr>
              <a:t> of R by </a:t>
            </a:r>
            <a:r>
              <a:rPr lang="en-US" sz="2400" b="1" dirty="0">
                <a:solidFill>
                  <a:srgbClr val="6600FF"/>
                </a:solidFill>
                <a:latin typeface="Arial Narrow" pitchFamily="34" charset="0"/>
              </a:rPr>
              <a:t>ß-</a:t>
            </a:r>
            <a:r>
              <a:rPr lang="en-US" sz="2400" b="1" dirty="0" err="1">
                <a:solidFill>
                  <a:srgbClr val="6600FF"/>
                </a:solidFill>
                <a:latin typeface="Arial Narrow" pitchFamily="34" charset="0"/>
              </a:rPr>
              <a:t>adrenoceptors</a:t>
            </a:r>
            <a:r>
              <a:rPr lang="en-US" sz="2400" b="1" dirty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b="1" dirty="0">
                <a:latin typeface="Arial Narrow" pitchFamily="34" charset="0"/>
              </a:rPr>
              <a:t>→</a:t>
            </a:r>
            <a:r>
              <a:rPr lang="en-US" sz="2200" b="1" dirty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b="1" dirty="0">
                <a:solidFill>
                  <a:srgbClr val="6600FF"/>
                </a:solidFill>
                <a:latin typeface="Calibri" pitchFamily="34" charset="0"/>
              </a:rPr>
              <a:t>↓ </a:t>
            </a:r>
            <a:r>
              <a:rPr lang="en-US" sz="2200" b="1" dirty="0">
                <a:latin typeface="Arial Narrow" pitchFamily="34" charset="0"/>
              </a:rPr>
              <a:t> activation of AC to related  ionic </a:t>
            </a:r>
            <a:r>
              <a:rPr lang="en-US" sz="2200" b="1" dirty="0" smtClean="0">
                <a:latin typeface="Arial Narrow" pitchFamily="34" charset="0"/>
              </a:rPr>
              <a:t>channel [functional defect]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6553200" y="3733800"/>
            <a:ext cx="2438400" cy="265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200" b="1" dirty="0">
                <a:latin typeface="Calibri" pitchFamily="34" charset="0"/>
              </a:rPr>
              <a:t>↓ </a:t>
            </a:r>
            <a:r>
              <a:rPr lang="en-US" sz="2200" b="1" dirty="0" smtClean="0">
                <a:latin typeface="Arial Narrow" pitchFamily="34" charset="0"/>
              </a:rPr>
              <a:t>number </a:t>
            </a:r>
            <a:r>
              <a:rPr lang="en-US" sz="2200" b="1" dirty="0">
                <a:latin typeface="Arial Narrow" pitchFamily="34" charset="0"/>
              </a:rPr>
              <a:t>of receptors.</a:t>
            </a:r>
          </a:p>
          <a:p>
            <a:pPr algn="ctr">
              <a:lnSpc>
                <a:spcPts val="2500"/>
              </a:lnSpc>
            </a:pPr>
            <a:r>
              <a:rPr lang="en-US" sz="2400" b="1" dirty="0" err="1">
                <a:solidFill>
                  <a:srgbClr val="6600FF"/>
                </a:solidFill>
                <a:latin typeface="Arial Narrow" pitchFamily="34" charset="0"/>
              </a:rPr>
              <a:t>Isoprenaline</a:t>
            </a:r>
            <a:r>
              <a:rPr lang="en-US" sz="2200" b="1" dirty="0">
                <a:latin typeface="Arial Narrow" pitchFamily="34" charset="0"/>
              </a:rPr>
              <a:t> activation to </a:t>
            </a:r>
            <a:r>
              <a:rPr lang="en-US" sz="2200" b="1" dirty="0">
                <a:latin typeface="Symbol" pitchFamily="18" charset="2"/>
              </a:rPr>
              <a:t>b</a:t>
            </a:r>
            <a:r>
              <a:rPr lang="en-US" sz="2200" b="1" dirty="0">
                <a:latin typeface="Arial Narrow" pitchFamily="34" charset="0"/>
              </a:rPr>
              <a:t> receptors </a:t>
            </a:r>
            <a:r>
              <a:rPr lang="en-US" sz="2200" b="1" dirty="0">
                <a:latin typeface="Calibri" pitchFamily="34" charset="0"/>
              </a:rPr>
              <a:t>→↑ R recycling by </a:t>
            </a:r>
            <a:r>
              <a:rPr lang="en-US" sz="2200" b="1" dirty="0" err="1" smtClean="0">
                <a:latin typeface="Calibri" pitchFamily="34" charset="0"/>
              </a:rPr>
              <a:t>endocytosis</a:t>
            </a:r>
            <a:r>
              <a:rPr lang="en-US" sz="2200" b="1" dirty="0" smtClean="0">
                <a:latin typeface="Calibri" pitchFamily="34" charset="0"/>
              </a:rPr>
              <a:t> [structural defect]</a:t>
            </a:r>
            <a:endParaRPr lang="en-US" sz="22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8976" y="204787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7838" y="762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3925669"/>
            <a:ext cx="9144000" cy="646331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  <a:cs typeface="Arial" pitchFamily="34" charset="0"/>
              </a:rPr>
              <a:t>ADVERSE DRUG REACTIONS [ADR]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28600" y="5257800"/>
            <a:ext cx="8686800" cy="83820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r>
              <a:rPr lang="en-US" sz="2800" b="1">
                <a:solidFill>
                  <a:srgbClr val="5100C8"/>
                </a:solidFill>
              </a:rPr>
              <a:t>Harmful or seriously</a:t>
            </a:r>
            <a:r>
              <a:rPr lang="en-US" sz="2800">
                <a:solidFill>
                  <a:srgbClr val="5100C8"/>
                </a:solidFill>
              </a:rPr>
              <a:t> unpleasant effects occurring at doses intended for </a:t>
            </a:r>
            <a:r>
              <a:rPr lang="en-US" sz="2800" b="1">
                <a:solidFill>
                  <a:srgbClr val="5100C8"/>
                </a:solidFill>
              </a:rPr>
              <a:t>therapeutic effects.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endParaRPr lang="en-US" sz="2800">
              <a:solidFill>
                <a:srgbClr val="5100C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-12700"/>
            <a:ext cx="9156700" cy="6870700"/>
            <a:chOff x="-4" y="-4"/>
            <a:chExt cx="5768" cy="4328"/>
          </a:xfrm>
          <a:gradFill>
            <a:gsLst>
              <a:gs pos="35000">
                <a:schemeClr val="bg1"/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5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  <a:cs typeface="Arial" pitchFamily="34" charset="0"/>
              </a:rPr>
              <a:t>TYPES OF ADR</a:t>
            </a: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152400" y="600075"/>
            <a:ext cx="1600200" cy="746125"/>
            <a:chOff x="152400" y="930277"/>
            <a:chExt cx="1600200" cy="746123"/>
          </a:xfrm>
        </p:grpSpPr>
        <p:sp>
          <p:nvSpPr>
            <p:cNvPr id="9" name="TextBox 8"/>
            <p:cNvSpPr txBox="1"/>
            <p:nvPr/>
          </p:nvSpPr>
          <p:spPr>
            <a:xfrm>
              <a:off x="152400" y="1183957"/>
              <a:ext cx="1600200" cy="492443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dirty="0">
                  <a:solidFill>
                    <a:srgbClr val="FF00FF"/>
                  </a:solidFill>
                  <a:latin typeface="Broadway" pitchFamily="82" charset="0"/>
                  <a:cs typeface="+mn-cs"/>
                </a:rPr>
                <a:t>Type A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 rot="5400000">
              <a:off x="685007" y="1081883"/>
              <a:ext cx="304799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 bwMode="auto">
          <a:xfrm>
            <a:off x="152400" y="1447800"/>
            <a:ext cx="167640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+mn-lt"/>
                <a:cs typeface="+mn-cs"/>
              </a:rPr>
              <a:t>Augmented</a:t>
            </a:r>
          </a:p>
        </p:txBody>
      </p: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3708400" y="584200"/>
            <a:ext cx="1600200" cy="762000"/>
            <a:chOff x="3810000" y="914400"/>
            <a:chExt cx="1600200" cy="762000"/>
          </a:xfrm>
        </p:grpSpPr>
        <p:sp>
          <p:nvSpPr>
            <p:cNvPr id="19" name="TextBox 18"/>
            <p:cNvSpPr txBox="1"/>
            <p:nvPr/>
          </p:nvSpPr>
          <p:spPr>
            <a:xfrm>
              <a:off x="3810000" y="1183957"/>
              <a:ext cx="1600200" cy="492443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dirty="0">
                  <a:solidFill>
                    <a:srgbClr val="FF00FF"/>
                  </a:solidFill>
                  <a:latin typeface="Broadway" pitchFamily="82" charset="0"/>
                  <a:cs typeface="+mn-cs"/>
                </a:rPr>
                <a:t>Type C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 bwMode="auto">
            <a:xfrm rot="5400000">
              <a:off x="4419601" y="1065212"/>
              <a:ext cx="304800" cy="3175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 bwMode="auto">
          <a:xfrm>
            <a:off x="3556000" y="1447800"/>
            <a:ext cx="190500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+mn-lt"/>
                <a:cs typeface="+mn-cs"/>
              </a:rPr>
              <a:t>Continuous</a:t>
            </a:r>
          </a:p>
        </p:txBody>
      </p:sp>
      <p:grpSp>
        <p:nvGrpSpPr>
          <p:cNvPr id="8" name="Group 41"/>
          <p:cNvGrpSpPr>
            <a:grpSpLocks/>
          </p:cNvGrpSpPr>
          <p:nvPr/>
        </p:nvGrpSpPr>
        <p:grpSpPr bwMode="auto">
          <a:xfrm>
            <a:off x="7391400" y="584200"/>
            <a:ext cx="1600200" cy="762000"/>
            <a:chOff x="7391400" y="914400"/>
            <a:chExt cx="1600200" cy="762000"/>
          </a:xfrm>
        </p:grpSpPr>
        <p:sp>
          <p:nvSpPr>
            <p:cNvPr id="22" name="TextBox 21"/>
            <p:cNvSpPr txBox="1"/>
            <p:nvPr/>
          </p:nvSpPr>
          <p:spPr>
            <a:xfrm>
              <a:off x="7391400" y="1183957"/>
              <a:ext cx="1600200" cy="492443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dirty="0">
                  <a:solidFill>
                    <a:srgbClr val="FF00FF"/>
                  </a:solidFill>
                  <a:latin typeface="Broadway" pitchFamily="82" charset="0"/>
                  <a:cs typeface="+mn-cs"/>
                </a:rPr>
                <a:t>Type E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rot="5400000">
              <a:off x="8077994" y="10660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 bwMode="auto">
          <a:xfrm>
            <a:off x="5181600" y="4038600"/>
            <a:ext cx="1371600" cy="46037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Arial Narrow" pitchFamily="34" charset="0"/>
                <a:cs typeface="+mn-cs"/>
              </a:rPr>
              <a:t>Delayed</a:t>
            </a:r>
          </a:p>
        </p:txBody>
      </p:sp>
      <p:sp>
        <p:nvSpPr>
          <p:cNvPr id="43" name="TextBox 42"/>
          <p:cNvSpPr txBox="1"/>
          <p:nvPr/>
        </p:nvSpPr>
        <p:spPr bwMode="auto">
          <a:xfrm>
            <a:off x="7303325" y="1447800"/>
            <a:ext cx="167640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Arial Narrow" pitchFamily="34" charset="0"/>
                <a:cs typeface="+mn-cs"/>
              </a:rPr>
              <a:t>End-of-Use</a:t>
            </a:r>
          </a:p>
        </p:txBody>
      </p:sp>
      <p:grpSp>
        <p:nvGrpSpPr>
          <p:cNvPr id="11" name="Group 31"/>
          <p:cNvGrpSpPr/>
          <p:nvPr/>
        </p:nvGrpSpPr>
        <p:grpSpPr>
          <a:xfrm>
            <a:off x="1530925" y="610394"/>
            <a:ext cx="1600200" cy="4190206"/>
            <a:chOff x="1530925" y="838994"/>
            <a:chExt cx="1600200" cy="3692049"/>
          </a:xfrm>
        </p:grpSpPr>
        <p:sp>
          <p:nvSpPr>
            <p:cNvPr id="10" name="TextBox 9"/>
            <p:cNvSpPr txBox="1"/>
            <p:nvPr/>
          </p:nvSpPr>
          <p:spPr bwMode="auto">
            <a:xfrm>
              <a:off x="1530925" y="4038600"/>
              <a:ext cx="1600200" cy="492443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dirty="0">
                  <a:solidFill>
                    <a:srgbClr val="FF00FF"/>
                  </a:solidFill>
                  <a:latin typeface="Broadway" pitchFamily="82" charset="0"/>
                  <a:cs typeface="+mn-cs"/>
                </a:rPr>
                <a:t>Type B</a:t>
              </a:r>
            </a:p>
          </p:txBody>
        </p:sp>
        <p:cxnSp>
          <p:nvCxnSpPr>
            <p:cNvPr id="53" name="Straight Arrow Connector 52"/>
            <p:cNvCxnSpPr/>
            <p:nvPr/>
          </p:nvCxnSpPr>
          <p:spPr bwMode="auto">
            <a:xfrm rot="5400000">
              <a:off x="1447799" y="2438400"/>
              <a:ext cx="3199606" cy="794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6096000" y="1905000"/>
            <a:ext cx="3124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  <a:cs typeface="Aharoni" pitchFamily="2" charset="-79"/>
              </a:rPr>
              <a:t>Occurs by </a:t>
            </a:r>
            <a:r>
              <a:rPr lang="en-US" sz="2200" b="1" u="sng" dirty="0" smtClean="0">
                <a:latin typeface="Arial Narrow" pitchFamily="34" charset="0"/>
                <a:cs typeface="Aharoni" pitchFamily="2" charset="-79"/>
              </a:rPr>
              <a:t>sudden stop- page</a:t>
            </a:r>
            <a:r>
              <a:rPr lang="en-US" sz="2200" b="1" dirty="0" smtClean="0">
                <a:latin typeface="Arial Narrow" pitchFamily="34" charset="0"/>
                <a:cs typeface="Aharoni" pitchFamily="2" charset="-79"/>
              </a:rPr>
              <a:t> of chronic drug use due to existing adaptive changes</a:t>
            </a:r>
            <a:endParaRPr lang="en-US" sz="2200" b="1" dirty="0">
              <a:latin typeface="Arial Narrow" pitchFamily="34" charset="0"/>
              <a:cs typeface="Aharoni" pitchFamily="2" charset="-79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76200" y="2273300"/>
            <a:ext cx="29718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Occurs consequent but in excess of drug primary </a:t>
            </a:r>
            <a:r>
              <a:rPr lang="en-US" sz="2200" b="1" dirty="0">
                <a:latin typeface="Arial Narrow" pitchFamily="34" charset="0"/>
              </a:rPr>
              <a:t>pharmacological </a:t>
            </a:r>
            <a:r>
              <a:rPr lang="en-US" sz="2200" b="1" dirty="0" smtClean="0">
                <a:latin typeface="Arial Narrow" pitchFamily="34" charset="0"/>
              </a:rPr>
              <a:t>effect.</a:t>
            </a:r>
          </a:p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Of </a:t>
            </a:r>
            <a:r>
              <a:rPr lang="en-US" sz="2200" b="1" u="heavy" dirty="0" smtClean="0">
                <a:uFill>
                  <a:solidFill>
                    <a:srgbClr val="6600FF"/>
                  </a:solidFill>
                </a:uFill>
                <a:latin typeface="Arial Narrow" pitchFamily="34" charset="0"/>
              </a:rPr>
              <a:t>quantitative nature</a:t>
            </a:r>
            <a:endParaRPr lang="en-US" sz="2200" b="1" u="heavy" dirty="0">
              <a:uFill>
                <a:solidFill>
                  <a:srgbClr val="6600FF"/>
                </a:solidFill>
              </a:uFill>
              <a:latin typeface="Arial Narrow" pitchFamily="34" charset="0"/>
            </a:endParaRP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23750" y="5588000"/>
            <a:ext cx="584365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Occurs different [</a:t>
            </a:r>
            <a:r>
              <a:rPr lang="en-US" sz="2200" b="1" dirty="0" err="1" smtClean="0">
                <a:solidFill>
                  <a:srgbClr val="5100C8"/>
                </a:solidFill>
                <a:latin typeface="Arial Narrow" pitchFamily="34" charset="0"/>
              </a:rPr>
              <a:t>heterogenous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</a:rPr>
              <a:t> / </a:t>
            </a:r>
            <a:r>
              <a:rPr lang="en-US" sz="2200" b="1" dirty="0" err="1" smtClean="0">
                <a:solidFill>
                  <a:srgbClr val="5100C8"/>
                </a:solidFill>
                <a:latin typeface="Arial Narrow" pitchFamily="34" charset="0"/>
              </a:rPr>
              <a:t>idiosyncrotic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] to known drug pharmacological effect. Usually due to patient’s genetic defect or immunological response.</a:t>
            </a:r>
          </a:p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Of </a:t>
            </a:r>
            <a:r>
              <a:rPr lang="en-US" sz="2200" b="1" u="heavy" dirty="0" smtClean="0">
                <a:uFill>
                  <a:solidFill>
                    <a:srgbClr val="6600FF"/>
                  </a:solidFill>
                </a:uFill>
                <a:latin typeface="Arial Narrow" pitchFamily="34" charset="0"/>
              </a:rPr>
              <a:t>qualitative nature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295400" y="1828800"/>
            <a:ext cx="1676400" cy="369332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5100C8"/>
                </a:solidFill>
                <a:latin typeface="Arial Narrow" pitchFamily="34" charset="0"/>
              </a:rPr>
              <a:t>PREDICTABLE 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3022600" y="1905000"/>
            <a:ext cx="29718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Occurs </a:t>
            </a:r>
            <a:r>
              <a:rPr lang="en-US" sz="2200" b="1" u="sng" dirty="0" smtClean="0">
                <a:latin typeface="Arial Narrow" pitchFamily="34" charset="0"/>
              </a:rPr>
              <a:t>during</a:t>
            </a:r>
            <a:r>
              <a:rPr lang="en-US" sz="2200" b="1" dirty="0" smtClean="0">
                <a:latin typeface="Arial Narrow" pitchFamily="34" charset="0"/>
              </a:rPr>
              <a:t> chronic drug administration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5156200" y="4508500"/>
            <a:ext cx="39878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Occurs after long period of time </a:t>
            </a:r>
            <a:r>
              <a:rPr lang="en-US" sz="2200" b="1" u="sng" dirty="0" smtClean="0">
                <a:latin typeface="Arial Narrow" pitchFamily="34" charset="0"/>
              </a:rPr>
              <a:t>even after drug stoppage</a:t>
            </a:r>
            <a:endParaRPr lang="en-US" sz="2200" b="1" u="sng" dirty="0">
              <a:latin typeface="Arial Narrow" pitchFamily="34" charset="0"/>
            </a:endParaRPr>
          </a:p>
        </p:txBody>
      </p:sp>
      <p:sp>
        <p:nvSpPr>
          <p:cNvPr id="67" name="TextBox 66"/>
          <p:cNvSpPr txBox="1"/>
          <p:nvPr/>
        </p:nvSpPr>
        <p:spPr bwMode="auto">
          <a:xfrm>
            <a:off x="1535875" y="4800600"/>
            <a:ext cx="1590675" cy="46037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>
                <a:solidFill>
                  <a:srgbClr val="FF00FF"/>
                </a:solidFill>
                <a:latin typeface="+mn-lt"/>
                <a:cs typeface="+mn-cs"/>
              </a:rPr>
              <a:t>Bizzar</a:t>
            </a:r>
            <a:endParaRPr lang="en-US" sz="2400" b="1" dirty="0">
              <a:solidFill>
                <a:srgbClr val="FF00FF"/>
              </a:solidFill>
              <a:latin typeface="+mn-lt"/>
              <a:cs typeface="+mn-cs"/>
            </a:endParaRPr>
          </a:p>
        </p:txBody>
      </p:sp>
      <p:grpSp>
        <p:nvGrpSpPr>
          <p:cNvPr id="12" name="Group 33"/>
          <p:cNvGrpSpPr/>
          <p:nvPr/>
        </p:nvGrpSpPr>
        <p:grpSpPr>
          <a:xfrm>
            <a:off x="5156200" y="609598"/>
            <a:ext cx="1524000" cy="3360216"/>
            <a:chOff x="5486400" y="838198"/>
            <a:chExt cx="1524000" cy="3563077"/>
          </a:xfrm>
        </p:grpSpPr>
        <p:sp>
          <p:nvSpPr>
            <p:cNvPr id="21" name="TextBox 20"/>
            <p:cNvSpPr txBox="1"/>
            <p:nvPr/>
          </p:nvSpPr>
          <p:spPr bwMode="auto">
            <a:xfrm>
              <a:off x="5486400" y="3908611"/>
              <a:ext cx="1524000" cy="492664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dirty="0">
                  <a:solidFill>
                    <a:srgbClr val="FF00FF"/>
                  </a:solidFill>
                  <a:latin typeface="Broadway" pitchFamily="82" charset="0"/>
                  <a:cs typeface="+mn-cs"/>
                </a:rPr>
                <a:t>Type D</a:t>
              </a:r>
            </a:p>
          </p:txBody>
        </p:sp>
        <p:cxnSp>
          <p:nvCxnSpPr>
            <p:cNvPr id="69" name="Straight Arrow Connector 68"/>
            <p:cNvCxnSpPr/>
            <p:nvPr/>
          </p:nvCxnSpPr>
          <p:spPr bwMode="auto">
            <a:xfrm rot="16200000" flipH="1">
              <a:off x="4725893" y="2360706"/>
              <a:ext cx="3070415" cy="25399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/>
          <p:cNvSpPr/>
          <p:nvPr/>
        </p:nvSpPr>
        <p:spPr>
          <a:xfrm>
            <a:off x="2641600" y="2514600"/>
            <a:ext cx="365760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</a:rPr>
              <a:t>Osteoporosis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 ch</a:t>
            </a:r>
            <a:r>
              <a:rPr lang="en-US" sz="2200" b="1" dirty="0" smtClean="0">
                <a:latin typeface="Arial Narrow" pitchFamily="34" charset="0"/>
              </a:rPr>
              <a:t>ronic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corticosteroid</a:t>
            </a:r>
            <a:r>
              <a:rPr lang="en-US" sz="2200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intake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2209800" y="5184775"/>
            <a:ext cx="1981200" cy="369332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5100C8"/>
                </a:solidFill>
                <a:latin typeface="Arial Narrow" pitchFamily="34" charset="0"/>
              </a:rPr>
              <a:t>UNPREDICTABLE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5400" y="3302000"/>
            <a:ext cx="27875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</a:rPr>
              <a:t>Hemorrhage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200" b="1" dirty="0" err="1" smtClean="0">
                <a:solidFill>
                  <a:srgbClr val="6600FF"/>
                </a:solidFill>
                <a:latin typeface="Arial Narrow" pitchFamily="34" charset="0"/>
              </a:rPr>
              <a:t>Warfarin</a:t>
            </a:r>
            <a:endParaRPr lang="en-US" sz="2200" dirty="0">
              <a:solidFill>
                <a:srgbClr val="5100C8"/>
              </a:solidFill>
              <a:latin typeface="Arial Narrow" pitchFamily="34" charset="0"/>
              <a:ea typeface="Times New Roman"/>
              <a:cs typeface="Times New Roman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438400" y="6350000"/>
            <a:ext cx="377058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  <a:sym typeface="Wingdings 3"/>
              </a:rPr>
              <a:t>Thrombocytopenia</a:t>
            </a:r>
            <a:r>
              <a:rPr lang="en-US" sz="2200" dirty="0" smtClean="0">
                <a:solidFill>
                  <a:srgbClr val="EE00EE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200" b="1" dirty="0" err="1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Quinidine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 </a:t>
            </a:r>
            <a:endParaRPr lang="en-US" sz="2200" dirty="0"/>
          </a:p>
        </p:txBody>
      </p:sp>
      <p:sp>
        <p:nvSpPr>
          <p:cNvPr id="38" name="Rectangle 37"/>
          <p:cNvSpPr/>
          <p:nvPr/>
        </p:nvSpPr>
        <p:spPr>
          <a:xfrm>
            <a:off x="6096000" y="2705100"/>
            <a:ext cx="304800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</a:rPr>
              <a:t>              ..   Withdrawal </a:t>
            </a:r>
          </a:p>
          <a:p>
            <a:pPr>
              <a:lnSpc>
                <a:spcPts val="2100"/>
              </a:lnSpc>
            </a:pPr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</a:rPr>
              <a:t>syndrome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</a:t>
            </a:r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Morphine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400800" y="5229761"/>
            <a:ext cx="3581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spcBef>
                <a:spcPts val="1200"/>
              </a:spcBef>
              <a:buFontTx/>
              <a:buChar char="-"/>
            </a:pPr>
            <a:r>
              <a:rPr lang="en-US" sz="2400" dirty="0" smtClean="0">
                <a:solidFill>
                  <a:srgbClr val="EE00EE"/>
                </a:solidFill>
                <a:latin typeface="Bernard MT Condensed" pitchFamily="18" charset="0"/>
              </a:rPr>
              <a:t>TERATOGENICITY</a:t>
            </a:r>
            <a:r>
              <a:rPr lang="en-US" sz="2200" dirty="0" smtClean="0">
                <a:latin typeface="Arial Narrow" pitchFamily="34" charset="0"/>
              </a:rPr>
              <a:t> </a:t>
            </a:r>
            <a:r>
              <a:rPr lang="en-US" sz="2200" dirty="0" smtClean="0">
                <a:latin typeface="Arial Narrow" pitchFamily="34" charset="0"/>
                <a:sym typeface="Wingdings"/>
              </a:rPr>
              <a:t>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br>
              <a:rPr lang="en-US" sz="2000" b="1" dirty="0" smtClean="0">
                <a:latin typeface="Arial Narrow" pitchFamily="34" charset="0"/>
              </a:rPr>
            </a:b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latin typeface="Arial Narrow" pitchFamily="34" charset="0"/>
              </a:rPr>
              <a:t>R</a:t>
            </a:r>
            <a:r>
              <a:rPr lang="en-US" sz="2000" b="1" dirty="0" err="1" smtClean="0">
                <a:solidFill>
                  <a:srgbClr val="0000FF"/>
                </a:solidFill>
              </a:rPr>
              <a:t>etinoids</a:t>
            </a:r>
            <a:endParaRPr lang="en-US" sz="2000" b="1" dirty="0">
              <a:solidFill>
                <a:srgbClr val="0000FF"/>
              </a:solidFill>
            </a:endParaRPr>
          </a:p>
          <a:p>
            <a:pPr>
              <a:lnSpc>
                <a:spcPts val="2100"/>
              </a:lnSpc>
              <a:spcBef>
                <a:spcPts val="1200"/>
              </a:spcBef>
              <a:buFontTx/>
              <a:buChar char="-"/>
            </a:pPr>
            <a:r>
              <a:rPr lang="en-US" sz="2200" dirty="0" smtClean="0">
                <a:latin typeface="Arial Narrow" pitchFamily="34" charset="0"/>
              </a:rPr>
              <a:t> </a:t>
            </a:r>
            <a:r>
              <a:rPr lang="en-US" sz="2400" dirty="0">
                <a:solidFill>
                  <a:srgbClr val="EE00EE"/>
                </a:solidFill>
                <a:latin typeface="Bernard MT Condensed" pitchFamily="18" charset="0"/>
              </a:rPr>
              <a:t>CARCINOGENICITY</a:t>
            </a:r>
            <a:r>
              <a:rPr lang="en-US" sz="2200" dirty="0" smtClean="0">
                <a:solidFill>
                  <a:srgbClr val="EE00EE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latin typeface="Arial Narrow" pitchFamily="34" charset="0"/>
                <a:sym typeface="Wingdings"/>
              </a:rPr>
              <a:t> 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br>
              <a:rPr lang="en-US" sz="2000" b="1" dirty="0" smtClean="0">
                <a:latin typeface="Arial Narrow" pitchFamily="34" charset="0"/>
              </a:rPr>
            </a:b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latin typeface="Arial Narrow" pitchFamily="34" charset="0"/>
              </a:rPr>
              <a:t>tobacoo</a:t>
            </a:r>
            <a:r>
              <a:rPr lang="en-US" sz="2000" b="1" dirty="0" smtClean="0">
                <a:solidFill>
                  <a:srgbClr val="0000FF"/>
                </a:solidFill>
                <a:latin typeface="Arial Narrow" pitchFamily="34" charset="0"/>
              </a:rPr>
              <a:t> smoking</a:t>
            </a:r>
            <a:endParaRPr lang="en-US" sz="2000" b="1" dirty="0">
              <a:solidFill>
                <a:srgbClr val="0000FF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0" y="-1270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5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76200"/>
            <a:ext cx="9144000" cy="584775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Comparison between </a:t>
            </a:r>
            <a:r>
              <a:rPr lang="en-US" sz="32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typeA</a:t>
            </a:r>
            <a:r>
              <a:rPr lang="en-US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 &amp; B ADRs</a:t>
            </a:r>
            <a:endParaRPr lang="en-US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/>
              <a:latin typeface="Comic Sans MS" pitchFamily="66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76200" y="685800"/>
          <a:ext cx="8991600" cy="5867400"/>
        </p:xfrm>
        <a:graphic>
          <a:graphicData uri="http://schemas.openxmlformats.org/drawingml/2006/table">
            <a:tbl>
              <a:tblPr/>
              <a:tblGrid>
                <a:gridCol w="3296920"/>
                <a:gridCol w="2922269"/>
                <a:gridCol w="2772411"/>
              </a:tblGrid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endParaRPr lang="en-US" sz="2000" b="0" baseline="0" dirty="0">
                        <a:solidFill>
                          <a:srgbClr val="FF00FF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90170" algn="r"/>
                        </a:tabLst>
                        <a:defRPr/>
                      </a:pPr>
                      <a:r>
                        <a:rPr lang="en-US" sz="2200" b="1" u="none" baseline="0" dirty="0" smtClean="0">
                          <a:solidFill>
                            <a:srgbClr val="FA00B9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Type A </a:t>
                      </a:r>
                      <a:r>
                        <a:rPr lang="en-US" sz="220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Augmentation</a:t>
                      </a:r>
                      <a:endParaRPr lang="en-US" sz="2200" b="1" u="none" baseline="0" dirty="0" smtClean="0">
                        <a:solidFill>
                          <a:srgbClr val="FA00B9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90170" algn="r"/>
                        </a:tabLst>
                        <a:defRPr/>
                      </a:pPr>
                      <a:r>
                        <a:rPr lang="en-US" sz="2200" b="1" u="none" baseline="0" dirty="0" smtClean="0">
                          <a:solidFill>
                            <a:srgbClr val="FA00B9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Type B </a:t>
                      </a:r>
                      <a:r>
                        <a:rPr lang="en-US" sz="2200" b="0" u="none" baseline="0" dirty="0" err="1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Idiosyncrotic</a:t>
                      </a:r>
                      <a:endParaRPr lang="en-US" sz="2200" b="0" u="none" baseline="0" dirty="0" smtClean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Pharmacological </a:t>
                      </a:r>
                      <a:r>
                        <a:rPr lang="en-US" sz="2000" b="0" baseline="0" dirty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predictability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No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Nature</a:t>
                      </a:r>
                      <a:endParaRPr lang="en-US" sz="2000" b="0" baseline="0" dirty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kern="1200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Quantitative [ extension of pharmacology effect ]</a:t>
                      </a:r>
                      <a:endParaRPr lang="en-US" sz="2200" b="1" kern="1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kern="1200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Qualitative [ immune or genetic base] </a:t>
                      </a:r>
                      <a:endParaRPr lang="en-US" sz="2200" b="1" kern="1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Dose dependent </a:t>
                      </a:r>
                      <a:endParaRPr lang="en-US" sz="2000" b="0" baseline="0" dirty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Yes (dose response relationship present)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No (dose response relationship absent)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Onset of symptoms</a:t>
                      </a:r>
                      <a:endParaRPr lang="en-US" sz="2000" b="0" baseline="0" dirty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kern="1200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Usually Rapid</a:t>
                      </a:r>
                      <a:endParaRPr lang="en-US" sz="2200" b="1" kern="1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kern="1200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Usually delayed</a:t>
                      </a:r>
                      <a:endParaRPr lang="en-US" sz="2200" b="1" kern="1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Incidence </a:t>
                      </a:r>
                      <a:r>
                        <a:rPr lang="en-US" sz="2000" b="0" baseline="0" dirty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and morbidity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High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Low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Mortality</a:t>
                      </a:r>
                      <a:endParaRPr lang="en-US" sz="2000" b="0" baseline="0" dirty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Low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High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209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Treatment</a:t>
                      </a:r>
                      <a:endParaRPr lang="en-US" sz="2000" b="0" baseline="0" dirty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Dose </a:t>
                      </a: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adjustment or</a:t>
                      </a:r>
                    </a:p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Substitute by &gt;  selective</a:t>
                      </a:r>
                    </a:p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+ Antagonize unwanted effect of 1</a:t>
                      </a:r>
                      <a:r>
                        <a:rPr lang="en-US" sz="2200" b="1" baseline="3000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st</a:t>
                      </a: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 drug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Stop </a:t>
                      </a: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drug</a:t>
                      </a:r>
                    </a:p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+  Symptomatic </a:t>
                      </a: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treatment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690">
                <a:tc>
                  <a:txBody>
                    <a:bodyPr/>
                    <a:lstStyle/>
                    <a:p>
                      <a:pPr marL="0" marR="0" indent="0" algn="justLow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90170" algn="r"/>
                        </a:tabLst>
                        <a:defRPr/>
                      </a:pPr>
                      <a:r>
                        <a:rPr lang="en-US" sz="2000" b="0" baseline="0" dirty="0" smtClean="0">
                          <a:solidFill>
                            <a:srgbClr val="FF00FF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Example</a:t>
                      </a:r>
                      <a:endParaRPr lang="en-US" sz="2000" b="0" baseline="0" dirty="0">
                        <a:solidFill>
                          <a:srgbClr val="FF00FF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 Narrow" pitchFamily="34" charset="0"/>
                        </a:rPr>
                        <a:t>Hemorrhage </a:t>
                      </a:r>
                      <a:r>
                        <a:rPr lang="en-US" sz="2000" b="1" dirty="0" smtClean="0">
                          <a:latin typeface="Arial Narrow" pitchFamily="34" charset="0"/>
                          <a:sym typeface="Wingdings 3"/>
                        </a:rPr>
                        <a:t></a:t>
                      </a:r>
                      <a:r>
                        <a:rPr lang="en-US" sz="2000" b="1" dirty="0" err="1" smtClean="0">
                          <a:solidFill>
                            <a:srgbClr val="6600FF"/>
                          </a:solidFill>
                          <a:latin typeface="Arial Narrow" pitchFamily="34" charset="0"/>
                        </a:rPr>
                        <a:t>Warfarin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latin typeface="Arial Narrow" pitchFamily="34" charset="0"/>
                        </a:rPr>
                        <a:t>Thrombocytopenia </a:t>
                      </a:r>
                      <a:r>
                        <a:rPr lang="en-US" sz="2000" b="1" dirty="0" smtClean="0">
                          <a:latin typeface="Arial Narrow" pitchFamily="34" charset="0"/>
                          <a:sym typeface="Wingdings 3"/>
                        </a:rPr>
                        <a:t></a:t>
                      </a:r>
                      <a:r>
                        <a:rPr lang="en-US" sz="2000" b="1" dirty="0" err="1" smtClean="0">
                          <a:solidFill>
                            <a:srgbClr val="6600FF"/>
                          </a:solidFill>
                          <a:latin typeface="Arial Narrow" pitchFamily="34" charset="0"/>
                        </a:rPr>
                        <a:t>Quinidine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2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30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0" y="152400"/>
            <a:ext cx="9144000" cy="523220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defRPr/>
            </a:pPr>
            <a:r>
              <a:rPr lang="en-US" sz="28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  <a:cs typeface="Arial" pitchFamily="34" charset="0"/>
              </a:rPr>
              <a:t>  TYPE B</a:t>
            </a:r>
          </a:p>
        </p:txBody>
      </p:sp>
      <p:sp>
        <p:nvSpPr>
          <p:cNvPr id="41990" name="Rectangle 26"/>
          <p:cNvSpPr>
            <a:spLocks noChangeArrowheads="1"/>
          </p:cNvSpPr>
          <p:nvPr/>
        </p:nvSpPr>
        <p:spPr bwMode="auto">
          <a:xfrm>
            <a:off x="2057400" y="2971800"/>
            <a:ext cx="25908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200" b="1" dirty="0" err="1">
                <a:latin typeface="Arial Narrow" pitchFamily="34" charset="0"/>
              </a:rPr>
              <a:t>Haemolytic</a:t>
            </a:r>
            <a:r>
              <a:rPr lang="en-US" sz="2200" b="1" dirty="0">
                <a:latin typeface="Arial Narrow" pitchFamily="34" charset="0"/>
              </a:rPr>
              <a:t> </a:t>
            </a:r>
            <a:endParaRPr lang="en-US" sz="2200" b="1" dirty="0" smtClean="0">
              <a:latin typeface="Arial Narrow" pitchFamily="34" charset="0"/>
            </a:endParaRPr>
          </a:p>
          <a:p>
            <a:pPr algn="ctr"/>
            <a:r>
              <a:rPr lang="en-US" sz="2200" b="1" dirty="0" err="1" smtClean="0">
                <a:latin typeface="Arial Narrow" pitchFamily="34" charset="0"/>
              </a:rPr>
              <a:t>anaemia</a:t>
            </a:r>
            <a:r>
              <a:rPr lang="en-US" sz="2200" b="1" dirty="0" smtClean="0">
                <a:latin typeface="Arial Narrow" pitchFamily="34" charset="0"/>
              </a:rPr>
              <a:t>  </a:t>
            </a:r>
            <a:r>
              <a:rPr lang="en-US" sz="2200" b="1" dirty="0">
                <a:latin typeface="Arial Narrow" pitchFamily="34" charset="0"/>
              </a:rPr>
              <a:t>thrombocytopenia </a:t>
            </a:r>
            <a:endParaRPr lang="en-US" sz="2200" b="1" dirty="0" smtClean="0">
              <a:latin typeface="Arial Narrow" pitchFamily="34" charset="0"/>
            </a:endParaRPr>
          </a:p>
          <a:p>
            <a:pPr algn="ctr"/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>
                <a:latin typeface="Arial Narrow" pitchFamily="34" charset="0"/>
              </a:rPr>
              <a:t>by </a:t>
            </a:r>
            <a:r>
              <a:rPr lang="en-US" sz="2200" b="1" dirty="0" err="1" smtClean="0">
                <a:solidFill>
                  <a:srgbClr val="5100C8"/>
                </a:solidFill>
                <a:latin typeface="Arial Narrow" pitchFamily="34" charset="0"/>
              </a:rPr>
              <a:t>Quinidine</a:t>
            </a:r>
            <a:endParaRPr lang="en-US" sz="2200" b="1" dirty="0">
              <a:solidFill>
                <a:srgbClr val="5100C8"/>
              </a:solidFill>
              <a:latin typeface="Arial Narrow" pitchFamily="34" charset="0"/>
            </a:endParaRPr>
          </a:p>
        </p:txBody>
      </p:sp>
      <p:sp>
        <p:nvSpPr>
          <p:cNvPr id="41992" name="Rectangle 32"/>
          <p:cNvSpPr>
            <a:spLocks noChangeArrowheads="1"/>
          </p:cNvSpPr>
          <p:nvPr/>
        </p:nvSpPr>
        <p:spPr bwMode="auto">
          <a:xfrm>
            <a:off x="4343400" y="2971800"/>
            <a:ext cx="2895600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dirty="0">
                <a:latin typeface="Arial Narrow" pitchFamily="34" charset="0"/>
              </a:rPr>
              <a:t>Serum sickness </a:t>
            </a:r>
            <a:r>
              <a:rPr lang="en-US" sz="2000" b="1" i="1" dirty="0">
                <a:latin typeface="Arial Narrow" pitchFamily="34" charset="0"/>
              </a:rPr>
              <a:t>(</a:t>
            </a:r>
            <a:r>
              <a:rPr lang="en-US" sz="2000" b="1" i="1" dirty="0">
                <a:latin typeface="Arial Narrow" pitchFamily="34" charset="0"/>
                <a:sym typeface="Symbol" pitchFamily="18" charset="2"/>
              </a:rPr>
              <a:t>fever arthritis enlarged lymph nodes, </a:t>
            </a:r>
            <a:r>
              <a:rPr lang="en-US" sz="2000" b="1" i="1" dirty="0" err="1">
                <a:latin typeface="Arial Narrow" pitchFamily="34" charset="0"/>
                <a:sym typeface="Symbol" pitchFamily="18" charset="2"/>
              </a:rPr>
              <a:t>urticaria</a:t>
            </a:r>
            <a:r>
              <a:rPr lang="en-US" sz="2000" b="1" i="1" dirty="0">
                <a:latin typeface="Arial Narrow" pitchFamily="34" charset="0"/>
                <a:sym typeface="Symbol" pitchFamily="18" charset="2"/>
              </a:rPr>
              <a:t>)</a:t>
            </a:r>
            <a:r>
              <a:rPr lang="en-US" sz="2200" b="1" dirty="0">
                <a:latin typeface="Arial Narrow" pitchFamily="34" charset="0"/>
                <a:sym typeface="Symbol" pitchFamily="18" charset="2"/>
              </a:rPr>
              <a:t> </a:t>
            </a:r>
          </a:p>
          <a:p>
            <a:pPr algn="ctr"/>
            <a:r>
              <a:rPr lang="en-US" sz="2200" b="1" dirty="0">
                <a:latin typeface="Arial Narrow" pitchFamily="34" charset="0"/>
                <a:sym typeface="Symbol" pitchFamily="18" charset="2"/>
              </a:rPr>
              <a:t>by </a:t>
            </a:r>
            <a:r>
              <a:rPr lang="en-US" sz="2200" b="1" dirty="0" err="1" smtClean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Sulphonamides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 </a:t>
            </a:r>
            <a:endParaRPr lang="en-US" sz="2200" b="1" dirty="0">
              <a:solidFill>
                <a:srgbClr val="5100C8"/>
              </a:solidFill>
              <a:latin typeface="Arial Narrow" pitchFamily="34" charset="0"/>
            </a:endParaRPr>
          </a:p>
        </p:txBody>
      </p:sp>
      <p:sp>
        <p:nvSpPr>
          <p:cNvPr id="41994" name="TextBox 34"/>
          <p:cNvSpPr txBox="1">
            <a:spLocks noChangeArrowheads="1"/>
          </p:cNvSpPr>
          <p:nvPr/>
        </p:nvSpPr>
        <p:spPr bwMode="auto">
          <a:xfrm>
            <a:off x="6934200" y="2971800"/>
            <a:ext cx="19812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dirty="0">
                <a:latin typeface="Arial Narrow" pitchFamily="34" charset="0"/>
                <a:sym typeface="Symbol" pitchFamily="18" charset="2"/>
              </a:rPr>
              <a:t>Contact dermatitis by 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local 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anesthetics creams</a:t>
            </a:r>
            <a:endParaRPr lang="en-US" sz="2200" b="1" dirty="0">
              <a:solidFill>
                <a:srgbClr val="5100C8"/>
              </a:solidFill>
              <a:latin typeface="Arial Narrow" pitchFamily="34" charset="0"/>
            </a:endParaRPr>
          </a:p>
        </p:txBody>
      </p:sp>
      <p:sp>
        <p:nvSpPr>
          <p:cNvPr id="41995" name="TextBox 35"/>
          <p:cNvSpPr txBox="1">
            <a:spLocks noChangeArrowheads="1"/>
          </p:cNvSpPr>
          <p:nvPr/>
        </p:nvSpPr>
        <p:spPr bwMode="auto">
          <a:xfrm>
            <a:off x="152400" y="2971800"/>
            <a:ext cx="20574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dirty="0" err="1" smtClean="0">
                <a:latin typeface="Arial Narrow" pitchFamily="34" charset="0"/>
              </a:rPr>
              <a:t>Urticaria</a:t>
            </a:r>
            <a:r>
              <a:rPr lang="en-US" sz="2200" b="1" dirty="0" smtClean="0">
                <a:latin typeface="Arial Narrow" pitchFamily="34" charset="0"/>
              </a:rPr>
              <a:t>, </a:t>
            </a:r>
            <a:r>
              <a:rPr lang="en-US" sz="2200" b="1" dirty="0">
                <a:latin typeface="Arial Narrow" pitchFamily="34" charset="0"/>
              </a:rPr>
              <a:t>rhinitis, bronchial asthma </a:t>
            </a:r>
          </a:p>
          <a:p>
            <a:pPr algn="ctr"/>
            <a:r>
              <a:rPr lang="en-US" sz="2200" b="1" dirty="0">
                <a:latin typeface="Arial Narrow" pitchFamily="34" charset="0"/>
              </a:rPr>
              <a:t>by 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</a:rPr>
              <a:t>Penicillin.</a:t>
            </a:r>
            <a:endParaRPr lang="en-US" sz="2200" b="1" dirty="0">
              <a:solidFill>
                <a:srgbClr val="5100C8"/>
              </a:solidFill>
              <a:latin typeface="Arial Narrow" pitchFamily="34" charset="0"/>
            </a:endParaRPr>
          </a:p>
        </p:txBody>
      </p: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381000" y="685800"/>
            <a:ext cx="8610600" cy="1997075"/>
            <a:chOff x="381000" y="838200"/>
            <a:chExt cx="8610600" cy="1997075"/>
          </a:xfrm>
        </p:grpSpPr>
        <p:sp>
          <p:nvSpPr>
            <p:cNvPr id="27" name="Text Box 9"/>
            <p:cNvSpPr txBox="1">
              <a:spLocks noChangeArrowheads="1"/>
            </p:cNvSpPr>
            <p:nvPr/>
          </p:nvSpPr>
          <p:spPr bwMode="auto">
            <a:xfrm>
              <a:off x="381000" y="838200"/>
              <a:ext cx="7848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srgbClr val="5100C8"/>
                  </a:solidFill>
                  <a:latin typeface="Arial Narrow" pitchFamily="34" charset="0"/>
                </a:rPr>
                <a:t>HYPERSENSITIVITY REACTION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 bwMode="auto">
            <a:xfrm rot="5400000">
              <a:off x="913607" y="1761331"/>
              <a:ext cx="304800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 bwMode="auto">
            <a:xfrm rot="5400000">
              <a:off x="5405438" y="1751012"/>
              <a:ext cx="304800" cy="3175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 bwMode="auto">
            <a:xfrm rot="5400000">
              <a:off x="7925594" y="1761331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Line 14"/>
            <p:cNvSpPr>
              <a:spLocks noChangeShapeType="1"/>
            </p:cNvSpPr>
            <p:nvPr/>
          </p:nvSpPr>
          <p:spPr bwMode="auto">
            <a:xfrm>
              <a:off x="1066800" y="1609725"/>
              <a:ext cx="7010400" cy="0"/>
            </a:xfrm>
            <a:prstGeom prst="line">
              <a:avLst/>
            </a:prstGeom>
            <a:noFill/>
            <a:ln w="57150">
              <a:solidFill>
                <a:srgbClr val="5100C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36" name="Straight Arrow Connector 26"/>
            <p:cNvCxnSpPr/>
            <p:nvPr/>
          </p:nvCxnSpPr>
          <p:spPr bwMode="auto">
            <a:xfrm rot="5400000">
              <a:off x="2894807" y="1761331"/>
              <a:ext cx="304800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381000" y="1920875"/>
              <a:ext cx="1905000" cy="8921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600" dirty="0">
                  <a:solidFill>
                    <a:srgbClr val="FF00FF"/>
                  </a:solidFill>
                  <a:latin typeface="Bernard MT Condensed" pitchFamily="18" charset="0"/>
                </a:rPr>
                <a:t>TYPE I</a:t>
              </a:r>
            </a:p>
            <a:p>
              <a:pPr algn="ctr">
                <a:defRPr/>
              </a:pPr>
              <a:r>
                <a:rPr lang="en-US" sz="2600" dirty="0" err="1">
                  <a:solidFill>
                    <a:srgbClr val="FF00FF"/>
                  </a:solidFill>
                  <a:latin typeface="Bernard MT Condensed" pitchFamily="18" charset="0"/>
                </a:rPr>
                <a:t>Anaphylaxsis</a:t>
              </a:r>
              <a:endParaRPr lang="en-US" sz="2600" dirty="0">
                <a:solidFill>
                  <a:srgbClr val="FF00FF"/>
                </a:solidFill>
                <a:latin typeface="Bernard MT Condensed" pitchFamily="18" charset="0"/>
              </a:endParaRPr>
            </a:p>
          </p:txBody>
        </p:sp>
        <p:sp>
          <p:nvSpPr>
            <p:cNvPr id="38" name="TextBox 49"/>
            <p:cNvSpPr txBox="1"/>
            <p:nvPr/>
          </p:nvSpPr>
          <p:spPr>
            <a:xfrm>
              <a:off x="4267200" y="1920875"/>
              <a:ext cx="2438400" cy="892552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600" dirty="0">
                  <a:solidFill>
                    <a:srgbClr val="FF00FF"/>
                  </a:solidFill>
                  <a:latin typeface="Bernard MT Condensed" pitchFamily="18" charset="0"/>
                </a:rPr>
                <a:t>TYPE III</a:t>
              </a:r>
            </a:p>
            <a:p>
              <a:pPr algn="ctr">
                <a:defRPr/>
              </a:pPr>
              <a:r>
                <a:rPr lang="en-US" sz="2600" dirty="0">
                  <a:solidFill>
                    <a:srgbClr val="FF00FF"/>
                  </a:solidFill>
                  <a:latin typeface="Bernard MT Condensed" pitchFamily="18" charset="0"/>
                </a:rPr>
                <a:t>Immune complex</a:t>
              </a:r>
            </a:p>
          </p:txBody>
        </p:sp>
        <p:sp>
          <p:nvSpPr>
            <p:cNvPr id="39" name="TextBox 49"/>
            <p:cNvSpPr txBox="1"/>
            <p:nvPr/>
          </p:nvSpPr>
          <p:spPr>
            <a:xfrm>
              <a:off x="6858000" y="1920875"/>
              <a:ext cx="2133600" cy="8921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600">
                  <a:solidFill>
                    <a:srgbClr val="FF00FF"/>
                  </a:solidFill>
                  <a:latin typeface="Bernard MT Condensed" pitchFamily="18" charset="0"/>
                </a:rPr>
                <a:t>TYPE IV</a:t>
              </a:r>
            </a:p>
            <a:p>
              <a:pPr algn="ctr">
                <a:defRPr/>
              </a:pPr>
              <a:r>
                <a:rPr lang="en-US" sz="2600">
                  <a:solidFill>
                    <a:srgbClr val="FF00FF"/>
                  </a:solidFill>
                  <a:latin typeface="Bernard MT Condensed" pitchFamily="18" charset="0"/>
                </a:rPr>
                <a:t>Cell mediated</a:t>
              </a:r>
            </a:p>
          </p:txBody>
        </p:sp>
        <p:sp>
          <p:nvSpPr>
            <p:cNvPr id="40" name="Line 20"/>
            <p:cNvSpPr>
              <a:spLocks noChangeShapeType="1"/>
            </p:cNvSpPr>
            <p:nvPr/>
          </p:nvSpPr>
          <p:spPr bwMode="auto">
            <a:xfrm>
              <a:off x="4419600" y="1371600"/>
              <a:ext cx="0" cy="228600"/>
            </a:xfrm>
            <a:prstGeom prst="line">
              <a:avLst/>
            </a:prstGeom>
            <a:noFill/>
            <a:ln w="38100">
              <a:solidFill>
                <a:srgbClr val="5100C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9"/>
            <p:cNvSpPr txBox="1"/>
            <p:nvPr/>
          </p:nvSpPr>
          <p:spPr>
            <a:xfrm>
              <a:off x="2706688" y="1920875"/>
              <a:ext cx="1371600" cy="914400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600" dirty="0">
                  <a:solidFill>
                    <a:srgbClr val="FF00FF"/>
                  </a:solidFill>
                  <a:latin typeface="Bernard MT Condensed" pitchFamily="18" charset="0"/>
                </a:rPr>
                <a:t>TYPE II</a:t>
              </a:r>
            </a:p>
            <a:p>
              <a:pPr algn="ctr">
                <a:defRPr/>
              </a:pPr>
              <a:r>
                <a:rPr lang="en-US" sz="2600" dirty="0" err="1">
                  <a:solidFill>
                    <a:srgbClr val="FF00FF"/>
                  </a:solidFill>
                  <a:latin typeface="Bernard MT Condensed" pitchFamily="18" charset="0"/>
                </a:rPr>
                <a:t>Cytotoxic</a:t>
              </a:r>
              <a:endParaRPr lang="en-US" sz="2600" dirty="0">
                <a:solidFill>
                  <a:srgbClr val="FF00FF"/>
                </a:solidFill>
                <a:latin typeface="Bernard MT Condensed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6823</TotalTime>
  <Words>543</Words>
  <Application>Microsoft Office PowerPoint</Application>
  <PresentationFormat>On-screen Show (4:3)</PresentationFormat>
  <Paragraphs>141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DR.OMNIA</cp:lastModifiedBy>
  <cp:revision>289</cp:revision>
  <dcterms:created xsi:type="dcterms:W3CDTF">2010-09-28T15:47:12Z</dcterms:created>
  <dcterms:modified xsi:type="dcterms:W3CDTF">2014-11-02T08:55:35Z</dcterms:modified>
</cp:coreProperties>
</file>