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28" r:id="rId3"/>
    <p:sldId id="329" r:id="rId4"/>
    <p:sldId id="330" r:id="rId5"/>
    <p:sldId id="331" r:id="rId6"/>
    <p:sldId id="314" r:id="rId7"/>
    <p:sldId id="298" r:id="rId8"/>
    <p:sldId id="275" r:id="rId9"/>
    <p:sldId id="276" r:id="rId10"/>
    <p:sldId id="277" r:id="rId11"/>
    <p:sldId id="315" r:id="rId12"/>
    <p:sldId id="274" r:id="rId13"/>
    <p:sldId id="278" r:id="rId14"/>
    <p:sldId id="308" r:id="rId15"/>
    <p:sldId id="325" r:id="rId16"/>
    <p:sldId id="309" r:id="rId17"/>
    <p:sldId id="310" r:id="rId18"/>
    <p:sldId id="324" r:id="rId19"/>
    <p:sldId id="32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4B"/>
    <a:srgbClr val="2D875A"/>
    <a:srgbClr val="00CCFF"/>
    <a:srgbClr val="2AB8B5"/>
    <a:srgbClr val="3AD2CE"/>
    <a:srgbClr val="E5E5FF"/>
    <a:srgbClr val="6600FF"/>
    <a:srgbClr val="FFFFFF"/>
    <a:srgbClr val="FF00FF"/>
    <a:srgbClr val="FFD8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F3D4-8791-4F1E-A45E-FB59E33D02F1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98680-8764-495F-9DD9-0625EFDB67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E9F48-FFE8-46C7-92AC-6356D6F61CE5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E25F0-2AA8-4A16-B9D6-4245E516C0B2}" type="slidenum">
              <a:rPr lang="ar-SA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965-79FC-44D4-8A5E-E53FC846688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A1F-6762-4CEF-AC37-E22D39011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9095-3B85-4367-9732-A8B49A842AF1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22B4-F68D-41FD-B74D-57B6AEAB23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21F-0FAF-4338-AC3F-22E4BFA274C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1938-DD3E-42F5-98E9-82D46C0D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6AB-E198-4792-912D-23E00C53651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DAC9-6E1E-4530-ABF9-1CEC8C4829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4C51-CB0B-4E87-9A8C-00AED55539AC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6373-5AC8-4C90-B899-BBFBFBA021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6ABA-0A4B-4AB6-AEDD-92D888CA6AD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539-DA15-435F-BB7D-7A59776B02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2E2-754D-4A06-BAF8-2506F91E83D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C4F-38DB-4B93-99C6-C49E53204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1BA-43D9-4DBA-AAAF-F42C58B4B4B9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00-2C85-403B-82EF-FB6DDD411E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23B-7DF8-4D95-87AC-42BBF3505D22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63-3005-4861-908A-6608B4500B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1F1-D090-4989-9ED1-E8D34BDDCC7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77B0-744B-4F4C-8725-C2E1B8A6AD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B77D-19D2-46E3-8C38-E52F4D5F50F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518-8F60-49BA-A1F4-5FB8C4D53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844FB-A684-43F7-801E-BB2963EB2861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EBA42D-9D98-41A8-9011-16A7C7B9AA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lordsheritage.com/j0290950-doctors.gif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1018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3810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0668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27733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1" grpId="0" animBg="1"/>
      <p:bldP spid="49162" grpId="0" animBg="1"/>
      <p:bldP spid="4916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specified </a:t>
            </a:r>
            <a:r>
              <a:rPr lang="en-US" sz="2000" b="1" i="1" dirty="0" smtClean="0">
                <a:latin typeface="Arial Narrow" pitchFamily="34" charset="0"/>
              </a:rPr>
              <a:t>therap. </a:t>
            </a:r>
            <a:r>
              <a:rPr lang="en-US" sz="2000" b="1" i="1" dirty="0"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latin typeface="Arial Narrow" pitchFamily="34" charset="0"/>
              </a:rPr>
              <a:t> lethal </a:t>
            </a:r>
            <a:r>
              <a:rPr lang="en-US" sz="2000" b="1" i="1" dirty="0" smtClean="0">
                <a:latin typeface="Arial Narrow" pitchFamily="34" charset="0"/>
              </a:rPr>
              <a:t>outcome</a:t>
            </a:r>
            <a:endParaRPr lang="en-US" sz="2000" b="1" i="1" dirty="0"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096000" y="49583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495800" y="3429000"/>
            <a:ext cx="4572000" cy="28194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807279" y="873369"/>
            <a:ext cx="6584120" cy="3044093"/>
            <a:chOff x="2752" y="1088"/>
            <a:chExt cx="2624" cy="2624"/>
          </a:xfrm>
        </p:grpSpPr>
        <p:grpSp>
          <p:nvGrpSpPr>
            <p:cNvPr id="3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69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36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7318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31378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5439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9510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3571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7620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23" name="Group 334"/>
          <p:cNvGrpSpPr>
            <a:grpSpLocks/>
          </p:cNvGrpSpPr>
          <p:nvPr/>
        </p:nvGrpSpPr>
        <p:grpSpPr bwMode="auto">
          <a:xfrm>
            <a:off x="982529" y="39418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113" name="Group 255"/>
          <p:cNvGrpSpPr>
            <a:grpSpLocks/>
          </p:cNvGrpSpPr>
          <p:nvPr/>
        </p:nvGrpSpPr>
        <p:grpSpPr bwMode="auto">
          <a:xfrm>
            <a:off x="990599" y="9574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429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8" name="Group 341"/>
          <p:cNvGrpSpPr>
            <a:grpSpLocks/>
          </p:cNvGrpSpPr>
          <p:nvPr/>
        </p:nvGrpSpPr>
        <p:grpSpPr bwMode="auto">
          <a:xfrm>
            <a:off x="990599" y="23622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255"/>
          <p:cNvGrpSpPr>
            <a:grpSpLocks/>
          </p:cNvGrpSpPr>
          <p:nvPr/>
        </p:nvGrpSpPr>
        <p:grpSpPr bwMode="auto">
          <a:xfrm>
            <a:off x="2057399" y="9640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255"/>
          <p:cNvGrpSpPr>
            <a:grpSpLocks/>
          </p:cNvGrpSpPr>
          <p:nvPr/>
        </p:nvGrpSpPr>
        <p:grpSpPr bwMode="auto">
          <a:xfrm>
            <a:off x="3962399" y="9634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2097110" y="38862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341"/>
          <p:cNvGrpSpPr>
            <a:grpSpLocks/>
          </p:cNvGrpSpPr>
          <p:nvPr/>
        </p:nvGrpSpPr>
        <p:grpSpPr bwMode="auto">
          <a:xfrm>
            <a:off x="990599" y="23622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" name="Group 341"/>
          <p:cNvGrpSpPr>
            <a:grpSpLocks/>
          </p:cNvGrpSpPr>
          <p:nvPr/>
        </p:nvGrpSpPr>
        <p:grpSpPr bwMode="auto">
          <a:xfrm>
            <a:off x="990600" y="23543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21532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66" name="Group 265"/>
          <p:cNvGrpSpPr/>
          <p:nvPr/>
        </p:nvGrpSpPr>
        <p:grpSpPr>
          <a:xfrm>
            <a:off x="3440804" y="3886200"/>
            <a:ext cx="762000" cy="655638"/>
            <a:chOff x="4583805" y="4038600"/>
            <a:chExt cx="762000" cy="6556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583805" y="42672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5435957" y="38862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2819400" y="4432852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50% of individuals exhibit the specified  therapeutic response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238500" y="4419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toxic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4419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lethal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44196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Effective Dose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5638800" y="23607"/>
            <a:ext cx="3505200" cy="2290465"/>
            <a:chOff x="5638800" y="0"/>
            <a:chExt cx="3505200" cy="2366665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5638800" y="1905000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5" name="Rectangle 11"/>
          <p:cNvSpPr>
            <a:spLocks noChangeArrowheads="1"/>
          </p:cNvSpPr>
          <p:nvPr/>
        </p:nvSpPr>
        <p:spPr bwMode="auto">
          <a:xfrm>
            <a:off x="228600" y="5105400"/>
            <a:ext cx="2438400" cy="461665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Therapeutic Index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" name="Rectangle 36"/>
          <p:cNvSpPr>
            <a:spLocks noChangeArrowheads="1"/>
          </p:cNvSpPr>
          <p:nvPr/>
        </p:nvSpPr>
        <p:spPr bwMode="auto">
          <a:xfrm>
            <a:off x="152400" y="57150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224517" y="5602356"/>
            <a:ext cx="994683" cy="898525"/>
            <a:chOff x="7803037" y="2514600"/>
            <a:chExt cx="994683" cy="898525"/>
          </a:xfrm>
        </p:grpSpPr>
        <p:sp>
          <p:nvSpPr>
            <p:cNvPr id="278" name="Text Box 5"/>
            <p:cNvSpPr txBox="1">
              <a:spLocks noChangeArrowheads="1"/>
            </p:cNvSpPr>
            <p:nvPr/>
          </p:nvSpPr>
          <p:spPr bwMode="auto">
            <a:xfrm>
              <a:off x="7803037" y="2514600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79" name="Text Box 6"/>
            <p:cNvSpPr txBox="1">
              <a:spLocks noChangeArrowheads="1"/>
            </p:cNvSpPr>
            <p:nvPr/>
          </p:nvSpPr>
          <p:spPr bwMode="auto">
            <a:xfrm>
              <a:off x="7879237" y="3013075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371600" y="5733727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narrow margin of safety 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5" name="Rectangle 36"/>
          <p:cNvSpPr>
            <a:spLocks noChangeArrowheads="1"/>
          </p:cNvSpPr>
          <p:nvPr/>
        </p:nvSpPr>
        <p:spPr bwMode="auto">
          <a:xfrm>
            <a:off x="1371600" y="6172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safe profile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7526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3524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9504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875 -0.0053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533 L 0.05417 -0.0053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5" grpId="0" animBg="1"/>
      <p:bldP spid="276" grpId="0"/>
      <p:bldP spid="284" grpId="0"/>
      <p:bldP spid="285" grpId="0"/>
      <p:bldP spid="277" grpId="1" animBg="1"/>
      <p:bldP spid="280" grpId="1" animBg="1"/>
      <p:bldP spid="2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900535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3000" y="2840831"/>
            <a:ext cx="1818588" cy="1742043"/>
            <a:chOff x="2372412" y="2895600"/>
            <a:chExt cx="1818588" cy="1742043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72412" y="4175978"/>
              <a:ext cx="1818588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Physiological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2856708"/>
            <a:ext cx="1447800" cy="791863"/>
            <a:chOff x="76200" y="2856708"/>
            <a:chExt cx="1447800" cy="79186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>
              <a:off x="621384" y="3008314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76200" y="3186906"/>
              <a:ext cx="14478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Chemical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600" y="2840831"/>
            <a:ext cx="2362200" cy="766465"/>
            <a:chOff x="4528008" y="2895600"/>
            <a:chExt cx="2362200" cy="766465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28008" y="3200400"/>
              <a:ext cx="23622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Pharmacokinetic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2840831"/>
            <a:ext cx="1752600" cy="1135797"/>
            <a:chOff x="7086600" y="2895600"/>
            <a:chExt cx="1752600" cy="1135797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86600" y="32004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400" y="914400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4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30596" y="2853293"/>
            <a:ext cx="1752600" cy="2480707"/>
            <a:chOff x="2438400" y="2895600"/>
            <a:chExt cx="1752600" cy="248070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8400" y="4175978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878" y="2362200"/>
            <a:ext cx="7467722" cy="494507"/>
            <a:chOff x="761878" y="2362200"/>
            <a:chExt cx="7467722" cy="49450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761878" y="2818606"/>
              <a:ext cx="7467722" cy="38101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48637" y="2590006"/>
              <a:ext cx="457200" cy="1588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6200" y="3810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91484" y="46600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Two drugs possess opposing actions in the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449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induces an accelerated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warfarine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62" y="4267200"/>
            <a:ext cx="7506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lead, ….]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32" grpId="0"/>
      <p:bldP spid="32" grpId="1"/>
      <p:bldP spid="42" grpId="0"/>
      <p:bldP spid="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latin typeface="Arial Narrow" pitchFamily="34" charset="0"/>
              </a:rPr>
              <a:t>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48" grpId="2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smtClean="0">
                <a:latin typeface="Arial Narrow" pitchFamily="34" charset="0"/>
              </a:rPr>
              <a:t>overcome </a:t>
            </a:r>
            <a:r>
              <a:rPr lang="en-US" sz="2200" b="1" dirty="0" smtClean="0">
                <a:latin typeface="Arial Narrow" pitchFamily="34" charset="0"/>
              </a:rPr>
              <a:t>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21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/>
      <p:bldP spid="42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43400" y="2964359"/>
            <a:ext cx="4572000" cy="769441"/>
          </a:xfrm>
          <a:prstGeom prst="rect">
            <a:avLst/>
          </a:prstGeom>
          <a:solidFill>
            <a:srgbClr val="E5E5FF"/>
          </a:solidFill>
        </p:spPr>
        <p:txBody>
          <a:bodyPr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670300"/>
            <a:ext cx="4953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4916269"/>
            <a:ext cx="53340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6531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9868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4591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32488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1175709" y="1995396"/>
            <a:ext cx="3853477" cy="3574996"/>
            <a:chOff x="2752" y="1088"/>
            <a:chExt cx="2624" cy="2624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8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0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27"/>
          <p:cNvGrpSpPr>
            <a:grpSpLocks/>
          </p:cNvGrpSpPr>
          <p:nvPr/>
        </p:nvGrpSpPr>
        <p:grpSpPr bwMode="auto">
          <a:xfrm>
            <a:off x="758641" y="18646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15" name="Group 334"/>
          <p:cNvGrpSpPr>
            <a:grpSpLocks/>
          </p:cNvGrpSpPr>
          <p:nvPr/>
        </p:nvGrpSpPr>
        <p:grpSpPr bwMode="auto">
          <a:xfrm>
            <a:off x="1287319" y="55990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11486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52260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4793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250950" y="20122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22"/>
          <p:cNvGrpSpPr>
            <a:grpSpLocks/>
          </p:cNvGrpSpPr>
          <p:nvPr/>
        </p:nvGrpSpPr>
        <p:grpSpPr bwMode="auto">
          <a:xfrm>
            <a:off x="990600" y="19995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86"/>
          <p:cNvGrpSpPr>
            <a:grpSpLocks/>
          </p:cNvGrpSpPr>
          <p:nvPr/>
        </p:nvGrpSpPr>
        <p:grpSpPr bwMode="auto">
          <a:xfrm>
            <a:off x="2159000" y="35995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066800" y="5791200"/>
            <a:ext cx="80772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smtClean="0">
                <a:latin typeface="Arial Narrow" pitchFamily="34" charset="0"/>
              </a:rPr>
              <a:t>overcome </a:t>
            </a:r>
            <a:r>
              <a:rPr lang="en-US" sz="2200" dirty="0" smtClean="0">
                <a:latin typeface="Arial Narrow" pitchFamily="34" charset="0"/>
              </a:rPr>
              <a:t>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416" name="Group 415"/>
          <p:cNvGrpSpPr/>
          <p:nvPr/>
        </p:nvGrpSpPr>
        <p:grpSpPr>
          <a:xfrm>
            <a:off x="1600200" y="2800059"/>
            <a:ext cx="4114800" cy="2651706"/>
            <a:chOff x="-1143000" y="3027937"/>
            <a:chExt cx="4048410" cy="2104451"/>
          </a:xfrm>
        </p:grpSpPr>
        <p:grpSp>
          <p:nvGrpSpPr>
            <p:cNvPr id="375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6377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4953000" y="3886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990600" y="457200"/>
            <a:ext cx="8153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8626407" y="2612841"/>
            <a:ext cx="69146" cy="3046738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4478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143266" y="38862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44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17" grpId="1"/>
      <p:bldP spid="419" grpId="0"/>
      <p:bldP spid="420" grpId="0" animBg="1"/>
      <p:bldP spid="4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1195387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By the end of this lecture you </a:t>
            </a: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ARE  </a:t>
            </a:r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71800" y="26352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71800" y="4343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971800" y="16002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71800" y="33067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5334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O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D</a:t>
            </a:r>
          </a:p>
          <a:p>
            <a:endPara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L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U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 bwMode="auto">
          <a:xfrm>
            <a:off x="1676400" y="762000"/>
            <a:ext cx="464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990600" y="2057400"/>
            <a:ext cx="52578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09600" y="2514600"/>
            <a:ext cx="8382000" cy="1752601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Bind</a:t>
              </a:r>
            </a:p>
            <a:p>
              <a:pPr algn="ctr"/>
              <a:r>
                <a:rPr lang="en-US" b="1" dirty="0"/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Initiate</a:t>
              </a:r>
            </a:p>
            <a:p>
              <a:pPr algn="ctr"/>
              <a:r>
                <a:rPr lang="en-US" b="1" dirty="0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onstantia" pitchFamily="18" charset="0"/>
                </a:rPr>
                <a:t>RESPONSE[R]</a:t>
              </a:r>
              <a:endParaRPr lang="en-US" b="1" dirty="0"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9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79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6880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83" name="TextBox 32"/>
          <p:cNvSpPr txBox="1">
            <a:spLocks noChangeArrowheads="1"/>
          </p:cNvSpPr>
          <p:nvPr/>
        </p:nvSpPr>
        <p:spPr bwMode="auto">
          <a:xfrm>
            <a:off x="6905244" y="2607976"/>
            <a:ext cx="1705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RESPONSE[R]</a:t>
            </a:r>
            <a:endParaRPr lang="en-US" b="1" dirty="0">
              <a:latin typeface="Constantia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883" idx="1"/>
          </p:cNvCxnSpPr>
          <p:nvPr/>
        </p:nvCxnSpPr>
        <p:spPr bwMode="auto">
          <a:xfrm>
            <a:off x="4884738" y="2779713"/>
            <a:ext cx="2020506" cy="1292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6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1905000" y="5486400"/>
            <a:ext cx="1828800" cy="776288"/>
            <a:chOff x="3648" y="2976"/>
            <a:chExt cx="1152" cy="489"/>
          </a:xfrm>
        </p:grpSpPr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8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 =  </a:t>
              </a:r>
              <a:r>
                <a:rPr lang="en-US" b="1" dirty="0">
                  <a:latin typeface="Arial Narrow" pitchFamily="34" charset="0"/>
                </a:rPr>
                <a:t>-----------</a:t>
              </a:r>
              <a:endParaRPr lang="en-US" b="1" baseline="-25000" dirty="0">
                <a:latin typeface="Arial Narrow" pitchFamily="34" charset="0"/>
              </a:endParaRPr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err="1">
                  <a:latin typeface="Arial Narrow" pitchFamily="34" charset="0"/>
                </a:rPr>
                <a:t>B</a:t>
              </a:r>
              <a:r>
                <a:rPr lang="en-US" b="1" baseline="-25000" dirty="0" err="1" smtClean="0">
                  <a:latin typeface="Arial Narrow" pitchFamily="34" charset="0"/>
                </a:rPr>
                <a:t>max</a:t>
              </a:r>
              <a:r>
                <a:rPr lang="en-US" b="1" baseline="-25000" dirty="0" smtClean="0">
                  <a:latin typeface="Arial Narrow" pitchFamily="34" charset="0"/>
                </a:rPr>
                <a:t> </a:t>
              </a:r>
              <a:r>
                <a:rPr lang="en-US" b="1" dirty="0" err="1">
                  <a:latin typeface="Arial Narrow" pitchFamily="34" charset="0"/>
                </a:rPr>
                <a:t>xC</a:t>
              </a:r>
              <a:r>
                <a:rPr lang="en-US" b="1" dirty="0">
                  <a:latin typeface="Arial Narrow" pitchFamily="34" charset="0"/>
                </a:rPr>
                <a:t> </a:t>
              </a:r>
              <a:endParaRPr lang="en-US" b="1" baseline="-25000" dirty="0">
                <a:latin typeface="Arial Narrow" pitchFamily="34" charset="0"/>
              </a:endParaRPr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latin typeface="Arial Narrow" pitchFamily="34" charset="0"/>
                </a:rPr>
                <a:t>C+ </a:t>
              </a:r>
              <a:r>
                <a:rPr lang="en-US" sz="2200" b="1" dirty="0" smtClean="0">
                  <a:latin typeface="Arial Narrow" pitchFamily="34" charset="0"/>
                </a:rPr>
                <a:t>KD</a:t>
              </a:r>
              <a:r>
                <a:rPr lang="en-US" sz="2200" b="1" baseline="-25000" dirty="0" smtClean="0">
                  <a:latin typeface="Arial Narrow" pitchFamily="34" charset="0"/>
                </a:rPr>
                <a:t>50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endParaRPr lang="en-US" sz="2200" b="1" baseline="-25000" dirty="0">
                <a:latin typeface="Arial Narrow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8600" y="3962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dirty="0" smtClean="0">
                <a:latin typeface="Arial Narrow" pitchFamily="34" charset="0"/>
                <a:cs typeface="Arial" charset="0"/>
              </a:rPr>
              <a:t>The relationship between drug binding &amp; drug concentration is expressed mathematically by the following equation</a:t>
            </a:r>
            <a:endParaRPr lang="en-US" sz="200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8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89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968750" y="681038"/>
            <a:ext cx="4899098" cy="768350"/>
            <a:chOff x="3969241" y="681335"/>
            <a:chExt cx="4898523" cy="767259"/>
          </a:xfrm>
        </p:grpSpPr>
        <p:sp>
          <p:nvSpPr>
            <p:cNvPr id="38926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 dirty="0" err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 dirty="0" smtClean="0">
                  <a:latin typeface="Arial Narrow" pitchFamily="34" charset="0"/>
                </a:rPr>
                <a:t>T</a:t>
              </a:r>
              <a:r>
                <a:rPr lang="en-US" sz="2000" b="1" dirty="0" smtClean="0">
                  <a:latin typeface="Arial Narrow" pitchFamily="34" charset="0"/>
                </a:rPr>
                <a:t>otal </a:t>
              </a:r>
              <a:r>
                <a:rPr lang="en-US" sz="2000" b="1" dirty="0">
                  <a:latin typeface="Arial Narrow" pitchFamily="34" charset="0"/>
                </a:rPr>
                <a:t>density of </a:t>
              </a:r>
              <a:r>
                <a:rPr lang="en-US" sz="2000" b="1" dirty="0" smtClean="0">
                  <a:latin typeface="Arial Narrow" pitchFamily="34" charset="0"/>
                </a:rPr>
                <a:t>receptors </a:t>
              </a:r>
              <a:r>
                <a:rPr lang="en-US" sz="2000" b="1" dirty="0">
                  <a:latin typeface="Arial Narrow" pitchFamily="34" charset="0"/>
                </a:rPr>
                <a:t>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1723549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Concentration-Binding </a:t>
            </a: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  <a:cs typeface="Arial" charset="0"/>
              </a:rPr>
              <a:t> </a:t>
            </a:r>
            <a:endParaRPr lang="en-US" sz="1000" b="1" dirty="0">
              <a:latin typeface="Arial Narrow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</a:t>
            </a:r>
            <a:r>
              <a:rPr lang="en-US" sz="2200" b="1" i="1" dirty="0">
                <a:latin typeface="Arial Narrow" pitchFamily="34" charset="0"/>
                <a:cs typeface="Arial" charset="0"/>
              </a:rPr>
              <a:t>binding capacity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(</a:t>
            </a:r>
            <a:r>
              <a:rPr lang="en-US" sz="2200" b="1" i="1" dirty="0" err="1">
                <a:latin typeface="Arial Narrow" pitchFamily="34" charset="0"/>
                <a:cs typeface="Arial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  <a:cs typeface="Arial" charset="0"/>
              </a:rPr>
              <a:t>max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</a:t>
            </a:r>
            <a:endParaRPr lang="en-US" sz="2200" b="1" dirty="0">
              <a:latin typeface="Arial Narrow" pitchFamily="34" charset="0"/>
              <a:cs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      The higher 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the lower is the K</a:t>
            </a:r>
            <a:r>
              <a:rPr lang="en-US" sz="2200" b="1" baseline="-25000" dirty="0">
                <a:latin typeface="Arial Narrow" pitchFamily="34" charset="0"/>
                <a:cs typeface="Arial" charset="0"/>
              </a:rPr>
              <a:t>D 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i.e. inverse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relation  </a:t>
            </a:r>
            <a:endParaRPr lang="en-US" sz="2200" b="1" dirty="0">
              <a:latin typeface="Arial Narrow" pitchFamily="34" charset="0"/>
              <a:cs typeface="Arial" charset="0"/>
            </a:endParaRP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762000" y="3429000"/>
            <a:ext cx="8001000" cy="1223853"/>
            <a:chOff x="762000" y="3429000"/>
            <a:chExt cx="8001000" cy="1223555"/>
          </a:xfrm>
        </p:grpSpPr>
        <p:sp>
          <p:nvSpPr>
            <p:cNvPr id="38924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 err="1">
                  <a:solidFill>
                    <a:srgbClr val="FF0000"/>
                  </a:solidFill>
                </a:rPr>
                <a:t>D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) </a:t>
              </a:r>
              <a:r>
                <a:rPr lang="en-US" b="1" dirty="0"/>
                <a:t>= </a:t>
              </a:r>
              <a:r>
                <a:rPr lang="en-US" b="1" dirty="0" smtClean="0"/>
                <a:t>[C] </a:t>
              </a:r>
              <a:r>
                <a:rPr lang="en-US" b="1" dirty="0"/>
                <a:t>of D required to occupy  50% of </a:t>
              </a:r>
              <a:r>
                <a:rPr lang="en-US" b="1" dirty="0" smtClean="0"/>
                <a:t>receptors at </a:t>
              </a:r>
              <a:r>
                <a:rPr lang="en-US" b="1" dirty="0"/>
                <a:t>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11" y="3733689"/>
              <a:ext cx="914177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747000" y="44196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800" y="49530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0" y="529280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5800" y="457200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05000"/>
            <a:ext cx="5410200" cy="4683688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362200" y="6096000"/>
            <a:ext cx="6705600" cy="498475"/>
          </a:xfrm>
          <a:prstGeom prst="rect">
            <a:avLst/>
          </a:prstGeom>
          <a:noFill/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the therapeutic window of a drug is defined ?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457200" y="1447800"/>
            <a:ext cx="6172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4648200" y="3733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4572000" y="37338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3362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130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45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43152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43163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103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 Narrow" pitchFamily="34" charset="0"/>
              </a:rPr>
              <a:t>C that gives the  half-maximal effect</a:t>
            </a:r>
          </a:p>
        </p:txBody>
      </p:sp>
      <p:grpSp>
        <p:nvGrpSpPr>
          <p:cNvPr id="43172" name="Group 164"/>
          <p:cNvGrpSpPr>
            <a:grpSpLocks/>
          </p:cNvGrpSpPr>
          <p:nvPr/>
        </p:nvGrpSpPr>
        <p:grpSpPr bwMode="auto">
          <a:xfrm>
            <a:off x="6934200" y="2316162"/>
            <a:ext cx="1828800" cy="776288"/>
            <a:chOff x="3648" y="2976"/>
            <a:chExt cx="1152" cy="489"/>
          </a:xfrm>
        </p:grpSpPr>
        <p:sp>
          <p:nvSpPr>
            <p:cNvPr id="43169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0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1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EC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962400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43355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4326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4326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91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43292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4329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01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4330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35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433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43349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48200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agonist,  </a:t>
            </a:r>
            <a:r>
              <a:rPr lang="en-US" sz="2000" b="1" dirty="0" err="1" smtClean="0">
                <a:latin typeface="Arial Narrow" pitchFamily="34" charset="0"/>
              </a:rPr>
              <a:t>i.e</a:t>
            </a:r>
            <a:r>
              <a:rPr lang="en-US" sz="2000" b="1" dirty="0" smtClean="0">
                <a:latin typeface="Arial Narrow" pitchFamily="34" charset="0"/>
              </a:rPr>
              <a:t> the </a:t>
            </a:r>
            <a:r>
              <a:rPr lang="en-US" sz="2000" b="1" dirty="0">
                <a:latin typeface="Arial Narrow" pitchFamily="34" charset="0"/>
              </a:rPr>
              <a:t>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  <p:bldP spid="6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314325" y="2025650"/>
            <a:ext cx="7391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91 -0.00995 0.054 -0.01967 0.08282 -0.00532 C 0.11164 0.00903 0.15122 0.05672 0.17362 0.08588 C 0.19601 0.11505 0.19237 0.15162 0.21702 0.17014 C 0.24167 0.18866 0.29844 0.1963 0.32101 0.19653 C 0.34358 0.19676 0.3441 0.19097 0.35261 0.17199 C 0.36112 0.15301 0.3658 0.11343 0.3724 0.08241 C 0.379 0.05139 0.38386 0.01459 0.39202 -0.01412 C 0.40018 -0.04282 0.40799 -0.07338 0.42084 -0.08958 C 0.43403 -0.10578 0.43785 -0.10764 0.46962 -0.11065 C 0.50139 -0.11365 0.5882 -0.10764 0.61181 -0.10717 " pathEditMode="relative" ptsTypes="aaaaaaaaa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1551 0.0033 0.03102 0.0092 0.05255 C 0.01511 0.07408 0.0099 0.11783 0.03559 0.12986 C 0.06129 0.1419 0.13663 0.12755 0.1632 0.12454 C 0.18976 0.12153 0.18333 0.12153 0.19479 0.11227 C 0.20625 0.10301 0.21823 0.08611 0.2316 0.06852 C 0.24497 0.05093 0.26007 0.02431 0.275 0.00695 C 0.28993 -0.01042 0.30365 -0.02477 0.32101 -0.03518 C 0.33837 -0.0456 0.36372 -0.05278 0.37899 -0.05625 C 0.39427 -0.05972 0.40747 -0.05648 0.4132 -0.05625 " pathEditMode="relative" ptsTypes="aaaaaaaa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4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1050</Words>
  <Application>Microsoft Office PowerPoint</Application>
  <PresentationFormat>On-screen Show (4:3)</PresentationFormat>
  <Paragraphs>255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176</cp:revision>
  <dcterms:created xsi:type="dcterms:W3CDTF">2010-09-28T15:47:12Z</dcterms:created>
  <dcterms:modified xsi:type="dcterms:W3CDTF">2014-10-27T07:47:46Z</dcterms:modified>
</cp:coreProperties>
</file>