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02" r:id="rId2"/>
    <p:sldId id="301" r:id="rId3"/>
    <p:sldId id="300" r:id="rId4"/>
    <p:sldId id="256" r:id="rId5"/>
    <p:sldId id="303" r:id="rId6"/>
    <p:sldId id="274" r:id="rId7"/>
    <p:sldId id="299" r:id="rId8"/>
    <p:sldId id="259" r:id="rId9"/>
    <p:sldId id="287" r:id="rId10"/>
    <p:sldId id="291" r:id="rId11"/>
    <p:sldId id="293" r:id="rId12"/>
    <p:sldId id="292" r:id="rId13"/>
    <p:sldId id="288" r:id="rId14"/>
    <p:sldId id="289" r:id="rId15"/>
    <p:sldId id="290" r:id="rId16"/>
    <p:sldId id="294" r:id="rId17"/>
    <p:sldId id="295" r:id="rId18"/>
    <p:sldId id="304" r:id="rId19"/>
    <p:sldId id="297" r:id="rId20"/>
    <p:sldId id="298" r:id="rId21"/>
    <p:sldId id="262" r:id="rId22"/>
    <p:sldId id="263" r:id="rId23"/>
    <p:sldId id="276" r:id="rId24"/>
    <p:sldId id="277" r:id="rId25"/>
    <p:sldId id="285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-2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D9EE"/>
    <a:srgbClr val="0000CC"/>
    <a:srgbClr val="FFCC99"/>
    <a:srgbClr val="FE0606"/>
    <a:srgbClr val="C0C7BD"/>
    <a:srgbClr val="800000"/>
    <a:srgbClr val="FFFFCC"/>
    <a:srgbClr val="FFCCCC"/>
    <a:srgbClr val="FFCC66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8208" autoAdjust="0"/>
  </p:normalViewPr>
  <p:slideViewPr>
    <p:cSldViewPr>
      <p:cViewPr>
        <p:scale>
          <a:sx n="100" d="100"/>
          <a:sy n="100" d="100"/>
        </p:scale>
        <p:origin x="-282" y="-252"/>
      </p:cViewPr>
      <p:guideLst>
        <p:guide orient="horz" pos="720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C212AE2-8BA4-4A23-965B-59D2251CE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14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B501ED-EDBF-40F5-B33E-AA627C533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783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25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952993-9B73-404D-99FB-87CBEA570535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5A706B-BE36-48CD-AE83-8B4B5FF50108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2225" y="796925"/>
            <a:ext cx="4276725" cy="3206750"/>
          </a:xfrm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30" tIns="44865" rIns="89730" bIns="44865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B501ED-EDBF-40F5-B33E-AA627C5334E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9AF1D7-5BC6-43FD-822B-8E82F49AD810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0132ED-98AB-4820-AB5C-F2B8DC6D21B6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0"/>
            <a:ext cx="4648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0"/>
            <a:ext cx="2311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533400" y="914400"/>
            <a:ext cx="3048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/>
              <a:t>U N I T  </a:t>
            </a:r>
            <a:r>
              <a:rPr lang="en-US" sz="4000">
                <a:solidFill>
                  <a:schemeClr val="bg1"/>
                </a:solidFill>
              </a:rPr>
              <a:t>I</a:t>
            </a:r>
            <a:endParaRPr lang="en-US" sz="4000"/>
          </a:p>
        </p:txBody>
      </p:sp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609600" y="1447800"/>
            <a:ext cx="2895600" cy="76200"/>
          </a:xfrm>
          <a:prstGeom prst="rect">
            <a:avLst/>
          </a:prstGeom>
          <a:gradFill rotWithShape="0">
            <a:gsLst>
              <a:gs pos="0">
                <a:srgbClr val="A6000C"/>
              </a:gs>
              <a:gs pos="100000">
                <a:srgbClr val="A6000C">
                  <a:gamma/>
                  <a:tint val="6274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8" name="Rectangle 18"/>
          <p:cNvSpPr>
            <a:spLocks noChangeArrowheads="1"/>
          </p:cNvSpPr>
          <p:nvPr userDrawn="1"/>
        </p:nvSpPr>
        <p:spPr bwMode="auto">
          <a:xfrm>
            <a:off x="6248400" y="6400800"/>
            <a:ext cx="2895600" cy="76200"/>
          </a:xfrm>
          <a:prstGeom prst="rect">
            <a:avLst/>
          </a:prstGeom>
          <a:gradFill rotWithShape="0">
            <a:gsLst>
              <a:gs pos="0">
                <a:srgbClr val="A6000C"/>
              </a:gs>
              <a:gs pos="100000">
                <a:srgbClr val="A6000C">
                  <a:gamma/>
                  <a:tint val="6274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9" name="Text Box 19"/>
          <p:cNvSpPr txBox="1">
            <a:spLocks noChangeArrowheads="1"/>
          </p:cNvSpPr>
          <p:nvPr userDrawn="1"/>
        </p:nvSpPr>
        <p:spPr bwMode="auto">
          <a:xfrm>
            <a:off x="1828800" y="2209800"/>
            <a:ext cx="571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>
                <a:ea typeface="ヒラギノ角ゴ Pro W3" pitchFamily="-25" charset="-128"/>
              </a:rPr>
              <a:t>Textbook of Medical Physiology, 11th Edition</a:t>
            </a:r>
          </a:p>
        </p:txBody>
      </p:sp>
      <p:sp>
        <p:nvSpPr>
          <p:cNvPr id="10" name="Text Box 20"/>
          <p:cNvSpPr txBox="1">
            <a:spLocks noChangeArrowheads="1"/>
          </p:cNvSpPr>
          <p:nvPr userDrawn="1"/>
        </p:nvSpPr>
        <p:spPr bwMode="auto">
          <a:xfrm>
            <a:off x="6172200" y="60960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A6000C"/>
                </a:solidFill>
                <a:latin typeface="Arial" charset="0"/>
                <a:ea typeface="ヒラギノ角ゴ Pro W3" pitchFamily="-25" charset="-128"/>
              </a:rPr>
              <a:t>GUYTON &amp; HALL</a:t>
            </a:r>
            <a:endParaRPr lang="en-US">
              <a:ea typeface="ヒラギノ角ゴ Pro W3" pitchFamily="-25" charset="-128"/>
            </a:endParaRPr>
          </a:p>
        </p:txBody>
      </p:sp>
      <p:sp>
        <p:nvSpPr>
          <p:cNvPr id="11" name="Text Box 21"/>
          <p:cNvSpPr txBox="1">
            <a:spLocks noChangeArrowheads="1"/>
          </p:cNvSpPr>
          <p:nvPr userDrawn="1"/>
        </p:nvSpPr>
        <p:spPr bwMode="auto">
          <a:xfrm>
            <a:off x="228600" y="6629400"/>
            <a:ext cx="419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/>
              <a:t>Copyright © 2006 by Elsevier, Inc.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8077200" cy="11430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4419600"/>
            <a:ext cx="8001000" cy="1066800"/>
          </a:xfrm>
        </p:spPr>
        <p:txBody>
          <a:bodyPr/>
          <a:lstStyle>
            <a:lvl1pPr marL="0" indent="0" algn="ctr">
              <a:buFont typeface="Times" pitchFamily="-25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A4363-A391-4668-ABB0-49C1C352D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685800"/>
            <a:ext cx="1981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85800"/>
            <a:ext cx="5791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EFCE8-F2DB-4B49-8A9B-461E9D4FD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685800"/>
            <a:ext cx="79248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DBA58-834C-4EE7-91B5-BAD1AC471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9B4F58-9D18-4952-929B-332E8D5368A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2BD0FB-3522-49B9-AD80-0D305BE40E2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B94D5-A7F9-4582-A78D-1C013A8A2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84F8A-7C5D-4751-9A5F-535E9E125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0DA1E-6729-41FB-BA3A-AFB861956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2E21-AA2D-4A7F-9BB5-DC752818A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2FF71-9518-412E-92AA-9A0AB47EA9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41616-40BC-432D-8704-D0AAB716C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BC262-F424-4D62-B1AD-C3AC0F8E1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84CB4-8421-4F0B-AC5F-5391BB1E7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7C798FC-6B54-4B03-8AD4-881BC53DE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02" name="Picture 7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451600" y="0"/>
            <a:ext cx="2692400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6477000" cy="1295400"/>
          </a:xfrm>
          <a:prstGeom prst="rect">
            <a:avLst/>
          </a:prstGeom>
          <a:solidFill>
            <a:srgbClr val="A8132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10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85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228600" y="6629400"/>
            <a:ext cx="419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/>
              <a:t>Copyright © 2006 by Elsevier, Inc.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700" r:id="rId13"/>
    <p:sldLayoutId id="2147483701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" pitchFamily="-2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6000C"/>
        </a:buClr>
        <a:buFont typeface="Times" pitchFamily="-25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B Helvetica Condensed Bold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 Helvetica Condensed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 Helvetica Condensed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 Helvetica Condense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imgres?imgurl=http://crazy-frankenstein.com/free-wallpapers-files/flowers-wallpapers-files/flower2b.jpg&amp;imgrefurl=http://crazy-frankenstein.com/page-6.html&amp;usg=__HiLTOcnykcQ5cMXgbuWQX_wgbJE=&amp;h=768&amp;w=1024&amp;sz=167&amp;hl=ar&amp;start=20&amp;zoom=1&amp;um=1&amp;itbs=1&amp;tbnid=P8_ubBQ7yo0OFM:&amp;tbnh=113&amp;tbnw=150&amp;prev=/images?q=flowers&amp;um=1&amp;hl=ar&amp;safe=active&amp;rlz=1T4RNTN_enSA374SA396&amp;tbs=isch:1" TargetMode="External"/><Relationship Id="rId2" Type="http://schemas.openxmlformats.org/officeDocument/2006/relationships/hyperlink" Target="http://www.google.com.sa/imgres?imgurl=http://blog.craftzine.com/QuilledFlowers.jpg&amp;imgrefurl=http://blog.craftzine.com/archive/2008/02/quilled_flowers.html&amp;usg=__mvQkAc1M4oXNbmoTKxM8h_2ylXk=&amp;h=472&amp;w=430&amp;sz=55&amp;hl=ar&amp;start=18&amp;zoom=1&amp;um=1&amp;itbs=1&amp;tbnid=t0O0-6O2HI69gM:&amp;tbnh=129&amp;tbnw=118&amp;prev=/images?q=flowers&amp;um=1&amp;hl=ar&amp;safe=active&amp;rlz=1T4RNTN_enSA374SA396&amp;tbs=isch: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-25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33400" y="1066800"/>
            <a:ext cx="8153400" cy="4648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200" b="1" dirty="0" smtClean="0"/>
              <a:t>Dr. Mohammed Al </a:t>
            </a:r>
            <a:r>
              <a:rPr lang="en-US" sz="4200" b="1" dirty="0" err="1" smtClean="0"/>
              <a:t>Otaibi</a:t>
            </a:r>
            <a:endParaRPr lang="en-US" sz="4200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smtClean="0">
                <a:solidFill>
                  <a:srgbClr val="0000CC"/>
                </a:solidFill>
              </a:rPr>
              <a:t/>
            </a:r>
            <a:br>
              <a:rPr lang="en-US" b="1" dirty="0" smtClean="0">
                <a:solidFill>
                  <a:srgbClr val="0000CC"/>
                </a:solidFill>
              </a:rPr>
            </a:br>
            <a:r>
              <a:rPr lang="en-US" b="1" dirty="0" smtClean="0">
                <a:solidFill>
                  <a:srgbClr val="0000CC"/>
                </a:solidFill>
              </a:rPr>
              <a:t/>
            </a:r>
            <a:br>
              <a:rPr lang="en-US" b="1" dirty="0" smtClean="0">
                <a:solidFill>
                  <a:srgbClr val="0000CC"/>
                </a:solidFill>
              </a:rPr>
            </a:br>
            <a:r>
              <a:rPr lang="en-US" sz="2600" b="1" dirty="0" smtClean="0">
                <a:solidFill>
                  <a:srgbClr val="0000CC"/>
                </a:solidFill>
              </a:rPr>
              <a:t>Assistant Professor of Physiology </a:t>
            </a:r>
            <a:br>
              <a:rPr lang="en-US" sz="2600" b="1" dirty="0" smtClean="0">
                <a:solidFill>
                  <a:srgbClr val="0000CC"/>
                </a:solidFill>
              </a:rPr>
            </a:br>
            <a:r>
              <a:rPr lang="en-US" sz="2600" b="1" dirty="0" smtClean="0">
                <a:solidFill>
                  <a:srgbClr val="0000CC"/>
                </a:solidFill>
              </a:rPr>
              <a:t>College of Medicine, KKUH, KSU</a:t>
            </a:r>
          </a:p>
          <a:p>
            <a:pPr algn="ctr"/>
            <a:endParaRPr lang="en-US" b="1" dirty="0" smtClean="0">
              <a:solidFill>
                <a:srgbClr val="0000CC"/>
              </a:solidFill>
            </a:endParaRP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mfalotaibi@ksu.edu.sa</a:t>
            </a: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-2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6781800" cy="1371600"/>
          </a:xfrm>
        </p:spPr>
        <p:txBody>
          <a:bodyPr/>
          <a:lstStyle/>
          <a:p>
            <a:r>
              <a:rPr lang="en-US" b="0" dirty="0"/>
              <a:t>EPITHELIAL TISSUES: covers body, lines cavities</a:t>
            </a:r>
            <a:br>
              <a:rPr lang="en-US" b="0" dirty="0"/>
            </a:br>
            <a:endParaRPr lang="en-CA" b="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 smtClean="0"/>
              <a:t>Covers </a:t>
            </a:r>
            <a:r>
              <a:rPr lang="en-US" sz="2400" dirty="0"/>
              <a:t>entire body surface and most of the body's inner cavities.</a:t>
            </a:r>
          </a:p>
          <a:p>
            <a:r>
              <a:rPr lang="en-US" sz="2400" dirty="0" smtClean="0"/>
              <a:t>Outer </a:t>
            </a:r>
            <a:r>
              <a:rPr lang="en-US" sz="2400" dirty="0"/>
              <a:t>epidermis (skin) </a:t>
            </a:r>
            <a:r>
              <a:rPr lang="en-US" sz="2400" b="1" dirty="0"/>
              <a:t>protects from injury</a:t>
            </a:r>
            <a:r>
              <a:rPr lang="en-US" sz="2400" dirty="0"/>
              <a:t> and </a:t>
            </a:r>
            <a:r>
              <a:rPr lang="en-US" sz="2400" b="1" dirty="0"/>
              <a:t>drying out</a:t>
            </a:r>
            <a:endParaRPr lang="en-US" sz="2400" dirty="0"/>
          </a:p>
          <a:p>
            <a:r>
              <a:rPr lang="en-US" sz="2400" dirty="0" smtClean="0"/>
              <a:t>Inner </a:t>
            </a:r>
            <a:r>
              <a:rPr lang="en-US" sz="2400" dirty="0"/>
              <a:t>epidermal tissue, on internal surfaces protects, secretes mucus (e.g. along digestive tract)</a:t>
            </a:r>
            <a:endParaRPr lang="en-CA" sz="2400" dirty="0"/>
          </a:p>
        </p:txBody>
      </p:sp>
      <p:pic>
        <p:nvPicPr>
          <p:cNvPr id="7173" name="Picture 5" descr="Epithelial%20Tissue%20A%20cop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2438400"/>
            <a:ext cx="4038600" cy="3028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i="1" dirty="0"/>
              <a:t>What are Glands?</a:t>
            </a:r>
            <a:r>
              <a:rPr lang="en-US" sz="4000" b="0" u="sng" dirty="0"/>
              <a:t/>
            </a:r>
            <a:br>
              <a:rPr lang="en-US" sz="4000" b="0" u="sng" dirty="0"/>
            </a:br>
            <a:endParaRPr lang="en-CA" sz="4000" b="0" u="sng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839200" cy="4800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b="1" u="sng" dirty="0"/>
              <a:t>Gland</a:t>
            </a:r>
            <a:r>
              <a:rPr lang="en-US" sz="2800" dirty="0"/>
              <a:t>:  a single cell, or a collection of cells that </a:t>
            </a:r>
            <a:r>
              <a:rPr lang="en-US" sz="2800" b="1" dirty="0"/>
              <a:t>secrete</a:t>
            </a:r>
            <a:r>
              <a:rPr lang="en-US" sz="2800" dirty="0"/>
              <a:t> </a:t>
            </a:r>
            <a:r>
              <a:rPr lang="en-US" sz="2800" dirty="0" smtClean="0"/>
              <a:t>chemicals. Glands are derived from epithelial membranes.</a:t>
            </a:r>
            <a:endParaRPr lang="en-US" sz="2800" b="1" dirty="0"/>
          </a:p>
          <a:p>
            <a:pPr>
              <a:lnSpc>
                <a:spcPct val="150000"/>
              </a:lnSpc>
            </a:pPr>
            <a:r>
              <a:rPr lang="en-US" sz="2800" b="1" dirty="0" err="1" smtClean="0">
                <a:solidFill>
                  <a:srgbClr val="7030A0"/>
                </a:solidFill>
              </a:rPr>
              <a:t>i</a:t>
            </a:r>
            <a:r>
              <a:rPr lang="en-US" sz="2800" b="1" dirty="0" smtClean="0">
                <a:solidFill>
                  <a:srgbClr val="7030A0"/>
                </a:solidFill>
              </a:rPr>
              <a:t>. </a:t>
            </a:r>
            <a:r>
              <a:rPr lang="en-US" sz="2800" b="1" u="sng" dirty="0" smtClean="0">
                <a:solidFill>
                  <a:srgbClr val="7030A0"/>
                </a:solidFill>
              </a:rPr>
              <a:t>Exocrine </a:t>
            </a:r>
            <a:r>
              <a:rPr lang="en-US" sz="2800" b="1" u="sng" dirty="0">
                <a:solidFill>
                  <a:srgbClr val="7030A0"/>
                </a:solidFill>
              </a:rPr>
              <a:t>glands</a:t>
            </a:r>
            <a:r>
              <a:rPr lang="en-US" sz="2800" dirty="0">
                <a:solidFill>
                  <a:srgbClr val="7030A0"/>
                </a:solidFill>
              </a:rPr>
              <a:t>:  </a:t>
            </a:r>
            <a:r>
              <a:rPr lang="en-US" sz="2800" dirty="0"/>
              <a:t>secrete into </a:t>
            </a:r>
            <a:r>
              <a:rPr lang="en-US" sz="2800" b="1" u="sng" dirty="0"/>
              <a:t>ducts</a:t>
            </a:r>
            <a:r>
              <a:rPr lang="en-US" sz="2800" dirty="0"/>
              <a:t>. e.g. the gall bladder is an exocrine gland because it secretes bile in a duct.  Sweat glands are exocrine glands.</a:t>
            </a:r>
            <a:endParaRPr lang="en-US" sz="2800" b="1" dirty="0"/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</a:rPr>
              <a:t>ii. </a:t>
            </a:r>
            <a:r>
              <a:rPr lang="en-US" sz="2800" b="1" u="sng" dirty="0" smtClean="0">
                <a:solidFill>
                  <a:srgbClr val="7030A0"/>
                </a:solidFill>
              </a:rPr>
              <a:t>Endocrine</a:t>
            </a:r>
            <a:r>
              <a:rPr lang="en-US" sz="2800" u="sng" dirty="0" smtClean="0">
                <a:solidFill>
                  <a:srgbClr val="7030A0"/>
                </a:solidFill>
              </a:rPr>
              <a:t> </a:t>
            </a:r>
            <a:r>
              <a:rPr lang="en-US" sz="2800" b="1" u="sng" dirty="0">
                <a:solidFill>
                  <a:srgbClr val="7030A0"/>
                </a:solidFill>
              </a:rPr>
              <a:t>glands</a:t>
            </a:r>
            <a:r>
              <a:rPr lang="en-US" sz="2800" dirty="0">
                <a:solidFill>
                  <a:srgbClr val="7030A0"/>
                </a:solidFill>
              </a:rPr>
              <a:t>: </a:t>
            </a:r>
            <a:r>
              <a:rPr lang="en-US" sz="2800" dirty="0"/>
              <a:t>secrete chemicals (especially </a:t>
            </a:r>
            <a:r>
              <a:rPr lang="en-US" sz="2800" b="1" u="sng" dirty="0"/>
              <a:t>hormones</a:t>
            </a:r>
            <a:r>
              <a:rPr lang="en-US" sz="2800" dirty="0"/>
              <a:t>) into </a:t>
            </a:r>
            <a:r>
              <a:rPr lang="en-US" sz="2800" b="1" u="sng" dirty="0"/>
              <a:t>bloodstream</a:t>
            </a:r>
            <a:r>
              <a:rPr lang="en-US" sz="2800" dirty="0"/>
              <a:t> (e.g. pituitary gland, pancreas secretes insulin into the blood).</a:t>
            </a:r>
            <a:endParaRPr lang="en-C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229600" cy="815975"/>
          </a:xfrm>
        </p:spPr>
        <p:txBody>
          <a:bodyPr/>
          <a:lstStyle/>
          <a:p>
            <a:r>
              <a:rPr lang="en-US" b="0" dirty="0"/>
              <a:t>CONNECTIVE </a:t>
            </a:r>
            <a:r>
              <a:rPr lang="en-US" b="0" dirty="0" smtClean="0"/>
              <a:t>TISSUES</a:t>
            </a:r>
            <a:endParaRPr lang="en-CA" b="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501775"/>
            <a:ext cx="3352800" cy="4899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 smtClean="0"/>
              <a:t>Connects </a:t>
            </a:r>
            <a:r>
              <a:rPr lang="en-US" sz="2800" b="1" dirty="0"/>
              <a:t>organs</a:t>
            </a:r>
            <a:endParaRPr lang="en-US" sz="2800" i="1" dirty="0"/>
          </a:p>
          <a:p>
            <a:pPr>
              <a:lnSpc>
                <a:spcPct val="90000"/>
              </a:lnSpc>
            </a:pPr>
            <a:r>
              <a:rPr lang="en-US" sz="2800" b="1" i="1" dirty="0" smtClean="0">
                <a:solidFill>
                  <a:srgbClr val="7030A0"/>
                </a:solidFill>
              </a:rPr>
              <a:t>Functions</a:t>
            </a:r>
            <a:r>
              <a:rPr lang="en-US" sz="2800" i="1" dirty="0" smtClean="0"/>
              <a:t>:</a:t>
            </a:r>
            <a:endParaRPr lang="en-US" sz="2800" dirty="0"/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  - bind </a:t>
            </a:r>
            <a:r>
              <a:rPr lang="en-US" sz="2800" dirty="0"/>
              <a:t>structures together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  - fill </a:t>
            </a:r>
            <a:r>
              <a:rPr lang="en-US" sz="2800" dirty="0"/>
              <a:t>up </a:t>
            </a:r>
            <a:r>
              <a:rPr lang="en-US" sz="2800" dirty="0" smtClean="0"/>
              <a:t>spaces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  - provide </a:t>
            </a:r>
            <a:r>
              <a:rPr lang="en-US" sz="2800" dirty="0"/>
              <a:t>support and protection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  - store </a:t>
            </a:r>
            <a:r>
              <a:rPr lang="en-US" sz="2800" dirty="0"/>
              <a:t>fat</a:t>
            </a:r>
            <a:endParaRPr lang="en-CA" sz="2800" dirty="0"/>
          </a:p>
        </p:txBody>
      </p:sp>
      <p:pic>
        <p:nvPicPr>
          <p:cNvPr id="23565" name="Picture 13" descr="c40x2connective-tissu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95688" y="1600200"/>
            <a:ext cx="5472112" cy="46085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010400" cy="609600"/>
          </a:xfrm>
        </p:spPr>
        <p:txBody>
          <a:bodyPr/>
          <a:lstStyle/>
          <a:p>
            <a:r>
              <a:rPr lang="en-US" b="0" dirty="0" smtClean="0"/>
              <a:t>Muscle Tissues: Contract for Movement</a:t>
            </a:r>
            <a:endParaRPr lang="en-GB" b="0" dirty="0"/>
          </a:p>
        </p:txBody>
      </p:sp>
      <p:grpSp>
        <p:nvGrpSpPr>
          <p:cNvPr id="8" name="Group 7"/>
          <p:cNvGrpSpPr/>
          <p:nvPr/>
        </p:nvGrpSpPr>
        <p:grpSpPr>
          <a:xfrm>
            <a:off x="457200" y="1828800"/>
            <a:ext cx="8458200" cy="3317796"/>
            <a:chOff x="457200" y="1828800"/>
            <a:chExt cx="8458200" cy="3317796"/>
          </a:xfrm>
        </p:grpSpPr>
        <p:pic>
          <p:nvPicPr>
            <p:cNvPr id="4" name="Picture 4"/>
            <p:cNvPicPr>
              <a:picLocks noGrp="1" noChangeAspect="1" noChangeArrowheads="1"/>
            </p:cNvPicPr>
            <p:nvPr>
              <p:ph idx="1"/>
            </p:nvPr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457200" y="1828800"/>
              <a:ext cx="8229600" cy="2981325"/>
            </a:xfrm>
            <a:noFill/>
            <a:ln/>
          </p:spPr>
        </p:pic>
        <p:sp>
          <p:nvSpPr>
            <p:cNvPr id="5" name="TextBox 4"/>
            <p:cNvSpPr txBox="1"/>
            <p:nvPr/>
          </p:nvSpPr>
          <p:spPr>
            <a:xfrm>
              <a:off x="533400" y="3845004"/>
              <a:ext cx="2057400" cy="1107996"/>
            </a:xfrm>
            <a:prstGeom prst="rect">
              <a:avLst/>
            </a:prstGeom>
            <a:solidFill>
              <a:srgbClr val="FFCC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b="1" dirty="0" smtClean="0"/>
                <a:t>Skeletal Muscle</a:t>
              </a:r>
            </a:p>
            <a:p>
              <a:pPr algn="ctr"/>
              <a:r>
                <a:rPr lang="en-GB" sz="2200" b="1" dirty="0" smtClean="0"/>
                <a:t>Striated </a:t>
              </a:r>
            </a:p>
            <a:p>
              <a:pPr algn="ctr"/>
              <a:r>
                <a:rPr lang="en-GB" sz="2200" b="1" dirty="0" smtClean="0"/>
                <a:t>Voluntary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76600" y="3845004"/>
              <a:ext cx="2057400" cy="1107996"/>
            </a:xfrm>
            <a:prstGeom prst="rect">
              <a:avLst/>
            </a:prstGeom>
            <a:solidFill>
              <a:srgbClr val="FFCC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b="1" dirty="0" smtClean="0"/>
                <a:t>Smooth Muscle</a:t>
              </a:r>
            </a:p>
            <a:p>
              <a:pPr algn="ctr"/>
              <a:r>
                <a:rPr lang="en-GB" sz="2200" b="1" dirty="0" smtClean="0"/>
                <a:t>Non-striated </a:t>
              </a:r>
            </a:p>
            <a:p>
              <a:pPr algn="ctr"/>
              <a:r>
                <a:rPr lang="en-GB" sz="2200" b="1" dirty="0" smtClean="0"/>
                <a:t>Involuntary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705600" y="4038600"/>
              <a:ext cx="2209800" cy="1107996"/>
            </a:xfrm>
            <a:prstGeom prst="rect">
              <a:avLst/>
            </a:prstGeom>
            <a:solidFill>
              <a:srgbClr val="FFCC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b="1" dirty="0" smtClean="0"/>
                <a:t>Cardiac Muscle</a:t>
              </a:r>
            </a:p>
            <a:p>
              <a:pPr algn="ctr"/>
              <a:r>
                <a:rPr lang="en-GB" sz="2200" b="1" dirty="0" smtClean="0"/>
                <a:t>Striated</a:t>
              </a:r>
            </a:p>
            <a:p>
              <a:pPr algn="ctr"/>
              <a:r>
                <a:rPr lang="en-GB" sz="2200" b="1" dirty="0" smtClean="0"/>
                <a:t> Involuntary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2819400" cy="4724400"/>
          </a:xfrm>
        </p:spPr>
        <p:txBody>
          <a:bodyPr/>
          <a:lstStyle/>
          <a:p>
            <a:pPr>
              <a:buNone/>
            </a:pPr>
            <a:r>
              <a:rPr lang="en-US" sz="2400" b="1" u="sng" dirty="0" smtClean="0">
                <a:solidFill>
                  <a:srgbClr val="0070C0"/>
                </a:solidFill>
              </a:rPr>
              <a:t>SKELETAL MUSCLE</a:t>
            </a:r>
            <a:r>
              <a:rPr lang="en-US" sz="2400" dirty="0" smtClean="0">
                <a:solidFill>
                  <a:srgbClr val="0070C0"/>
                </a:solidFill>
              </a:rPr>
              <a:t>:</a:t>
            </a:r>
          </a:p>
          <a:p>
            <a:pPr>
              <a:buNone/>
            </a:pPr>
            <a:r>
              <a:rPr lang="en-US" sz="2400" b="1" u="sng" dirty="0" smtClean="0"/>
              <a:t>striated</a:t>
            </a:r>
            <a:r>
              <a:rPr lang="en-US" sz="2400" dirty="0" smtClean="0"/>
              <a:t> (alternating</a:t>
            </a:r>
          </a:p>
          <a:p>
            <a:pPr>
              <a:buNone/>
            </a:pPr>
            <a:r>
              <a:rPr lang="en-US" sz="2400" dirty="0" smtClean="0"/>
              <a:t>light and dark bands)</a:t>
            </a:r>
          </a:p>
          <a:p>
            <a:pPr>
              <a:buNone/>
            </a:pPr>
            <a:r>
              <a:rPr lang="en-US" sz="2400" dirty="0" smtClean="0"/>
              <a:t>attached to bones,</a:t>
            </a:r>
          </a:p>
          <a:p>
            <a:pPr>
              <a:buNone/>
            </a:pPr>
            <a:r>
              <a:rPr lang="en-US" sz="2400" dirty="0" smtClean="0"/>
              <a:t>used for movement</a:t>
            </a:r>
          </a:p>
          <a:p>
            <a:pPr>
              <a:buNone/>
            </a:pPr>
            <a:r>
              <a:rPr lang="en-US" sz="2400" b="1" u="sng" dirty="0" smtClean="0"/>
              <a:t>voluntary control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Can contract quickly</a:t>
            </a:r>
          </a:p>
          <a:p>
            <a:pPr>
              <a:buNone/>
            </a:pPr>
            <a:r>
              <a:rPr lang="en-US" sz="2400" dirty="0" smtClean="0"/>
              <a:t>and strongly but will</a:t>
            </a:r>
          </a:p>
          <a:p>
            <a:pPr>
              <a:buNone/>
            </a:pPr>
            <a:r>
              <a:rPr lang="en-US" sz="2400" dirty="0" smtClean="0"/>
              <a:t>fatigue in time.</a:t>
            </a:r>
            <a:endParaRPr lang="en-CA" sz="2400" dirty="0" smtClean="0"/>
          </a:p>
          <a:p>
            <a:endParaRPr lang="en-GB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010400" cy="609600"/>
          </a:xfrm>
        </p:spPr>
        <p:txBody>
          <a:bodyPr/>
          <a:lstStyle/>
          <a:p>
            <a:r>
              <a:rPr lang="en-US" sz="4500" b="0" dirty="0" smtClean="0"/>
              <a:t>Muscle Tissues</a:t>
            </a:r>
            <a:endParaRPr lang="en-GB" sz="4500" b="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895600" y="1219200"/>
            <a:ext cx="3048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lnSpc>
                <a:spcPct val="150000"/>
              </a:lnSpc>
            </a:pPr>
            <a:r>
              <a:rPr lang="en-US" b="1" u="sng" dirty="0" smtClean="0">
                <a:solidFill>
                  <a:srgbClr val="0070C0"/>
                </a:solidFill>
              </a:rPr>
              <a:t>SMOOTH MUSCLE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</a:p>
          <a:p>
            <a:pPr marL="609600" indent="-609600">
              <a:lnSpc>
                <a:spcPct val="150000"/>
              </a:lnSpc>
            </a:pPr>
            <a:r>
              <a:rPr lang="en-US" b="1" u="sng" dirty="0" smtClean="0"/>
              <a:t>non-striated</a:t>
            </a:r>
            <a:r>
              <a:rPr lang="en-US" dirty="0" smtClean="0"/>
              <a:t>,</a:t>
            </a:r>
          </a:p>
          <a:p>
            <a:pPr marL="609600" indent="-609600">
              <a:lnSpc>
                <a:spcPct val="150000"/>
              </a:lnSpc>
            </a:pPr>
            <a:r>
              <a:rPr lang="en-US" b="1" u="sng" dirty="0" smtClean="0"/>
              <a:t>involuntary control</a:t>
            </a:r>
            <a:r>
              <a:rPr lang="en-US" dirty="0" smtClean="0"/>
              <a:t>,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found in walls of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internal organs,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intestine, stomach,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blood vessels. 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Contracts more slowly,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but can contract over a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longer period of time.</a:t>
            </a:r>
            <a:endParaRPr lang="en-CA" dirty="0" smtClean="0"/>
          </a:p>
          <a:p>
            <a:pPr marL="342900" marR="0" lvl="0" indent="-342900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A6000C"/>
              </a:buClr>
              <a:buSzTx/>
              <a:buFont typeface="Times" pitchFamily="-25" charset="0"/>
              <a:buChar char="•"/>
              <a:tabLst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019800" y="1219200"/>
            <a:ext cx="3124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lnSpc>
                <a:spcPct val="150000"/>
              </a:lnSpc>
            </a:pPr>
            <a:r>
              <a:rPr lang="en-US" b="1" u="sng" dirty="0" smtClean="0">
                <a:solidFill>
                  <a:srgbClr val="0070C0"/>
                </a:solidFill>
              </a:rPr>
              <a:t>CARDIAC MUSCLE</a:t>
            </a:r>
            <a:r>
              <a:rPr lang="en-US" dirty="0" smtClean="0">
                <a:solidFill>
                  <a:srgbClr val="0070C0"/>
                </a:solidFill>
              </a:rPr>
              <a:t>:  </a:t>
            </a:r>
          </a:p>
          <a:p>
            <a:pPr marL="609600" indent="-609600">
              <a:lnSpc>
                <a:spcPct val="150000"/>
              </a:lnSpc>
            </a:pPr>
            <a:r>
              <a:rPr lang="en-US" b="1" u="sng" dirty="0" smtClean="0"/>
              <a:t>striated</a:t>
            </a:r>
            <a:r>
              <a:rPr lang="en-US" dirty="0" smtClean="0"/>
              <a:t>, </a:t>
            </a:r>
            <a:r>
              <a:rPr lang="en-US" b="1" u="sng" dirty="0" smtClean="0"/>
              <a:t>involuntary</a:t>
            </a:r>
            <a:r>
              <a:rPr lang="en-US" dirty="0" smtClean="0"/>
              <a:t>,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forms </a:t>
            </a:r>
            <a:r>
              <a:rPr lang="en-US" b="1" u="sng" dirty="0" smtClean="0"/>
              <a:t>heart muscle</a:t>
            </a:r>
            <a:r>
              <a:rPr lang="en-US" dirty="0" smtClean="0"/>
              <a:t>.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Found only in the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heart.  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Can contract quickly,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and beats your whole</a:t>
            </a:r>
          </a:p>
          <a:p>
            <a:pPr marL="609600" indent="-609600">
              <a:lnSpc>
                <a:spcPct val="150000"/>
              </a:lnSpc>
            </a:pPr>
            <a:r>
              <a:rPr lang="en-US" dirty="0" smtClean="0"/>
              <a:t>life through.</a:t>
            </a:r>
            <a:endParaRPr lang="en-CA" dirty="0" smtClean="0"/>
          </a:p>
          <a:p>
            <a:pPr marL="342900" marR="0" lvl="0" indent="-342900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A6000C"/>
              </a:buClr>
              <a:buSzTx/>
              <a:tabLst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819400" y="1295400"/>
            <a:ext cx="0" cy="5562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943600" y="1295400"/>
            <a:ext cx="0" cy="5562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609600"/>
          </a:xfrm>
        </p:spPr>
        <p:txBody>
          <a:bodyPr/>
          <a:lstStyle/>
          <a:p>
            <a:r>
              <a:rPr lang="en-US" b="0" dirty="0" smtClean="0"/>
              <a:t>Nervous Tissues: Conduct Electrochemical Messages</a:t>
            </a:r>
            <a:endParaRPr lang="en-GB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915400" cy="3733800"/>
          </a:xfrm>
        </p:spPr>
        <p:txBody>
          <a:bodyPr/>
          <a:lstStyle/>
          <a:p>
            <a:pPr marL="609600" indent="-609600"/>
            <a:r>
              <a:rPr lang="en-US" dirty="0" smtClean="0"/>
              <a:t>Specialized tissue that forms </a:t>
            </a:r>
            <a:r>
              <a:rPr lang="en-US" b="1" u="sng" dirty="0" smtClean="0"/>
              <a:t>nerves</a:t>
            </a:r>
            <a:r>
              <a:rPr lang="en-US" dirty="0" smtClean="0"/>
              <a:t>, </a:t>
            </a:r>
            <a:r>
              <a:rPr lang="en-US" b="1" u="sng" dirty="0" smtClean="0"/>
              <a:t>brain</a:t>
            </a:r>
            <a:r>
              <a:rPr lang="en-US" dirty="0" smtClean="0"/>
              <a:t>, </a:t>
            </a:r>
            <a:r>
              <a:rPr lang="en-US" b="1" u="sng" dirty="0" smtClean="0"/>
              <a:t>spinal cord</a:t>
            </a:r>
            <a:endParaRPr lang="en-US" dirty="0" smtClean="0"/>
          </a:p>
          <a:p>
            <a:pPr marL="609600" indent="-609600"/>
            <a:r>
              <a:rPr lang="en-US" dirty="0" smtClean="0"/>
              <a:t>Conduct electrical &amp; chemical messages along special cells called </a:t>
            </a:r>
            <a:r>
              <a:rPr lang="en-US" b="1" dirty="0" smtClean="0">
                <a:solidFill>
                  <a:srgbClr val="FF0000"/>
                </a:solidFill>
              </a:rPr>
              <a:t>neurons</a:t>
            </a:r>
            <a:r>
              <a:rPr lang="en-US" dirty="0" smtClean="0"/>
              <a:t>.  Composed of </a:t>
            </a:r>
            <a:r>
              <a:rPr lang="en-US" b="1" u="sng" dirty="0" smtClean="0"/>
              <a:t>cell body</a:t>
            </a:r>
            <a:r>
              <a:rPr lang="en-US" dirty="0" smtClean="0"/>
              <a:t>, </a:t>
            </a:r>
            <a:r>
              <a:rPr lang="en-US" b="1" u="sng" dirty="0" smtClean="0"/>
              <a:t>dendrites</a:t>
            </a:r>
            <a:r>
              <a:rPr lang="en-US" dirty="0" smtClean="0"/>
              <a:t> (conduct messages </a:t>
            </a:r>
            <a:r>
              <a:rPr lang="en-US" b="1" i="1" dirty="0" smtClean="0"/>
              <a:t>to</a:t>
            </a:r>
            <a:r>
              <a:rPr lang="en-US" dirty="0" smtClean="0"/>
              <a:t> cell body), </a:t>
            </a:r>
            <a:r>
              <a:rPr lang="en-US" b="1" u="sng" dirty="0" smtClean="0"/>
              <a:t>axon</a:t>
            </a:r>
            <a:r>
              <a:rPr lang="en-US" dirty="0" smtClean="0"/>
              <a:t> (send messages </a:t>
            </a:r>
            <a:r>
              <a:rPr lang="en-US" b="1" i="1" dirty="0" smtClean="0"/>
              <a:t>away</a:t>
            </a:r>
            <a:r>
              <a:rPr lang="en-US" dirty="0" smtClean="0"/>
              <a:t> from cell body).</a:t>
            </a:r>
            <a:endParaRPr lang="en-CA" dirty="0" smtClean="0"/>
          </a:p>
          <a:p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b="13043"/>
          <a:stretch>
            <a:fillRect/>
          </a:stretch>
        </p:blipFill>
        <p:spPr bwMode="auto">
          <a:xfrm>
            <a:off x="3657600" y="4953000"/>
            <a:ext cx="4572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828800"/>
            <a:ext cx="8686800" cy="3733800"/>
          </a:xfrm>
        </p:spPr>
        <p:txBody>
          <a:bodyPr/>
          <a:lstStyle/>
          <a:p>
            <a:pPr marL="609600" indent="-609600">
              <a:lnSpc>
                <a:spcPct val="150000"/>
              </a:lnSpc>
            </a:pPr>
            <a:r>
              <a:rPr lang="en-US" b="1" u="sng" dirty="0" err="1" smtClean="0"/>
              <a:t>Glial</a:t>
            </a:r>
            <a:r>
              <a:rPr lang="en-US" dirty="0" smtClean="0"/>
              <a:t> </a:t>
            </a:r>
            <a:r>
              <a:rPr lang="en-US" dirty="0"/>
              <a:t>cells are cells that surround nerve cells.  They help to support, protect, and nourish nerve cells.  They provide nutrients to the neurons and help keep the tissue free of debris.</a:t>
            </a:r>
            <a:endParaRPr lang="en-C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7772400" cy="609600"/>
          </a:xfrm>
        </p:spPr>
        <p:txBody>
          <a:bodyPr/>
          <a:lstStyle/>
          <a:p>
            <a:r>
              <a:rPr lang="en-US" sz="4000" b="0" i="1" dirty="0"/>
              <a:t>What are </a:t>
            </a:r>
            <a:r>
              <a:rPr lang="en-US" sz="4000" b="0" i="1" dirty="0" err="1" smtClean="0"/>
              <a:t>Glial</a:t>
            </a:r>
            <a:r>
              <a:rPr lang="en-US" sz="4000" b="0" i="1" dirty="0" smtClean="0"/>
              <a:t> cells?</a:t>
            </a:r>
            <a:r>
              <a:rPr lang="en-US" sz="4000" b="0" u="sng" dirty="0"/>
              <a:t/>
            </a:r>
            <a:br>
              <a:rPr lang="en-US" sz="4000" b="0" u="sng" dirty="0"/>
            </a:br>
            <a:endParaRPr lang="en-CA" sz="4000" b="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6629400" cy="1371600"/>
          </a:xfrm>
        </p:spPr>
        <p:txBody>
          <a:bodyPr/>
          <a:lstStyle/>
          <a:p>
            <a:r>
              <a:rPr lang="en-US" b="0" dirty="0"/>
              <a:t>ORGANS: Tissues working together</a:t>
            </a:r>
            <a:endParaRPr lang="en-CA" b="0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676400"/>
            <a:ext cx="6019800" cy="4114800"/>
          </a:xfrm>
        </p:spPr>
        <p:txBody>
          <a:bodyPr/>
          <a:lstStyle/>
          <a:p>
            <a:pPr marL="0" indent="17463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/>
              <a:t> Organs </a:t>
            </a:r>
            <a:r>
              <a:rPr lang="en-US" sz="2400" dirty="0"/>
              <a:t>(e.g. the heart) are made up of </a:t>
            </a:r>
            <a:r>
              <a:rPr lang="en-US" sz="2400" b="1" dirty="0"/>
              <a:t>one or </a:t>
            </a:r>
            <a:r>
              <a:rPr lang="en-US" sz="2400" b="1" dirty="0" smtClean="0"/>
              <a:t>more types </a:t>
            </a:r>
            <a:r>
              <a:rPr lang="en-US" sz="2400" b="1" dirty="0"/>
              <a:t>of tissues</a:t>
            </a:r>
            <a:r>
              <a:rPr lang="en-US" sz="2400" dirty="0"/>
              <a:t> (usually more).</a:t>
            </a:r>
            <a:endParaRPr lang="en-US" sz="2400" b="1" u="sng" dirty="0"/>
          </a:p>
          <a:p>
            <a:pPr marL="0" indent="17463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b="1" u="sng" dirty="0" smtClean="0"/>
              <a:t> SKIN</a:t>
            </a:r>
            <a:r>
              <a:rPr lang="en-US" sz="2400" dirty="0" smtClean="0"/>
              <a:t> </a:t>
            </a:r>
            <a:r>
              <a:rPr lang="en-US" sz="2400" dirty="0"/>
              <a:t>is also an example of an organ.  It is </a:t>
            </a:r>
            <a:r>
              <a:rPr lang="en-US" sz="2400" dirty="0" smtClean="0"/>
              <a:t>the </a:t>
            </a:r>
            <a:r>
              <a:rPr lang="en-US" sz="2400" dirty="0"/>
              <a:t>largest organ, and has several tissue layers.</a:t>
            </a:r>
          </a:p>
          <a:p>
            <a:pPr marL="0" indent="17463">
              <a:lnSpc>
                <a:spcPct val="150000"/>
              </a:lnSpc>
              <a:buNone/>
            </a:pPr>
            <a:r>
              <a:rPr lang="en-US" sz="2400" dirty="0"/>
              <a:t>Skin </a:t>
            </a:r>
            <a:r>
              <a:rPr lang="en-US" sz="2400" b="1" dirty="0"/>
              <a:t>covers</a:t>
            </a:r>
            <a:r>
              <a:rPr lang="en-US" sz="2400" dirty="0"/>
              <a:t> body surfaces, gives </a:t>
            </a:r>
            <a:r>
              <a:rPr lang="en-US" sz="2400" b="1" dirty="0"/>
              <a:t>protection</a:t>
            </a:r>
            <a:r>
              <a:rPr lang="en-US" sz="2400" dirty="0"/>
              <a:t> from water loss and invasion by microorganisms, contains </a:t>
            </a:r>
            <a:r>
              <a:rPr lang="en-US" sz="2400" b="1" dirty="0"/>
              <a:t>sense organs</a:t>
            </a:r>
            <a:r>
              <a:rPr lang="en-US" sz="2400" dirty="0"/>
              <a:t>, helps to regulate body </a:t>
            </a:r>
            <a:r>
              <a:rPr lang="en-US" sz="2400" dirty="0" smtClean="0"/>
              <a:t>temperature</a:t>
            </a:r>
            <a:endParaRPr lang="en-CA" sz="2400" dirty="0"/>
          </a:p>
        </p:txBody>
      </p:sp>
      <p:pic>
        <p:nvPicPr>
          <p:cNvPr id="3789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77000" y="1600200"/>
            <a:ext cx="2200275" cy="1885950"/>
          </a:xfrm>
          <a:noFill/>
          <a:ln/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657600"/>
            <a:ext cx="2971800" cy="2943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 l="36896" t="14583" r="18009" b="17708"/>
          <a:stretch>
            <a:fillRect/>
          </a:stretch>
        </p:blipFill>
        <p:spPr bwMode="auto">
          <a:xfrm>
            <a:off x="304800" y="1295400"/>
            <a:ext cx="7162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04800" y="152400"/>
            <a:ext cx="66294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SKIN Organ</a:t>
            </a:r>
            <a:endParaRPr kumimoji="0" lang="en-CA" sz="45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dirty="0"/>
              <a:t>Human Organ Systems</a:t>
            </a:r>
            <a:br>
              <a:rPr lang="en-US" sz="4000" b="0" dirty="0"/>
            </a:br>
            <a:endParaRPr lang="en-CA" sz="4000" b="0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763000" cy="3733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Each </a:t>
            </a:r>
            <a:r>
              <a:rPr lang="en-US" dirty="0"/>
              <a:t>located in specific location, with specific functions. (e.g. digestive system).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Many </a:t>
            </a:r>
            <a:r>
              <a:rPr lang="en-US" dirty="0"/>
              <a:t>internal organ systems enclosed within </a:t>
            </a:r>
            <a:r>
              <a:rPr lang="en-US" b="1" dirty="0" err="1"/>
              <a:t>coelom</a:t>
            </a:r>
            <a:r>
              <a:rPr lang="en-US" dirty="0"/>
              <a:t>, a cavity within the body.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Organ </a:t>
            </a:r>
            <a:r>
              <a:rPr lang="en-US" dirty="0"/>
              <a:t>systems contribute to maintaining a stable internal environment (</a:t>
            </a:r>
            <a:r>
              <a:rPr lang="en-US" b="1" dirty="0"/>
              <a:t>homeostasis</a:t>
            </a:r>
            <a:r>
              <a:rPr lang="en-US" dirty="0"/>
              <a:t>).  e.g. Temp, pH, [glucose], blood pressure.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752600"/>
            <a:ext cx="8153400" cy="609600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Physiology lectures in Foundation Block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3093261"/>
          <a:ext cx="6858000" cy="23931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763438"/>
                <a:gridCol w="2094562"/>
              </a:tblGrid>
              <a:tr h="762000">
                <a:tc>
                  <a:txBody>
                    <a:bodyPr/>
                    <a:lstStyle/>
                    <a:p>
                      <a:r>
                        <a:rPr lang="en-GB" sz="2200" b="0" dirty="0" smtClean="0">
                          <a:solidFill>
                            <a:schemeClr val="bg1"/>
                          </a:solidFill>
                        </a:rPr>
                        <a:t>Introduction, body fluids,</a:t>
                      </a:r>
                      <a:r>
                        <a:rPr lang="en-GB" sz="2200" b="0" baseline="0" dirty="0" smtClean="0">
                          <a:solidFill>
                            <a:schemeClr val="bg1"/>
                          </a:solidFill>
                        </a:rPr>
                        <a:t> cell membrane structure and homeostasis </a:t>
                      </a:r>
                      <a:endParaRPr lang="en-GB" sz="22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200" b="1" dirty="0" smtClean="0">
                        <a:solidFill>
                          <a:schemeClr val="lt1"/>
                        </a:solidFill>
                      </a:endParaRPr>
                    </a:p>
                    <a:p>
                      <a:r>
                        <a:rPr lang="en-GB" sz="2200" b="0" dirty="0" smtClean="0">
                          <a:solidFill>
                            <a:schemeClr val="tx1"/>
                          </a:solidFill>
                        </a:rPr>
                        <a:t>5 lectures</a:t>
                      </a:r>
                      <a:endParaRPr lang="en-GB" sz="2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543713">
                <a:tc>
                  <a:txBody>
                    <a:bodyPr/>
                    <a:lstStyle/>
                    <a:p>
                      <a:r>
                        <a:rPr lang="en-GB" sz="2200" b="0" dirty="0" smtClean="0">
                          <a:solidFill>
                            <a:schemeClr val="bg1"/>
                          </a:solidFill>
                        </a:rPr>
                        <a:t>Autonomic nervous system I &amp; II</a:t>
                      </a:r>
                      <a:endParaRPr lang="en-GB" sz="22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200" dirty="0" smtClean="0"/>
                        <a:t>2 lectures</a:t>
                      </a:r>
                      <a:endParaRPr lang="en-GB" sz="22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543713">
                <a:tc>
                  <a:txBody>
                    <a:bodyPr/>
                    <a:lstStyle/>
                    <a:p>
                      <a:r>
                        <a:rPr lang="en-GB" sz="2200" b="0" dirty="0" smtClean="0">
                          <a:solidFill>
                            <a:schemeClr val="bg1"/>
                          </a:solidFill>
                        </a:rPr>
                        <a:t>Blood Physiology</a:t>
                      </a:r>
                      <a:endParaRPr lang="en-GB" sz="22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200" dirty="0" smtClean="0"/>
                        <a:t>6 lectures</a:t>
                      </a:r>
                      <a:endParaRPr lang="en-GB" sz="22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543713">
                <a:tc>
                  <a:txBody>
                    <a:bodyPr/>
                    <a:lstStyle/>
                    <a:p>
                      <a:endParaRPr lang="en-GB" sz="2200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200" b="1" u="sng" dirty="0" smtClean="0">
                          <a:solidFill>
                            <a:srgbClr val="0000CC"/>
                          </a:solidFill>
                        </a:rPr>
                        <a:t>13 lectures</a:t>
                      </a:r>
                      <a:endParaRPr lang="en-GB" sz="2200" b="1" u="sng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1D9E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-25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 l="58565" t="11458" r="11567" b="6250"/>
          <a:stretch>
            <a:fillRect/>
          </a:stretch>
        </p:blipFill>
        <p:spPr bwMode="auto">
          <a:xfrm>
            <a:off x="1905000" y="381000"/>
            <a:ext cx="56388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228600" y="228600"/>
            <a:ext cx="4267200" cy="6400800"/>
            <a:chOff x="1812" y="144"/>
            <a:chExt cx="2688" cy="4032"/>
          </a:xfrm>
        </p:grpSpPr>
        <p:sp>
          <p:nvSpPr>
            <p:cNvPr id="1030" name="Rectangle 3"/>
            <p:cNvSpPr>
              <a:spLocks noChangeArrowheads="1"/>
            </p:cNvSpPr>
            <p:nvPr/>
          </p:nvSpPr>
          <p:spPr bwMode="auto">
            <a:xfrm>
              <a:off x="1812" y="144"/>
              <a:ext cx="2688" cy="4032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aphicFrame>
          <p:nvGraphicFramePr>
            <p:cNvPr id="1026" name="Object 4"/>
            <p:cNvGraphicFramePr>
              <a:graphicFrameLocks noChangeAspect="1"/>
            </p:cNvGraphicFramePr>
            <p:nvPr/>
          </p:nvGraphicFramePr>
          <p:xfrm>
            <a:off x="2433" y="156"/>
            <a:ext cx="1602" cy="39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" name="Photo Editor Photo" r:id="rId4" imgW="4839375" imgH="11965070" progId="">
                    <p:embed/>
                  </p:oleObj>
                </mc:Choice>
                <mc:Fallback>
                  <p:oleObj name="Photo Editor Photo" r:id="rId4" imgW="4839375" imgH="11965070" progId="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3" y="156"/>
                          <a:ext cx="1602" cy="39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4800600" y="6019800"/>
            <a:ext cx="1111250" cy="639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Times New Roman" pitchFamily="18" charset="0"/>
              </a:rPr>
              <a:t>Figure 1-1;</a:t>
            </a:r>
          </a:p>
          <a:p>
            <a:r>
              <a:rPr lang="en-US" sz="1200">
                <a:latin typeface="Times New Roman" pitchFamily="18" charset="0"/>
              </a:rPr>
              <a:t>Guyton &amp; Hall</a:t>
            </a:r>
          </a:p>
          <a:p>
            <a:endParaRPr lang="en-US" sz="1200">
              <a:latin typeface="Times New Roman" pitchFamily="18" charset="0"/>
            </a:endParaRPr>
          </a:p>
        </p:txBody>
      </p:sp>
      <p:sp>
        <p:nvSpPr>
          <p:cNvPr id="1029" name="Text Box 6"/>
          <p:cNvSpPr txBox="1">
            <a:spLocks noChangeArrowheads="1"/>
          </p:cNvSpPr>
          <p:nvPr/>
        </p:nvSpPr>
        <p:spPr bwMode="auto">
          <a:xfrm>
            <a:off x="4572000" y="2667000"/>
            <a:ext cx="4343400" cy="17543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Times New Roman" pitchFamily="18" charset="0"/>
              </a:rPr>
              <a:t>General Organization</a:t>
            </a:r>
          </a:p>
          <a:p>
            <a:pPr algn="ctr"/>
            <a:r>
              <a:rPr lang="en-US" sz="3600" dirty="0">
                <a:solidFill>
                  <a:srgbClr val="FF0000"/>
                </a:solidFill>
                <a:latin typeface="Times New Roman" pitchFamily="18" charset="0"/>
              </a:rPr>
              <a:t>of the Circulatory System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Grp="1" noChangeAspect="1"/>
          </p:cNvGraphicFramePr>
          <p:nvPr>
            <p:ph/>
          </p:nvPr>
        </p:nvGraphicFramePr>
        <p:xfrm>
          <a:off x="1600200" y="1776413"/>
          <a:ext cx="6254750" cy="454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hoto Editor Photo" r:id="rId4" imgW="6904762" imgH="5020376" progId="">
                  <p:embed/>
                </p:oleObj>
              </mc:Choice>
              <mc:Fallback>
                <p:oleObj name="Photo Editor Photo" r:id="rId4" imgW="6904762" imgH="5020376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776413"/>
                        <a:ext cx="6254750" cy="454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524000" y="6354763"/>
            <a:ext cx="18097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Times New Roman" pitchFamily="18" charset="0"/>
              </a:rPr>
              <a:t>Figure 1-2; Guyton &amp; Hall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04800" y="111125"/>
            <a:ext cx="6858000" cy="1108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Times New Roman" pitchFamily="18" charset="0"/>
              </a:rPr>
              <a:t>Exchange Between the Capillaries </a:t>
            </a:r>
          </a:p>
          <a:p>
            <a:r>
              <a:rPr lang="en-US" sz="3300" dirty="0">
                <a:solidFill>
                  <a:schemeClr val="bg1"/>
                </a:solidFill>
                <a:latin typeface="Times New Roman" pitchFamily="18" charset="0"/>
              </a:rPr>
              <a:t>and Interstitial Fluid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6477000" cy="609600"/>
          </a:xfrm>
        </p:spPr>
        <p:txBody>
          <a:bodyPr/>
          <a:lstStyle/>
          <a:p>
            <a:r>
              <a:rPr lang="en-GB" b="0" dirty="0" smtClean="0"/>
              <a:t>Origin of nutrients in the extracellular fluid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7772400" cy="4419600"/>
          </a:xfrm>
        </p:spPr>
        <p:txBody>
          <a:bodyPr/>
          <a:lstStyle/>
          <a:p>
            <a:r>
              <a:rPr lang="en-US" dirty="0" smtClean="0"/>
              <a:t> Respiratory system: 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Gastrointestinal tract:</a:t>
            </a:r>
            <a:endParaRPr lang="en-GB" dirty="0" smtClean="0"/>
          </a:p>
          <a:p>
            <a:pPr lvl="1"/>
            <a:r>
              <a:rPr lang="en-US" dirty="0" smtClean="0"/>
              <a:t>Carbohydrates</a:t>
            </a:r>
            <a:endParaRPr lang="en-GB" dirty="0" smtClean="0"/>
          </a:p>
          <a:p>
            <a:pPr lvl="1"/>
            <a:r>
              <a:rPr lang="en-US" dirty="0" smtClean="0"/>
              <a:t>Fatty acids</a:t>
            </a:r>
            <a:endParaRPr lang="en-GB" dirty="0" smtClean="0"/>
          </a:p>
          <a:p>
            <a:pPr lvl="1"/>
            <a:r>
              <a:rPr lang="en-US" dirty="0" smtClean="0"/>
              <a:t>Amino acids</a:t>
            </a:r>
            <a:endParaRPr lang="en-GB" dirty="0" smtClean="0"/>
          </a:p>
          <a:p>
            <a:r>
              <a:rPr lang="en-US" dirty="0" smtClean="0"/>
              <a:t>Liver and other organs</a:t>
            </a:r>
          </a:p>
          <a:p>
            <a:r>
              <a:rPr lang="en-US" dirty="0" smtClean="0"/>
              <a:t>Musculoskeletal system </a:t>
            </a:r>
          </a:p>
          <a:p>
            <a:pPr>
              <a:buFont typeface="Times" pitchFamily="-25" charset="0"/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6629400" cy="609600"/>
          </a:xfrm>
        </p:spPr>
        <p:txBody>
          <a:bodyPr/>
          <a:lstStyle/>
          <a:p>
            <a:r>
              <a:rPr lang="en-US" sz="3400" b="0" dirty="0" smtClean="0"/>
              <a:t>Removal of Metabolic End–products</a:t>
            </a:r>
            <a:r>
              <a:rPr lang="en-GB" sz="3400" b="0" dirty="0" smtClean="0"/>
              <a:t/>
            </a:r>
            <a:br>
              <a:rPr lang="en-GB" sz="3400" b="0" dirty="0" smtClean="0"/>
            </a:br>
            <a:endParaRPr lang="en-GB" sz="3400" b="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7772400" cy="3733800"/>
          </a:xfrm>
        </p:spPr>
        <p:txBody>
          <a:bodyPr/>
          <a:lstStyle/>
          <a:p>
            <a:r>
              <a:rPr lang="en-US" smtClean="0"/>
              <a:t>CO</a:t>
            </a:r>
            <a:r>
              <a:rPr lang="en-US" baseline="-25000" smtClean="0"/>
              <a:t>2</a:t>
            </a:r>
            <a:r>
              <a:rPr lang="en-US" smtClean="0"/>
              <a:t> (by lung)</a:t>
            </a:r>
            <a:endParaRPr lang="en-GB" smtClean="0"/>
          </a:p>
          <a:p>
            <a:r>
              <a:rPr lang="en-US" smtClean="0"/>
              <a:t>Urea, uric acid, excess water and ions (kidneys)</a:t>
            </a:r>
            <a:endParaRPr lang="en-GB" smtClean="0"/>
          </a:p>
          <a:p>
            <a:r>
              <a:rPr lang="en-US" smtClean="0"/>
              <a:t>others</a:t>
            </a:r>
            <a:endParaRPr lang="en-GB" smtClean="0"/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AutoShape 2" descr="data:image/jpg;base64,/9j/4AAQSkZJRgABAQAAAQABAAD/2wCEAAkGBhQSERUUExMVFRUWFBwYGBgYFBwYGBkXGBcXHRcVFBcXHCYeFxklGRYXIC8gJCcpLSwtFR8xNTEqNSYrLSkBCQoKDgwOGg8PGiokHyEsLCwqLC0sLCwxLiwqKSkpKiovLywsLiwpLCovKSwsLCksLDUsLywpLC0sKSwsLCwsKf/AABEIAIEAdgMBIgACEQEDEQH/xAAbAAACAgMBAAAAAAAAAAAAAAAFBgAEAQIDB//EAEEQAAECAwYDBgMFBQcFAAAAAAECEQADIQQFEjFBUQZhcRMiMoGRobHR8BRCUsHhByNyk6NigoOistLxFRYzQ0T/xAAaAQACAwEBAAAAAAAAAAAAAAAAAQIDBAUG/8QALREAAgIBAwMCAwkBAAAAAAAAAAECEQMEITESE0EFYSJR8EJxgaGxwdHh8SP/2gAMAwEAAhEDEQA/APYRG4jmDHKbb0JLKUAdmPyiIFsRsIpC9ZehJ6IWfgmK9pvlLsMbAOohCga+FIcUdjXYeYBxVukFxGRAaXfCPDgU7OwRoeRD+ZaNE37gmJSUTCmZRLgPiLsASqoLHXNt2AT7b4D0SFi9eNOzmiRLkrXOLd0lICQciohWbVakd08VscKpZxNWoTWmhUdC+eVcqwE+xNpOuRhiQNN5TdLMv+bL/wB0aG85+lkV/Ol/OAoC0YgObztOlk/rI+cQW+1n/wCZA6zh+UMAxEgWmfaj/wCqSP8AFUfgmL1mWojv4cQNcLt5PWADq8SMPEgAopMcrfbeyCSQcLsSMxQsW6gDzjcGJaZIWkpORDfIjmDXyhO2tuRMnbuHSXHqPb5wm8S30UTcORVMSd+72YSGfOoXTnFtVuXZphSa5ODkRVinYH8oA8Z3jInAYFJExOmJi40IfP5mMWLVrJJx4kuUX6J3lSa+/wDkfLvwy0MNHBOJgVDxYd6uCo1JGcKXE95iVVJpiExIyIWhYcN91RwqCgKEoQrUuq/9yrKBUukMd8yT1f8AKKCJM+0q7iJkxILkpQpTUGbDYD0EbYz6uDr6fRtT6pukNHB97ArtFpmkBalGpUR3lknCCkuAAAHYgACkCrfexXNC8u8OT6uwoCRmBR1K3gHMtBlIMur4iVBzmxABByoTGthUqYsDUn05wpTUFv4OisUcbeR/4kj3S6LYTZpS1kAGWmvl8hHe77cZpKgGQMnzJpns1fUQsXXKmTwmWCyEpCVHRKEiiQNVke2ecOEmUEJCUhgKCKMGV531raP6nkJS65OS4OzxoicCSBoWPX6MV7wtglSlLP3R76e8BLotOCUmcs+OY6qMwJYEnUUNYtnlrIofi/uF5oZnjRBqrr+QgNO4skAsC7Z1SP8AUQR5iLlgvSXNPdOYplVnfCQSD5GLnwXPFOKtovvEjV4kRKyhiiheV9JlaudotTKiE6/bsmqJwh4W4FK++J+1owDZHUecKtuwrcnD1AY8ss/0i/ed1T0oLp5+cLCphMVuMW7a3O/6csbhSXxWd5Kk4mUe7qdW1LHl8I9g4a4mkYEIlshKUsEc/Spzq9X3jxYgEHpF665trkh5ZQ2QUUgrbkc+XlFit8GrX6eebpSsZ/2wT5XbylIbtFIPaAcmwlXNi3kNoU7nsSpqwVjuu1KZ7ekS0zFODMGIqdyrUljn5+5ghZL5oEhASdhAopvcvwaWWOCU5bfoP3DN6qkywgkYU+1YNTONZYVho4zBKiR/EmWlWH+80I14JXJHZqJSUIxzCPEklIUoJ/tsuTLSdFTlHSBMhIAQqaKrGKXJTRKUF2WrM95iQPEoDEpQDPOTSexzcmnxZJua3v6/v63f+JeIEzZaEII7ynUxOQyoQDqcxAu+rc8pEtJYCXVj96perbbgCperFTvG8A4KRhZBqAWJ6lan9Y3kXmZ6ZAHiIIUAC+LEqrJBNBWgjmyT70p+yRzuz28nUh6sE04UATMLgYUi0zJTk6IaSmSTybzgpZpBKyS+LUlIQt01KJwT3SsA4kTBm2z4qd1zMXdALNkVzFy1gCqFpnE5gMFJNCzioBuXheqJCkpBxLKSlIzUe8UyxuS5Z+Rjo+BSu6QwIVQPnr11iRzs6ClIBzAr1193iREyMqCOawI2SYG3mtaRiRXdO4p4WDvWIyk4q6si3QHvVXbTMAyEVbw4ClTU4sRlr/EGY/xJOfsYJXUELUVA11BzHWO993kJcs10hxlGcepFuLLKLTg6PGbxl4Zq5aFhSUlisBnIzapo+vKCdyzzhA0EUbRZlZJSpXRL+u0d7HY1hLqpydz5xWsqx/Ez1K1ePEuqcrLt5JM0hEsYiO8QGyy8s/hBHhC6BKnJnTElak1ShNWO53O23w63ZcZTMScRBUku3ka+gpBKy2gylPQaOzpPyMYJ67q/6JPpvlb0cLU+qZMyaXB34itqZnaLXImoC0BJUQCAQqWXJyH/AIZYbrAu2JkzFzFCYlBmJQlAV3CEJkHuDFpjlyk0zy1gxet7dpLONKS7AFzSvMl6PTKFG32MLJJNTG7SzWeHci7XG6o2emYpZsTnfGy/I6Wu4Z02f2ElBUTiY0w4QSMSlGjMxc/iG4EElfs5tdkQqaBLm4U5IJWU/iVgUkY2DsA/SOHBF9/ZVTkqT31JSU7qQgqxhI3GJJbNhyh4ufjWVMUWcN3lKPhSAKk7Cj1/QW0vJVqck4ZKSW1eOTz6x8azkBUqzh1zGBmKdRBqCUp0phpVmroA23DcnY/vps/tbQXdRcpQGroFDOqmOF8tSgfaZarTMWklCTMUpLDIFRKRyo0NF23me1lBCif3qRXUPV+TEeS1aRI1ZsD+ztfP8DhZbxnlSko7y0+JBwuP7ST4SKjJmxJPeCgYkK61TFkdg+LAGbPACW/pqs/tGITdGN4feP4ofkmsVrQakeY9YF33fws7bnSFqfxlMJcgDbf0APuYXizFDS5Jx6ktgnxBa0WYpXiwKL4e87gFiFPViSBrnoxhWtfFSZiii0BaA/iBBbmQBl0eA/GvE/2gpBDKSCH8wfPLlnrnA6bP7eUVMSqWBiIS/doMSj1IqdfIRTD4d0tmbNLCENpJO+fYfbJZEJs8zCsKcOFDVNIB2SaHY+W3Qwu3LfCpSsD9xWmxOo65GCdntQAKlAGpYO1BmRT8+pEGbGskaRZl0ilvDh+B2NsCUAnPC+9YELMxZoIxd0xMwBvE1A5LhyzPXNxyIIiwu5rQvJwOsU4dN2cagc/Jp5ad9MgVeU8S0eI4gQ40beF+0WxSiwMHrxuRSSUqLk5wKtd0Lk+IZinPmI0QTjHpWx1vT9RGMOhv3Bk+zKKcYJBSulfUg9Y6yp04pBM5a2rgUo4XTuCa0NDBG2XeZdnlKP38XoCmvxjhKs7MeW7fCvpEpPpRpyLFN9xbv90bSmUXNDu3o42hiuyWzOKkgaEEGlFbGumpBcEggUSjr9aB9n25QfukY04TopxyY/CsVdxVZnzZ5dFpjpY7iUQ9XO0wy9z4wCo1JLMxckkskJzF+455wMcxEi9O0cd55tnnvFVrxWyYk/cAAH91P5qeBU4FKcR5e5IHun6pBXju0ypdpC0qeYUd9A5eFROQoP8AKIVJ16LXTCG/L6A+jB1HbwSlLHFR+QPvqtW6cmjeRw/aBLxYVBJGx8njM60jGlR72FQJAqKHUx6VdXGchaAkhnADEUyGR1r8YRg1EHHJa/I8pKWUzEdfiOUGDPNMwKMOmvUO/tvGeLhLFq/cuMOZAcBWw6RQRiIB9KZ1qB8oLSNulezcg9ctuwrSRRlOOQUxbyKEx7FOmpwYkkENQiPIeF7lKldpNBEtOhpjIyS+2+ugzo73SFoCkAFSDoaYeb1w60qTTrFE9RJTUYq/n8zn+o6hZJxjHxZw7HHNKjkDAC+z9otCZaBR2+cMF4q7OWWzMbcH3CQrtViukaq8GJOtyl+0C7BLs9mAFEOn1A+UKqEDs0kPsat0j1Pi66+3sykjMVHUR57w/aEsqTMSK0c5iFKO5ow6hwjQKQr05f8AOfMmDNzgkuk5UoQNa5g0pAm8bIZayDlpBrhGaAtWykn2EZZ4VLbgeoz9xVFUP1zCmYdq1iQQlikSL4xpUYzyG3KQVKWoAlRck/xZHkGTTZoCWqSgnVueZ3J5k/KDFvuOeoqUlBUHdhn1A1gJOkqSWUlSTspJB9CIZ2MXbkrswiSg0w13dgM3DNXStOkZ/wCn4XUiYtCNADV9SDtlFmy3atehA5gge7E+gHONbxDHBomnX6LxHuK6NWOeCcujmt/2o0uySD3VV1HnF+1SkISlLP339v1EDrvJK8KQ6j9eUM95cKLSEkd6leurRan8NE9TqMcMPbu29hn4UnIWgAgEjImp9TWGRSAzAADYR55w5aFS1gGmkegyVOHhxSPNNUylMu0KU5gpZkBIYRphjYRIR2VUQi8RcLETO1lDM1EO4jKpT6QNWNOhGnXR28uqWUBAu77AuSsgjf4GPSfsfKKVru2hLVY6coi0Fl2yq7ieg+ESNJJ7o6D4RiIgDJSWypG1otykpJxGg3McUzIq3it0tCYwN2iqrckuTv5en5wBXdgXMAI7pP0B8YP22UQCAknV2ow3OhfrnFG5wVzcRyTlGDtyeT2Iq+q0bqu5MqYlMsYRR21O5OsPtlUcABOkKciTjnvtDZKoI2xRNuypaLvCi4oeUEbNMUkNiMaRkGJUIsfaVfiMZ+0q/EYr4omKGB2m2tQBLmg3iibVOKQpKlVDsSARsG/X1jusAgg5EMfOMgwAcU26eXoAA9cZ0LUHkfUVzjZa5pTSYQa+Ydx7MNI3iYoBGUEsHzYP1avvEjXFEgAEiK9s0jMSEMq2rwK6QLuL70YiRHyPwFro8Z6wxJiRIkuBG8SJEhgZiRIkAEjESJABDGIkSARgxIkSAD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7163" y="-585788"/>
            <a:ext cx="1123950" cy="122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endParaRPr lang="en-US">
              <a:latin typeface="Trebuchet MS" pitchFamily="34" charset="0"/>
            </a:endParaRPr>
          </a:p>
        </p:txBody>
      </p:sp>
      <p:sp>
        <p:nvSpPr>
          <p:cNvPr id="51202" name="AutoShape 4" descr="data:image/jpg;base64,/9j/4AAQSkZJRgABAQAAAQABAAD/2wCEAAkGBhQSERUUExMVFRUWFBwYGBgYFBwYGBkXGBcXHRcVFBcXHCYeFxklGRYXIC8gJCcpLSwtFR8xNTEqNSYrLSkBCQoKDgwOGg8PGiokHyEsLCwqLC0sLCwxLiwqKSkpKiovLywsLiwpLCovKSwsLCksLDUsLywpLC0sKSwsLCwsKf/AABEIAIEAdgMBIgACEQEDEQH/xAAbAAACAgMBAAAAAAAAAAAAAAAFBgAEAQIDB//EAEEQAAECAwYDBgMFBQcFAAAAAAECEQADIQQFEjFBUQZhcRMiMoGRobHR8BRCUsHhByNyk6NigoOistLxFRYzQ0T/xAAaAQACAwEBAAAAAAAAAAAAAAAAAQIDBAUG/8QALREAAgIBAwMCAwkBAAAAAAAAAAECEQMEITESE0EFYSJR8EJxgaGxwdHh8SP/2gAMAwEAAhEDEQA/APYRG4jmDHKbb0JLKUAdmPyiIFsRsIpC9ZehJ6IWfgmK9pvlLsMbAOohCga+FIcUdjXYeYBxVukFxGRAaXfCPDgU7OwRoeRD+ZaNE37gmJSUTCmZRLgPiLsASqoLHXNt2AT7b4D0SFi9eNOzmiRLkrXOLd0lICQciohWbVakd08VscKpZxNWoTWmhUdC+eVcqwE+xNpOuRhiQNN5TdLMv+bL/wB0aG85+lkV/Ol/OAoC0YgObztOlk/rI+cQW+1n/wCZA6zh+UMAxEgWmfaj/wCqSP8AFUfgmL1mWojv4cQNcLt5PWADq8SMPEgAopMcrfbeyCSQcLsSMxQsW6gDzjcGJaZIWkpORDfIjmDXyhO2tuRMnbuHSXHqPb5wm8S30UTcORVMSd+72YSGfOoXTnFtVuXZphSa5ODkRVinYH8oA8Z3jInAYFJExOmJi40IfP5mMWLVrJJx4kuUX6J3lSa+/wDkfLvwy0MNHBOJgVDxYd6uCo1JGcKXE95iVVJpiExIyIWhYcN91RwqCgKEoQrUuq/9yrKBUukMd8yT1f8AKKCJM+0q7iJkxILkpQpTUGbDYD0EbYz6uDr6fRtT6pukNHB97ArtFpmkBalGpUR3lknCCkuAAAHYgACkCrfexXNC8u8OT6uwoCRmBR1K3gHMtBlIMur4iVBzmxABByoTGthUqYsDUn05wpTUFv4OisUcbeR/4kj3S6LYTZpS1kAGWmvl8hHe77cZpKgGQMnzJpns1fUQsXXKmTwmWCyEpCVHRKEiiQNVke2ecOEmUEJCUhgKCKMGV531raP6nkJS65OS4OzxoicCSBoWPX6MV7wtglSlLP3R76e8BLotOCUmcs+OY6qMwJYEnUUNYtnlrIofi/uF5oZnjRBqrr+QgNO4skAsC7Z1SP8AUQR5iLlgvSXNPdOYplVnfCQSD5GLnwXPFOKtovvEjV4kRKyhiiheV9JlaudotTKiE6/bsmqJwh4W4FK++J+1owDZHUecKtuwrcnD1AY8ss/0i/ed1T0oLp5+cLCphMVuMW7a3O/6csbhSXxWd5Kk4mUe7qdW1LHl8I9g4a4mkYEIlshKUsEc/Spzq9X3jxYgEHpF665trkh5ZQ2QUUgrbkc+XlFit8GrX6eebpSsZ/2wT5XbylIbtFIPaAcmwlXNi3kNoU7nsSpqwVjuu1KZ7ekS0zFODMGIqdyrUljn5+5ghZL5oEhASdhAopvcvwaWWOCU5bfoP3DN6qkywgkYU+1YNTONZYVho4zBKiR/EmWlWH+80I14JXJHZqJSUIxzCPEklIUoJ/tsuTLSdFTlHSBMhIAQqaKrGKXJTRKUF2WrM95iQPEoDEpQDPOTSexzcmnxZJua3v6/v63f+JeIEzZaEII7ynUxOQyoQDqcxAu+rc8pEtJYCXVj96perbbgCperFTvG8A4KRhZBqAWJ6lan9Y3kXmZ6ZAHiIIUAC+LEqrJBNBWgjmyT70p+yRzuz28nUh6sE04UATMLgYUi0zJTk6IaSmSTybzgpZpBKyS+LUlIQt01KJwT3SsA4kTBm2z4qd1zMXdALNkVzFy1gCqFpnE5gMFJNCzioBuXheqJCkpBxLKSlIzUe8UyxuS5Z+Rjo+BSu6QwIVQPnr11iRzs6ClIBzAr1193iREyMqCOawI2SYG3mtaRiRXdO4p4WDvWIyk4q6si3QHvVXbTMAyEVbw4ClTU4sRlr/EGY/xJOfsYJXUELUVA11BzHWO993kJcs10hxlGcepFuLLKLTg6PGbxl4Zq5aFhSUlisBnIzapo+vKCdyzzhA0EUbRZlZJSpXRL+u0d7HY1hLqpydz5xWsqx/Ez1K1ePEuqcrLt5JM0hEsYiO8QGyy8s/hBHhC6BKnJnTElak1ShNWO53O23w63ZcZTMScRBUku3ka+gpBKy2gylPQaOzpPyMYJ67q/6JPpvlb0cLU+qZMyaXB34itqZnaLXImoC0BJUQCAQqWXJyH/AIZYbrAu2JkzFzFCYlBmJQlAV3CEJkHuDFpjlyk0zy1gxet7dpLONKS7AFzSvMl6PTKFG32MLJJNTG7SzWeHci7XG6o2emYpZsTnfGy/I6Wu4Z02f2ElBUTiY0w4QSMSlGjMxc/iG4EElfs5tdkQqaBLm4U5IJWU/iVgUkY2DsA/SOHBF9/ZVTkqT31JSU7qQgqxhI3GJJbNhyh4ufjWVMUWcN3lKPhSAKk7Cj1/QW0vJVqck4ZKSW1eOTz6x8azkBUqzh1zGBmKdRBqCUp0phpVmroA23DcnY/vps/tbQXdRcpQGroFDOqmOF8tSgfaZarTMWklCTMUpLDIFRKRyo0NF23me1lBCif3qRXUPV+TEeS1aRI1ZsD+ztfP8DhZbxnlSko7y0+JBwuP7ST4SKjJmxJPeCgYkK61TFkdg+LAGbPACW/pqs/tGITdGN4feP4ofkmsVrQakeY9YF33fws7bnSFqfxlMJcgDbf0APuYXizFDS5Jx6ktgnxBa0WYpXiwKL4e87gFiFPViSBrnoxhWtfFSZiii0BaA/iBBbmQBl0eA/GvE/2gpBDKSCH8wfPLlnrnA6bP7eUVMSqWBiIS/doMSj1IqdfIRTD4d0tmbNLCENpJO+fYfbJZEJs8zCsKcOFDVNIB2SaHY+W3Qwu3LfCpSsD9xWmxOo65GCdntQAKlAGpYO1BmRT8+pEGbGskaRZl0ilvDh+B2NsCUAnPC+9YELMxZoIxd0xMwBvE1A5LhyzPXNxyIIiwu5rQvJwOsU4dN2cagc/Jp5ad9MgVeU8S0eI4gQ40beF+0WxSiwMHrxuRSSUqLk5wKtd0Lk+IZinPmI0QTjHpWx1vT9RGMOhv3Bk+zKKcYJBSulfUg9Y6yp04pBM5a2rgUo4XTuCa0NDBG2XeZdnlKP38XoCmvxjhKs7MeW7fCvpEpPpRpyLFN9xbv90bSmUXNDu3o42hiuyWzOKkgaEEGlFbGumpBcEggUSjr9aB9n25QfukY04TopxyY/CsVdxVZnzZ5dFpjpY7iUQ9XO0wy9z4wCo1JLMxckkskJzF+455wMcxEi9O0cd55tnnvFVrxWyYk/cAAH91P5qeBU4FKcR5e5IHun6pBXju0ypdpC0qeYUd9A5eFROQoP8AKIVJ16LXTCG/L6A+jB1HbwSlLHFR+QPvqtW6cmjeRw/aBLxYVBJGx8njM60jGlR72FQJAqKHUx6VdXGchaAkhnADEUyGR1r8YRg1EHHJa/I8pKWUzEdfiOUGDPNMwKMOmvUO/tvGeLhLFq/cuMOZAcBWw6RQRiIB9KZ1qB8oLSNulezcg9ctuwrSRRlOOQUxbyKEx7FOmpwYkkENQiPIeF7lKldpNBEtOhpjIyS+2+ugzo73SFoCkAFSDoaYeb1w60qTTrFE9RJTUYq/n8zn+o6hZJxjHxZw7HHNKjkDAC+z9otCZaBR2+cMF4q7OWWzMbcH3CQrtViukaq8GJOtyl+0C7BLs9mAFEOn1A+UKqEDs0kPsat0j1Pi66+3sykjMVHUR57w/aEsqTMSK0c5iFKO5ow6hwjQKQr05f8AOfMmDNzgkuk5UoQNa5g0pAm8bIZayDlpBrhGaAtWykn2EZZ4VLbgeoz9xVFUP1zCmYdq1iQQlikSL4xpUYzyG3KQVKWoAlRck/xZHkGTTZoCWqSgnVueZ3J5k/KDFvuOeoqUlBUHdhn1A1gJOkqSWUlSTspJB9CIZ2MXbkrswiSg0w13dgM3DNXStOkZ/wCn4XUiYtCNADV9SDtlFmy3atehA5gge7E+gHONbxDHBomnX6LxHuK6NWOeCcujmt/2o0uySD3VV1HnF+1SkISlLP339v1EDrvJK8KQ6j9eUM95cKLSEkd6leurRan8NE9TqMcMPbu29hn4UnIWgAgEjImp9TWGRSAzAADYR55w5aFS1gGmkegyVOHhxSPNNUylMu0KU5gpZkBIYRphjYRIR2VUQi8RcLETO1lDM1EO4jKpT6QNWNOhGnXR28uqWUBAu77AuSsgjf4GPSfsfKKVru2hLVY6coi0Fl2yq7ieg+ESNJJ7o6D4RiIgDJSWypG1otykpJxGg3McUzIq3it0tCYwN2iqrckuTv5en5wBXdgXMAI7pP0B8YP22UQCAknV2ow3OhfrnFG5wVzcRyTlGDtyeT2Iq+q0bqu5MqYlMsYRR21O5OsPtlUcABOkKciTjnvtDZKoI2xRNuypaLvCi4oeUEbNMUkNiMaRkGJUIsfaVfiMZ+0q/EYr4omKGB2m2tQBLmg3iibVOKQpKlVDsSARsG/X1jusAgg5EMfOMgwAcU26eXoAA9cZ0LUHkfUVzjZa5pTSYQa+Ydx7MNI3iYoBGUEsHzYP1avvEjXFEgAEiK9s0jMSEMq2rwK6QLuL70YiRHyPwFro8Z6wxJiRIkuBG8SJEhgZiRIkAEjESJABDGIkSARgxIkSAD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7163" y="-585788"/>
            <a:ext cx="1123950" cy="122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endParaRPr lang="en-US">
              <a:latin typeface="Trebuchet MS" pitchFamily="34" charset="0"/>
            </a:endParaRPr>
          </a:p>
        </p:txBody>
      </p:sp>
      <p:sp>
        <p:nvSpPr>
          <p:cNvPr id="51203" name="AutoShape 6" descr="data:image/jpg;base64,/9j/4AAQSkZJRgABAQAAAQABAAD/2wCEAAkGBhMSERQSEhQUFRUVFxUYGBcXGBgeFBQXFBcVFBgVFxgXHCYfFxklGRQUHy8gIycpLCwsFR4xNTAqNSYsLCkBCQoKDgwOGg8PGiwkHyQsLDAsNSksLC0sLywsLCwpLCwvLy0sKSwsLCksLCwsLC0sLCwtLCopLDQsKSwsLCwsLP/AABEIAHEAlgMBIgACEQEDEQH/xAAbAAACAgMBAAAAAAAAAAAAAAAFBgAEAQIDB//EAD0QAAIABAMFBQQJBAEFAAAAAAECAAMEEQUhMRJBUWFxBiIygaETQpGxM1JicoLB0eHwBxUjkhQkNEOi8f/EABoBAAIDAQEAAAAAAAAAAAAAAAIEAQMFAAb/xAAnEQACAgEEAgEDBQAAAAAAAAAAAQIDEQQSITEFQRMiYXEyUZHR8P/aAAwDAQACEQMRAD8A8PiRar6Eyz9k6H8oqxBPZ3o9bWvfKDD9nWcXSw4iAKORmMosScSmp4XYecSdgIr2RqDfZXatwgZU0Ly22XUgjcRDDgPb6dTahXB45GDOIdtqSsW0+UUb6w/aO4OwU51RIdZTNTIpCjwGx038YDYhhQmMWlMW4q3iHTjFubWy87aaDpuiqXtmphONs/ZRueTbA5by5m0rFSAb21tvEd5lc1zc3HAxWfFbHPUixPSKU2svpEbZSf2O5ZfurPeCCy0trFnsPQUs7bNQRdSLXOVjDTPaiTJApA4CJlTlcvBO3PYpS3UZAXjLVYEFP7lTM5AsDxtaAuObJe68PjFU9PFLOQGsGs/EhHanni14BNJuRBNclEVTrilwCy3VBZgsY6JggRbq3kYHPN0iTKmZopNuEHDG3ayUy2oI1jMVErWA70SIdP7M7DB1PiqOuxNGXGKNZR7GanaQ6H8jFaLVHU2urZqY1M5GcYKsSOk+Vstbdu6Raw7CJk7wgBb2LNko3nmbDM2iCyEJTeIrLKMZtDjSYLSKAGVph3kkqD0C6DqYMU9HR2/7eX5g/MmJNSHirZdtIQ6ZSwtHeYAo18ofBglE+XsvZ80ZgfmR6Qq9p+zLU/8AkRvaSibBveQnRXH56HlFUq3nPoW1HjLqVufK+wuO9zEWMWi/hmCT6g2ky2e2p0UdWNgPMwYpGDfCRxp5uyeW+L5xiw2QIKyOwzD6Woky+S7TsP8AUBf/AGhio/6VynALTpo57Crf8JYn42gHVvGV4+587Tzs1RvffFv/AJ+0tjrDT2r7I0FFLI9vOm1BHdljYAS+jTcjYW929zyGcI2zHSguhSyra8Mvf8qNmq72EUE1jqmsVOCF3Eu1L5CO1JXhcjHOaLpA0Snc2VSekVwgpLAMUFaltrMGJAkFlNmvEg/ja9lqqb9lSJEjMNFp2B2ltvEekYbRy5lHLmSrG0tVZfqFRZst2020195Yx5mjWgvhOMzJDbUu9jqP5/8AI7I/ob1TZlrhh+bT2iS2Igph2JyKgZ9xt98h5jVeuY6RxxDDzLMC8dnqYSU1lHCRVkc4sNOExGlNmHBXzOh8jY+UDWOeUdJU3ZF95yHIbz+Xxir5kuBj496w+ijh2BS5djNAmP8AUv8A41+9bxnlp1hpp5E2YAuigZKtgoHQZARywrCLr7SYwlqcwWzZvurv65CC/wDdZCLsqjtxO1ba/wBfleLItNCtVFVCxBf78neipJNOpmOVGzmXbRenPnrwhdx/+phs0ujBXcZrDvfgX3epz5CO1b7Goss6U6qDcbE1rg8SH2lJ8opv/TuWys8qoay5lXQFlGl7hhtLnmQBbhB7n0hHWO+b21rgSpM52f3nZzpmWZmPxJJPnDEOyUxh9GwPDIsPwg39IPdluzCSJpczVcldlbKQU2vE2Z12Ay/iMegyKGkH/jQ5bxf55RMY7jPXjZYfy5T+x4LV4Q8pjcG3TMdeEcZUrOPeq/C6edk0teq5EftCf2j/AKdnZMym7+zquj9F3OeQseUBZU8cCV+hshyuUJdNT7XdOkXKnE5dOuwigmMSaBr2tDPg3YuXMG1MiqqGEZyjgRsnO0RmeESCWMUSypzImgjMLybT7K2xMVb5CD2HdlWazTjsD6o8Z/JfP4QYwrCJcjPJpn1tw5Lw66nlBNAT7pjQweo0njY/qu/gHrQSUFpcpb/WbvN65DyAjhPlcoPGmtm1l+EVpmI0qZOynoRf0gJLKNuPw1rCSS/gBBSDcZQfw3FA6eymeR/TgeWh5HONExWkPhUeaX+axt7eQ25P9beqWMIzTj7GK4xmsxw1+SrW0ZRrbt3SOuHSE29qZbZli+yffb3V+OZ5AwRFEZw2VbIbznsjrv4WOfXMiV1BMn1MwIptt95vdBUBTn1BijbJrKLU8fSytNqmmvdrk+gi5T4ex3EweocLkSRmNpt5Jy+Ai/8A3NF3IPKNWqtqP1C03l8IV3w9x7pHlG2GTSk5Nrwk7LX0Kv3WB5bLGGgYrLORELna6rky7JKXvsDtH3VBysL+98usFZiC3ZBS3fS12LaVrKAQTr8h+8EqTHm3wEYZDz/npFrDcNeZcqBYasTZF6njyFzGfC9rgZshzuG6nxQga6+nKLcitZiN0BKb2MvxO01vsiyjza5PwEE6fF5Z9yYvMMD6WHzjQhZuKWsLLQQqsGSf3wAJg36B+R58/wCBaxrtA0gGUAVfQg5EQzf36TKQuoeayi/s0W0w87HcN5XatwjzvtJ2latmiYyqgVdlFXOy3JzY+I3PIcAIi6Sisrs8n5ONalmPDBjMSSxzJ1iRWqKi0ZjO2t8mFtOZ7VnclvP9o5P2rnnJSF+frASMiNI1nrLpdyLc6umzDZnZr7r/AJQSocJtmRc+gjt2VwnbvNIvY7K9dT6EfGH3CsDUZuL8t37wLjuNfx2l3r5bOf2yAcN7PTZvhGXE6Qwyew8tR/lcseCWAHmQSfhDAGEtAQLdNw0gRi+PLJQsxAy/nXpHfBWuWjd3vHeEc6urk0iAJZSSAgJ1J95idf24CLqE7IIP6dekeeLVGpnCZMvY+EbwOPU+ghjw7CZh+jaYo+yxAHXOwjovL4XBXC1Y3BKsqzp4jA2eHCe1clEva51J4KNTHbFauTRgNPmTJr7pZclT+HK/VrDk0I9dj82snbT5KvhQaDcP5p0gpPCFbdbFSUF2w8+O5/47/eOvkN0RsQeYLMzMDuJJHrpA+hpySModaLsqDa5BG/KFJ12TXDNCi6K7Qs4dIV27+0QNFXxOcsgfdHE2MN1NQO6AMspFUZIF2rdSTrzg0uAS5AAlqFBAOmZ5E9bxlUtBU6VxeZgO9TWUKtbg/wBQbLcM9lvu3zB5Xz5b+FJQsczcCG2qpw65AH5xpTMClymYyNtbjfDSq2vgFzUuzhRUiMLOob5i28EaQK7U9ji6mbKF245XY/Vmbto7n3nJsyDDCshD4SQeG/8AeNknFDnmDkb6EHIgxZKCksMR1OnhdHDPC5rXJvEhz7YdlgZ5mSyAHzz48f15gnfGYX+LB5K2l1zcX6POZ0gqbEWjQQ01NKs0WIzhdrKNpTWPlA12qf5AjLI7dh6pPYNKuomhyyhiBtqwANidSCunPlDXT1SS85syWn3mW/wvHjnt8rRosWqTXZrUeUlVBQ29HqmOdu6eUtpTia/2fCPxafC8ef1OLvUTdqcwsMwPd6QLYxhoh/UBb5Gy1rPS9f2NeG4nTy22prFgNFXf5j+c4tYv/UmYy7FMvsk45F/Lcp55nnCReMgx0VhYRFvkLZ8dfguf8hpm1tEszZ3NyS35xd7MlTNIbept1BB+UB0axglhaf8AVKBl3jboQbehESkLwu2zU36HCW9tLQ04VivdFzpCOajPp8xui3S1VsoNM9JC5Yyj1B8VVpQzFxpAqpxlVhPXEiN8UqvEiTrE7iI2qPA0zce2dD06RZwvF77TDfY56GEQVRJtHasxppLKqkWC3dTodrQciAL3H1ojcDbqVWt0uh7n4kMzpFcY6NCQQfSE6nxn2ylkPVTqP16iKs2rjtxdDUxsWYjHjVUk5QhJyNwRroRbLrEhUrcQIQHU3I9IkVSksmVqraPke/s7y1zvGuLyhNl2t3hGqz4ntIyY5UsnmYyaFJlsbHdGyoTmAYvYxTWbaGhjbDMWEtSjC4Of7RsVNT5yMZ4ygYYgjeY1yTGuzHBGIkS0SOJyQRaWeQFYGzLlca21B8s/SKsZEcSmMdTU2mX91wWPKy3JHwi5JNwCpuNx/KF81F5bE27qqi8btYk/BWHnGGrXllVQkbKgHgSe81xoczb8MTkbq1LqWH0Mcybcc4qbJMVJfacgZypZPHvD0vFaox6a+Qsg+yLeusQ1kaWsrXIVmVqyczYtuHDmf0hfq61pjEk3ubx0lYbOmLtIjMvEeeZ/1OfKNpOCTmbZ9m2Vr25gkdclJjhG/UStfPRrRVDKDbfbLjB6fPCy12xdvXpeOEjCZqEH2TZcs9Nq/wAM+kYrqOcbky2soJOmQXW9juieMC8bJweY8FWsr9sBQuyq3OtyS1gST0AiRo+FTgCxlsBe18rXzyvx7p+EYikCcpTe6XYSWN1iRIQYqirjH0UAIkSHdP8AoGa+iRsIkSLwmEJP0DdYGxIkE/RC9kjIjMSBCOo8H4x8jGKn6RvvN8zEiRwTORiRIkSCdZO6JI8X84GJEiDmdZu+NZe/qfyjMSOYPo2H6/MxIkSKpdgs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7163" y="-509588"/>
            <a:ext cx="1428750" cy="107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endParaRPr lang="en-US">
              <a:latin typeface="Trebuchet MS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0" y="1862078"/>
            <a:ext cx="4953000" cy="286232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The End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Thank You</a:t>
            </a:r>
            <a:endParaRPr lang="en-US" sz="60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4953000"/>
          </a:xfr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Physiology is one of the </a:t>
            </a:r>
            <a:r>
              <a:rPr lang="en-US" sz="2400" b="1" u="sng" dirty="0" smtClean="0">
                <a:solidFill>
                  <a:schemeClr val="tx1"/>
                </a:solidFill>
              </a:rPr>
              <a:t>cornerstones</a:t>
            </a:r>
            <a:r>
              <a:rPr lang="en-US" sz="2400" dirty="0" smtClean="0">
                <a:solidFill>
                  <a:schemeClr val="tx1"/>
                </a:solidFill>
              </a:rPr>
              <a:t> of medicine.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Physiology </a:t>
            </a:r>
            <a:r>
              <a:rPr lang="en-US" sz="2400" dirty="0">
                <a:solidFill>
                  <a:schemeClr val="tx1"/>
                </a:solidFill>
              </a:rPr>
              <a:t>is the study of </a:t>
            </a:r>
            <a:r>
              <a:rPr lang="en-US" sz="2400" u="sng" dirty="0">
                <a:solidFill>
                  <a:srgbClr val="FF0000"/>
                </a:solidFill>
              </a:rPr>
              <a:t>how the body </a:t>
            </a:r>
            <a:r>
              <a:rPr lang="en-US" sz="2400" u="sng" dirty="0" smtClean="0">
                <a:solidFill>
                  <a:srgbClr val="FF0000"/>
                </a:solidFill>
              </a:rPr>
              <a:t>works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>
                <a:solidFill>
                  <a:schemeClr val="tx1"/>
                </a:solidFill>
              </a:rPr>
              <a:t>the ways in which </a:t>
            </a:r>
            <a:r>
              <a:rPr lang="en-US" sz="2400" dirty="0" smtClean="0">
                <a:solidFill>
                  <a:schemeClr val="tx1"/>
                </a:solidFill>
              </a:rPr>
              <a:t>cells, organs </a:t>
            </a:r>
            <a:r>
              <a:rPr lang="en-US" sz="2400" dirty="0">
                <a:solidFill>
                  <a:schemeClr val="tx1"/>
                </a:solidFill>
              </a:rPr>
              <a:t>and the whole body functions, and how these functions are </a:t>
            </a:r>
            <a:r>
              <a:rPr lang="en-US" sz="2400" dirty="0" smtClean="0">
                <a:solidFill>
                  <a:schemeClr val="tx1"/>
                </a:solidFill>
              </a:rPr>
              <a:t>maintained in </a:t>
            </a:r>
            <a:r>
              <a:rPr lang="en-US" sz="2400" dirty="0">
                <a:solidFill>
                  <a:schemeClr val="tx1"/>
                </a:solidFill>
              </a:rPr>
              <a:t>a changing environment.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7030A0"/>
                </a:solidFill>
              </a:rPr>
              <a:t>Cellular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physiology </a:t>
            </a:r>
            <a:r>
              <a:rPr lang="en-US" sz="2400" dirty="0">
                <a:solidFill>
                  <a:schemeClr val="tx1"/>
                </a:solidFill>
              </a:rPr>
              <a:t>is </a:t>
            </a:r>
            <a:r>
              <a:rPr lang="en-US" sz="2400" dirty="0" smtClean="0">
                <a:solidFill>
                  <a:schemeClr val="tx1"/>
                </a:solidFill>
              </a:rPr>
              <a:t>the study </a:t>
            </a:r>
            <a:r>
              <a:rPr lang="en-US" sz="2400" dirty="0">
                <a:solidFill>
                  <a:schemeClr val="tx1"/>
                </a:solidFill>
              </a:rPr>
              <a:t>of the cellular components that primarily determines organ function.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7030A0"/>
                </a:solidFill>
              </a:rPr>
              <a:t>Systems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physiology </a:t>
            </a:r>
            <a:r>
              <a:rPr lang="en-US" sz="2400" dirty="0">
                <a:solidFill>
                  <a:schemeClr val="tx1"/>
                </a:solidFill>
              </a:rPr>
              <a:t>is the study of the coordinated and networked </a:t>
            </a:r>
            <a:r>
              <a:rPr lang="en-US" sz="2400" dirty="0" smtClean="0">
                <a:solidFill>
                  <a:schemeClr val="tx1"/>
                </a:solidFill>
              </a:rPr>
              <a:t>processes that </a:t>
            </a:r>
            <a:r>
              <a:rPr lang="en-US" sz="2400" dirty="0">
                <a:solidFill>
                  <a:schemeClr val="tx1"/>
                </a:solidFill>
              </a:rPr>
              <a:t>determine whole body function and adaption to change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57200" y="457200"/>
            <a:ext cx="5134739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Introduction to Physiology</a:t>
            </a:r>
            <a:endParaRPr lang="en-US" sz="4400" dirty="0">
              <a:solidFill>
                <a:srgbClr val="FAFD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-25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 l="39239" t="21875" r="24451" b="6250"/>
          <a:stretch>
            <a:fillRect/>
          </a:stretch>
        </p:blipFill>
        <p:spPr bwMode="auto">
          <a:xfrm>
            <a:off x="5181600" y="447674"/>
            <a:ext cx="38100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books.sitamol.net/images/guyt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47675"/>
            <a:ext cx="3810000" cy="4504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371600" y="5019675"/>
            <a:ext cx="1752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latin typeface="Calibri" pitchFamily="34" charset="0"/>
              </a:rPr>
              <a:t>11</a:t>
            </a:r>
            <a:r>
              <a:rPr lang="en-US" sz="5400" baseline="30000" dirty="0">
                <a:latin typeface="Calibri" pitchFamily="34" charset="0"/>
              </a:rPr>
              <a:t>th</a:t>
            </a: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6324600" y="5019675"/>
            <a:ext cx="1600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5400" dirty="0">
                <a:latin typeface="Calibri" pitchFamily="34" charset="0"/>
              </a:rPr>
              <a:t>12</a:t>
            </a:r>
            <a:r>
              <a:rPr lang="en-US" sz="5400" baseline="30000" dirty="0">
                <a:latin typeface="Calibri" pitchFamily="34" charset="0"/>
              </a:rPr>
              <a:t>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/>
        </p:nvSpPr>
        <p:spPr bwMode="auto">
          <a:xfrm>
            <a:off x="0" y="23622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Functional Organization of the Human Body</a:t>
            </a:r>
          </a:p>
          <a:p>
            <a:pPr algn="ctr"/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772400" cy="609600"/>
          </a:xfrm>
        </p:spPr>
        <p:txBody>
          <a:bodyPr/>
          <a:lstStyle/>
          <a:p>
            <a:r>
              <a:rPr lang="en-GB" sz="5000" b="0" dirty="0" smtClean="0"/>
              <a:t>Objectives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3733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Understand the level of body organization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Distinguish the primary tissues and their subtypes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 Recognize the regulation of extracellular fluid transport and mixing system</a:t>
            </a:r>
          </a:p>
          <a:p>
            <a:pPr>
              <a:lnSpc>
                <a:spcPct val="150000"/>
              </a:lnSpc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b="3404"/>
          <a:stretch>
            <a:fillRect/>
          </a:stretch>
        </p:blipFill>
        <p:spPr bwMode="auto">
          <a:xfrm>
            <a:off x="0" y="914400"/>
            <a:ext cx="9144000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03" name="Rectangle 3"/>
          <p:cNvSpPr>
            <a:spLocks noChangeArrowheads="1"/>
          </p:cNvSpPr>
          <p:nvPr/>
        </p:nvSpPr>
        <p:spPr bwMode="auto">
          <a:xfrm>
            <a:off x="4813475" y="2514600"/>
            <a:ext cx="204452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300" b="1" dirty="0">
                <a:solidFill>
                  <a:srgbClr val="FE0606"/>
                </a:solidFill>
              </a:rPr>
              <a:t>Chemical level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Atoms combine to form molecules</a:t>
            </a:r>
          </a:p>
        </p:txBody>
      </p:sp>
      <p:sp>
        <p:nvSpPr>
          <p:cNvPr id="512004" name="Oval 4"/>
          <p:cNvSpPr>
            <a:spLocks noChangeArrowheads="1"/>
          </p:cNvSpPr>
          <p:nvPr/>
        </p:nvSpPr>
        <p:spPr bwMode="auto">
          <a:xfrm>
            <a:off x="4572000" y="2559050"/>
            <a:ext cx="239046" cy="195262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 dirty="0"/>
              <a:t>1</a:t>
            </a:r>
          </a:p>
        </p:txBody>
      </p:sp>
      <p:sp>
        <p:nvSpPr>
          <p:cNvPr id="512005" name="Oval 5"/>
          <p:cNvSpPr>
            <a:spLocks noChangeArrowheads="1"/>
          </p:cNvSpPr>
          <p:nvPr/>
        </p:nvSpPr>
        <p:spPr bwMode="auto">
          <a:xfrm>
            <a:off x="1219200" y="1924050"/>
            <a:ext cx="237102" cy="19685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 dirty="0"/>
              <a:t>2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512006" name="Oval 6"/>
          <p:cNvSpPr>
            <a:spLocks noChangeArrowheads="1"/>
          </p:cNvSpPr>
          <p:nvPr/>
        </p:nvSpPr>
        <p:spPr bwMode="auto">
          <a:xfrm>
            <a:off x="749610" y="3675063"/>
            <a:ext cx="240990" cy="198437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 dirty="0"/>
              <a:t>3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512007" name="Oval 7"/>
          <p:cNvSpPr>
            <a:spLocks noChangeArrowheads="1"/>
          </p:cNvSpPr>
          <p:nvPr/>
        </p:nvSpPr>
        <p:spPr bwMode="auto">
          <a:xfrm>
            <a:off x="1295400" y="6053138"/>
            <a:ext cx="240990" cy="195262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 dirty="0"/>
              <a:t>4</a:t>
            </a:r>
          </a:p>
        </p:txBody>
      </p:sp>
      <p:sp>
        <p:nvSpPr>
          <p:cNvPr id="512008" name="Rectangle 8"/>
          <p:cNvSpPr>
            <a:spLocks noChangeArrowheads="1"/>
          </p:cNvSpPr>
          <p:nvPr/>
        </p:nvSpPr>
        <p:spPr bwMode="auto">
          <a:xfrm>
            <a:off x="1447800" y="1865313"/>
            <a:ext cx="2711077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300" b="1" dirty="0">
                <a:solidFill>
                  <a:srgbClr val="FE0606"/>
                </a:solidFill>
              </a:rPr>
              <a:t>Cellular level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Cells are made up of molecules</a:t>
            </a:r>
          </a:p>
        </p:txBody>
      </p:sp>
      <p:sp>
        <p:nvSpPr>
          <p:cNvPr id="512009" name="Rectangle 9"/>
          <p:cNvSpPr>
            <a:spLocks noChangeArrowheads="1"/>
          </p:cNvSpPr>
          <p:nvPr/>
        </p:nvSpPr>
        <p:spPr bwMode="auto">
          <a:xfrm>
            <a:off x="956428" y="3643313"/>
            <a:ext cx="2015372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300" b="1" dirty="0">
                <a:solidFill>
                  <a:srgbClr val="FE0606"/>
                </a:solidFill>
              </a:rPr>
              <a:t>Tissue level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Tissues consist of similar types of cells</a:t>
            </a:r>
          </a:p>
        </p:txBody>
      </p:sp>
      <p:sp>
        <p:nvSpPr>
          <p:cNvPr id="512010" name="Oval 10"/>
          <p:cNvSpPr>
            <a:spLocks noChangeArrowheads="1"/>
          </p:cNvSpPr>
          <p:nvPr/>
        </p:nvSpPr>
        <p:spPr bwMode="auto">
          <a:xfrm>
            <a:off x="4487298" y="6261100"/>
            <a:ext cx="237102" cy="198438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/>
              <a:t>5</a:t>
            </a:r>
          </a:p>
        </p:txBody>
      </p:sp>
      <p:sp>
        <p:nvSpPr>
          <p:cNvPr id="512011" name="Rectangle 11"/>
          <p:cNvSpPr>
            <a:spLocks noChangeArrowheads="1"/>
          </p:cNvSpPr>
          <p:nvPr/>
        </p:nvSpPr>
        <p:spPr bwMode="auto">
          <a:xfrm>
            <a:off x="4673547" y="6218238"/>
            <a:ext cx="4013253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300" b="1" dirty="0">
                <a:solidFill>
                  <a:srgbClr val="FE0606"/>
                </a:solidFill>
              </a:rPr>
              <a:t>Organ system level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Organ systems consist of different organs that work together  closely</a:t>
            </a:r>
          </a:p>
        </p:txBody>
      </p:sp>
      <p:sp>
        <p:nvSpPr>
          <p:cNvPr id="512012" name="Rectangle 12"/>
          <p:cNvSpPr>
            <a:spLocks noChangeArrowheads="1"/>
          </p:cNvSpPr>
          <p:nvPr/>
        </p:nvSpPr>
        <p:spPr bwMode="auto">
          <a:xfrm>
            <a:off x="1524000" y="6019800"/>
            <a:ext cx="2769438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300" b="1" dirty="0">
                <a:solidFill>
                  <a:srgbClr val="FE0606"/>
                </a:solidFill>
              </a:rPr>
              <a:t>Organ level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Organs are made up of different types of tissues</a:t>
            </a:r>
          </a:p>
        </p:txBody>
      </p:sp>
      <p:sp>
        <p:nvSpPr>
          <p:cNvPr id="512013" name="Oval 13"/>
          <p:cNvSpPr>
            <a:spLocks noChangeArrowheads="1"/>
          </p:cNvSpPr>
          <p:nvPr/>
        </p:nvSpPr>
        <p:spPr bwMode="auto">
          <a:xfrm>
            <a:off x="6771354" y="5365750"/>
            <a:ext cx="239046" cy="19685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/>
              <a:t>6</a:t>
            </a:r>
          </a:p>
        </p:txBody>
      </p:sp>
      <p:sp>
        <p:nvSpPr>
          <p:cNvPr id="512014" name="Rectangle 14"/>
          <p:cNvSpPr>
            <a:spLocks noChangeArrowheads="1"/>
          </p:cNvSpPr>
          <p:nvPr/>
        </p:nvSpPr>
        <p:spPr bwMode="auto">
          <a:xfrm>
            <a:off x="7010157" y="5292725"/>
            <a:ext cx="2133843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300" b="1" dirty="0" err="1">
                <a:solidFill>
                  <a:srgbClr val="FE0606"/>
                </a:solidFill>
              </a:rPr>
              <a:t>Organismal</a:t>
            </a:r>
            <a:r>
              <a:rPr lang="en-US" sz="1300" b="1" dirty="0">
                <a:solidFill>
                  <a:srgbClr val="FE0606"/>
                </a:solidFill>
              </a:rPr>
              <a:t> level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/>
              <a:t>The human organism is made up of many organ systems</a:t>
            </a:r>
          </a:p>
        </p:txBody>
      </p:sp>
      <p:sp>
        <p:nvSpPr>
          <p:cNvPr id="512015" name="Line 15"/>
          <p:cNvSpPr>
            <a:spLocks noChangeShapeType="1"/>
          </p:cNvSpPr>
          <p:nvPr/>
        </p:nvSpPr>
        <p:spPr bwMode="auto">
          <a:xfrm flipH="1" flipV="1">
            <a:off x="3285723" y="4662487"/>
            <a:ext cx="163251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16" name="Line 16"/>
          <p:cNvSpPr>
            <a:spLocks noChangeShapeType="1"/>
          </p:cNvSpPr>
          <p:nvPr/>
        </p:nvSpPr>
        <p:spPr bwMode="auto">
          <a:xfrm flipH="1" flipV="1">
            <a:off x="4496610" y="3965575"/>
            <a:ext cx="151590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17" name="Rectangle 17"/>
          <p:cNvSpPr>
            <a:spLocks noChangeArrowheads="1"/>
          </p:cNvSpPr>
          <p:nvPr/>
        </p:nvSpPr>
        <p:spPr bwMode="auto">
          <a:xfrm>
            <a:off x="4377006" y="2062163"/>
            <a:ext cx="804594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/>
              <a:t>Atoms</a:t>
            </a:r>
          </a:p>
        </p:txBody>
      </p:sp>
      <p:sp>
        <p:nvSpPr>
          <p:cNvPr id="512018" name="Rectangle 18"/>
          <p:cNvSpPr>
            <a:spLocks noChangeArrowheads="1"/>
          </p:cNvSpPr>
          <p:nvPr/>
        </p:nvSpPr>
        <p:spPr bwMode="auto">
          <a:xfrm>
            <a:off x="3597190" y="1524000"/>
            <a:ext cx="112721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/>
              <a:t>Molecules</a:t>
            </a:r>
          </a:p>
        </p:txBody>
      </p:sp>
      <p:sp>
        <p:nvSpPr>
          <p:cNvPr id="512019" name="Rectangle 19"/>
          <p:cNvSpPr>
            <a:spLocks noChangeArrowheads="1"/>
          </p:cNvSpPr>
          <p:nvPr/>
        </p:nvSpPr>
        <p:spPr bwMode="auto">
          <a:xfrm>
            <a:off x="1602954" y="1447800"/>
            <a:ext cx="1978446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/>
              <a:t>Smooth muscle cell</a:t>
            </a:r>
          </a:p>
        </p:txBody>
      </p:sp>
      <p:sp>
        <p:nvSpPr>
          <p:cNvPr id="512020" name="Rectangle 20"/>
          <p:cNvSpPr>
            <a:spLocks noChangeArrowheads="1"/>
          </p:cNvSpPr>
          <p:nvPr/>
        </p:nvSpPr>
        <p:spPr bwMode="auto">
          <a:xfrm>
            <a:off x="3200400" y="2987675"/>
            <a:ext cx="9872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/>
              <a:t>Smooth muscle tissue</a:t>
            </a:r>
          </a:p>
        </p:txBody>
      </p:sp>
      <p:sp>
        <p:nvSpPr>
          <p:cNvPr id="512021" name="Rectangle 21"/>
          <p:cNvSpPr>
            <a:spLocks noChangeArrowheads="1"/>
          </p:cNvSpPr>
          <p:nvPr/>
        </p:nvSpPr>
        <p:spPr bwMode="auto">
          <a:xfrm>
            <a:off x="2754844" y="5410200"/>
            <a:ext cx="128851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/>
              <a:t>Connective tissue</a:t>
            </a:r>
          </a:p>
        </p:txBody>
      </p:sp>
      <p:sp>
        <p:nvSpPr>
          <p:cNvPr id="512022" name="Rectangle 22"/>
          <p:cNvSpPr>
            <a:spLocks noChangeArrowheads="1"/>
          </p:cNvSpPr>
          <p:nvPr/>
        </p:nvSpPr>
        <p:spPr bwMode="auto">
          <a:xfrm>
            <a:off x="3291807" y="4883150"/>
            <a:ext cx="1086396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 dirty="0"/>
              <a:t>Smooth muscle tissue</a:t>
            </a:r>
          </a:p>
        </p:txBody>
      </p:sp>
      <p:sp>
        <p:nvSpPr>
          <p:cNvPr id="512023" name="Rectangle 23"/>
          <p:cNvSpPr>
            <a:spLocks noChangeArrowheads="1"/>
          </p:cNvSpPr>
          <p:nvPr/>
        </p:nvSpPr>
        <p:spPr bwMode="auto">
          <a:xfrm>
            <a:off x="3435882" y="4495800"/>
            <a:ext cx="1288518" cy="25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 dirty="0"/>
              <a:t>Epithelial tissue</a:t>
            </a:r>
          </a:p>
        </p:txBody>
      </p:sp>
      <p:sp>
        <p:nvSpPr>
          <p:cNvPr id="512024" name="Rectangle 24"/>
          <p:cNvSpPr>
            <a:spLocks noChangeArrowheads="1"/>
          </p:cNvSpPr>
          <p:nvPr/>
        </p:nvSpPr>
        <p:spPr bwMode="auto">
          <a:xfrm>
            <a:off x="4674438" y="4924425"/>
            <a:ext cx="888162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 dirty="0"/>
              <a:t>Blood vessel (organ)</a:t>
            </a:r>
          </a:p>
        </p:txBody>
      </p:sp>
      <p:sp>
        <p:nvSpPr>
          <p:cNvPr id="512025" name="Line 25"/>
          <p:cNvSpPr>
            <a:spLocks noChangeShapeType="1"/>
          </p:cNvSpPr>
          <p:nvPr/>
        </p:nvSpPr>
        <p:spPr bwMode="auto">
          <a:xfrm flipH="1" flipV="1">
            <a:off x="3117611" y="4999037"/>
            <a:ext cx="206007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26" name="Line 26"/>
          <p:cNvSpPr>
            <a:spLocks noChangeShapeType="1"/>
          </p:cNvSpPr>
          <p:nvPr/>
        </p:nvSpPr>
        <p:spPr bwMode="auto">
          <a:xfrm flipH="1" flipV="1">
            <a:off x="2368605" y="5511798"/>
            <a:ext cx="435336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27" name="AutoShape 27"/>
          <p:cNvSpPr>
            <a:spLocks/>
          </p:cNvSpPr>
          <p:nvPr/>
        </p:nvSpPr>
        <p:spPr bwMode="auto">
          <a:xfrm rot="10800000">
            <a:off x="4625241" y="3546473"/>
            <a:ext cx="112721" cy="868363"/>
          </a:xfrm>
          <a:prstGeom prst="rightBracket">
            <a:avLst>
              <a:gd name="adj" fmla="val 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12028" name="AutoShape 28"/>
          <p:cNvSpPr>
            <a:spLocks/>
          </p:cNvSpPr>
          <p:nvPr/>
        </p:nvSpPr>
        <p:spPr bwMode="auto">
          <a:xfrm>
            <a:off x="4468745" y="4503737"/>
            <a:ext cx="143816" cy="1470025"/>
          </a:xfrm>
          <a:prstGeom prst="rightBracket">
            <a:avLst>
              <a:gd name="adj" fmla="val 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12029" name="Line 29"/>
          <p:cNvSpPr>
            <a:spLocks noChangeShapeType="1"/>
          </p:cNvSpPr>
          <p:nvPr/>
        </p:nvSpPr>
        <p:spPr bwMode="auto">
          <a:xfrm flipH="1" flipV="1">
            <a:off x="4586414" y="5213348"/>
            <a:ext cx="137986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30" name="Rectangle 30"/>
          <p:cNvSpPr>
            <a:spLocks noChangeArrowheads="1"/>
          </p:cNvSpPr>
          <p:nvPr/>
        </p:nvSpPr>
        <p:spPr bwMode="auto">
          <a:xfrm>
            <a:off x="4645247" y="3536950"/>
            <a:ext cx="73074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/>
              <a:t>Heart</a:t>
            </a:r>
          </a:p>
        </p:txBody>
      </p:sp>
      <p:sp>
        <p:nvSpPr>
          <p:cNvPr id="512031" name="Rectangle 31"/>
          <p:cNvSpPr>
            <a:spLocks noChangeArrowheads="1"/>
          </p:cNvSpPr>
          <p:nvPr/>
        </p:nvSpPr>
        <p:spPr bwMode="auto">
          <a:xfrm>
            <a:off x="4638963" y="3989388"/>
            <a:ext cx="91925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/>
              <a:t>Blood vessels</a:t>
            </a:r>
          </a:p>
        </p:txBody>
      </p:sp>
      <p:sp>
        <p:nvSpPr>
          <p:cNvPr id="512032" name="Rectangle 32"/>
          <p:cNvSpPr>
            <a:spLocks noChangeArrowheads="1"/>
          </p:cNvSpPr>
          <p:nvPr/>
        </p:nvSpPr>
        <p:spPr bwMode="auto">
          <a:xfrm>
            <a:off x="2895600" y="3810000"/>
            <a:ext cx="1676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Cardiovascular system</a:t>
            </a:r>
          </a:p>
        </p:txBody>
      </p:sp>
      <p:sp>
        <p:nvSpPr>
          <p:cNvPr id="512033" name="Line 33"/>
          <p:cNvSpPr>
            <a:spLocks noChangeShapeType="1"/>
          </p:cNvSpPr>
          <p:nvPr/>
        </p:nvSpPr>
        <p:spPr bwMode="auto">
          <a:xfrm flipH="1" flipV="1">
            <a:off x="5207028" y="3675061"/>
            <a:ext cx="736572" cy="2571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34" name="Line 34"/>
          <p:cNvSpPr>
            <a:spLocks noChangeShapeType="1"/>
          </p:cNvSpPr>
          <p:nvPr/>
        </p:nvSpPr>
        <p:spPr bwMode="auto">
          <a:xfrm flipH="1">
            <a:off x="5259508" y="4132263"/>
            <a:ext cx="305124" cy="5556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35" name="Line 35"/>
          <p:cNvSpPr>
            <a:spLocks noChangeShapeType="1"/>
          </p:cNvSpPr>
          <p:nvPr/>
        </p:nvSpPr>
        <p:spPr bwMode="auto">
          <a:xfrm flipH="1" flipV="1">
            <a:off x="5282412" y="4183061"/>
            <a:ext cx="332333" cy="4603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12036" name="AutoShape 36"/>
          <p:cNvSpPr>
            <a:spLocks/>
          </p:cNvSpPr>
          <p:nvPr/>
        </p:nvSpPr>
        <p:spPr bwMode="auto">
          <a:xfrm>
            <a:off x="2971800" y="2947988"/>
            <a:ext cx="153534" cy="695325"/>
          </a:xfrm>
          <a:prstGeom prst="rightBracket">
            <a:avLst>
              <a:gd name="adj" fmla="val 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12037" name="Line 37"/>
          <p:cNvSpPr>
            <a:spLocks noChangeShapeType="1"/>
          </p:cNvSpPr>
          <p:nvPr/>
        </p:nvSpPr>
        <p:spPr bwMode="auto">
          <a:xfrm>
            <a:off x="3124200" y="3300413"/>
            <a:ext cx="126325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254" name="Rectangle 38"/>
          <p:cNvSpPr>
            <a:spLocks noGrp="1" noChangeArrowheads="1"/>
          </p:cNvSpPr>
          <p:nvPr>
            <p:ph type="title"/>
          </p:nvPr>
        </p:nvSpPr>
        <p:spPr>
          <a:xfrm>
            <a:off x="440681" y="-76200"/>
            <a:ext cx="7026919" cy="1143000"/>
          </a:xfrm>
        </p:spPr>
        <p:txBody>
          <a:bodyPr/>
          <a:lstStyle/>
          <a:p>
            <a:pPr eaLnBrk="1" hangingPunct="1"/>
            <a:r>
              <a:rPr lang="en-US" b="0" dirty="0" smtClean="0"/>
              <a:t>Levels of Structural Organization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5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03" grpId="0" autoUpdateAnimBg="0"/>
      <p:bldP spid="512004" grpId="0" animBg="1" autoUpdateAnimBg="0"/>
      <p:bldP spid="512005" grpId="0" animBg="1" autoUpdateAnimBg="0"/>
      <p:bldP spid="512006" grpId="0" animBg="1" autoUpdateAnimBg="0"/>
      <p:bldP spid="512007" grpId="0" animBg="1" autoUpdateAnimBg="0"/>
      <p:bldP spid="512008" grpId="0" autoUpdateAnimBg="0"/>
      <p:bldP spid="512009" grpId="0" autoUpdateAnimBg="0"/>
      <p:bldP spid="512010" grpId="0" animBg="1" autoUpdateAnimBg="0"/>
      <p:bldP spid="512011" grpId="0" autoUpdateAnimBg="0"/>
      <p:bldP spid="512012" grpId="0" autoUpdateAnimBg="0"/>
      <p:bldP spid="512013" grpId="0" animBg="1" autoUpdateAnimBg="0"/>
      <p:bldP spid="512014" grpId="0" autoUpdateAnimBg="0"/>
      <p:bldP spid="512015" grpId="0" animBg="1"/>
      <p:bldP spid="512016" grpId="0" animBg="1"/>
      <p:bldP spid="512017" grpId="0" autoUpdateAnimBg="0"/>
      <p:bldP spid="512018" grpId="0" autoUpdateAnimBg="0"/>
      <p:bldP spid="512019" grpId="0" autoUpdateAnimBg="0"/>
      <p:bldP spid="512020" grpId="0" autoUpdateAnimBg="0"/>
      <p:bldP spid="512021" grpId="0" autoUpdateAnimBg="0"/>
      <p:bldP spid="512022" grpId="0" autoUpdateAnimBg="0"/>
      <p:bldP spid="512023" grpId="0" autoUpdateAnimBg="0"/>
      <p:bldP spid="512024" grpId="0" autoUpdateAnimBg="0"/>
      <p:bldP spid="512025" grpId="0" animBg="1"/>
      <p:bldP spid="512026" grpId="0" animBg="1"/>
      <p:bldP spid="512027" grpId="0" animBg="1"/>
      <p:bldP spid="512028" grpId="0" animBg="1"/>
      <p:bldP spid="512029" grpId="0" animBg="1"/>
      <p:bldP spid="512030" grpId="0" autoUpdateAnimBg="0"/>
      <p:bldP spid="512031" grpId="0" autoUpdateAnimBg="0"/>
      <p:bldP spid="512032" grpId="0" autoUpdateAnimBg="0"/>
      <p:bldP spid="512033" grpId="0" animBg="1"/>
      <p:bldP spid="512034" grpId="0" animBg="1"/>
      <p:bldP spid="512035" grpId="0" animBg="1"/>
      <p:bldP spid="512036" grpId="0" animBg="1"/>
      <p:bldP spid="5120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530225" y="2057400"/>
            <a:ext cx="7840289" cy="10746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>
              <a:buFontTx/>
              <a:buChar char="•"/>
            </a:pPr>
            <a:r>
              <a:rPr lang="en-US" sz="3200" b="1" dirty="0">
                <a:solidFill>
                  <a:srgbClr val="800000"/>
                </a:solidFill>
                <a:latin typeface="Times New Roman" pitchFamily="18" charset="0"/>
              </a:rPr>
              <a:t> Cells:</a:t>
            </a:r>
            <a:r>
              <a:rPr lang="en-US" sz="3200" b="1" dirty="0">
                <a:solidFill>
                  <a:srgbClr val="FAFD00"/>
                </a:solidFill>
                <a:latin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</a:rPr>
              <a:t>the basic structural and functional unit</a:t>
            </a:r>
          </a:p>
          <a:p>
            <a:r>
              <a:rPr lang="en-US" sz="3200" dirty="0">
                <a:latin typeface="Times New Roman" pitchFamily="18" charset="0"/>
              </a:rPr>
              <a:t>		(~ 100 trillion)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530225" y="3121025"/>
            <a:ext cx="7565727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>
              <a:buFontTx/>
              <a:buChar char="•"/>
            </a:pPr>
            <a:r>
              <a:rPr lang="en-US" sz="3200" b="1" dirty="0">
                <a:solidFill>
                  <a:srgbClr val="800000"/>
                </a:solidFill>
                <a:latin typeface="Times New Roman" pitchFamily="18" charset="0"/>
              </a:rPr>
              <a:t> Tissues:</a:t>
            </a:r>
            <a:r>
              <a:rPr lang="en-US" sz="3200" b="1" dirty="0">
                <a:solidFill>
                  <a:srgbClr val="FAFD00"/>
                </a:solidFill>
                <a:latin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</a:rPr>
              <a:t>(e.g. muscles, epithelial, nervous )</a:t>
            </a: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530225" y="3806825"/>
            <a:ext cx="7636900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>
              <a:buFontTx/>
              <a:buChar char="•"/>
            </a:pPr>
            <a:r>
              <a:rPr lang="en-US" sz="3200" dirty="0">
                <a:solidFill>
                  <a:srgbClr val="800000"/>
                </a:solidFill>
                <a:latin typeface="Times New Roman" pitchFamily="18" charset="0"/>
              </a:rPr>
              <a:t> </a:t>
            </a:r>
            <a:r>
              <a:rPr lang="en-US" sz="3200" b="1" dirty="0">
                <a:solidFill>
                  <a:srgbClr val="800000"/>
                </a:solidFill>
                <a:latin typeface="Times New Roman" pitchFamily="18" charset="0"/>
              </a:rPr>
              <a:t>Organs:</a:t>
            </a:r>
            <a:r>
              <a:rPr lang="en-US" sz="3200" b="1" dirty="0">
                <a:solidFill>
                  <a:srgbClr val="FAFD00"/>
                </a:solidFill>
                <a:latin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</a:rPr>
              <a:t>(e.g. kidney, heart, liver, pancreas)</a:t>
            </a:r>
            <a:endParaRPr lang="en-US" sz="3200" b="1" dirty="0">
              <a:latin typeface="Times New Roman" pitchFamily="18" charset="0"/>
            </a:endParaRP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530225" y="4495800"/>
            <a:ext cx="8461375" cy="10747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buFontTx/>
              <a:buChar char="•"/>
            </a:pPr>
            <a:r>
              <a:rPr lang="en-US" sz="3200" b="1" dirty="0">
                <a:solidFill>
                  <a:srgbClr val="800000"/>
                </a:solidFill>
                <a:latin typeface="Times New Roman" pitchFamily="18" charset="0"/>
              </a:rPr>
              <a:t> Organ systems:</a:t>
            </a:r>
            <a:r>
              <a:rPr lang="en-US" sz="32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</a:rPr>
              <a:t>(e.g. cardiovascular, respiratory, urinary)</a:t>
            </a:r>
            <a:endParaRPr lang="en-US" sz="3200" b="1" dirty="0">
              <a:latin typeface="Times New Roman" pitchFamily="18" charset="0"/>
            </a:endParaRPr>
          </a:p>
        </p:txBody>
      </p:sp>
      <p:sp>
        <p:nvSpPr>
          <p:cNvPr id="8" name="Rectangle 38"/>
          <p:cNvSpPr txBox="1">
            <a:spLocks noChangeArrowheads="1"/>
          </p:cNvSpPr>
          <p:nvPr/>
        </p:nvSpPr>
        <p:spPr bwMode="auto">
          <a:xfrm>
            <a:off x="440681" y="76200"/>
            <a:ext cx="702691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Levels of Structural Organization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772400" cy="609600"/>
          </a:xfrm>
        </p:spPr>
        <p:txBody>
          <a:bodyPr/>
          <a:lstStyle/>
          <a:p>
            <a:r>
              <a:rPr lang="en-GB" b="0" dirty="0" smtClean="0"/>
              <a:t>THE PRIMARY TISSUES</a:t>
            </a:r>
            <a:endParaRPr lang="en-GB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  <a:solidFill>
            <a:srgbClr val="FFCC99"/>
          </a:solidFill>
          <a:ln>
            <a:solidFill>
              <a:srgbClr val="800000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FOUR MAJOR TYPES OF TISSUES IN THE HUMAN BODY:</a:t>
            </a:r>
            <a:endParaRPr lang="en-US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3000" b="1" u="sng" dirty="0" smtClean="0"/>
              <a:t>EPITHELIAL</a:t>
            </a:r>
            <a:r>
              <a:rPr lang="en-US" sz="3000" dirty="0" smtClean="0"/>
              <a:t>: Covers body surfaces and lines body cavities</a:t>
            </a:r>
            <a:endParaRPr lang="en-US" sz="3000" b="1" u="sng" dirty="0" smtClean="0"/>
          </a:p>
          <a:p>
            <a:pPr>
              <a:lnSpc>
                <a:spcPct val="150000"/>
              </a:lnSpc>
            </a:pPr>
            <a:r>
              <a:rPr lang="en-US" sz="3000" b="1" u="sng" dirty="0" smtClean="0"/>
              <a:t>CONNECTIVE</a:t>
            </a:r>
            <a:r>
              <a:rPr lang="en-US" sz="3000" b="1" dirty="0" smtClean="0"/>
              <a:t>:</a:t>
            </a:r>
            <a:r>
              <a:rPr lang="en-US" sz="3000" dirty="0" smtClean="0"/>
              <a:t> Binds and supports body parts</a:t>
            </a:r>
            <a:endParaRPr lang="en-US" sz="3000" b="1" u="sng" dirty="0" smtClean="0"/>
          </a:p>
          <a:p>
            <a:pPr>
              <a:lnSpc>
                <a:spcPct val="150000"/>
              </a:lnSpc>
            </a:pPr>
            <a:r>
              <a:rPr lang="en-US" sz="3000" b="1" u="sng" dirty="0" smtClean="0"/>
              <a:t>MUSCULAR</a:t>
            </a:r>
            <a:r>
              <a:rPr lang="en-US" sz="3000" b="1" dirty="0" smtClean="0"/>
              <a:t>: </a:t>
            </a:r>
            <a:r>
              <a:rPr lang="en-US" sz="3000" dirty="0" smtClean="0"/>
              <a:t>Causes body parts to move</a:t>
            </a:r>
            <a:endParaRPr lang="en-US" sz="3000" b="1" u="sng" dirty="0" smtClean="0"/>
          </a:p>
          <a:p>
            <a:pPr>
              <a:lnSpc>
                <a:spcPct val="150000"/>
              </a:lnSpc>
            </a:pPr>
            <a:r>
              <a:rPr lang="en-US" sz="3000" b="1" u="sng" dirty="0" smtClean="0"/>
              <a:t>NERVOUS</a:t>
            </a:r>
            <a:r>
              <a:rPr lang="en-US" sz="3000" b="1" dirty="0" smtClean="0"/>
              <a:t>: </a:t>
            </a:r>
            <a:r>
              <a:rPr lang="en-US" sz="3000" dirty="0" smtClean="0"/>
              <a:t>Responds to stimuli and transmits impulses from one body part to another</a:t>
            </a:r>
            <a:endParaRPr lang="en-CA" sz="30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2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25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881</Words>
  <Application>Microsoft Office PowerPoint</Application>
  <PresentationFormat>On-screen Show (4:3)</PresentationFormat>
  <Paragraphs>158</Paragraphs>
  <Slides>25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Blank</vt:lpstr>
      <vt:lpstr>Photo Editor Photo</vt:lpstr>
      <vt:lpstr>PowerPoint Presentation</vt:lpstr>
      <vt:lpstr>Physiology lectures in Foundation Block</vt:lpstr>
      <vt:lpstr>PowerPoint Presentation</vt:lpstr>
      <vt:lpstr>PowerPoint Presentation</vt:lpstr>
      <vt:lpstr>PowerPoint Presentation</vt:lpstr>
      <vt:lpstr>Objectives</vt:lpstr>
      <vt:lpstr>Levels of Structural Organization</vt:lpstr>
      <vt:lpstr>PowerPoint Presentation</vt:lpstr>
      <vt:lpstr>THE PRIMARY TISSUES</vt:lpstr>
      <vt:lpstr>EPITHELIAL TISSUES: covers body, lines cavities </vt:lpstr>
      <vt:lpstr>What are Glands? </vt:lpstr>
      <vt:lpstr>CONNECTIVE TISSUES</vt:lpstr>
      <vt:lpstr>Muscle Tissues: Contract for Movement</vt:lpstr>
      <vt:lpstr>Muscle Tissues</vt:lpstr>
      <vt:lpstr>Nervous Tissues: Conduct Electrochemical Messages</vt:lpstr>
      <vt:lpstr>What are Glial cells? </vt:lpstr>
      <vt:lpstr>ORGANS: Tissues working together</vt:lpstr>
      <vt:lpstr>PowerPoint Presentation</vt:lpstr>
      <vt:lpstr>Human Organ Systems </vt:lpstr>
      <vt:lpstr>PowerPoint Presentation</vt:lpstr>
      <vt:lpstr>PowerPoint Presentation</vt:lpstr>
      <vt:lpstr>PowerPoint Presentation</vt:lpstr>
      <vt:lpstr>Origin of nutrients in the extracellular fluid</vt:lpstr>
      <vt:lpstr>Removal of Metabolic End–products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Physiology:  The Cell and General Physiology</dc:title>
  <dc:creator>Denise Roslonski</dc:creator>
  <cp:lastModifiedBy>DR.MOHAMMAD AL OTABI</cp:lastModifiedBy>
  <cp:revision>267</cp:revision>
  <cp:lastPrinted>2005-05-20T19:48:39Z</cp:lastPrinted>
  <dcterms:created xsi:type="dcterms:W3CDTF">2005-05-20T19:06:17Z</dcterms:created>
  <dcterms:modified xsi:type="dcterms:W3CDTF">2014-09-01T04:04:41Z</dcterms:modified>
</cp:coreProperties>
</file>