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0" r:id="rId2"/>
    <p:sldId id="258" r:id="rId3"/>
    <p:sldId id="285" r:id="rId4"/>
    <p:sldId id="259" r:id="rId5"/>
    <p:sldId id="287" r:id="rId6"/>
    <p:sldId id="288" r:id="rId7"/>
    <p:sldId id="289" r:id="rId8"/>
    <p:sldId id="290" r:id="rId9"/>
    <p:sldId id="263" r:id="rId10"/>
    <p:sldId id="264" r:id="rId11"/>
    <p:sldId id="266" r:id="rId12"/>
    <p:sldId id="267" r:id="rId13"/>
    <p:sldId id="268" r:id="rId14"/>
    <p:sldId id="269" r:id="rId15"/>
    <p:sldId id="265" r:id="rId16"/>
    <p:sldId id="270" r:id="rId17"/>
    <p:sldId id="271" r:id="rId18"/>
    <p:sldId id="272" r:id="rId19"/>
    <p:sldId id="294" r:id="rId20"/>
    <p:sldId id="273" r:id="rId21"/>
    <p:sldId id="274" r:id="rId22"/>
    <p:sldId id="292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6108B-9FC9-4719-918B-D7B932323D82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9B929-1D4C-4C23-AFE5-A00616EE0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9E30B-5839-4B18-9D28-196D08CEB48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9B929-1D4C-4C23-AFE5-A00616EE07A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37E992-9E39-432E-9522-C6BE5C15D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21FA-8224-4025-A101-1FDABF6082F7}" type="datetimeFigureOut">
              <a:rPr lang="en-GB" smtClean="0"/>
              <a:pPr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00D5-347D-44CE-B2F5-BE6A9087DB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_XJvgbp0s9as/TQE9C7EOHAI/AAAAAAAAAGs/XR3c0alcsPQ/s1600/eryth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76672"/>
            <a:ext cx="7772400" cy="15065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Control of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 pitchFamily="66" charset="0"/>
              </a:rPr>
              <a:t>erythropoiesis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, iron metabolism, and hemoglobin </a:t>
            </a:r>
            <a:b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en-US" sz="4000" b="1" dirty="0" smtClean="0">
              <a:latin typeface="Comic Sans MS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16832"/>
            <a:ext cx="7391400" cy="4572000"/>
          </a:xfrm>
        </p:spPr>
        <p:txBody>
          <a:bodyPr>
            <a:normAutofit/>
          </a:bodyPr>
          <a:lstStyle/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 pitchFamily="66" charset="0"/>
              </a:rPr>
              <a:t>TEXTBOOK OF MEDICAL  PHYSIOLOGY</a:t>
            </a: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GUYTON &amp; HALL 11</a:t>
            </a:r>
            <a:r>
              <a:rPr lang="en-US" sz="1600" b="1" baseline="30000" dirty="0" smtClean="0">
                <a:solidFill>
                  <a:schemeClr val="tx1"/>
                </a:solidFill>
                <a:latin typeface="Comic Sans MS" pitchFamily="66" charset="0"/>
              </a:rPr>
              <a:t>TH</a:t>
            </a: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 EDITION</a:t>
            </a: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UNIT VI  CHAPTERS 32</a:t>
            </a:r>
            <a:endParaRPr lang="en-US" sz="1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18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812748" indent="-812748" algn="l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Dr.Salah Elmalik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Department of Physiology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College of Medicine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King Saud University </a:t>
            </a:r>
          </a:p>
          <a:p>
            <a:pPr marL="812748" indent="-812748" algn="l">
              <a:lnSpc>
                <a:spcPct val="80000"/>
              </a:lnSpc>
            </a:pPr>
            <a:r>
              <a:rPr lang="en-US" sz="1800" b="1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25603" name="Picture 3" descr="http://2.bp.blogspot.com/_XJvgbp0s9as/TQE9C7EOHAI/AAAAAAAAAGs/XR3c0alcsPQ/s640/ery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4430" t="21307" r="5501" b="21994"/>
          <a:stretch>
            <a:fillRect/>
          </a:stretch>
        </p:blipFill>
        <p:spPr bwMode="auto">
          <a:xfrm>
            <a:off x="4860032" y="2132856"/>
            <a:ext cx="4283968" cy="34563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52536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  <a:latin typeface="Comic Sans MS" pitchFamily="66" charset="0"/>
              </a:rPr>
              <a:t>Macrocytic</a:t>
            </a: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Comic Sans MS" pitchFamily="66" charset="0"/>
              </a:rPr>
              <a:t>anemia</a:t>
            </a: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572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4725144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0000CC"/>
              </a:solidFill>
            </a:endParaRPr>
          </a:p>
          <a:p>
            <a:r>
              <a:rPr lang="en-GB" sz="2400" b="1" dirty="0" smtClean="0">
                <a:solidFill>
                  <a:srgbClr val="0000CC"/>
                </a:solidFill>
              </a:rPr>
              <a:t>Note the </a:t>
            </a:r>
            <a:r>
              <a:rPr lang="en-GB" sz="2400" b="1" dirty="0" err="1" smtClean="0">
                <a:solidFill>
                  <a:srgbClr val="0000CC"/>
                </a:solidFill>
              </a:rPr>
              <a:t>hypersegmented</a:t>
            </a:r>
            <a:r>
              <a:rPr lang="en-GB" sz="2400" b="1" dirty="0" smtClean="0">
                <a:solidFill>
                  <a:srgbClr val="0000CC"/>
                </a:solidFill>
              </a:rPr>
              <a:t> </a:t>
            </a:r>
            <a:r>
              <a:rPr lang="en-GB" sz="2400" b="1" dirty="0" err="1" smtClean="0">
                <a:solidFill>
                  <a:srgbClr val="0000CC"/>
                </a:solidFill>
              </a:rPr>
              <a:t>neurotrophil</a:t>
            </a:r>
            <a:r>
              <a:rPr lang="en-GB" sz="2400" b="1" dirty="0" smtClean="0">
                <a:solidFill>
                  <a:srgbClr val="0000CC"/>
                </a:solidFill>
              </a:rPr>
              <a:t> and also that the RBC are almost as large as the lymphocyte. Finally, note that there are fewer RBCs. </a:t>
            </a:r>
            <a:endParaRPr lang="en-GB" sz="2400" dirty="0">
              <a:solidFill>
                <a:srgbClr val="0000CC"/>
              </a:solidFill>
            </a:endParaRPr>
          </a:p>
        </p:txBody>
      </p:sp>
      <p:pic>
        <p:nvPicPr>
          <p:cNvPr id="6" name="Picture 3" descr="Blo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788024" y="1052736"/>
            <a:ext cx="4355976" cy="388843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0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Normal blood film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Comic Sans MS" pitchFamily="66" charset="0"/>
              </a:rPr>
              <a:t>Malabsorption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n-GB" sz="3200" b="1" dirty="0" err="1" smtClean="0">
                <a:solidFill>
                  <a:srgbClr val="FF0000"/>
                </a:solidFill>
                <a:latin typeface="Comic Sans MS" pitchFamily="66" charset="0"/>
              </a:rPr>
              <a:t>Vit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. B12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800" b="1" dirty="0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 Pernicious </a:t>
            </a:r>
            <a:r>
              <a:rPr lang="en-GB" sz="2800" b="1" dirty="0" err="1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Anemia</a:t>
            </a:r>
            <a:r>
              <a:rPr lang="en-GB" sz="2800" b="1" dirty="0" smtClean="0">
                <a:ln>
                  <a:solidFill>
                    <a:srgbClr val="FFFF00"/>
                  </a:solidFill>
                </a:ln>
                <a:latin typeface="Comic Sans MS" pitchFamily="66" charset="0"/>
              </a:rPr>
              <a:t> </a:t>
            </a:r>
          </a:p>
          <a:p>
            <a:endParaRPr lang="en-GB" sz="2800" b="1" dirty="0" smtClean="0">
              <a:ln>
                <a:solidFill>
                  <a:srgbClr val="FFFF00"/>
                </a:solidFill>
              </a:ln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VB12 absorption needs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intrinsic factor </a:t>
            </a:r>
            <a:r>
              <a:rPr lang="en-GB" sz="2800" b="1" dirty="0" smtClean="0">
                <a:latin typeface="Comic Sans MS" pitchFamily="66" charset="0"/>
              </a:rPr>
              <a:t>secreted by parietal cells of stomach.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VB12 +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intrinsic factor </a:t>
            </a:r>
            <a:r>
              <a:rPr lang="en-GB" sz="2800" b="1" dirty="0" smtClean="0">
                <a:latin typeface="Comic Sans MS" pitchFamily="66" charset="0"/>
              </a:rPr>
              <a:t>are absorbed in the terminal Ileum.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Causes of deficiencies: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Inadequate intake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Poor absorption due to Intestinal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-243408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Iron metabolism (Fe) </a:t>
            </a:r>
          </a:p>
          <a:p>
            <a:pPr algn="ctr"/>
            <a:endParaRPr lang="en-GB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b="1" dirty="0" smtClean="0">
                <a:latin typeface="Comic Sans MS" pitchFamily="66" charset="0"/>
              </a:rPr>
              <a:t> Iron is needed for the synthesis of haemoglobin, </a:t>
            </a:r>
            <a:r>
              <a:rPr lang="en-GB" sz="2800" b="1" dirty="0" err="1" smtClean="0">
                <a:latin typeface="Comic Sans MS" pitchFamily="66" charset="0"/>
              </a:rPr>
              <a:t>myoglobin</a:t>
            </a:r>
            <a:r>
              <a:rPr lang="en-GB" sz="2800" b="1" dirty="0" smtClean="0">
                <a:latin typeface="Comic Sans MS" pitchFamily="66" charset="0"/>
              </a:rPr>
              <a:t>, </a:t>
            </a:r>
            <a:r>
              <a:rPr lang="en-GB" sz="2800" b="1" dirty="0" err="1" smtClean="0">
                <a:latin typeface="Comic Sans MS" pitchFamily="66" charset="0"/>
              </a:rPr>
              <a:t>cytochrome</a:t>
            </a: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err="1" smtClean="0">
                <a:latin typeface="Comic Sans MS" pitchFamily="66" charset="0"/>
              </a:rPr>
              <a:t>oxidase</a:t>
            </a:r>
            <a:r>
              <a:rPr lang="en-GB" sz="2800" b="1" dirty="0" smtClean="0">
                <a:latin typeface="Comic Sans MS" pitchFamily="66" charset="0"/>
              </a:rPr>
              <a:t>, </a:t>
            </a:r>
            <a:r>
              <a:rPr lang="en-GB" sz="2800" b="1" dirty="0" err="1" smtClean="0">
                <a:latin typeface="Comic Sans MS" pitchFamily="66" charset="0"/>
              </a:rPr>
              <a:t>peroxidase</a:t>
            </a:r>
            <a:r>
              <a:rPr lang="en-GB" sz="2800" b="1" dirty="0" smtClean="0">
                <a:latin typeface="Comic Sans MS" pitchFamily="66" charset="0"/>
              </a:rPr>
              <a:t> &amp; </a:t>
            </a:r>
            <a:r>
              <a:rPr lang="en-GB" sz="2800" b="1" dirty="0" err="1" smtClean="0">
                <a:latin typeface="Comic Sans MS" pitchFamily="66" charset="0"/>
              </a:rPr>
              <a:t>catalase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Total Iron in the body </a:t>
            </a:r>
            <a:r>
              <a:rPr lang="en-GB" sz="2800" b="1" dirty="0" smtClean="0">
                <a:latin typeface="Comic Sans MS" pitchFamily="66" charset="0"/>
              </a:rPr>
              <a:t>= 4-5g </a:t>
            </a:r>
          </a:p>
          <a:p>
            <a:pPr marL="449263">
              <a:buFont typeface="Wingdings" pitchFamily="2" charset="2"/>
              <a:buChar char="§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65% </a:t>
            </a:r>
            <a:r>
              <a:rPr lang="en-GB" sz="2800" b="1" dirty="0" smtClean="0">
                <a:latin typeface="Comic Sans MS" pitchFamily="66" charset="0"/>
              </a:rPr>
              <a:t>….. </a:t>
            </a:r>
            <a:r>
              <a:rPr lang="en-GB" sz="2800" b="1" dirty="0" err="1" smtClean="0">
                <a:latin typeface="Comic Sans MS" pitchFamily="66" charset="0"/>
              </a:rPr>
              <a:t>Hemoglobin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pPr marL="449263">
              <a:buFont typeface="Wingdings" pitchFamily="2" charset="2"/>
              <a:buChar char="§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4% </a:t>
            </a:r>
            <a:r>
              <a:rPr lang="en-GB" sz="2800" b="1" dirty="0" smtClean="0">
                <a:latin typeface="Comic Sans MS" pitchFamily="66" charset="0"/>
              </a:rPr>
              <a:t>…….. In the form of </a:t>
            </a:r>
            <a:r>
              <a:rPr lang="en-GB" sz="2800" b="1" dirty="0" err="1" smtClean="0">
                <a:latin typeface="Comic Sans MS" pitchFamily="66" charset="0"/>
              </a:rPr>
              <a:t>myoglobin</a:t>
            </a:r>
            <a:endParaRPr lang="en-GB" sz="2800" b="1" dirty="0" smtClean="0">
              <a:latin typeface="Comic Sans MS" pitchFamily="66" charset="0"/>
            </a:endParaRPr>
          </a:p>
          <a:p>
            <a:pPr marL="449263">
              <a:buFont typeface="Wingdings" pitchFamily="2" charset="2"/>
              <a:buChar char="§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1% </a:t>
            </a:r>
            <a:r>
              <a:rPr lang="en-GB" sz="2800" b="1" dirty="0" smtClean="0">
                <a:latin typeface="Comic Sans MS" pitchFamily="66" charset="0"/>
              </a:rPr>
              <a:t>……. other </a:t>
            </a:r>
            <a:r>
              <a:rPr lang="en-GB" sz="2800" b="1" dirty="0" err="1" smtClean="0">
                <a:latin typeface="Comic Sans MS" pitchFamily="66" charset="0"/>
              </a:rPr>
              <a:t>heme-containg</a:t>
            </a:r>
            <a:r>
              <a:rPr lang="en-GB" sz="2800" b="1" dirty="0" smtClean="0">
                <a:latin typeface="Comic Sans MS" pitchFamily="66" charset="0"/>
              </a:rPr>
              <a:t> proteins </a:t>
            </a:r>
          </a:p>
          <a:p>
            <a:pPr marL="449263">
              <a:buFont typeface="Wingdings" pitchFamily="2" charset="2"/>
              <a:buChar char="§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0.1% </a:t>
            </a:r>
            <a:r>
              <a:rPr lang="en-GB" sz="2800" b="1" dirty="0" smtClean="0">
                <a:latin typeface="Comic Sans MS" pitchFamily="66" charset="0"/>
              </a:rPr>
              <a:t>…….. Is combined with </a:t>
            </a:r>
            <a:r>
              <a:rPr lang="en-GB" sz="2800" b="1" dirty="0" err="1" smtClean="0">
                <a:latin typeface="Comic Sans MS" pitchFamily="66" charset="0"/>
              </a:rPr>
              <a:t>transferrin</a:t>
            </a:r>
            <a:r>
              <a:rPr lang="en-GB" sz="2800" b="1" dirty="0" smtClean="0">
                <a:latin typeface="Comic Sans MS" pitchFamily="66" charset="0"/>
              </a:rPr>
              <a:t> in the </a:t>
            </a:r>
            <a:r>
              <a:rPr lang="en-GB" sz="2800" b="1" dirty="0" err="1" smtClean="0">
                <a:latin typeface="Comic Sans MS" pitchFamily="66" charset="0"/>
              </a:rPr>
              <a:t>bood</a:t>
            </a:r>
            <a:r>
              <a:rPr lang="en-GB" sz="2800" b="1" dirty="0" smtClean="0">
                <a:latin typeface="Comic Sans MS" pitchFamily="66" charset="0"/>
              </a:rPr>
              <a:t> plasma</a:t>
            </a:r>
          </a:p>
          <a:p>
            <a:pPr marL="449263">
              <a:buFont typeface="Wingdings" pitchFamily="2" charset="2"/>
              <a:buChar char="§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15-30% </a:t>
            </a:r>
            <a:r>
              <a:rPr lang="en-GB" sz="2800" b="1" dirty="0" smtClean="0">
                <a:latin typeface="Comic Sans MS" pitchFamily="66" charset="0"/>
              </a:rPr>
              <a:t>…… stored iron in the form of </a:t>
            </a:r>
            <a:r>
              <a:rPr lang="en-GB" sz="2800" b="1" dirty="0" err="1" smtClean="0">
                <a:latin typeface="Comic Sans MS" pitchFamily="66" charset="0"/>
              </a:rPr>
              <a:t>ferritin</a:t>
            </a:r>
            <a:r>
              <a:rPr lang="en-GB" sz="2800" b="1" dirty="0" smtClean="0">
                <a:latin typeface="Comic Sans MS" pitchFamily="66" charset="0"/>
              </a:rPr>
              <a:t> in the liver, spleen and bone marrow.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0"/>
            <a:ext cx="8892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Iron absorption </a:t>
            </a:r>
          </a:p>
          <a:p>
            <a:pPr algn="ctr"/>
            <a:endParaRPr lang="en-GB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Iron in food mostly in oxidized form 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(Ferric, F</a:t>
            </a:r>
            <a:r>
              <a:rPr lang="en-GB" sz="2800" b="1" baseline="30000" dirty="0" smtClean="0">
                <a:solidFill>
                  <a:srgbClr val="0070C0"/>
                </a:solidFill>
                <a:latin typeface="Comic Sans MS" pitchFamily="66" charset="0"/>
              </a:rPr>
              <a:t>3+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)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Better absorbed in reduced form </a:t>
            </a:r>
            <a:r>
              <a:rPr lang="en-GB" sz="2800" b="1" dirty="0" smtClean="0">
                <a:solidFill>
                  <a:srgbClr val="C00000"/>
                </a:solidFill>
                <a:latin typeface="Comic Sans MS" pitchFamily="66" charset="0"/>
              </a:rPr>
              <a:t>(Ferrous, F</a:t>
            </a:r>
            <a:r>
              <a:rPr lang="en-GB" sz="2800" b="1" baseline="30000" dirty="0" smtClean="0">
                <a:solidFill>
                  <a:srgbClr val="C00000"/>
                </a:solidFill>
                <a:latin typeface="Comic Sans MS" pitchFamily="66" charset="0"/>
              </a:rPr>
              <a:t>2+</a:t>
            </a:r>
            <a:r>
              <a:rPr lang="en-GB" sz="2800" b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Iron in stomach is reduced by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gastric acid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Vitamin C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Rate of iron absorption depend on the amount of iron stored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0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Transport and storage of iron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Iron is transported in the plasma in the form of </a:t>
            </a:r>
            <a:r>
              <a:rPr lang="en-GB" sz="2800" b="1" dirty="0" err="1" smtClean="0">
                <a:latin typeface="Comic Sans MS" pitchFamily="66" charset="0"/>
              </a:rPr>
              <a:t>Transferrin</a:t>
            </a:r>
            <a:r>
              <a:rPr lang="en-GB" sz="2800" b="1" dirty="0" smtClean="0">
                <a:latin typeface="Comic Sans MS" pitchFamily="66" charset="0"/>
              </a:rPr>
              <a:t> (</a:t>
            </a:r>
            <a:r>
              <a:rPr lang="en-GB" sz="2800" b="1" dirty="0" err="1" smtClean="0">
                <a:latin typeface="Comic Sans MS" pitchFamily="66" charset="0"/>
              </a:rPr>
              <a:t>apotransferrin</a:t>
            </a:r>
            <a:r>
              <a:rPr lang="en-GB" sz="2800" b="1" dirty="0" smtClean="0">
                <a:latin typeface="Comic Sans MS" pitchFamily="66" charset="0"/>
              </a:rPr>
              <a:t> + iron). </a:t>
            </a:r>
          </a:p>
          <a:p>
            <a:pPr>
              <a:buFont typeface="Wingdings" pitchFamily="2" charset="2"/>
              <a:buChar char="v"/>
            </a:pPr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00CC"/>
                </a:solidFill>
                <a:latin typeface="Comic Sans MS" pitchFamily="66" charset="0"/>
              </a:rPr>
              <a:t>Iron is stored in two forms: </a:t>
            </a:r>
          </a:p>
          <a:p>
            <a:pPr marL="449263">
              <a:buFont typeface="Wingdings" pitchFamily="2" charset="2"/>
              <a:buChar char="ü"/>
            </a:pP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00B050"/>
                </a:solidFill>
                <a:latin typeface="Comic Sans MS" pitchFamily="66" charset="0"/>
              </a:rPr>
              <a:t>Ferritin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 (</a:t>
            </a:r>
            <a:r>
              <a:rPr lang="en-GB" sz="2800" b="1" dirty="0" err="1" smtClean="0">
                <a:solidFill>
                  <a:srgbClr val="00B050"/>
                </a:solidFill>
                <a:latin typeface="Comic Sans MS" pitchFamily="66" charset="0"/>
              </a:rPr>
              <a:t>apoferritin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 + iron) </a:t>
            </a:r>
          </a:p>
          <a:p>
            <a:pPr marL="449263">
              <a:buFont typeface="Wingdings" pitchFamily="2" charset="2"/>
              <a:buChar char="ü"/>
            </a:pPr>
            <a:r>
              <a:rPr lang="en-GB" sz="2800" b="1" dirty="0" err="1" smtClean="0">
                <a:solidFill>
                  <a:srgbClr val="00B050"/>
                </a:solidFill>
                <a:latin typeface="Comic Sans MS" pitchFamily="66" charset="0"/>
              </a:rPr>
              <a:t>Hemosiderin</a:t>
            </a:r>
            <a:r>
              <a:rPr lang="en-GB" sz="2800" b="1" dirty="0" smtClean="0">
                <a:latin typeface="Comic Sans MS" pitchFamily="66" charset="0"/>
              </a:rPr>
              <a:t> (insoluble complex molecule, in liver, spleen, bone marrow) </a:t>
            </a:r>
          </a:p>
          <a:p>
            <a:pPr marL="449263"/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Daily loss of iron is 0.6 mg in male &amp; 1.3mg/ day in females.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-459432"/>
            <a:ext cx="84969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  HEMOGLOBIN (</a:t>
            </a:r>
            <a:r>
              <a:rPr lang="en-GB" sz="3600" b="1" dirty="0" err="1" smtClean="0">
                <a:solidFill>
                  <a:srgbClr val="FF0000"/>
                </a:solidFill>
                <a:latin typeface="Comic Sans MS" pitchFamily="66" charset="0"/>
              </a:rPr>
              <a:t>Hb</a:t>
            </a:r>
            <a:r>
              <a:rPr lang="en-GB" sz="3600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latin typeface="Comic Sans MS" pitchFamily="66" charset="0"/>
              </a:rPr>
              <a:t>Each RBC contains 280 million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molecules.</a:t>
            </a:r>
            <a:endParaRPr lang="en-GB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molecules consist </a:t>
            </a:r>
            <a:r>
              <a:rPr lang="en-GB" sz="2800" b="1" u="sng" dirty="0" smtClean="0">
                <a:solidFill>
                  <a:srgbClr val="7030A0"/>
                </a:solidFill>
                <a:latin typeface="Comic Sans MS" pitchFamily="66" charset="0"/>
              </a:rPr>
              <a:t>4 chains </a:t>
            </a:r>
            <a:r>
              <a:rPr lang="en-GB" sz="2800" b="1" dirty="0" smtClean="0">
                <a:latin typeface="Comic Sans MS" pitchFamily="66" charset="0"/>
              </a:rPr>
              <a:t>each formed of </a:t>
            </a:r>
            <a:r>
              <a:rPr lang="en-GB" sz="2800" b="1" dirty="0" err="1" smtClean="0">
                <a:solidFill>
                  <a:srgbClr val="0000CC"/>
                </a:solidFill>
                <a:latin typeface="Comic Sans MS" pitchFamily="66" charset="0"/>
              </a:rPr>
              <a:t>heme</a:t>
            </a:r>
            <a:r>
              <a:rPr lang="en-GB" sz="2800" b="1" dirty="0" smtClean="0">
                <a:latin typeface="Comic Sans MS" pitchFamily="66" charset="0"/>
              </a:rPr>
              <a:t> &amp; polypeptide chain (</a:t>
            </a:r>
            <a:r>
              <a:rPr lang="en-GB" sz="2800" b="1" dirty="0" err="1" smtClean="0">
                <a:latin typeface="Comic Sans MS" pitchFamily="66" charset="0"/>
              </a:rPr>
              <a:t>globin</a:t>
            </a:r>
            <a:r>
              <a:rPr lang="en-GB" sz="2800" b="1" dirty="0" smtClean="0">
                <a:latin typeface="Comic Sans MS" pitchFamily="66" charset="0"/>
              </a:rPr>
              <a:t>).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0000CC"/>
                </a:solidFill>
                <a:latin typeface="Comic Sans MS" pitchFamily="66" charset="0"/>
              </a:rPr>
              <a:t>Heme</a:t>
            </a:r>
            <a:r>
              <a:rPr lang="en-GB" sz="2800" b="1" dirty="0" smtClean="0">
                <a:latin typeface="Comic Sans MS" pitchFamily="66" charset="0"/>
              </a:rPr>
              <a:t> consist of </a:t>
            </a:r>
            <a:r>
              <a:rPr lang="en-GB" sz="2800" b="1" dirty="0" err="1" smtClean="0">
                <a:solidFill>
                  <a:srgbClr val="00B050"/>
                </a:solidFill>
                <a:latin typeface="Comic Sans MS" pitchFamily="66" charset="0"/>
              </a:rPr>
              <a:t>porphyrin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 ring </a:t>
            </a:r>
            <a:r>
              <a:rPr lang="en-GB" sz="2800" b="1" dirty="0" smtClean="0">
                <a:latin typeface="Comic Sans MS" pitchFamily="66" charset="0"/>
              </a:rPr>
              <a:t>+ 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iron (F</a:t>
            </a:r>
            <a:r>
              <a:rPr lang="en-GB" sz="2800" b="1" baseline="30000" dirty="0" smtClean="0">
                <a:solidFill>
                  <a:srgbClr val="00B050"/>
                </a:solidFill>
                <a:latin typeface="Comic Sans MS" pitchFamily="66" charset="0"/>
              </a:rPr>
              <a:t>2+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). </a:t>
            </a:r>
          </a:p>
        </p:txBody>
      </p:sp>
      <p:pic>
        <p:nvPicPr>
          <p:cNvPr id="40964" name="Picture 4" descr="hememolecule"/>
          <p:cNvPicPr>
            <a:picLocks noChangeAspect="1" noChangeArrowheads="1"/>
          </p:cNvPicPr>
          <p:nvPr/>
        </p:nvPicPr>
        <p:blipFill>
          <a:blip r:embed="rId2" cstate="print"/>
          <a:srcRect t="12149"/>
          <a:stretch>
            <a:fillRect/>
          </a:stretch>
        </p:blipFill>
        <p:spPr bwMode="auto">
          <a:xfrm>
            <a:off x="1979712" y="3140968"/>
            <a:ext cx="7164288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260648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3200" u="sng" dirty="0" smtClean="0">
                <a:solidFill>
                  <a:srgbClr val="C00000"/>
                </a:solidFill>
                <a:latin typeface="Comic Sans MS" pitchFamily="66" charset="0"/>
              </a:rPr>
              <a:t>Types of normal </a:t>
            </a:r>
            <a:r>
              <a:rPr lang="en-GB" sz="3200" u="sng" dirty="0" err="1" smtClean="0">
                <a:solidFill>
                  <a:srgbClr val="C00000"/>
                </a:solidFill>
                <a:latin typeface="Comic Sans MS" pitchFamily="66" charset="0"/>
              </a:rPr>
              <a:t>Hb</a:t>
            </a:r>
            <a:r>
              <a:rPr lang="en-GB" sz="3200" u="sng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 -</a:t>
            </a:r>
            <a:r>
              <a:rPr lang="en-GB" sz="2800" dirty="0" err="1" smtClean="0">
                <a:solidFill>
                  <a:srgbClr val="0000CC"/>
                </a:solidFill>
                <a:latin typeface="Comic Sans MS" pitchFamily="66" charset="0"/>
              </a:rPr>
              <a:t>Hb</a:t>
            </a:r>
            <a:r>
              <a:rPr lang="en-GB" sz="2800" dirty="0" smtClean="0">
                <a:solidFill>
                  <a:srgbClr val="0000CC"/>
                </a:solidFill>
                <a:latin typeface="Comic Sans MS" pitchFamily="66" charset="0"/>
              </a:rPr>
              <a:t> A </a:t>
            </a:r>
            <a:r>
              <a:rPr lang="en-GB" sz="2800" dirty="0" smtClean="0">
                <a:latin typeface="Comic Sans MS" pitchFamily="66" charset="0"/>
              </a:rPr>
              <a:t>(2 alpha and 2 beta chains) (adult </a:t>
            </a:r>
            <a:r>
              <a:rPr lang="en-GB" sz="2800" dirty="0" err="1" smtClean="0">
                <a:latin typeface="Comic Sans MS" pitchFamily="66" charset="0"/>
              </a:rPr>
              <a:t>Hb</a:t>
            </a:r>
            <a:r>
              <a:rPr lang="en-GB" sz="2800" dirty="0" smtClean="0">
                <a:latin typeface="Comic Sans MS" pitchFamily="66" charset="0"/>
              </a:rPr>
              <a:t>) (98%).</a:t>
            </a:r>
          </a:p>
          <a:p>
            <a:r>
              <a:rPr lang="en-GB" sz="2800" dirty="0" smtClean="0">
                <a:latin typeface="Comic Sans MS" pitchFamily="66" charset="0"/>
              </a:rPr>
              <a:t> - </a:t>
            </a:r>
            <a:r>
              <a:rPr lang="en-GB" sz="2800" dirty="0" err="1" smtClean="0">
                <a:solidFill>
                  <a:srgbClr val="0000CC"/>
                </a:solidFill>
                <a:latin typeface="Comic Sans MS" pitchFamily="66" charset="0"/>
              </a:rPr>
              <a:t>Hb</a:t>
            </a:r>
            <a:r>
              <a:rPr lang="en-GB" sz="2800" dirty="0" smtClean="0">
                <a:solidFill>
                  <a:srgbClr val="0000CC"/>
                </a:solidFill>
                <a:latin typeface="Comic Sans MS" pitchFamily="66" charset="0"/>
              </a:rPr>
              <a:t> A2 </a:t>
            </a:r>
            <a:r>
              <a:rPr lang="en-GB" sz="2800" dirty="0" smtClean="0">
                <a:latin typeface="Comic Sans MS" pitchFamily="66" charset="0"/>
              </a:rPr>
              <a:t>(2 alpha and 2 delta chains) (2%) </a:t>
            </a:r>
          </a:p>
          <a:p>
            <a:r>
              <a:rPr lang="en-GB" sz="2800" dirty="0" smtClean="0">
                <a:latin typeface="Comic Sans MS" pitchFamily="66" charset="0"/>
              </a:rPr>
              <a:t> -</a:t>
            </a:r>
            <a:r>
              <a:rPr lang="en-GB" sz="2800" dirty="0" err="1" smtClean="0">
                <a:solidFill>
                  <a:srgbClr val="0000CC"/>
                </a:solidFill>
                <a:latin typeface="Comic Sans MS" pitchFamily="66" charset="0"/>
              </a:rPr>
              <a:t>Hb</a:t>
            </a:r>
            <a:r>
              <a:rPr lang="en-GB" sz="2800" dirty="0" smtClean="0">
                <a:solidFill>
                  <a:srgbClr val="0000CC"/>
                </a:solidFill>
                <a:latin typeface="Comic Sans MS" pitchFamily="66" charset="0"/>
              </a:rPr>
              <a:t> F </a:t>
            </a:r>
            <a:r>
              <a:rPr lang="en-GB" sz="2800" dirty="0" smtClean="0">
                <a:latin typeface="Comic Sans MS" pitchFamily="66" charset="0"/>
              </a:rPr>
              <a:t>(2 alpha and 2 gamma chains) (</a:t>
            </a:r>
            <a:r>
              <a:rPr lang="en-GB" sz="2800" dirty="0" err="1" smtClean="0">
                <a:latin typeface="Comic Sans MS" pitchFamily="66" charset="0"/>
              </a:rPr>
              <a:t>Hb</a:t>
            </a:r>
            <a:r>
              <a:rPr lang="en-GB" sz="2800" dirty="0" smtClean="0">
                <a:latin typeface="Comic Sans MS" pitchFamily="66" charset="0"/>
              </a:rPr>
              <a:t> of intrauterine life).</a:t>
            </a:r>
          </a:p>
          <a:p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r>
              <a:rPr lang="en-GB" sz="2800" dirty="0" smtClean="0">
                <a:latin typeface="Comic Sans MS" pitchFamily="66" charset="0"/>
              </a:rPr>
              <a:t>-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Abnormality in the polypeptide chain </a:t>
            </a:r>
            <a:r>
              <a:rPr lang="en-GB" sz="2800" b="1" dirty="0" smtClean="0">
                <a:latin typeface="Comic Sans MS" pitchFamily="66" charset="0"/>
              </a:rPr>
              <a:t>- abnormal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(</a:t>
            </a:r>
            <a:r>
              <a:rPr lang="en-GB" sz="2800" b="1" dirty="0" err="1" smtClean="0">
                <a:latin typeface="Comic Sans MS" pitchFamily="66" charset="0"/>
              </a:rPr>
              <a:t>hemoglobinopathies</a:t>
            </a:r>
            <a:r>
              <a:rPr lang="en-GB" sz="2800" b="1" dirty="0" smtClean="0">
                <a:latin typeface="Comic Sans MS" pitchFamily="66" charset="0"/>
              </a:rPr>
              <a:t>) </a:t>
            </a:r>
            <a:r>
              <a:rPr lang="en-GB" sz="2800" b="1" dirty="0" err="1" smtClean="0">
                <a:latin typeface="Comic Sans MS" pitchFamily="66" charset="0"/>
              </a:rPr>
              <a:t>e.g</a:t>
            </a: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err="1" smtClean="0">
                <a:latin typeface="Comic Sans MS" pitchFamily="66" charset="0"/>
              </a:rPr>
              <a:t>thalassemias</a:t>
            </a:r>
            <a:r>
              <a:rPr lang="en-GB" sz="2800" b="1" dirty="0" smtClean="0">
                <a:latin typeface="Comic Sans MS" pitchFamily="66" charset="0"/>
              </a:rPr>
              <a:t>, sickle cell (</a:t>
            </a:r>
            <a:r>
              <a:rPr lang="en-GB" sz="2800" b="1" dirty="0" err="1" smtClean="0">
                <a:latin typeface="Comic Sans MS" pitchFamily="66" charset="0"/>
              </a:rPr>
              <a:t>HbS</a:t>
            </a:r>
            <a:r>
              <a:rPr lang="en-GB" sz="2800" b="1" dirty="0" smtClean="0">
                <a:latin typeface="Comic Sans MS" pitchFamily="66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0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Functions of </a:t>
            </a:r>
            <a:r>
              <a:rPr lang="en-GB" sz="3200" b="1" dirty="0" err="1" smtClean="0">
                <a:solidFill>
                  <a:srgbClr val="FF0000"/>
                </a:solidFill>
                <a:latin typeface="Comic Sans MS" pitchFamily="66" charset="0"/>
              </a:rPr>
              <a:t>Hemoglobin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en-GB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00CC"/>
                </a:solidFill>
                <a:latin typeface="Comic Sans MS" pitchFamily="66" charset="0"/>
              </a:rPr>
              <a:t>Carriage of O2 </a:t>
            </a:r>
          </a:p>
          <a:p>
            <a:r>
              <a:rPr lang="en-GB" sz="2800" b="1" dirty="0" smtClean="0">
                <a:latin typeface="Comic Sans MS" pitchFamily="66" charset="0"/>
              </a:rPr>
              <a:t>  -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reversibly binds O2 to form </a:t>
            </a:r>
            <a:r>
              <a:rPr lang="en-GB" sz="2800" b="1" dirty="0" err="1" smtClean="0">
                <a:latin typeface="Comic Sans MS" pitchFamily="66" charset="0"/>
              </a:rPr>
              <a:t>Oxyhemoglobin</a:t>
            </a:r>
            <a:r>
              <a:rPr lang="en-GB" sz="2800" b="1" dirty="0" smtClean="0">
                <a:latin typeface="Comic Sans MS" pitchFamily="66" charset="0"/>
              </a:rPr>
              <a:t>, affect by pH, </a:t>
            </a:r>
            <a:r>
              <a:rPr lang="en-GB" sz="2800" b="1" dirty="0" err="1" smtClean="0">
                <a:latin typeface="Comic Sans MS" pitchFamily="66" charset="0"/>
              </a:rPr>
              <a:t>temperatre</a:t>
            </a:r>
            <a:r>
              <a:rPr lang="en-GB" sz="2800" b="1" dirty="0" smtClean="0">
                <a:latin typeface="Comic Sans MS" pitchFamily="66" charset="0"/>
              </a:rPr>
              <a:t>, H+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00CC"/>
                </a:solidFill>
                <a:latin typeface="Comic Sans MS" pitchFamily="66" charset="0"/>
              </a:rPr>
              <a:t>Carriage of CO2 </a:t>
            </a:r>
          </a:p>
          <a:p>
            <a:r>
              <a:rPr lang="en-GB" sz="2800" b="1" dirty="0" smtClean="0">
                <a:latin typeface="Comic Sans MS" pitchFamily="66" charset="0"/>
              </a:rPr>
              <a:t>  -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binds CO2 = </a:t>
            </a:r>
            <a:r>
              <a:rPr lang="en-GB" sz="2800" b="1" dirty="0" err="1" smtClean="0">
                <a:latin typeface="Comic Sans MS" pitchFamily="66" charset="0"/>
              </a:rPr>
              <a:t>Carboxyhemaglobin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00CC"/>
                </a:solidFill>
                <a:latin typeface="Comic Sans MS" pitchFamily="66" charset="0"/>
              </a:rPr>
              <a:t>Buffer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-243408"/>
            <a:ext cx="856895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Destruction of RBC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b="1" dirty="0" smtClean="0">
                <a:latin typeface="Comic Sans MS" pitchFamily="66" charset="0"/>
              </a:rPr>
              <a:t>RBC life span in circulation =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120 days. </a:t>
            </a:r>
          </a:p>
          <a:p>
            <a:endParaRPr lang="en-GB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Metabolic active cells. </a:t>
            </a:r>
          </a:p>
          <a:p>
            <a:endParaRPr lang="en-GB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chemeClr val="accent2"/>
                </a:solidFill>
                <a:latin typeface="Comic Sans MS" pitchFamily="66" charset="0"/>
              </a:rPr>
              <a:t>Old cell has a fragile cell membrane, cell will rupture as it passes in narrow capillaries (and spleen).</a:t>
            </a:r>
          </a:p>
          <a:p>
            <a:r>
              <a:rPr lang="en-GB" sz="2400" b="1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Released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Hb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is taken up by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macrophages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in liver, spleen &amp; bone marrow: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Hb</a:t>
            </a:r>
            <a:r>
              <a:rPr lang="en-GB" sz="2400" b="1" dirty="0" smtClean="0">
                <a:latin typeface="Comic Sans MS" pitchFamily="66" charset="0"/>
              </a:rPr>
              <a:t> is broken into its component: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itchFamily="66" charset="0"/>
              </a:rPr>
              <a:t>○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Polypeptide</a:t>
            </a:r>
            <a:r>
              <a:rPr lang="en-GB" sz="2400" b="1" dirty="0" smtClean="0">
                <a:latin typeface="Comic Sans MS" pitchFamily="66" charset="0"/>
              </a:rPr>
              <a:t>—amino acids (protein pool = storage) </a:t>
            </a:r>
          </a:p>
          <a:p>
            <a:r>
              <a:rPr lang="en-GB" sz="2400" dirty="0" smtClean="0">
                <a:latin typeface="Comic Sans MS" pitchFamily="66" charset="0"/>
              </a:rPr>
              <a:t>○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Iron</a:t>
            </a:r>
            <a:r>
              <a:rPr lang="en-GB" sz="2400" b="1" dirty="0" smtClean="0">
                <a:latin typeface="Comic Sans MS" pitchFamily="66" charset="0"/>
              </a:rPr>
              <a:t> ---- stored in liver and bone marrow as </a:t>
            </a:r>
            <a:r>
              <a:rPr lang="en-GB" sz="2400" b="1" dirty="0" err="1" smtClean="0">
                <a:latin typeface="Comic Sans MS" pitchFamily="66" charset="0"/>
              </a:rPr>
              <a:t>ferrtin</a:t>
            </a:r>
            <a:r>
              <a:rPr lang="en-GB" sz="2400" b="1" dirty="0" smtClean="0">
                <a:latin typeface="Comic Sans MS" pitchFamily="66" charset="0"/>
              </a:rPr>
              <a:t> </a:t>
            </a:r>
          </a:p>
          <a:p>
            <a:r>
              <a:rPr lang="en-GB" sz="2400" dirty="0" smtClean="0">
                <a:latin typeface="Comic Sans MS" pitchFamily="66" charset="0"/>
              </a:rPr>
              <a:t>○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Heme</a:t>
            </a:r>
            <a:r>
              <a:rPr lang="en-GB" sz="2400" b="1" dirty="0" smtClean="0">
                <a:latin typeface="Comic Sans MS" pitchFamily="66" charset="0"/>
              </a:rPr>
              <a:t> (</a:t>
            </a:r>
            <a:r>
              <a:rPr lang="en-GB" sz="2400" b="1" dirty="0" err="1" smtClean="0">
                <a:latin typeface="Comic Sans MS" pitchFamily="66" charset="0"/>
              </a:rPr>
              <a:t>Porphyrin</a:t>
            </a:r>
            <a:r>
              <a:rPr lang="en-GB" sz="2400" b="1" dirty="0" smtClean="0">
                <a:latin typeface="Comic Sans MS" pitchFamily="66" charset="0"/>
              </a:rPr>
              <a:t>)&gt;&gt;—</a:t>
            </a:r>
            <a:r>
              <a:rPr lang="en-GB" sz="24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bilirubin</a:t>
            </a:r>
            <a:r>
              <a:rPr lang="en-GB" sz="2400" b="1" dirty="0" smtClean="0">
                <a:latin typeface="Comic Sans MS" pitchFamily="66" charset="0"/>
              </a:rPr>
              <a:t>&gt;&gt;—secreted by the liver into bile. [excess destruction of RBC ---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</a:rPr>
              <a:t>Jaundice</a:t>
            </a:r>
            <a:r>
              <a:rPr lang="en-GB" sz="2400" b="1" dirty="0" smtClean="0">
                <a:latin typeface="Comic Sans MS" pitchFamily="66" charset="0"/>
              </a:rPr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Comic Sans MS" pitchFamily="66" charset="0"/>
              </a:rPr>
              <a:t>Extravascular Pathway for RBC Destruction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22325" y="103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04850" y="1219200"/>
            <a:ext cx="2436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(Liver, Bone marrow, </a:t>
            </a:r>
          </a:p>
          <a:p>
            <a:r>
              <a:rPr lang="en-US" sz="1800"/>
              <a:t>&amp; Spleen)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44196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700463" y="2895600"/>
            <a:ext cx="1404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Hemoglobin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rot="2079237">
            <a:off x="3581400" y="3200400"/>
            <a:ext cx="1588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rot="-2162602">
            <a:off x="5332413" y="3200400"/>
            <a:ext cx="1587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3124200" y="5334000"/>
            <a:ext cx="0" cy="6096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31242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700338" y="3976688"/>
            <a:ext cx="839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Globin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438400" y="4967288"/>
            <a:ext cx="1444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Amino acids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2211388" y="5943600"/>
            <a:ext cx="1827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Amino acid pool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5334000" y="3952875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00CC"/>
                </a:solidFill>
              </a:rPr>
              <a:t>Heme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6910388" y="3962400"/>
            <a:ext cx="1166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00CC"/>
                </a:solidFill>
              </a:rPr>
              <a:t>Bilirubin</a:t>
            </a: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7467600" y="4419600"/>
            <a:ext cx="0" cy="609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rot="-5400000">
            <a:off x="6781800" y="4038600"/>
            <a:ext cx="0" cy="304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5715000" y="4343400"/>
            <a:ext cx="0" cy="609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5405438" y="4929188"/>
            <a:ext cx="67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00CC"/>
                </a:solidFill>
              </a:rPr>
              <a:t>Fe</a:t>
            </a:r>
            <a:r>
              <a:rPr lang="en-US" sz="2000" b="1" baseline="30000">
                <a:solidFill>
                  <a:srgbClr val="6600CC"/>
                </a:solidFill>
              </a:rPr>
              <a:t>2+</a:t>
            </a:r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7467600" y="5257800"/>
            <a:ext cx="0" cy="609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6894513" y="593407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00CC"/>
                </a:solidFill>
              </a:rPr>
              <a:t>Excreted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533400" y="990600"/>
            <a:ext cx="8077200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4497388" y="2233613"/>
            <a:ext cx="212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Phagocytosis &amp; Lysis</a:t>
            </a:r>
          </a:p>
        </p:txBody>
      </p:sp>
      <p:pic>
        <p:nvPicPr>
          <p:cNvPr id="67609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158875"/>
            <a:ext cx="1066800" cy="74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7610" name="Line 26"/>
          <p:cNvSpPr>
            <a:spLocks noChangeShapeType="1"/>
          </p:cNvSpPr>
          <p:nvPr/>
        </p:nvSpPr>
        <p:spPr bwMode="auto">
          <a:xfrm rot="-5400000">
            <a:off x="6400800" y="4038600"/>
            <a:ext cx="0" cy="304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7584" y="404664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Tahoma" pitchFamily="34" charset="0"/>
              </a:rPr>
              <a:t>Objectives of the today’s lecture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340768"/>
            <a:ext cx="8964488" cy="53285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At the end of this lecture student should be able to:</a:t>
            </a:r>
          </a:p>
          <a:p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1. 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Describe </a:t>
            </a:r>
            <a:r>
              <a:rPr lang="en-GB" sz="2600" b="1" dirty="0" smtClean="0">
                <a:solidFill>
                  <a:schemeClr val="tx2"/>
                </a:solidFill>
                <a:latin typeface="Comic Sans MS" pitchFamily="66" charset="0"/>
              </a:rPr>
              <a:t>essential elements 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needed for RBC formation. </a:t>
            </a:r>
            <a:endParaRPr kumimoji="0" lang="en-US" sz="26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2.</a:t>
            </a:r>
            <a:r>
              <a:rPr lang="en-US" sz="2600" kern="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Describe the process of </a:t>
            </a:r>
            <a:r>
              <a:rPr lang="en-GB" sz="2600" b="1" dirty="0" err="1" smtClean="0">
                <a:solidFill>
                  <a:schemeClr val="tx2"/>
                </a:solidFill>
                <a:latin typeface="Comic Sans MS" pitchFamily="66" charset="0"/>
              </a:rPr>
              <a:t>Vit</a:t>
            </a:r>
            <a:r>
              <a:rPr lang="en-GB" sz="2600" b="1" dirty="0" smtClean="0">
                <a:solidFill>
                  <a:schemeClr val="tx2"/>
                </a:solidFill>
                <a:latin typeface="Comic Sans MS" pitchFamily="66" charset="0"/>
              </a:rPr>
              <a:t> B12 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absorption and its </a:t>
            </a:r>
            <a:r>
              <a:rPr lang="en-GB" sz="2600" dirty="0" err="1" smtClean="0">
                <a:solidFill>
                  <a:schemeClr val="tx2"/>
                </a:solidFill>
                <a:latin typeface="Comic Sans MS" pitchFamily="66" charset="0"/>
              </a:rPr>
              <a:t>malabsorption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. 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60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Recognize the structure and the function of </a:t>
            </a:r>
            <a:r>
              <a:rPr lang="en-US" sz="2600" b="1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hemoglobin.</a:t>
            </a:r>
            <a:endParaRPr lang="en-US" sz="2600" kern="0" dirty="0" smtClean="0">
              <a:solidFill>
                <a:schemeClr val="tx2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n-US" sz="2600" kern="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4. Understand the metabolism of </a:t>
            </a:r>
            <a:r>
              <a:rPr lang="en-US" sz="2600" b="1" kern="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iron</a:t>
            </a:r>
            <a:r>
              <a:rPr lang="en-US" sz="2600" kern="0" dirty="0" smtClean="0">
                <a:solidFill>
                  <a:schemeClr val="tx2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600" dirty="0" smtClean="0">
                <a:solidFill>
                  <a:schemeClr val="tx2"/>
                </a:solidFill>
                <a:latin typeface="Comic Sans MS" pitchFamily="66" charset="0"/>
              </a:rPr>
              <a:t>(absorption, storage and transport). 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5. Recognize the causes of anemia and 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polycythemia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schemeClr val="tx2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0"/>
            <a:ext cx="842493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ANAEMIAS</a:t>
            </a:r>
          </a:p>
          <a:p>
            <a:pPr algn="ctr"/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Definition: 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omic Sans MS" pitchFamily="66" charset="0"/>
              </a:rPr>
              <a:t>○ </a:t>
            </a:r>
            <a:r>
              <a:rPr lang="en-GB" sz="2800" b="1" dirty="0" smtClean="0">
                <a:latin typeface="Comic Sans MS" pitchFamily="66" charset="0"/>
              </a:rPr>
              <a:t>Decrease number of RBC </a:t>
            </a:r>
          </a:p>
          <a:p>
            <a:r>
              <a:rPr lang="en-GB" sz="2800" dirty="0" smtClean="0">
                <a:latin typeface="Comic Sans MS" pitchFamily="66" charset="0"/>
              </a:rPr>
              <a:t>○ </a:t>
            </a:r>
            <a:r>
              <a:rPr lang="en-GB" sz="2800" b="1" dirty="0" smtClean="0">
                <a:latin typeface="Comic Sans MS" pitchFamily="66" charset="0"/>
              </a:rPr>
              <a:t>Decrease </a:t>
            </a:r>
            <a:r>
              <a:rPr lang="en-GB" sz="2800" b="1" dirty="0" err="1" smtClean="0">
                <a:latin typeface="Comic Sans MS" pitchFamily="66" charset="0"/>
              </a:rPr>
              <a:t>Hb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omic Sans MS" pitchFamily="66" charset="0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omic Sans MS" pitchFamily="66" charset="0"/>
              </a:rPr>
              <a:t>Symptoms: </a:t>
            </a:r>
            <a:r>
              <a:rPr lang="en-GB" sz="2800" b="1" dirty="0" smtClean="0">
                <a:latin typeface="Comic Sans MS" pitchFamily="66" charset="0"/>
              </a:rPr>
              <a:t>Tired, Fatigue, short of breath, heart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-128528"/>
            <a:ext cx="878497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Physiological Causes of anaemia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1.Blood Loss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latin typeface="Comic Sans MS" pitchFamily="66" charset="0"/>
              </a:rPr>
              <a:t> –Rapid </a:t>
            </a:r>
            <a:r>
              <a:rPr lang="en-GB" sz="2000" b="1" dirty="0" err="1" smtClean="0">
                <a:latin typeface="Comic Sans MS" pitchFamily="66" charset="0"/>
              </a:rPr>
              <a:t>hemorrhage</a:t>
            </a:r>
            <a:r>
              <a:rPr lang="en-GB" sz="2000" b="1" dirty="0" smtClean="0">
                <a:latin typeface="Comic Sans MS" pitchFamily="66" charset="0"/>
              </a:rPr>
              <a:t> caused by accident (RBC return to normal 3-6w) 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latin typeface="Comic Sans MS" pitchFamily="66" charset="0"/>
              </a:rPr>
              <a:t> –Chronic blood loss caused by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microcytic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hypochromic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anaemia </a:t>
            </a:r>
            <a:r>
              <a:rPr lang="en-GB" sz="2000" b="1" dirty="0" smtClean="0">
                <a:latin typeface="Comic Sans MS" pitchFamily="66" charset="0"/>
              </a:rPr>
              <a:t>(iron)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2.Decrease RBC production </a:t>
            </a:r>
          </a:p>
          <a:p>
            <a:pPr>
              <a:buFont typeface="Wingdings" pitchFamily="2" charset="2"/>
              <a:buChar char="ü"/>
            </a:pP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Nutritional causes: </a:t>
            </a:r>
          </a:p>
          <a:p>
            <a:r>
              <a:rPr lang="en-GB" sz="2000" b="1" dirty="0" smtClean="0">
                <a:latin typeface="Comic Sans MS" pitchFamily="66" charset="0"/>
              </a:rPr>
              <a:t>•Iron deficiency results in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microcytic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hypochromic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anaemia</a:t>
            </a:r>
            <a:r>
              <a:rPr lang="en-GB" sz="2000" b="1" dirty="0" smtClean="0">
                <a:latin typeface="Comic Sans MS" pitchFamily="66" charset="0"/>
              </a:rPr>
              <a:t>. </a:t>
            </a:r>
          </a:p>
          <a:p>
            <a:r>
              <a:rPr lang="en-GB" sz="2000" b="1" dirty="0" smtClean="0">
                <a:latin typeface="Comic Sans MS" pitchFamily="66" charset="0"/>
              </a:rPr>
              <a:t>•</a:t>
            </a:r>
            <a:r>
              <a:rPr lang="en-GB" sz="2000" b="1" dirty="0" err="1" smtClean="0">
                <a:latin typeface="Comic Sans MS" pitchFamily="66" charset="0"/>
              </a:rPr>
              <a:t>Vit</a:t>
            </a:r>
            <a:r>
              <a:rPr lang="en-GB" sz="2000" b="1" dirty="0" smtClean="0">
                <a:latin typeface="Comic Sans MS" pitchFamily="66" charset="0"/>
              </a:rPr>
              <a:t> B12 &amp; Folic acid deficiencies result in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megaloblastic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anaemia</a:t>
            </a:r>
            <a:r>
              <a:rPr lang="en-GB" sz="2000" b="1" dirty="0" smtClean="0">
                <a:latin typeface="Comic Sans MS" pitchFamily="66" charset="0"/>
              </a:rPr>
              <a:t>. </a:t>
            </a:r>
          </a:p>
          <a:p>
            <a:endParaRPr lang="en-GB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Bone marrow failure: </a:t>
            </a:r>
            <a:r>
              <a:rPr lang="en-GB" sz="2000" b="1" dirty="0" smtClean="0">
                <a:latin typeface="Comic Sans MS" pitchFamily="66" charset="0"/>
              </a:rPr>
              <a:t>destruction by cancer, radiation, and drugs result in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Aplastic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anaemia</a:t>
            </a:r>
            <a:r>
              <a:rPr lang="en-GB" sz="2000" b="1" dirty="0" smtClean="0">
                <a:latin typeface="Comic Sans MS" pitchFamily="66" charset="0"/>
              </a:rPr>
              <a:t>. </a:t>
            </a:r>
          </a:p>
          <a:p>
            <a:endParaRPr lang="en-GB" sz="2000" b="1" dirty="0" smtClean="0"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3.Haemolytic leading to excessive destruction of RBCs </a:t>
            </a:r>
          </a:p>
          <a:p>
            <a:pPr>
              <a:buFont typeface="Wingdings" pitchFamily="2" charset="2"/>
              <a:buChar char="v"/>
            </a:pP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latin typeface="Comic Sans MS" pitchFamily="66" charset="0"/>
              </a:rPr>
              <a:t>Abnormal cells or </a:t>
            </a:r>
            <a:r>
              <a:rPr lang="en-GB" sz="2000" b="1" dirty="0" err="1" smtClean="0">
                <a:latin typeface="Comic Sans MS" pitchFamily="66" charset="0"/>
              </a:rPr>
              <a:t>Hb</a:t>
            </a:r>
            <a:r>
              <a:rPr lang="en-GB" sz="2000" b="1" dirty="0" smtClean="0">
                <a:latin typeface="Comic Sans MS" pitchFamily="66" charset="0"/>
              </a:rPr>
              <a:t>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  •Hereditary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Spherocytosis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anemia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    •sickle cells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anemia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2000" b="1" dirty="0" err="1" smtClean="0">
                <a:latin typeface="Comic Sans MS" pitchFamily="66" charset="0"/>
              </a:rPr>
              <a:t>Erythroblastosis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b="1" dirty="0" err="1" smtClean="0">
                <a:latin typeface="Comic Sans MS" pitchFamily="66" charset="0"/>
              </a:rPr>
              <a:t>fetalis</a:t>
            </a:r>
            <a:r>
              <a:rPr lang="en-GB" sz="2000" b="1" dirty="0" smtClean="0">
                <a:latin typeface="Comic Sans MS" pitchFamily="66" charset="0"/>
              </a:rPr>
              <a:t>.</a:t>
            </a:r>
          </a:p>
          <a:p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0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GB" sz="3600" b="1" dirty="0" err="1" smtClean="0">
                <a:solidFill>
                  <a:srgbClr val="FF0000"/>
                </a:solidFill>
                <a:latin typeface="Comic Sans MS" pitchFamily="66" charset="0"/>
              </a:rPr>
              <a:t>Polycythemia</a:t>
            </a:r>
            <a:r>
              <a:rPr lang="en-GB" sz="2800" b="1" dirty="0" smtClean="0">
                <a:latin typeface="Comic Sans MS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(Increased number of RBC) </a:t>
            </a:r>
          </a:p>
          <a:p>
            <a:r>
              <a:rPr lang="en-GB" sz="2800" b="1" dirty="0" smtClean="0">
                <a:solidFill>
                  <a:srgbClr val="0000CC"/>
                </a:solidFill>
                <a:latin typeface="Comic Sans MS" pitchFamily="66" charset="0"/>
              </a:rPr>
              <a:t>Types: </a:t>
            </a:r>
          </a:p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1.Primary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polycythemia</a:t>
            </a:r>
            <a:r>
              <a:rPr lang="en-GB" sz="2800" b="1" dirty="0" smtClean="0">
                <a:latin typeface="Comic Sans MS" pitchFamily="66" charset="0"/>
              </a:rPr>
              <a:t> (</a:t>
            </a:r>
            <a:r>
              <a:rPr lang="en-GB" sz="2800" b="1" dirty="0" err="1" smtClean="0">
                <a:latin typeface="Comic Sans MS" pitchFamily="66" charset="0"/>
              </a:rPr>
              <a:t>Polycythemia</a:t>
            </a:r>
            <a:r>
              <a:rPr lang="en-GB" sz="2800" b="1" dirty="0" smtClean="0">
                <a:latin typeface="Comic Sans MS" pitchFamily="66" charset="0"/>
              </a:rPr>
              <a:t> Vera -(</a:t>
            </a:r>
            <a:r>
              <a:rPr lang="en-GB" sz="2800" b="1" dirty="0" err="1" smtClean="0">
                <a:latin typeface="Comic Sans MS" pitchFamily="66" charset="0"/>
              </a:rPr>
              <a:t>Erythremia</a:t>
            </a:r>
            <a:r>
              <a:rPr lang="en-GB" sz="2800" b="1" dirty="0" smtClean="0">
                <a:latin typeface="Comic Sans MS" pitchFamily="66" charset="0"/>
              </a:rPr>
              <a:t>): </a:t>
            </a:r>
          </a:p>
          <a:p>
            <a:pPr>
              <a:buFontTx/>
              <a:buChar char="-"/>
            </a:pPr>
            <a:r>
              <a:rPr lang="en-GB" sz="2800" b="1" dirty="0" smtClean="0">
                <a:latin typeface="Comic Sans MS" pitchFamily="66" charset="0"/>
              </a:rPr>
              <a:t> Uncontrolled RBC production (genetic). </a:t>
            </a:r>
          </a:p>
          <a:p>
            <a:pPr>
              <a:buFontTx/>
              <a:buChar char="-"/>
            </a:pPr>
            <a:r>
              <a:rPr lang="en-GB" sz="2800" b="1" dirty="0" smtClean="0">
                <a:latin typeface="Comic Sans MS" pitchFamily="66" charset="0"/>
              </a:rPr>
              <a:t> The RBC count can reach 7-8 millions/ mm</a:t>
            </a:r>
            <a:r>
              <a:rPr lang="en-GB" sz="2800" b="1" baseline="30000" dirty="0" smtClean="0">
                <a:latin typeface="Comic Sans MS" pitchFamily="66" charset="0"/>
              </a:rPr>
              <a:t>3 </a:t>
            </a:r>
            <a:r>
              <a:rPr lang="en-GB" sz="2800" b="1" dirty="0" smtClean="0">
                <a:latin typeface="Comic Sans MS" pitchFamily="66" charset="0"/>
              </a:rPr>
              <a:t>and the </a:t>
            </a:r>
            <a:r>
              <a:rPr lang="en-GB" sz="2800" b="1" dirty="0" err="1" smtClean="0">
                <a:latin typeface="Comic Sans MS" pitchFamily="66" charset="0"/>
              </a:rPr>
              <a:t>hematocrit</a:t>
            </a:r>
            <a:r>
              <a:rPr lang="en-GB" sz="2800" b="1" dirty="0" smtClean="0">
                <a:latin typeface="Comic Sans MS" pitchFamily="66" charset="0"/>
              </a:rPr>
              <a:t> may be 60 to 70%</a:t>
            </a:r>
          </a:p>
          <a:p>
            <a:endParaRPr lang="en-GB" sz="2800" b="1" dirty="0" smtClean="0"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2.Secondary </a:t>
            </a:r>
            <a:r>
              <a:rPr lang="en-GB" sz="2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polycythemia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en-GB" sz="2800" b="1" dirty="0" smtClean="0">
                <a:latin typeface="Comic Sans MS" pitchFamily="66" charset="0"/>
              </a:rPr>
              <a:t>secondary to hypoxia caused by high altitude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(physiological), </a:t>
            </a:r>
            <a:r>
              <a:rPr lang="en-GB" sz="2800" b="1" dirty="0" smtClean="0">
                <a:latin typeface="Comic Sans MS" pitchFamily="66" charset="0"/>
              </a:rPr>
              <a:t>chronic respiratory or cardiac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1193140564_457d480ec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3962400" y="4038600"/>
            <a:ext cx="46482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Regulation of </a:t>
            </a:r>
            <a:r>
              <a:rPr lang="en-US" sz="4000" b="1" dirty="0" err="1">
                <a:solidFill>
                  <a:srgbClr val="FF0000"/>
                </a:solidFill>
              </a:rPr>
              <a:t>Erythropoiesis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00"/>
                </a:solidFill>
              </a:rPr>
              <a:t>Importance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800080"/>
                </a:solidFill>
              </a:rPr>
              <a:t>Factors affecting </a:t>
            </a:r>
            <a:r>
              <a:rPr lang="en-US" b="1" dirty="0" err="1">
                <a:solidFill>
                  <a:srgbClr val="800080"/>
                </a:solidFill>
              </a:rPr>
              <a:t>Erythropoiesis</a:t>
            </a:r>
            <a:endParaRPr lang="en-US" b="1" dirty="0">
              <a:solidFill>
                <a:srgbClr val="80008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Tissue Oxygenation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Anemia, High Altitudes, </a:t>
            </a:r>
            <a:r>
              <a:rPr lang="en-US" dirty="0" smtClean="0"/>
              <a:t>heart and lung problems.</a:t>
            </a:r>
          </a:p>
          <a:p>
            <a:pPr lvl="2">
              <a:lnSpc>
                <a:spcPct val="90000"/>
              </a:lnSpc>
              <a:buNone/>
            </a:pP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993300"/>
                </a:solidFill>
              </a:rPr>
              <a:t>ERYTHROPOITEN (EPO)</a:t>
            </a:r>
            <a:endParaRPr lang="en-US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980728"/>
            <a:ext cx="5867400" cy="56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8864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The regulation of RBC production and erythropoietin hormone secretion in response to hypoxia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b="1">
                <a:solidFill>
                  <a:srgbClr val="CC3300"/>
                </a:solidFill>
              </a:rPr>
              <a:t>Regulation of Erythropoiesis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00"/>
                </a:solidFill>
              </a:rPr>
              <a:t>Importance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800080"/>
                </a:solidFill>
              </a:rPr>
              <a:t>Factors affecting </a:t>
            </a:r>
            <a:r>
              <a:rPr lang="en-US" b="1" dirty="0" err="1">
                <a:solidFill>
                  <a:srgbClr val="800080"/>
                </a:solidFill>
              </a:rPr>
              <a:t>Erythropoiesis</a:t>
            </a:r>
            <a:endParaRPr lang="en-US" b="1" dirty="0">
              <a:solidFill>
                <a:srgbClr val="80008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Tissue Oxygenation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Anemia, High Altitudes, </a:t>
            </a:r>
            <a:r>
              <a:rPr lang="en-US" dirty="0" smtClean="0"/>
              <a:t>heart and lung problems.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993300"/>
                </a:solidFill>
              </a:rPr>
              <a:t>ERYTHROPOITEN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Vitamins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Metals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Proteins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</a:rPr>
              <a:t>Hormones</a:t>
            </a:r>
          </a:p>
          <a:p>
            <a:pPr lvl="1">
              <a:lnSpc>
                <a:spcPct val="90000"/>
              </a:lnSpc>
              <a:buNone/>
            </a:pP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Vitamins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344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b="1" dirty="0" err="1">
                <a:solidFill>
                  <a:srgbClr val="CC3300"/>
                </a:solidFill>
              </a:rPr>
              <a:t>Vit</a:t>
            </a:r>
            <a:r>
              <a:rPr lang="en-US" b="1" dirty="0">
                <a:solidFill>
                  <a:srgbClr val="CC3300"/>
                </a:solidFill>
              </a:rPr>
              <a:t> B</a:t>
            </a:r>
            <a:r>
              <a:rPr lang="en-US" b="1" baseline="-25000" dirty="0">
                <a:solidFill>
                  <a:srgbClr val="CC3300"/>
                </a:solidFill>
              </a:rPr>
              <a:t>12</a:t>
            </a:r>
            <a:r>
              <a:rPr lang="en-US" b="1" dirty="0">
                <a:solidFill>
                  <a:srgbClr val="CC3300"/>
                </a:solidFill>
              </a:rPr>
              <a:t> &amp; Folic acid</a:t>
            </a:r>
            <a:r>
              <a:rPr lang="en-US" sz="2800" b="1" dirty="0">
                <a:solidFill>
                  <a:srgbClr val="CC3300"/>
                </a:solidFill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US" sz="2800" dirty="0"/>
              <a:t>Essential for formation of </a:t>
            </a:r>
            <a:r>
              <a:rPr lang="en-US" sz="2800" b="1" dirty="0" err="1">
                <a:solidFill>
                  <a:srgbClr val="0033CC"/>
                </a:solidFill>
              </a:rPr>
              <a:t>thymidine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triphosphate</a:t>
            </a:r>
            <a:endParaRPr lang="en-US" sz="2800" b="1" dirty="0">
              <a:solidFill>
                <a:srgbClr val="0033CC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800" dirty="0"/>
              <a:t>Essential </a:t>
            </a:r>
            <a:r>
              <a:rPr lang="en-US" sz="2800" b="1" dirty="0">
                <a:solidFill>
                  <a:srgbClr val="CC9900"/>
                </a:solidFill>
              </a:rPr>
              <a:t>building block of DNA</a:t>
            </a:r>
          </a:p>
          <a:p>
            <a:pPr>
              <a:lnSpc>
                <a:spcPct val="160000"/>
              </a:lnSpc>
            </a:pPr>
            <a:r>
              <a:rPr lang="en-US" sz="2800" b="1" dirty="0">
                <a:solidFill>
                  <a:srgbClr val="008000"/>
                </a:solidFill>
                <a:latin typeface="Comic Sans MS" pitchFamily="66" charset="0"/>
              </a:rPr>
              <a:t>Diminished </a:t>
            </a:r>
            <a:r>
              <a:rPr lang="en-US" sz="2800" b="1" dirty="0" smtClean="0">
                <a:solidFill>
                  <a:srgbClr val="008000"/>
                </a:solidFill>
                <a:latin typeface="Comic Sans MS" pitchFamily="66" charset="0"/>
              </a:rPr>
              <a:t>DNA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sv-SE" sz="2800" b="1" dirty="0" smtClean="0">
                <a:solidFill>
                  <a:srgbClr val="FF0000"/>
                </a:solidFill>
              </a:rPr>
              <a:t>Other vitamins : </a:t>
            </a:r>
            <a:r>
              <a:rPr lang="sv-SE" sz="2800" b="1" dirty="0" smtClean="0"/>
              <a:t>Vit </a:t>
            </a:r>
            <a:r>
              <a:rPr lang="sv-SE" sz="2800" b="1" dirty="0"/>
              <a:t>B6, Riboflavin, nicotinic acid, biotin, Vit C, Vit E </a:t>
            </a:r>
          </a:p>
          <a:p>
            <a:pPr>
              <a:lnSpc>
                <a:spcPct val="160000"/>
              </a:lnSpc>
            </a:pPr>
            <a:endParaRPr lang="en-US" sz="28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7944" y="3717032"/>
            <a:ext cx="5076056" cy="1656184"/>
            <a:chOff x="4191000" y="4191000"/>
            <a:chExt cx="4953000" cy="2286000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4191000" y="4191000"/>
              <a:ext cx="4495800" cy="2286000"/>
            </a:xfrm>
            <a:prstGeom prst="wedgeRectCallout">
              <a:avLst>
                <a:gd name="adj1" fmla="val -60097"/>
                <a:gd name="adj2" fmla="val -40069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267200" y="4437112"/>
              <a:ext cx="4876800" cy="108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</a:pPr>
              <a:r>
                <a:rPr lang="en-US" sz="2400" b="1" dirty="0" smtClean="0">
                  <a:solidFill>
                    <a:srgbClr val="CC3399"/>
                  </a:solidFill>
                </a:rPr>
                <a:t> Failure </a:t>
              </a:r>
              <a:r>
                <a:rPr lang="en-US" sz="2400" b="1" dirty="0">
                  <a:solidFill>
                    <a:srgbClr val="CC3399"/>
                  </a:solidFill>
                </a:rPr>
                <a:t>of nuclear maturation</a:t>
              </a:r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4267200" y="5257800"/>
              <a:ext cx="4495800" cy="1089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</a:pPr>
              <a:r>
                <a:rPr lang="en-US" sz="2400" b="1" dirty="0" smtClean="0"/>
                <a:t> Inadequate </a:t>
              </a:r>
              <a:r>
                <a:rPr lang="en-US" sz="2400" b="1" dirty="0" err="1"/>
                <a:t>Erythropoiesis</a:t>
              </a:r>
              <a:endParaRPr lang="en-US" sz="2400" b="1" dirty="0"/>
            </a:p>
            <a:p>
              <a:pPr>
                <a:spcBef>
                  <a:spcPct val="50000"/>
                </a:spcBef>
              </a:pP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Minerals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39472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Iron </a:t>
            </a:r>
            <a:endParaRPr lang="en-GB" dirty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- Formation </a:t>
            </a:r>
            <a:r>
              <a:rPr lang="en-GB" dirty="0"/>
              <a:t>of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hemo</a:t>
            </a:r>
            <a:r>
              <a:rPr lang="en-GB" dirty="0" err="1" smtClean="0"/>
              <a:t>globin</a:t>
            </a:r>
            <a:r>
              <a:rPr lang="en-GB" dirty="0" smtClean="0"/>
              <a:t> </a:t>
            </a:r>
            <a:endParaRPr lang="en-GB" dirty="0"/>
          </a:p>
          <a:p>
            <a:pPr>
              <a:buNone/>
            </a:pPr>
            <a:r>
              <a:rPr lang="en-GB" dirty="0" smtClean="0"/>
              <a:t>  - Deficiency can lead to </a:t>
            </a:r>
            <a:r>
              <a:rPr lang="en-GB" dirty="0"/>
              <a:t>anaemia </a:t>
            </a:r>
          </a:p>
          <a:p>
            <a:pPr>
              <a:lnSpc>
                <a:spcPct val="110000"/>
              </a:lnSpc>
            </a:pP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CC3300"/>
                </a:solidFill>
                <a:latin typeface="Comic Sans MS" pitchFamily="66" charset="0"/>
              </a:rPr>
              <a:t>Copper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Necessary </a:t>
            </a:r>
            <a:r>
              <a:rPr lang="en-US" dirty="0"/>
              <a:t>for Iron </a:t>
            </a:r>
            <a:r>
              <a:rPr lang="en-US" dirty="0" smtClean="0"/>
              <a:t>metabolism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Cobalt</a:t>
            </a: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Forms a part of Vitamin </a:t>
            </a:r>
            <a:r>
              <a:rPr lang="en-US" b="1" dirty="0"/>
              <a:t>B</a:t>
            </a:r>
            <a:r>
              <a:rPr lang="en-US" b="1" baseline="-25000" dirty="0"/>
              <a:t>12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Zinc </a:t>
            </a:r>
            <a:r>
              <a:rPr lang="en-US" b="1" dirty="0">
                <a:solidFill>
                  <a:srgbClr val="CC3300"/>
                </a:solidFill>
                <a:latin typeface="Comic Sans MS" pitchFamily="66" charset="0"/>
              </a:rPr>
              <a:t>and </a:t>
            </a: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Manganesium</a:t>
            </a: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  <a:p>
            <a:pPr lvl="1">
              <a:lnSpc>
                <a:spcPct val="110000"/>
              </a:lnSpc>
            </a:pPr>
            <a:endParaRPr lang="en-US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Amino acids and hormones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29600" cy="5644480"/>
          </a:xfrm>
          <a:solidFill>
            <a:srgbClr val="33CCFF"/>
          </a:solidFill>
        </p:spPr>
        <p:txBody>
          <a:bodyPr>
            <a:noAutofit/>
          </a:bodyPr>
          <a:lstStyle/>
          <a:p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Proteins &amp; Amino </a:t>
            </a:r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acids: </a:t>
            </a:r>
            <a:r>
              <a:rPr lang="en-GB" sz="2600" b="1" dirty="0"/>
              <a:t>formation of </a:t>
            </a:r>
            <a:r>
              <a:rPr lang="en-GB" sz="2600" b="1" dirty="0" err="1">
                <a:solidFill>
                  <a:schemeClr val="bg1"/>
                </a:solidFill>
              </a:rPr>
              <a:t>globin</a:t>
            </a:r>
            <a:r>
              <a:rPr lang="en-GB" sz="2600" b="1" dirty="0"/>
              <a:t> in </a:t>
            </a:r>
            <a:r>
              <a:rPr lang="en-GB" sz="2600" b="1" dirty="0" err="1" smtClean="0"/>
              <a:t>hemoglobin</a:t>
            </a:r>
            <a:r>
              <a:rPr lang="en-GB" sz="2600" b="1" dirty="0" smtClean="0"/>
              <a:t> </a:t>
            </a:r>
            <a:endParaRPr lang="en-GB" sz="2600" b="1" dirty="0"/>
          </a:p>
          <a:p>
            <a:pPr>
              <a:buNone/>
            </a:pPr>
            <a:r>
              <a:rPr lang="en-GB" sz="2600" dirty="0"/>
              <a:t>–</a:t>
            </a:r>
            <a:r>
              <a:rPr lang="en-GB" sz="2600" b="1" dirty="0"/>
              <a:t>sever protein deficiency </a:t>
            </a:r>
            <a:r>
              <a:rPr lang="en-GB" sz="2600" b="1" dirty="0" smtClean="0"/>
              <a:t>results in anaemia</a:t>
            </a:r>
          </a:p>
          <a:p>
            <a:pPr>
              <a:buNone/>
            </a:pPr>
            <a:r>
              <a:rPr lang="en-GB" sz="2600" b="1" dirty="0" smtClean="0"/>
              <a:t> </a:t>
            </a:r>
            <a:endParaRPr lang="en-GB" sz="2600" b="1" dirty="0"/>
          </a:p>
          <a:p>
            <a:pPr>
              <a:lnSpc>
                <a:spcPct val="130000"/>
              </a:lnSpc>
            </a:pPr>
            <a:r>
              <a:rPr lang="en-US" sz="3600" b="1" u="sng" dirty="0" smtClean="0">
                <a:solidFill>
                  <a:srgbClr val="FF0000"/>
                </a:solidFill>
              </a:rPr>
              <a:t>Hormones: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0033CC"/>
                </a:solidFill>
              </a:rPr>
              <a:t>-   Testosterone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66"/>
                </a:solidFill>
              </a:rPr>
              <a:t>Growth hormone</a:t>
            </a:r>
            <a:endParaRPr lang="en-US" sz="2600" b="1" dirty="0">
              <a:solidFill>
                <a:srgbClr val="0033CC"/>
              </a:solidFill>
            </a:endParaRP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009900"/>
                </a:solidFill>
              </a:rPr>
              <a:t>Thyroid hormone</a:t>
            </a:r>
          </a:p>
          <a:p>
            <a:pPr>
              <a:buFontTx/>
              <a:buChar char="-"/>
            </a:pPr>
            <a:r>
              <a:rPr lang="en-US" sz="2600" b="1" dirty="0" err="1" smtClean="0">
                <a:solidFill>
                  <a:srgbClr val="CC3300"/>
                </a:solidFill>
              </a:rPr>
              <a:t>Cortisol</a:t>
            </a:r>
            <a:endParaRPr lang="en-US" sz="2600" b="1" dirty="0">
              <a:solidFill>
                <a:srgbClr val="CC3300"/>
              </a:solidFill>
            </a:endParaRPr>
          </a:p>
          <a:p>
            <a:pPr>
              <a:buFontTx/>
              <a:buChar char="-"/>
            </a:pPr>
            <a:r>
              <a:rPr lang="en-US" sz="2600" b="1" dirty="0" err="1" smtClean="0">
                <a:solidFill>
                  <a:srgbClr val="CC0099"/>
                </a:solidFill>
              </a:rPr>
              <a:t>Adrenocorticotrophic</a:t>
            </a:r>
            <a:r>
              <a:rPr lang="en-US" sz="2600" b="1" dirty="0" smtClean="0">
                <a:solidFill>
                  <a:srgbClr val="CC0099"/>
                </a:solidFill>
              </a:rPr>
              <a:t> hormone  (ACTH)</a:t>
            </a:r>
          </a:p>
          <a:p>
            <a:pPr>
              <a:lnSpc>
                <a:spcPct val="130000"/>
              </a:lnSpc>
              <a:buFontTx/>
              <a:buChar char="-"/>
            </a:pPr>
            <a:endParaRPr lang="en-US" sz="2600" dirty="0">
              <a:latin typeface="Comic Sans MS" pitchFamily="66" charset="0"/>
            </a:endParaRPr>
          </a:p>
          <a:p>
            <a:pPr lvl="1"/>
            <a:endParaRPr lang="en-US" sz="2600" dirty="0">
              <a:latin typeface="Comic Sans MS" pitchFamily="66" charset="0"/>
            </a:endParaRP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0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/>
          </a:p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Vitamin B12 &amp; Folic acid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2800" b="1" dirty="0" smtClean="0"/>
              <a:t>Important for DNA synthesis and final maturation of RBC. 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0000CC"/>
                </a:solidFill>
              </a:rPr>
              <a:t>Dietary source: </a:t>
            </a:r>
            <a:r>
              <a:rPr lang="en-GB" sz="2800" b="1" dirty="0" smtClean="0"/>
              <a:t>meat, milk, liver, green vegetables. </a:t>
            </a:r>
          </a:p>
          <a:p>
            <a:endParaRPr lang="en-GB" sz="2800" dirty="0" smtClean="0"/>
          </a:p>
          <a:p>
            <a:r>
              <a:rPr lang="en-GB" sz="2800" b="1" dirty="0" smtClean="0">
                <a:solidFill>
                  <a:srgbClr val="00B050"/>
                </a:solidFill>
              </a:rPr>
              <a:t>Deficiency leads to: </a:t>
            </a:r>
          </a:p>
          <a:p>
            <a:pPr>
              <a:buFontTx/>
              <a:buChar char="-"/>
            </a:pPr>
            <a:r>
              <a:rPr lang="en-GB" sz="2800" b="1" dirty="0" smtClean="0"/>
              <a:t> Failure of nuclear maturation &amp; division </a:t>
            </a:r>
          </a:p>
          <a:p>
            <a:pPr>
              <a:buFontTx/>
              <a:buChar char="-"/>
            </a:pPr>
            <a:r>
              <a:rPr lang="en-GB" sz="2800" b="1" dirty="0" smtClean="0"/>
              <a:t> Abnormally large &amp; oval shape RBC </a:t>
            </a:r>
          </a:p>
          <a:p>
            <a:pPr>
              <a:buFontTx/>
              <a:buChar char="-"/>
            </a:pPr>
            <a:r>
              <a:rPr lang="en-GB" sz="2800" b="1" dirty="0" smtClean="0"/>
              <a:t> Short life span </a:t>
            </a:r>
          </a:p>
          <a:p>
            <a:pPr>
              <a:buFontTx/>
              <a:buChar char="-"/>
            </a:pPr>
            <a:r>
              <a:rPr lang="en-GB" sz="2800" b="1" dirty="0" smtClean="0"/>
              <a:t> Reduced RBC count &amp; </a:t>
            </a:r>
            <a:r>
              <a:rPr lang="en-GB" sz="2800" b="1" dirty="0" err="1" smtClean="0"/>
              <a:t>Hb</a:t>
            </a:r>
            <a:r>
              <a:rPr lang="en-GB" sz="2800" b="1" dirty="0" smtClean="0"/>
              <a:t> </a:t>
            </a:r>
          </a:p>
          <a:p>
            <a:pPr>
              <a:buFontTx/>
              <a:buChar char="-"/>
            </a:pPr>
            <a:r>
              <a:rPr lang="en-GB" sz="2800" b="1" dirty="0" smtClean="0"/>
              <a:t> </a:t>
            </a:r>
            <a:r>
              <a:rPr lang="en-GB" sz="2800" b="1" dirty="0" err="1" smtClean="0">
                <a:solidFill>
                  <a:srgbClr val="00B0F0"/>
                </a:solidFill>
              </a:rPr>
              <a:t>Macrocytic</a:t>
            </a:r>
            <a:r>
              <a:rPr lang="en-GB" sz="2800" b="1" dirty="0" smtClean="0">
                <a:solidFill>
                  <a:srgbClr val="00B0F0"/>
                </a:solidFill>
              </a:rPr>
              <a:t> (</a:t>
            </a:r>
            <a:r>
              <a:rPr lang="en-GB" sz="2800" b="1" dirty="0" err="1" smtClean="0">
                <a:solidFill>
                  <a:srgbClr val="00B0F0"/>
                </a:solidFill>
              </a:rPr>
              <a:t>megaloblastic</a:t>
            </a:r>
            <a:r>
              <a:rPr lang="en-GB" sz="2800" b="1" dirty="0" smtClean="0">
                <a:solidFill>
                  <a:srgbClr val="00B0F0"/>
                </a:solidFill>
              </a:rPr>
              <a:t>) </a:t>
            </a:r>
            <a:r>
              <a:rPr lang="en-GB" sz="2800" b="1" dirty="0" err="1" smtClean="0">
                <a:solidFill>
                  <a:srgbClr val="00B0F0"/>
                </a:solidFill>
              </a:rPr>
              <a:t>anemia</a:t>
            </a:r>
            <a:r>
              <a:rPr lang="en-GB" sz="2800" b="1" dirty="0" smtClean="0">
                <a:solidFill>
                  <a:srgbClr val="00B0F0"/>
                </a:solidFill>
              </a:rPr>
              <a:t> </a:t>
            </a:r>
          </a:p>
          <a:p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49080"/>
            <a:ext cx="19335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1113</Words>
  <Application>Microsoft Office PowerPoint</Application>
  <PresentationFormat>On-screen Show (4:3)</PresentationFormat>
  <Paragraphs>221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Control of erythropoiesis, iron metabolism, and hemoglobin  </vt:lpstr>
      <vt:lpstr>Slide 2</vt:lpstr>
      <vt:lpstr>Regulation of Erythropoiesis</vt:lpstr>
      <vt:lpstr>Slide 4</vt:lpstr>
      <vt:lpstr>Regulation of Erythropoiesis</vt:lpstr>
      <vt:lpstr>Vitamins</vt:lpstr>
      <vt:lpstr>Minerals</vt:lpstr>
      <vt:lpstr>Amino acids and hormones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Extravascular Pathway for RBC Destruction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AND FUNCTION OF BLOOD  </dc:title>
  <dc:creator>Mohd</dc:creator>
  <cp:lastModifiedBy>Dr. Salah</cp:lastModifiedBy>
  <cp:revision>142</cp:revision>
  <dcterms:created xsi:type="dcterms:W3CDTF">2013-09-13T05:32:49Z</dcterms:created>
  <dcterms:modified xsi:type="dcterms:W3CDTF">2014-09-21T06:42:46Z</dcterms:modified>
</cp:coreProperties>
</file>