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4" r:id="rId5"/>
    <p:sldId id="265" r:id="rId6"/>
    <p:sldId id="284" r:id="rId7"/>
    <p:sldId id="268" r:id="rId8"/>
    <p:sldId id="266" r:id="rId9"/>
    <p:sldId id="269" r:id="rId10"/>
    <p:sldId id="263" r:id="rId11"/>
    <p:sldId id="267" r:id="rId12"/>
    <p:sldId id="259" r:id="rId13"/>
    <p:sldId id="270" r:id="rId14"/>
    <p:sldId id="271" r:id="rId15"/>
    <p:sldId id="272" r:id="rId16"/>
    <p:sldId id="273" r:id="rId17"/>
    <p:sldId id="286" r:id="rId18"/>
    <p:sldId id="287" r:id="rId19"/>
    <p:sldId id="261" r:id="rId20"/>
    <p:sldId id="274" r:id="rId21"/>
    <p:sldId id="276" r:id="rId22"/>
    <p:sldId id="278" r:id="rId23"/>
    <p:sldId id="277" r:id="rId24"/>
    <p:sldId id="293" r:id="rId25"/>
    <p:sldId id="294" r:id="rId26"/>
    <p:sldId id="292" r:id="rId27"/>
    <p:sldId id="291" r:id="rId28"/>
    <p:sldId id="281" r:id="rId29"/>
    <p:sldId id="282" r:id="rId30"/>
    <p:sldId id="285" r:id="rId31"/>
    <p:sldId id="283" r:id="rId32"/>
    <p:sldId id="290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89"/>
    <a:srgbClr val="FF3399"/>
    <a:srgbClr val="873978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2EAC8-3082-4152-9992-E60827E8E995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F403-2461-4A2D-B22D-A893C16686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10277-4D89-4C02-8C4B-D08CCF46580B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5CBBE-13C0-4011-B560-9467DC3F8E95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09CAD-9BC8-4CE5-B91D-FAAEEB284ACF}" type="slidenum">
              <a:rPr lang="ar-SA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132B1E-E579-4ED0-AB52-FCDEC89DAA3A}" type="slidenum">
              <a:rPr lang="en-GB"/>
              <a:pPr/>
              <a:t>31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6D1217-74DD-4E9B-A26E-EEBF995C73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14F2-7F30-4106-A2AA-5F6ED050565B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EE3B3-6612-466C-8DAD-2D714F119AD0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5CCEAD-0D8E-4CA8-B12F-200EDD311073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C7DC1-343C-4AF7-9A9C-2F1139033369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81AB1-6E3B-4C93-A195-4E6A6C6C2C44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50619-71BD-44F1-8F2F-3E5D836E5AE9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C095B-9010-4409-AB38-6A40D7BBAA35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B37D6-12B4-419B-A018-D8EB79C95C87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6BA0-6D83-426A-A4A2-AAFBD1A4639E}" type="datetimeFigureOut">
              <a:rPr lang="en-GB" smtClean="0"/>
              <a:pPr/>
              <a:t>21/09/2014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0CE0-C350-4E53-9DC4-53BE15380A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egeek.com/what-is-the-immune-system.htm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%0c19-01c_1.jpg%20%20%20%20%20%20%20%20%20%20%20%20%20%20%20%20%20%20%20%20%20%20%20%20%20%20%20%20%20%20%20%20%20%20%20%20%20%20%20%20%20%20%20%20%20%20%20%20%20%20%200001C664%0e%20%20Macintosh%20HD%20%20%20%20%20%20%20%20%20%20%20%20%20%20%20%20%20BA03BFAA: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332656"/>
            <a:ext cx="8208962" cy="6144344"/>
          </a:xfrm>
          <a:prstGeom prst="rect">
            <a:avLst/>
          </a:prstGeom>
        </p:spPr>
        <p:txBody>
          <a:bodyPr/>
          <a:lstStyle/>
          <a:p>
            <a:pPr marL="3175" indent="11113">
              <a:lnSpc>
                <a:spcPct val="80000"/>
              </a:lnSpc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sz="2400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sz="2400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endParaRPr lang="en-US" b="1" dirty="0" smtClean="0">
              <a:solidFill>
                <a:srgbClr val="7030A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>
              <a:lnSpc>
                <a:spcPct val="80000"/>
              </a:lnSpc>
            </a:pPr>
            <a:r>
              <a:rPr lang="en-US" sz="1600" b="1" dirty="0" smtClean="0">
                <a:solidFill>
                  <a:schemeClr val="accent1"/>
                </a:solidFill>
                <a:latin typeface="Comic Sans MS" pitchFamily="66" charset="0"/>
              </a:rPr>
              <a:t>TEXTBOOK OF MEDICAL  PHYSIOLOGY</a:t>
            </a:r>
          </a:p>
          <a:p>
            <a:pPr marL="812800" indent="-812800">
              <a:lnSpc>
                <a:spcPct val="80000"/>
              </a:lnSpc>
            </a:pPr>
            <a:endParaRPr lang="en-US" sz="1600" b="1" dirty="0" smtClean="0"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sz="1600" b="1" dirty="0" smtClean="0">
                <a:latin typeface="Comic Sans MS" pitchFamily="66" charset="0"/>
              </a:rPr>
              <a:t>GUYTON &amp; HALL 11</a:t>
            </a:r>
            <a:r>
              <a:rPr lang="en-US" sz="1600" b="1" baseline="30000" dirty="0" smtClean="0">
                <a:latin typeface="Comic Sans MS" pitchFamily="66" charset="0"/>
              </a:rPr>
              <a:t>TH</a:t>
            </a:r>
            <a:r>
              <a:rPr lang="en-US" sz="1600" b="1" dirty="0" smtClean="0">
                <a:latin typeface="Comic Sans MS" pitchFamily="66" charset="0"/>
              </a:rPr>
              <a:t> EDITION</a:t>
            </a:r>
          </a:p>
          <a:p>
            <a:pPr marL="812800" indent="-812800">
              <a:lnSpc>
                <a:spcPct val="80000"/>
              </a:lnSpc>
            </a:pPr>
            <a:endParaRPr lang="en-US" sz="1600" b="1" dirty="0" smtClean="0"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r>
              <a:rPr lang="en-US" sz="1600" b="1" dirty="0" smtClean="0">
                <a:solidFill>
                  <a:srgbClr val="00B050"/>
                </a:solidFill>
                <a:latin typeface="Comic Sans MS" pitchFamily="66" charset="0"/>
              </a:rPr>
              <a:t>UNIT VI  CHAPTERS 33</a:t>
            </a:r>
          </a:p>
          <a:p>
            <a:pPr marL="812800" indent="-812800">
              <a:lnSpc>
                <a:spcPct val="80000"/>
              </a:lnSpc>
            </a:pPr>
            <a:endParaRPr lang="en-US" sz="2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12800" indent="-812800">
              <a:lnSpc>
                <a:spcPct val="80000"/>
              </a:lnSpc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812800" indent="-812800"/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Dr.Salah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Elmalik</a:t>
            </a:r>
            <a:endParaRPr lang="en-US" sz="2400" b="1" dirty="0" smtClean="0">
              <a:solidFill>
                <a:srgbClr val="C00000"/>
              </a:solidFill>
              <a:latin typeface="Comic Sans MS" pitchFamily="66" charset="0"/>
              <a:ea typeface="+mj-ea"/>
              <a:cs typeface="+mj-cs"/>
            </a:endParaRPr>
          </a:p>
          <a:p>
            <a:pPr marL="812800" indent="-812800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Department 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of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Physiology, </a:t>
            </a:r>
          </a:p>
          <a:p>
            <a:pPr marL="812800" indent="-812800"/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King Saud University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44034" name="Picture 2" descr="White blood 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672408" cy="27363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20688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White Blood Cells</a:t>
            </a: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Leukocytes)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rgbClr val="0000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Blood</a:t>
            </a:r>
            <a:r>
              <a:rPr lang="en-US" sz="4000" b="1" smtClean="0">
                <a:latin typeface="Comic Sans MS" pitchFamily="66" charset="0"/>
              </a:rPr>
              <a:t> </a:t>
            </a:r>
            <a:r>
              <a:rPr lang="en-US" sz="4000" b="1" smtClean="0">
                <a:solidFill>
                  <a:srgbClr val="FFFF00"/>
                </a:solidFill>
                <a:latin typeface="Comic Sans MS" pitchFamily="66" charset="0"/>
              </a:rPr>
              <a:t>Film</a:t>
            </a:r>
          </a:p>
        </p:txBody>
      </p:sp>
      <p:pic>
        <p:nvPicPr>
          <p:cNvPr id="10243" name="Picture 3" descr="Bloo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764704"/>
            <a:ext cx="6858000" cy="5921375"/>
          </a:xfrm>
          <a:noFill/>
        </p:spPr>
      </p:pic>
      <p:cxnSp>
        <p:nvCxnSpPr>
          <p:cNvPr id="5" name="Straight Arrow Connector 4"/>
          <p:cNvCxnSpPr/>
          <p:nvPr/>
        </p:nvCxnSpPr>
        <p:spPr>
          <a:xfrm flipH="1">
            <a:off x="6372200" y="2060848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004048" y="3284984"/>
            <a:ext cx="24482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79912" y="1484784"/>
            <a:ext cx="388843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48064" y="5229200"/>
            <a:ext cx="237626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91880" y="5805264"/>
            <a:ext cx="40324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40352" y="126876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Eosinophil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24328" y="1844824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Monocyte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52320" y="306896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Neutrophil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5013176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Lymphocyte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24328" y="5589240"/>
            <a:ext cx="140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Basophill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066800"/>
          </a:xfrm>
          <a:noFill/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Genesis (Production) of WBCs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971600" y="1556792"/>
            <a:ext cx="6858000" cy="48768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Pluripotential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hematopoietic</a:t>
            </a:r>
            <a:r>
              <a:rPr lang="en-US" sz="2800" b="1" i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stem cell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Committed Stem cell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RBCs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        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WBCs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Platelets</a:t>
            </a:r>
          </a:p>
          <a:p>
            <a:pPr algn="ctr"/>
            <a:endParaRPr lang="en-US" sz="2400" dirty="0">
              <a:solidFill>
                <a:schemeClr val="folHlink"/>
              </a:solidFill>
              <a:latin typeface="Comic Sans MS" pitchFamily="66" charset="0"/>
            </a:endParaRPr>
          </a:p>
          <a:p>
            <a:pPr algn="ctr"/>
            <a:endParaRPr lang="en-US" sz="3200" b="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2400" dirty="0" err="1">
                <a:solidFill>
                  <a:srgbClr val="FF9966"/>
                </a:solidFill>
                <a:latin typeface="Comic Sans MS" pitchFamily="66" charset="0"/>
              </a:rPr>
              <a:t>Mylocytic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sz="2400" dirty="0">
                <a:solidFill>
                  <a:srgbClr val="FFFF66"/>
                </a:solidFill>
                <a:latin typeface="Comic Sans MS" pitchFamily="66" charset="0"/>
              </a:rPr>
              <a:t>Lymphocytic </a:t>
            </a:r>
          </a:p>
          <a:p>
            <a:pPr algn="ctr"/>
            <a:r>
              <a:rPr lang="en-US" sz="2400" dirty="0" smtClean="0">
                <a:solidFill>
                  <a:srgbClr val="FF9966"/>
                </a:solidFill>
                <a:latin typeface="Comic Sans MS" pitchFamily="66" charset="0"/>
              </a:rPr>
              <a:t>Lineage  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           </a:t>
            </a: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rgbClr val="FFFF66"/>
                </a:solidFill>
                <a:latin typeface="Comic Sans MS" pitchFamily="66" charset="0"/>
              </a:rPr>
              <a:t>Lineage</a:t>
            </a:r>
            <a:endParaRPr lang="en-US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990600" y="2438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b="0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4067944" y="2636912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H="1">
            <a:off x="2339752" y="3573016"/>
            <a:ext cx="360040" cy="37680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H="1">
            <a:off x="3995936" y="3573016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 flipH="1">
            <a:off x="5943600" y="3581400"/>
            <a:ext cx="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 flipH="1">
            <a:off x="2819400" y="4293096"/>
            <a:ext cx="888504" cy="888504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92174" name="Line 14"/>
          <p:cNvSpPr>
            <a:spLocks noChangeShapeType="1"/>
          </p:cNvSpPr>
          <p:nvPr/>
        </p:nvSpPr>
        <p:spPr bwMode="auto">
          <a:xfrm>
            <a:off x="4427984" y="4365104"/>
            <a:ext cx="648072" cy="7920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2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2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 animBg="1"/>
      <p:bldP spid="92170" grpId="0" animBg="1"/>
      <p:bldP spid="92171" grpId="0" animBg="1"/>
      <p:bldP spid="92172" grpId="0" animBg="1"/>
      <p:bldP spid="92173" grpId="0" animBg="1"/>
      <p:bldP spid="92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0"/>
            <a:ext cx="619268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 smtClean="0">
                <a:solidFill>
                  <a:srgbClr val="FF0000"/>
                </a:solidFill>
              </a:rPr>
              <a:t>Leukopoiesis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" name="Picture 3" descr="mm3lf1709_a"/>
          <p:cNvPicPr>
            <a:picLocks noChangeAspect="1" noChangeArrowheads="1"/>
          </p:cNvPicPr>
          <p:nvPr/>
        </p:nvPicPr>
        <p:blipFill>
          <a:blip r:embed="rId2" cstate="print"/>
          <a:srcRect b="5390"/>
          <a:stretch>
            <a:fillRect/>
          </a:stretch>
        </p:blipFill>
        <p:spPr bwMode="auto">
          <a:xfrm>
            <a:off x="467544" y="685800"/>
            <a:ext cx="8352928" cy="591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70C0"/>
                </a:solidFill>
              </a:rPr>
              <a:t/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Genesis (Production) of WBCs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Comic Sans MS" pitchFamily="66" charset="0"/>
              </a:rPr>
              <a:t>leukopoiesis</a:t>
            </a: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600" b="1" u="sng" dirty="0" smtClean="0">
                <a:solidFill>
                  <a:srgbClr val="00B0F0"/>
                </a:solidFill>
                <a:latin typeface="Comic Sans MS" pitchFamily="66" charset="0"/>
              </a:rPr>
              <a:t>Sites of WBC formation: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Comic Sans MS" pitchFamily="66" charset="0"/>
              </a:rPr>
              <a:t>Granulocytes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neutrophil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basophil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eosinophil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):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bone marrow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600" b="1" dirty="0" err="1" smtClean="0">
                <a:solidFill>
                  <a:srgbClr val="00B050"/>
                </a:solidFill>
                <a:latin typeface="Comic Sans MS" pitchFamily="66" charset="0"/>
              </a:rPr>
              <a:t>Agranulocytes</a:t>
            </a:r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Lymphocytes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-"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bone marrow, thymus, lymphoid tissues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-"/>
            </a:pP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Comic Sans MS" pitchFamily="66" charset="0"/>
              </a:rPr>
              <a:t>Monocytes</a:t>
            </a:r>
            <a:endParaRPr lang="en-US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990600" lvl="1" indent="-533400" eaLnBrk="1" hangingPunct="1">
              <a:lnSpc>
                <a:spcPct val="9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- bone marrow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00B050"/>
                </a:solidFill>
                <a:latin typeface="Comic Sans MS" pitchFamily="66" charset="0"/>
              </a:rPr>
              <a:t>Life Span of WBCs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Granulocytes: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4 to 8 hrs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(transit time )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in blood circulation</a:t>
            </a:r>
          </a:p>
          <a:p>
            <a:pPr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4 to 5 days in tissues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 infections life span a few hours</a:t>
            </a:r>
          </a:p>
          <a:p>
            <a:pPr marL="285750" lvl="1" eaLnBrk="1" hangingPunct="1">
              <a:buFontTx/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Comic Sans MS" pitchFamily="66" charset="0"/>
              </a:rPr>
              <a:t>Monocytes</a:t>
            </a: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:</a:t>
            </a:r>
          </a:p>
          <a:p>
            <a:pPr marL="285750" lvl="1"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10 to 20 hrs in blood circulation</a:t>
            </a:r>
          </a:p>
          <a:p>
            <a:pPr marL="285750" lvl="1" eaLnBrk="1" hangingPunct="1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Leave capillaries to tissues, increase in size  to become tissue </a:t>
            </a:r>
            <a:r>
              <a:rPr lang="en-US" dirty="0" err="1" smtClean="0">
                <a:solidFill>
                  <a:srgbClr val="FF3399"/>
                </a:solidFill>
                <a:latin typeface="Comic Sans MS" pitchFamily="66" charset="0"/>
              </a:rPr>
              <a:t>macrphages</a:t>
            </a:r>
            <a:r>
              <a:rPr lang="en-US" dirty="0" smtClean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which live for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5638"/>
            <a:ext cx="8229600" cy="792162"/>
          </a:xfrm>
        </p:spPr>
        <p:txBody>
          <a:bodyPr/>
          <a:lstStyle/>
          <a:p>
            <a:pPr eaLnBrk="1" hangingPunct="1"/>
            <a:r>
              <a:rPr lang="en-US" sz="3600" u="sng" dirty="0" smtClean="0">
                <a:solidFill>
                  <a:srgbClr val="00B050"/>
                </a:solidFill>
                <a:latin typeface="Comic Sans MS" pitchFamily="66" charset="0"/>
              </a:rPr>
              <a:t>Life Span of WBCs-</a:t>
            </a:r>
            <a:r>
              <a:rPr lang="en-US" sz="2000" u="sng" dirty="0" smtClean="0">
                <a:solidFill>
                  <a:srgbClr val="00B050"/>
                </a:solidFill>
                <a:latin typeface="Comic Sans MS" pitchFamily="66" charset="0"/>
              </a:rPr>
              <a:t>cont.</a:t>
            </a:r>
            <a:endParaRPr lang="en-US" sz="3600" u="sng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868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Lymphocytes: </a:t>
            </a:r>
          </a:p>
          <a:p>
            <a:pPr eaLnBrk="1" hangingPunct="1"/>
            <a:r>
              <a:rPr lang="en-US" sz="3600" dirty="0" smtClean="0">
                <a:solidFill>
                  <a:srgbClr val="0070C0"/>
                </a:solidFill>
                <a:latin typeface="Comic Sans MS" pitchFamily="66" charset="0"/>
              </a:rPr>
              <a:t>A few hrs in blood circulation &gt;&gt; tissues &gt;&gt; 	lymph &gt;&gt;&gt; Blood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(Recirculation)</a:t>
            </a:r>
          </a:p>
          <a:p>
            <a:pPr lvl="1" eaLnBrk="1" hangingPunct="1">
              <a:buFontTx/>
              <a:buNone/>
            </a:pPr>
            <a:endParaRPr lang="en-US" sz="3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 eaLnBrk="1" hangingPunct="1"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Life span: </a:t>
            </a:r>
            <a:r>
              <a:rPr lang="en-US" sz="3600" b="1" dirty="0" smtClean="0">
                <a:latin typeface="Comic Sans MS" pitchFamily="66" charset="0"/>
              </a:rPr>
              <a:t>weeks to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868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Defense properties of 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itchFamily="66" charset="0"/>
              </a:rPr>
              <a:t>neutrophil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686800" cy="5257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Attack and destroy invading bacteria, viruses</a:t>
            </a:r>
          </a:p>
          <a:p>
            <a:pPr eaLnBrk="1" hangingPunct="1"/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Sequence of events: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Chemotaxis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Margination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Diapedesis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Amaeboid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 Motion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Phagocytosis</a:t>
            </a:r>
            <a:endParaRPr lang="en-US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eaLnBrk="1" hangingPunct="1"/>
            <a:endParaRPr lang="en-US" sz="36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48680"/>
            <a:ext cx="84604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4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Chemotaxis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GB" sz="2800" b="1" dirty="0" smtClean="0">
                <a:latin typeface="Comic Sans MS" pitchFamily="66" charset="0"/>
              </a:rPr>
              <a:t>The attraction of the </a:t>
            </a:r>
            <a:r>
              <a:rPr lang="en-GB" sz="2800" b="1" dirty="0" err="1" smtClean="0">
                <a:latin typeface="Comic Sans MS" pitchFamily="66" charset="0"/>
              </a:rPr>
              <a:t>neutrophils</a:t>
            </a:r>
            <a:r>
              <a:rPr lang="en-GB" sz="2800" b="1" dirty="0" smtClean="0">
                <a:latin typeface="Comic Sans MS" pitchFamily="66" charset="0"/>
              </a:rPr>
              <a:t> to inflamed area following </a:t>
            </a:r>
            <a:r>
              <a:rPr lang="en-GB" sz="2800" b="1" dirty="0" err="1" smtClean="0">
                <a:latin typeface="Comic Sans MS" pitchFamily="66" charset="0"/>
              </a:rPr>
              <a:t>chemotactic</a:t>
            </a:r>
            <a:r>
              <a:rPr lang="en-GB" sz="2800" b="1" dirty="0" smtClean="0">
                <a:latin typeface="Comic Sans MS" pitchFamily="66" charset="0"/>
              </a:rPr>
              <a:t> substances that are released from the infected site. 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r>
              <a:rPr lang="en-GB" sz="2800" b="1" dirty="0" err="1" smtClean="0">
                <a:solidFill>
                  <a:srgbClr val="00B0F0"/>
                </a:solidFill>
                <a:latin typeface="Comic Sans MS" pitchFamily="66" charset="0"/>
              </a:rPr>
              <a:t>Chemotactic</a:t>
            </a:r>
            <a:r>
              <a:rPr lang="en-GB" sz="2800" b="1" dirty="0" smtClean="0">
                <a:solidFill>
                  <a:srgbClr val="00B0F0"/>
                </a:solidFill>
                <a:latin typeface="Comic Sans MS" pitchFamily="66" charset="0"/>
              </a:rPr>
              <a:t> substances: </a:t>
            </a:r>
          </a:p>
          <a:p>
            <a:endParaRPr lang="en-GB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 Bacterial toxin</a:t>
            </a:r>
            <a:endParaRPr lang="en-GB" sz="2800" dirty="0" smtClean="0"/>
          </a:p>
          <a:p>
            <a:pPr>
              <a:buFont typeface="Wingdings" pitchFamily="2" charset="2"/>
              <a:buChar char="ü"/>
            </a:pPr>
            <a:r>
              <a:rPr lang="en-GB" sz="2800" b="1" dirty="0" smtClean="0"/>
              <a:t> </a:t>
            </a:r>
            <a:r>
              <a:rPr lang="en-GB" sz="2800" b="1" dirty="0" smtClean="0">
                <a:latin typeface="Comic Sans MS" pitchFamily="66" charset="0"/>
              </a:rPr>
              <a:t>Complement system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 Degenerative products of inflamed tissue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 smtClean="0">
                <a:latin typeface="Comic Sans MS" pitchFamily="66" charset="0"/>
              </a:rPr>
              <a:t> Reaction product of plasma clotting </a:t>
            </a:r>
            <a:endParaRPr lang="en-GB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9644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Margination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&amp;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Diapedesis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GB" sz="28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FF3399"/>
                </a:solidFill>
                <a:latin typeface="Comic Sans MS" pitchFamily="66" charset="0"/>
              </a:rPr>
              <a:t>WBC </a:t>
            </a:r>
            <a:r>
              <a:rPr lang="en-GB" sz="3200" b="1" dirty="0" err="1" smtClean="0">
                <a:solidFill>
                  <a:srgbClr val="A81889"/>
                </a:solidFill>
                <a:latin typeface="Comic Sans MS" pitchFamily="66" charset="0"/>
              </a:rPr>
              <a:t>marginate</a:t>
            </a:r>
            <a:r>
              <a:rPr lang="en-GB" sz="3200" b="1" dirty="0" smtClean="0">
                <a:solidFill>
                  <a:srgbClr val="FF3399"/>
                </a:solidFill>
                <a:latin typeface="Comic Sans MS" pitchFamily="66" charset="0"/>
              </a:rPr>
              <a:t> along the wall of blood capillaries </a:t>
            </a:r>
          </a:p>
          <a:p>
            <a:pPr>
              <a:buFont typeface="Courier New" pitchFamily="49" charset="0"/>
              <a:buChar char="o"/>
            </a:pPr>
            <a:r>
              <a:rPr lang="en-GB" sz="3200" b="1" dirty="0" smtClean="0">
                <a:latin typeface="Comic Sans MS" pitchFamily="66" charset="0"/>
              </a:rPr>
              <a:t> WBC squeezes itself through endothelial holes leaving blood capillaries </a:t>
            </a:r>
            <a:r>
              <a:rPr lang="en-GB" sz="3200" b="1" dirty="0" smtClean="0">
                <a:solidFill>
                  <a:srgbClr val="0000CC"/>
                </a:solidFill>
                <a:latin typeface="Comic Sans MS" pitchFamily="66" charset="0"/>
              </a:rPr>
              <a:t>(</a:t>
            </a:r>
            <a:r>
              <a:rPr lang="en-GB" sz="3200" b="1" dirty="0" err="1" smtClean="0">
                <a:solidFill>
                  <a:srgbClr val="0000CC"/>
                </a:solidFill>
                <a:latin typeface="Comic Sans MS" pitchFamily="66" charset="0"/>
              </a:rPr>
              <a:t>diapedesis</a:t>
            </a:r>
            <a:r>
              <a:rPr lang="en-GB" sz="3200" b="1" dirty="0" smtClean="0">
                <a:solidFill>
                  <a:srgbClr val="0000CC"/>
                </a:solidFill>
                <a:latin typeface="Comic Sans MS" pitchFamily="66" charset="0"/>
              </a:rPr>
              <a:t>) </a:t>
            </a:r>
          </a:p>
          <a:p>
            <a:pPr>
              <a:buFont typeface="Courier New" pitchFamily="49" charset="0"/>
              <a:buChar char="o"/>
            </a:pPr>
            <a:r>
              <a:rPr lang="en-GB" sz="3200" b="1" dirty="0" smtClean="0">
                <a:latin typeface="Comic Sans MS" pitchFamily="66" charset="0"/>
              </a:rPr>
              <a:t> </a:t>
            </a: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WBC move by amoeboid motion towards inflammation area following </a:t>
            </a:r>
            <a:r>
              <a:rPr lang="en-GB" sz="3200" b="1" dirty="0" err="1" smtClean="0">
                <a:solidFill>
                  <a:srgbClr val="00B050"/>
                </a:solidFill>
                <a:latin typeface="Comic Sans MS" pitchFamily="66" charset="0"/>
              </a:rPr>
              <a:t>chemotactic</a:t>
            </a: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 substance released from site of infection </a:t>
            </a:r>
          </a:p>
          <a:p>
            <a:pPr>
              <a:buFont typeface="Courier New" pitchFamily="49" charset="0"/>
              <a:buChar char="o"/>
            </a:pPr>
            <a:r>
              <a:rPr lang="en-GB" sz="3200" b="1" dirty="0" smtClean="0">
                <a:latin typeface="Comic Sans MS" pitchFamily="66" charset="0"/>
              </a:rPr>
              <a:t> Upon reaching the site of </a:t>
            </a:r>
            <a:r>
              <a:rPr lang="en-GB" sz="3200" b="1" dirty="0" err="1" smtClean="0">
                <a:latin typeface="Comic Sans MS" pitchFamily="66" charset="0"/>
              </a:rPr>
              <a:t>infection,neutrophils</a:t>
            </a:r>
            <a:r>
              <a:rPr lang="en-GB" sz="3200" b="1" dirty="0" smtClean="0">
                <a:latin typeface="Comic Sans MS" pitchFamily="66" charset="0"/>
              </a:rPr>
              <a:t> start to engulf infecting organisms 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072" y="6021288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Bacterial or viral toxins, degenerative products of the inflamed tissues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Objectives of Lecture</a:t>
            </a:r>
            <a:endParaRPr lang="ar-SA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768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At the end of this lecture the student should be able to:</a:t>
            </a:r>
          </a:p>
          <a:p>
            <a:pPr marL="0" indent="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Describe the different types of WBCs</a:t>
            </a:r>
          </a:p>
          <a:p>
            <a:pPr marL="0" indent="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Recognize the general functions of WBCs</a:t>
            </a:r>
          </a:p>
          <a:p>
            <a:pPr marL="355600" indent="-35560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Describe the genesis and site of formation of   WBCs</a:t>
            </a:r>
          </a:p>
          <a:p>
            <a:pPr marL="355600" indent="-35560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Describe the role of the neutrophil in defending the body against infections</a:t>
            </a:r>
          </a:p>
          <a:p>
            <a:pPr marL="0" indent="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Describe the process of </a:t>
            </a:r>
            <a:r>
              <a:rPr lang="en-US" sz="2400" b="1" dirty="0" err="1" smtClean="0">
                <a:latin typeface="Comic Sans MS" pitchFamily="66" charset="0"/>
              </a:rPr>
              <a:t>phagocytosis</a:t>
            </a:r>
            <a:endParaRPr lang="en-US" sz="2400" b="1" dirty="0" smtClean="0">
              <a:latin typeface="Comic Sans MS" pitchFamily="66" charset="0"/>
            </a:endParaRPr>
          </a:p>
          <a:p>
            <a:pPr marL="0" indent="0">
              <a:buFontTx/>
              <a:buAutoNum type="arabicPeriod"/>
              <a:defRPr/>
            </a:pPr>
            <a:r>
              <a:rPr lang="en-US" sz="2400" b="1" dirty="0" smtClean="0">
                <a:latin typeface="Comic Sans MS" pitchFamily="66" charset="0"/>
              </a:rPr>
              <a:t>Describe the </a:t>
            </a:r>
            <a:r>
              <a:rPr lang="en-US" sz="2400" b="1" dirty="0" err="1" smtClean="0">
                <a:latin typeface="Comic Sans MS" pitchFamily="66" charset="0"/>
              </a:rPr>
              <a:t>reticuloendothelial</a:t>
            </a:r>
            <a:r>
              <a:rPr lang="en-US" sz="2400" b="1" dirty="0" smtClean="0">
                <a:latin typeface="Comic Sans MS" pitchFamily="66" charset="0"/>
              </a:rPr>
              <a:t> system components and function</a:t>
            </a:r>
          </a:p>
          <a:p>
            <a:pPr marL="0" indent="0">
              <a:buFontTx/>
              <a:buAutoNum type="arabicPeriod"/>
              <a:defRPr/>
            </a:pPr>
            <a:endParaRPr lang="en-US" sz="2400" b="1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ar-SA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apedesis"/>
          <p:cNvPicPr>
            <a:picLocks noChangeAspect="1" noChangeArrowheads="1" noCrop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  <a:sym typeface="Wingdings 3" pitchFamily="18" charset="2"/>
              </a:rPr>
              <a:t>Diapedesis</a:t>
            </a:r>
            <a:r>
              <a:rPr lang="en-US" sz="4000" dirty="0" smtClean="0">
                <a:solidFill>
                  <a:srgbClr val="FF0000"/>
                </a:solidFill>
                <a:sym typeface="Wingdings 3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err="1" smtClean="0">
                <a:solidFill>
                  <a:srgbClr val="FF0000"/>
                </a:solidFill>
                <a:latin typeface="Comic Sans MS" pitchFamily="66" charset="0"/>
              </a:rPr>
              <a:t>Phagocytosis</a:t>
            </a:r>
            <a:endParaRPr lang="en-US" sz="4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None/>
            </a:pPr>
            <a:r>
              <a:rPr lang="en-US" b="1" dirty="0" smtClean="0">
                <a:latin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Phagocytosis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is selective process:</a:t>
            </a:r>
          </a:p>
          <a:p>
            <a:pPr marL="265113" indent="-249238" eaLnBrk="1" hangingPunct="1">
              <a:buFontTx/>
              <a:buNone/>
            </a:pPr>
            <a:r>
              <a:rPr lang="en-US" sz="3600" b="1" dirty="0" smtClean="0">
                <a:latin typeface="Comic Sans MS" pitchFamily="66" charset="0"/>
              </a:rPr>
              <a:t>	</a:t>
            </a:r>
            <a:r>
              <a:rPr lang="en-US" sz="3600" dirty="0" smtClean="0">
                <a:solidFill>
                  <a:srgbClr val="00B050"/>
                </a:solidFill>
                <a:latin typeface="Comic Sans MS" pitchFamily="66" charset="0"/>
              </a:rPr>
              <a:t>Foreign substances are recognized by:</a:t>
            </a:r>
          </a:p>
          <a:p>
            <a:pPr marL="177800" lvl="1" indent="17463" eaLnBrk="1" hangingPunct="1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Rough surfaces.</a:t>
            </a:r>
          </a:p>
          <a:p>
            <a:pPr marL="177800" lvl="1" indent="17463" eaLnBrk="1" hangingPunct="1">
              <a:buFont typeface="Wingdings" pitchFamily="2" charset="2"/>
              <a:buChar char="v"/>
            </a:pPr>
            <a:r>
              <a:rPr lang="en-US" sz="27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Does not have protective protein coats that repel phagocytes.</a:t>
            </a:r>
          </a:p>
          <a:p>
            <a:pPr marL="177800" indent="17463">
              <a:buFont typeface="Wingdings" pitchFamily="2" charset="2"/>
              <a:buChar char="v"/>
            </a:pPr>
            <a:r>
              <a:rPr lang="en-GB" sz="27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Marked by certain substance </a:t>
            </a:r>
            <a:r>
              <a:rPr lang="en-GB" sz="27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e.g</a:t>
            </a:r>
            <a:r>
              <a:rPr lang="en-GB" sz="27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Complement 3 or antibodies making them ready for killing; a process known as </a:t>
            </a:r>
            <a:r>
              <a:rPr lang="en-GB" sz="2700" dirty="0" err="1" smtClean="0">
                <a:solidFill>
                  <a:srgbClr val="7030A0"/>
                </a:solidFill>
                <a:latin typeface="Comic Sans MS" pitchFamily="66" charset="0"/>
              </a:rPr>
              <a:t>opsonization</a:t>
            </a:r>
            <a:r>
              <a:rPr lang="en-GB" sz="27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Phagocytosis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by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neutrophils</a:t>
            </a:r>
            <a:endParaRPr lang="en-US" sz="27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9154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solidFill>
                  <a:srgbClr val="A81889"/>
                </a:solidFill>
                <a:latin typeface="Comic Sans MS" pitchFamily="66" charset="0"/>
              </a:rPr>
              <a:t>Neutrophils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attach to bacteria &amp; encircled it with pseudopodia and take it into a vacuole (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phagosome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).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One </a:t>
            </a:r>
            <a:r>
              <a:rPr lang="en-US" sz="2800" dirty="0" err="1" smtClean="0">
                <a:solidFill>
                  <a:srgbClr val="0070C0"/>
                </a:solidFill>
                <a:latin typeface="Comic Sans MS" pitchFamily="66" charset="0"/>
              </a:rPr>
              <a:t>Neutrophil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 can engulf 3 to 20 bacteria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92D050"/>
                </a:solidFill>
                <a:latin typeface="Comic Sans MS" pitchFamily="66" charset="0"/>
              </a:rPr>
              <a:t>One Macrophage can engulf up to 100 bacteria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Comic Sans MS" pitchFamily="66" charset="0"/>
              </a:rPr>
              <a:t>Microbial killing: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fusion of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neutrophil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granules with vacuole,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Discharge of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lysosomal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enzymes (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myeloperoxidase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 into the vacuole, killing and digesting the engulfed bacteria.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Release of bactericidal such as: superoxide, hydrogen peroxide to kill the bacteria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Microbial killing</a:t>
            </a:r>
          </a:p>
        </p:txBody>
      </p:sp>
      <p:pic>
        <p:nvPicPr>
          <p:cNvPr id="43011" name="Content Placeholder 5" descr="Slide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714500"/>
            <a:ext cx="7643812" cy="4714875"/>
          </a:xfrm>
        </p:spPr>
      </p:pic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F22D2-FD22-49D1-A498-11B952BCECF6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-315416"/>
            <a:ext cx="820891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latin typeface="Comic Sans MS" pitchFamily="66" charset="0"/>
            </a:endParaRPr>
          </a:p>
          <a:p>
            <a:endParaRPr lang="en-GB" sz="3200" dirty="0" smtClean="0">
              <a:latin typeface="Comic Sans MS" pitchFamily="66" charset="0"/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  <a:latin typeface="Comic Sans MS" pitchFamily="66" charset="0"/>
              </a:rPr>
              <a:t>Reticuloendothelial</a:t>
            </a:r>
            <a:r>
              <a:rPr lang="en-GB" sz="3200" b="1" dirty="0" smtClean="0">
                <a:solidFill>
                  <a:srgbClr val="FF0000"/>
                </a:solidFill>
                <a:latin typeface="Comic Sans MS" pitchFamily="66" charset="0"/>
              </a:rPr>
              <a:t> system (RES)</a:t>
            </a:r>
          </a:p>
          <a:p>
            <a:endParaRPr lang="en-GB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It is an essential component of the </a:t>
            </a:r>
            <a:r>
              <a:rPr lang="en-GB" sz="2400" dirty="0" smtClean="0">
                <a:latin typeface="Comic Sans MS" pitchFamily="66" charset="0"/>
                <a:hlinkClick r:id="rId2"/>
              </a:rPr>
              <a:t>immune system</a:t>
            </a:r>
            <a:r>
              <a:rPr lang="en-GB" sz="2400" dirty="0" smtClean="0">
                <a:latin typeface="Comic Sans MS" pitchFamily="66" charset="0"/>
              </a:rPr>
              <a:t>, comprised of </a:t>
            </a:r>
            <a:r>
              <a:rPr lang="en-GB" sz="2400" b="1" dirty="0" err="1" smtClean="0">
                <a:solidFill>
                  <a:srgbClr val="FF3399"/>
                </a:solidFill>
                <a:latin typeface="Comic Sans MS" pitchFamily="66" charset="0"/>
              </a:rPr>
              <a:t>phagocytic</a:t>
            </a:r>
            <a:r>
              <a:rPr lang="en-GB" sz="2400" b="1" dirty="0" smtClean="0">
                <a:solidFill>
                  <a:srgbClr val="FF3399"/>
                </a:solidFill>
                <a:latin typeface="Comic Sans MS" pitchFamily="66" charset="0"/>
              </a:rPr>
              <a:t> cells </a:t>
            </a:r>
            <a:r>
              <a:rPr lang="en-GB" sz="2400" dirty="0" smtClean="0">
                <a:latin typeface="Comic Sans MS" pitchFamily="66" charset="0"/>
              </a:rPr>
              <a:t>located in different organs of the human body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600" b="1" dirty="0" smtClean="0">
                <a:latin typeface="Comic Sans MS" pitchFamily="66" charset="0"/>
              </a:rPr>
              <a:t>Consists of: </a:t>
            </a:r>
            <a:endParaRPr lang="en-GB" sz="26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GB" sz="2600" b="1" dirty="0" err="1" smtClean="0">
                <a:solidFill>
                  <a:srgbClr val="0000CC"/>
                </a:solidFill>
                <a:latin typeface="Comic Sans MS" pitchFamily="66" charset="0"/>
              </a:rPr>
              <a:t>Monocytes</a:t>
            </a:r>
            <a:r>
              <a:rPr lang="en-GB" sz="26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0000CC"/>
                </a:solidFill>
                <a:latin typeface="Comic Sans MS" pitchFamily="66" charset="0"/>
              </a:rPr>
              <a:t> Mobile and fixed macrophages </a:t>
            </a:r>
          </a:p>
          <a:p>
            <a:pPr>
              <a:buFontTx/>
              <a:buChar char="-"/>
            </a:pPr>
            <a:r>
              <a:rPr lang="en-GB" sz="2600" b="1" dirty="0" smtClean="0">
                <a:solidFill>
                  <a:srgbClr val="0000CC"/>
                </a:solidFill>
                <a:latin typeface="Comic Sans MS" pitchFamily="66" charset="0"/>
              </a:rPr>
              <a:t> Endothelial cells (bone marrow, spleen, lymph nodes) </a:t>
            </a:r>
          </a:p>
          <a:p>
            <a:endParaRPr lang="en-GB" sz="2600" b="1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600" b="1" dirty="0" smtClean="0">
                <a:latin typeface="Comic Sans MS" pitchFamily="66" charset="0"/>
              </a:rPr>
              <a:t> Located in all tissues especially: skin </a:t>
            </a:r>
            <a:endParaRPr lang="en-GB" sz="2600" dirty="0" smtClean="0">
              <a:latin typeface="Comic Sans MS" pitchFamily="66" charset="0"/>
            </a:endParaRPr>
          </a:p>
          <a:p>
            <a:r>
              <a:rPr lang="en-GB" sz="2600" b="1" dirty="0" smtClean="0">
                <a:latin typeface="Comic Sans MS" pitchFamily="66" charset="0"/>
              </a:rPr>
              <a:t>(</a:t>
            </a:r>
            <a:r>
              <a:rPr lang="en-GB" sz="2600" b="1" dirty="0" err="1" smtClean="0">
                <a:latin typeface="Comic Sans MS" pitchFamily="66" charset="0"/>
              </a:rPr>
              <a:t>histocytes</a:t>
            </a:r>
            <a:r>
              <a:rPr lang="en-GB" sz="2600" b="1" dirty="0" smtClean="0">
                <a:latin typeface="Comic Sans MS" pitchFamily="66" charset="0"/>
              </a:rPr>
              <a:t>), liver (</a:t>
            </a:r>
            <a:r>
              <a:rPr lang="en-GB" sz="2600" b="1" dirty="0" err="1" smtClean="0">
                <a:latin typeface="Comic Sans MS" pitchFamily="66" charset="0"/>
              </a:rPr>
              <a:t>kupffer</a:t>
            </a:r>
            <a:r>
              <a:rPr lang="en-GB" sz="2600" b="1" dirty="0" smtClean="0">
                <a:latin typeface="Comic Sans MS" pitchFamily="66" charset="0"/>
              </a:rPr>
              <a:t>), spleen,   bone marrow, lymph nodes, lung </a:t>
            </a:r>
            <a:endParaRPr lang="en-GB" sz="2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0"/>
            <a:ext cx="8568952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GB" sz="2900" b="1" dirty="0" smtClean="0">
                <a:solidFill>
                  <a:srgbClr val="FF0000"/>
                </a:solidFill>
                <a:latin typeface="Comic Sans MS" pitchFamily="66" charset="0"/>
              </a:rPr>
              <a:t>Functions of </a:t>
            </a:r>
            <a:r>
              <a:rPr lang="en-GB" sz="2900" b="1" dirty="0" err="1" smtClean="0">
                <a:solidFill>
                  <a:srgbClr val="FF0000"/>
                </a:solidFill>
                <a:latin typeface="Comic Sans MS" pitchFamily="66" charset="0"/>
              </a:rPr>
              <a:t>Reticuloendothelial</a:t>
            </a:r>
            <a:r>
              <a:rPr lang="en-GB" sz="2900" b="1" dirty="0" smtClean="0">
                <a:solidFill>
                  <a:srgbClr val="FF0000"/>
                </a:solidFill>
                <a:latin typeface="Comic Sans MS" pitchFamily="66" charset="0"/>
              </a:rPr>
              <a:t> system (RES) </a:t>
            </a:r>
          </a:p>
          <a:p>
            <a:endParaRPr lang="en-GB" sz="3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GB" sz="3200" b="1" dirty="0" err="1" smtClean="0">
                <a:solidFill>
                  <a:srgbClr val="00B050"/>
                </a:solidFill>
                <a:latin typeface="Comic Sans MS" pitchFamily="66" charset="0"/>
              </a:rPr>
              <a:t>Phagocytosis</a:t>
            </a: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:</a:t>
            </a:r>
            <a:r>
              <a:rPr lang="en-GB" sz="3200" b="1" dirty="0" smtClean="0">
                <a:solidFill>
                  <a:srgbClr val="0000CC"/>
                </a:solidFill>
                <a:latin typeface="Comic Sans MS" pitchFamily="66" charset="0"/>
              </a:rPr>
              <a:t> Bacterial, dead cells, foreign particles </a:t>
            </a:r>
          </a:p>
          <a:p>
            <a:pPr marL="514350" indent="-514350"/>
            <a:endParaRPr lang="en-GB" sz="32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2. Breakdown of </a:t>
            </a:r>
            <a:r>
              <a:rPr lang="en-GB" sz="3200" b="1" dirty="0" err="1" smtClean="0">
                <a:solidFill>
                  <a:srgbClr val="00B050"/>
                </a:solidFill>
                <a:latin typeface="Comic Sans MS" pitchFamily="66" charset="0"/>
              </a:rPr>
              <a:t>Hb</a:t>
            </a:r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endParaRPr lang="en-GB" sz="32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3. Immune function: </a:t>
            </a:r>
            <a:r>
              <a:rPr lang="en-GB" sz="3200" b="1" dirty="0" smtClean="0">
                <a:solidFill>
                  <a:srgbClr val="0000CC"/>
                </a:solidFill>
                <a:latin typeface="Comic Sans MS" pitchFamily="66" charset="0"/>
              </a:rPr>
              <a:t>processing antigen and antibodies production (indirect) </a:t>
            </a:r>
          </a:p>
          <a:p>
            <a:endParaRPr lang="en-GB" sz="32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GB" sz="3200" b="1" dirty="0" smtClean="0">
                <a:solidFill>
                  <a:srgbClr val="00B050"/>
                </a:solidFill>
                <a:latin typeface="Comic Sans MS" pitchFamily="66" charset="0"/>
              </a:rPr>
              <a:t>4. Storage of iron </a:t>
            </a:r>
            <a:endParaRPr lang="en-GB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511480" cy="685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A81889"/>
                </a:solidFill>
                <a:latin typeface="Comic Sans MS" pitchFamily="66" charset="0"/>
              </a:rPr>
              <a:t>Lymphocytes formation and maturation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n-CL" sz="3600" b="1" u="sng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Lymphopoiesis</a:t>
            </a:r>
            <a:endParaRPr lang="en-US" sz="2800" b="1" u="sng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Stem cell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(thymus, lymphoid tissue &amp; bone marrow)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mic Sans MS" pitchFamily="66" charset="0"/>
              </a:rPr>
              <a:t>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lymphoblast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sz="3200" b="1" dirty="0" smtClean="0"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intermediate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pyronophilic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blast cells 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lymphocytes 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419600" y="2514600"/>
            <a:ext cx="533400" cy="762000"/>
          </a:xfrm>
          <a:prstGeom prst="downArrow">
            <a:avLst>
              <a:gd name="adj1" fmla="val 50000"/>
              <a:gd name="adj2" fmla="val 35714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419600" y="3810000"/>
            <a:ext cx="533400" cy="914400"/>
          </a:xfrm>
          <a:prstGeom prst="down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495800" y="5257800"/>
            <a:ext cx="533400" cy="914400"/>
          </a:xfrm>
          <a:prstGeom prst="down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Lymphocytes (Immune cells)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334000"/>
          </a:xfrm>
        </p:spPr>
        <p:txBody>
          <a:bodyPr>
            <a:normAutofit/>
          </a:bodyPr>
          <a:lstStyle/>
          <a:p>
            <a:pPr marL="990600" lvl="1" indent="-533400" eaLnBrk="1" hangingPunct="1">
              <a:buFontTx/>
              <a:buNone/>
            </a:pPr>
            <a:r>
              <a:rPr lang="en-US" sz="3600" b="1" u="sng" dirty="0" smtClean="0">
                <a:solidFill>
                  <a:srgbClr val="FF3399"/>
                </a:solidFill>
                <a:latin typeface="Comic Sans MS" pitchFamily="66" charset="0"/>
              </a:rPr>
              <a:t>Two types:</a:t>
            </a:r>
            <a:endParaRPr lang="en-US" sz="3600" u="sng" dirty="0" smtClean="0">
              <a:solidFill>
                <a:srgbClr val="FF3399"/>
              </a:solidFill>
              <a:latin typeface="Comic Sans MS" pitchFamily="66" charset="0"/>
            </a:endParaRPr>
          </a:p>
          <a:p>
            <a:pPr marL="990600" lvl="1" indent="-533400" eaLnBrk="1" hangingPunct="1">
              <a:buNone/>
            </a:pP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B-Lymphocytes </a:t>
            </a:r>
            <a:r>
              <a:rPr lang="en-US" b="1" dirty="0" smtClean="0">
                <a:solidFill>
                  <a:srgbClr val="A81889"/>
                </a:solidFill>
                <a:latin typeface="Comic Sans MS" pitchFamily="66" charset="0"/>
              </a:rPr>
              <a:t>(plasma cells)</a:t>
            </a:r>
          </a:p>
          <a:p>
            <a:pPr marL="541338" lvl="1" indent="-1588" eaLnBrk="1" hangingPunct="1">
              <a:buFontTx/>
              <a:buNone/>
            </a:pPr>
            <a:r>
              <a:rPr lang="fr-FR" sz="2400" dirty="0" smtClean="0">
                <a:latin typeface="Comic Sans MS" pitchFamily="66" charset="0"/>
              </a:rPr>
              <a:t>(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Thymus </a:t>
            </a:r>
            <a:r>
              <a:rPr lang="fr-FR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independent</a:t>
            </a:r>
            <a:r>
              <a:rPr lang="fr-FR" sz="2400" dirty="0" smtClean="0">
                <a:latin typeface="Comic Sans MS" pitchFamily="66" charset="0"/>
              </a:rPr>
              <a:t>, B-</a:t>
            </a:r>
            <a:r>
              <a:rPr lang="fr-FR" sz="2400" dirty="0" err="1" smtClean="0">
                <a:latin typeface="Comic Sans MS" pitchFamily="66" charset="0"/>
              </a:rPr>
              <a:t>cell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immunity</a:t>
            </a:r>
            <a:r>
              <a:rPr lang="fr-FR" sz="2400" dirty="0" smtClean="0">
                <a:latin typeface="Comic Sans MS" pitchFamily="66" charset="0"/>
              </a:rPr>
              <a:t>), </a:t>
            </a:r>
            <a:r>
              <a:rPr lang="en-US" sz="2400" dirty="0" smtClean="0">
                <a:latin typeface="Comic Sans MS" pitchFamily="66" charset="0"/>
              </a:rPr>
              <a:t>Produce antibodies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2400" b="1" dirty="0" err="1" smtClean="0">
                <a:solidFill>
                  <a:srgbClr val="00B050"/>
                </a:solidFill>
                <a:latin typeface="Comic Sans MS" pitchFamily="66" charset="0"/>
              </a:rPr>
              <a:t>Humoral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 Immunity)</a:t>
            </a:r>
          </a:p>
          <a:p>
            <a:pPr marL="990600" lvl="1" indent="-533400" eaLnBrk="1" hangingPunct="1">
              <a:buFontTx/>
              <a:buNone/>
            </a:pPr>
            <a:endParaRPr lang="en-US" dirty="0" smtClean="0">
              <a:latin typeface="Comic Sans MS" pitchFamily="66" charset="0"/>
            </a:endParaRPr>
          </a:p>
          <a:p>
            <a:pPr marL="450850" lvl="1" indent="-1588" eaLnBrk="1" hangingPunct="1">
              <a:buFontTx/>
              <a:buNone/>
            </a:pPr>
            <a:r>
              <a:rPr lang="en-US" dirty="0" smtClean="0">
                <a:solidFill>
                  <a:srgbClr val="0000CC"/>
                </a:solidFill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00CC"/>
                </a:solidFill>
                <a:latin typeface="Comic Sans MS" pitchFamily="66" charset="0"/>
              </a:rPr>
              <a:t>T- lymphocytes </a:t>
            </a:r>
            <a:endParaRPr lang="en-GB" dirty="0" smtClean="0">
              <a:latin typeface="Comic Sans MS" pitchFamily="66" charset="0"/>
            </a:endParaRPr>
          </a:p>
          <a:p>
            <a:pPr marL="541338" lvl="1" indent="-1588">
              <a:buNone/>
            </a:pPr>
            <a:r>
              <a:rPr lang="fr-FR" sz="2400" dirty="0" smtClean="0">
                <a:latin typeface="Comic Sans MS" pitchFamily="66" charset="0"/>
              </a:rPr>
              <a:t>(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Thymus </a:t>
            </a:r>
            <a:r>
              <a:rPr lang="fr-FR" sz="2400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dependent</a:t>
            </a:r>
            <a:r>
              <a:rPr lang="fr-FR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omic Sans MS" pitchFamily="66" charset="0"/>
              </a:rPr>
              <a:t>T-cell immunity), Cellular mechanisms,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(Cellular Immunity) </a:t>
            </a:r>
          </a:p>
          <a:p>
            <a:pPr marL="717550"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Types of T-lymphocytes: </a:t>
            </a:r>
          </a:p>
          <a:p>
            <a:pPr marL="717550"/>
            <a:r>
              <a:rPr lang="en-GB" sz="2400" b="1" dirty="0" smtClean="0">
                <a:latin typeface="Comic Sans MS" pitchFamily="66" charset="0"/>
              </a:rPr>
              <a:t>T-helper </a:t>
            </a:r>
          </a:p>
          <a:p>
            <a:pPr marL="717550"/>
            <a:r>
              <a:rPr lang="en-GB" sz="2400" b="1" dirty="0" smtClean="0">
                <a:latin typeface="Comic Sans MS" pitchFamily="66" charset="0"/>
              </a:rPr>
              <a:t>T-</a:t>
            </a:r>
            <a:r>
              <a:rPr lang="en-GB" sz="2400" b="1" dirty="0" err="1" smtClean="0">
                <a:latin typeface="Comic Sans MS" pitchFamily="66" charset="0"/>
              </a:rPr>
              <a:t>cytotoxic</a:t>
            </a:r>
            <a:r>
              <a:rPr lang="en-GB" sz="2400" b="1" dirty="0" smtClean="0">
                <a:latin typeface="Comic Sans MS" pitchFamily="66" charset="0"/>
              </a:rPr>
              <a:t> </a:t>
            </a:r>
          </a:p>
          <a:p>
            <a:pPr marL="361950" lvl="1" indent="-1588">
              <a:buNone/>
            </a:pPr>
            <a:endParaRPr lang="en-US" sz="24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Comic Sans MS" pitchFamily="66" charset="0"/>
              </a:rPr>
              <a:t>Leukocytosis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(Increased WBC Count)</a:t>
            </a:r>
            <a:r>
              <a:rPr lang="ar-SA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ar-SA" sz="28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ar-SA" sz="28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Causes</a:t>
            </a:r>
            <a:r>
              <a:rPr lang="en-US" sz="3600" b="1" dirty="0" smtClean="0">
                <a:solidFill>
                  <a:srgbClr val="FF3399"/>
                </a:solidFill>
                <a:latin typeface="Comic Sans MS" pitchFamily="66" charset="0"/>
              </a:rPr>
              <a:t>:</a:t>
            </a:r>
            <a:endParaRPr lang="ar-SA" sz="3600" b="1" dirty="0" smtClean="0">
              <a:solidFill>
                <a:srgbClr val="FF3399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Physiological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Diurnal: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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sym typeface="Symbol" pitchFamily="18" charset="2"/>
              </a:rPr>
              <a:t>morning  evening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After physical exercise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Stress or during labour and pain</a:t>
            </a:r>
            <a:endParaRPr lang="ar-SA" sz="3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Disease (pathological)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Bacterial infections (tonsillitis, appendicitis)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Leukopenia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(Decreased WBC Count)</a:t>
            </a:r>
            <a:r>
              <a:rPr lang="ar-SA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endParaRPr lang="en-US" sz="28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dirty="0" smtClean="0">
                <a:solidFill>
                  <a:srgbClr val="FF3399"/>
                </a:solidFill>
                <a:latin typeface="Comic Sans MS" pitchFamily="66" charset="0"/>
              </a:rPr>
              <a:t>Causes</a:t>
            </a:r>
            <a:r>
              <a:rPr lang="en-US" sz="3600" b="1" dirty="0" smtClean="0">
                <a:solidFill>
                  <a:srgbClr val="FF3399"/>
                </a:solidFill>
                <a:latin typeface="Comic Sans MS" pitchFamily="66" charset="0"/>
              </a:rPr>
              <a:t>:</a:t>
            </a:r>
            <a:endParaRPr lang="ar-SA" sz="3600" b="1" dirty="0" smtClean="0">
              <a:solidFill>
                <a:srgbClr val="FF3399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Malnutrition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Typhoid fever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Depressed bone marrow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Deficiency of 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Vit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B12 or folic acid</a:t>
            </a:r>
            <a:endParaRPr lang="ar-SA" sz="3200" b="1" dirty="0" smtClean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9-01c_1.jpg                                                   0001C664  Macintosh HD                 BA03BFAA:"/>
          <p:cNvPicPr preferRelativeResize="0"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588" y="138113"/>
            <a:ext cx="91408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188640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u="sng" dirty="0" smtClean="0">
                <a:solidFill>
                  <a:srgbClr val="7030A0"/>
                </a:solidFill>
              </a:rPr>
              <a:t>WBCs</a:t>
            </a:r>
          </a:p>
          <a:p>
            <a:r>
              <a:rPr lang="en-GB" sz="2500" b="1" u="sng" dirty="0" smtClean="0">
                <a:solidFill>
                  <a:srgbClr val="FF0000"/>
                </a:solidFill>
              </a:rPr>
              <a:t>Counts</a:t>
            </a:r>
            <a:r>
              <a:rPr lang="en-GB" sz="2500" dirty="0" smtClean="0">
                <a:solidFill>
                  <a:srgbClr val="0000CC"/>
                </a:solidFill>
              </a:rPr>
              <a:t>  4,000 to 11,000 / </a:t>
            </a:r>
            <a:r>
              <a:rPr lang="en-US" sz="2400" dirty="0" smtClean="0">
                <a:solidFill>
                  <a:srgbClr val="0000CC"/>
                </a:solidFill>
              </a:rPr>
              <a:t>mm</a:t>
            </a:r>
            <a:r>
              <a:rPr lang="en-US" sz="2400" baseline="30000" dirty="0" smtClean="0">
                <a:solidFill>
                  <a:srgbClr val="0000CC"/>
                </a:solidFill>
              </a:rPr>
              <a:t>3</a:t>
            </a:r>
            <a:endParaRPr lang="en-GB" sz="24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0"/>
            <a:ext cx="849694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sz="4800" b="1" dirty="0" smtClean="0">
                <a:solidFill>
                  <a:srgbClr val="FF0000"/>
                </a:solidFill>
                <a:latin typeface="Comic Sans MS" pitchFamily="66" charset="0"/>
              </a:rPr>
              <a:t>Leukaemia</a:t>
            </a:r>
          </a:p>
          <a:p>
            <a:pPr algn="ctr"/>
            <a:r>
              <a:rPr lang="en-GB" sz="3600" b="1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Cancer of white blood cells due to chromosomal abnormality caused by chemicals, radiation, and viruses.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WBC more than 50,000 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A81889"/>
                </a:solidFill>
                <a:latin typeface="Comic Sans MS" pitchFamily="66" charset="0"/>
              </a:rPr>
              <a:t>Types of leukaemia: 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– </a:t>
            </a:r>
            <a:r>
              <a:rPr lang="en-GB" sz="2400" b="1" dirty="0" err="1" smtClean="0">
                <a:solidFill>
                  <a:srgbClr val="7030A0"/>
                </a:solidFill>
                <a:latin typeface="Comic Sans MS" pitchFamily="66" charset="0"/>
              </a:rPr>
              <a:t>Myeloblast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leukaemia        cancerous production of young myeloid cells 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– 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Lymphoblast leukaemia       cancerous production of lymphocytic cells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Acute or chronic onset 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Accompanied with anaemia, bleeding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23928" y="3645024"/>
            <a:ext cx="72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39952" y="4365104"/>
            <a:ext cx="720080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E41A32-BBEC-4E58-B481-253066F782E0}" type="slidenum">
              <a:rPr lang="en-GB"/>
              <a:pPr/>
              <a:t>31</a:t>
            </a:fld>
            <a:endParaRPr lang="en-GB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19672" y="332656"/>
            <a:ext cx="702468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s-ES_tradnl" sz="3600" dirty="0" err="1" smtClean="0">
                <a:solidFill>
                  <a:srgbClr val="FF0000"/>
                </a:solidFill>
              </a:rPr>
              <a:t>Leukocytes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Estimation</a:t>
            </a:r>
            <a:endParaRPr lang="es-ES_tradnl" sz="3600" dirty="0">
              <a:solidFill>
                <a:srgbClr val="FF0000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512" y="3212976"/>
            <a:ext cx="22875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i="1" dirty="0"/>
              <a:t>Normal </a:t>
            </a:r>
            <a:r>
              <a:rPr lang="es-ES_tradnl" sz="2400" i="1" dirty="0" err="1"/>
              <a:t>number</a:t>
            </a:r>
            <a:endParaRPr lang="es-ES_tradnl" sz="2400" i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51920" y="4941168"/>
            <a:ext cx="1524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i="1" dirty="0" err="1"/>
              <a:t>Increased</a:t>
            </a:r>
            <a:endParaRPr lang="es-ES_tradnl" sz="2400" i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04248" y="6165304"/>
            <a:ext cx="1660525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2400" i="1" dirty="0" err="1"/>
              <a:t>Decreased</a:t>
            </a:r>
            <a:endParaRPr lang="es-ES_tradnl" sz="2400" i="1" dirty="0"/>
          </a:p>
        </p:txBody>
      </p:sp>
      <p:pic>
        <p:nvPicPr>
          <p:cNvPr id="8198" name="Picture 6" descr="numero normal de leucos"/>
          <p:cNvPicPr>
            <a:picLocks noChangeAspect="1" noChangeArrowheads="1"/>
          </p:cNvPicPr>
          <p:nvPr/>
        </p:nvPicPr>
        <p:blipFill>
          <a:blip r:embed="rId3" cstate="print">
            <a:lum bright="-18000" contrast="4000"/>
          </a:blip>
          <a:srcRect t="5504"/>
          <a:stretch>
            <a:fillRect/>
          </a:stretch>
        </p:blipFill>
        <p:spPr bwMode="auto">
          <a:xfrm>
            <a:off x="0" y="990600"/>
            <a:ext cx="3182938" cy="2266950"/>
          </a:xfrm>
          <a:prstGeom prst="rect">
            <a:avLst/>
          </a:prstGeom>
          <a:noFill/>
        </p:spPr>
      </p:pic>
      <p:pic>
        <p:nvPicPr>
          <p:cNvPr id="8199" name="Picture 7" descr="leucopenia, parvo 1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b="2155"/>
          <a:stretch>
            <a:fillRect/>
          </a:stretch>
        </p:blipFill>
        <p:spPr bwMode="auto">
          <a:xfrm>
            <a:off x="6299200" y="3987800"/>
            <a:ext cx="2844800" cy="2127250"/>
          </a:xfrm>
          <a:prstGeom prst="rect">
            <a:avLst/>
          </a:prstGeom>
          <a:noFill/>
        </p:spPr>
      </p:pic>
      <p:pic>
        <p:nvPicPr>
          <p:cNvPr id="8200" name="Picture 8" descr="leukozytose, hund, tox 1img_0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6263" y="2049463"/>
            <a:ext cx="3182937" cy="2757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0763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Defence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of the body against infections and foreign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invadors</a:t>
            </a:r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Functions of Leukocytes- WBC</a:t>
            </a:r>
            <a:r>
              <a:rPr lang="en-US" sz="3600" b="1" dirty="0" smtClean="0">
                <a:latin typeface="Comic Sans MS" pitchFamily="66" charset="0"/>
              </a:rPr>
              <a:t/>
            </a:r>
            <a:br>
              <a:rPr lang="en-US" sz="3600" b="1" dirty="0" smtClean="0">
                <a:latin typeface="Comic Sans MS" pitchFamily="66" charset="0"/>
              </a:rPr>
            </a:br>
            <a:r>
              <a:rPr lang="en-US" sz="3600" b="1" dirty="0" smtClean="0">
                <a:latin typeface="Comic Sans MS" pitchFamily="66" charset="0"/>
              </a:rPr>
              <a:t>Summary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281940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Neutrophils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&amp; </a:t>
            </a:r>
            <a:r>
              <a:rPr lang="en-US" sz="2800" b="1" dirty="0" err="1">
                <a:solidFill>
                  <a:srgbClr val="0000CC"/>
                </a:solidFill>
                <a:latin typeface="Calibri" pitchFamily="34" charset="0"/>
              </a:rPr>
              <a:t>monocytes</a:t>
            </a:r>
            <a:r>
              <a:rPr lang="en-US" sz="2800" b="1" dirty="0">
                <a:solidFill>
                  <a:srgbClr val="0000CC"/>
                </a:solidFill>
                <a:latin typeface="Calibri" pitchFamily="34" charset="0"/>
              </a:rPr>
              <a:t> (Blood macrophages)-</a:t>
            </a:r>
            <a:r>
              <a:rPr lang="en-US" sz="28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Comic Sans MS" pitchFamily="66" charset="0"/>
              </a:rPr>
              <a:t>Phagocytosis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Immunity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latin typeface="Calibri" pitchFamily="34" charset="0"/>
              </a:rPr>
              <a:t>	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76200" y="4114800"/>
            <a:ext cx="906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Macrophage (RES) system</a:t>
            </a:r>
            <a:r>
              <a:rPr lang="en-US" sz="2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66" charset="0"/>
              </a:rPr>
              <a:t>Phagocytosis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Immunity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err="1">
                <a:solidFill>
                  <a:srgbClr val="0000CC"/>
                </a:solidFill>
                <a:latin typeface="Comic Sans MS" pitchFamily="66" charset="0"/>
              </a:rPr>
              <a:t>Lymphcytes</a:t>
            </a:r>
            <a:r>
              <a:rPr lang="en-US" sz="3200" b="1" dirty="0">
                <a:latin typeface="Comic Sans MS" pitchFamily="66" charset="0"/>
              </a:rPr>
              <a:t> …..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IMMUNITY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39939" name="AutoShape 2" descr="http://bl109w.blu109.mail.live.com/mail/SafeRedirect.aspx?hm__tg=http://65.55.187.71/att/GetAttachment.aspx&amp;hm__qs=file%3d362d118f-2ce9-4f43-a5c4-c3638a6073ac.jpg%26ct%3daW1hZ2UvanBlZw_3d_3d%26name%3daW1hZ2UwMDcuanBn%26inline%3d1%26rfc%3d0%26empty%3dFalse%26imgsrc%3dcid%253aimage007.jpg%254001C84C32.87260230&amp;oneredir=1&amp;ip=10.6.1.23&amp;d=d3101&amp;mf=0"/>
          <p:cNvSpPr>
            <a:spLocks noChangeAspect="1" noChangeArrowheads="1"/>
          </p:cNvSpPr>
          <p:nvPr/>
        </p:nvSpPr>
        <p:spPr bwMode="auto">
          <a:xfrm>
            <a:off x="34925" y="-2743200"/>
            <a:ext cx="4238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9940" name="AutoShape 4" descr="http://bl109w.blu109.mail.live.com/mail/SafeRedirect.aspx?hm__tg=http://65.55.187.71/att/GetAttachment.aspx&amp;hm__qs=file%3d362d118f-2ce9-4f43-a5c4-c3638a6073ac.jpg%26ct%3daW1hZ2UvanBlZw_3d_3d%26name%3daW1hZ2UwMDcuanBn%26inline%3d1%26rfc%3d0%26empty%3dFalse%26imgsrc%3dcid%253aimage007.jpg%254001C84C32.87260230&amp;oneredir=1&amp;ip=10.6.1.23&amp;d=d3101&amp;mf=0"/>
          <p:cNvSpPr>
            <a:spLocks noChangeAspect="1" noChangeArrowheads="1"/>
          </p:cNvSpPr>
          <p:nvPr/>
        </p:nvSpPr>
        <p:spPr bwMode="auto">
          <a:xfrm>
            <a:off x="34925" y="-2743200"/>
            <a:ext cx="42386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" name="AutoShape 4" descr="http://bl109w.blu109.mail.live.com/mail/SafeRedirect.aspx?hm__tg=http://65.55.187.71/att/GetAttachment.aspx&amp;hm__qs=file%3d362d118f-2ce9-4f43-a5c4-c3638a6073ac.jpg%26ct%3daW1hZ2UvanBlZw_3d_3d%26name%3daW1hZ2UwMDcuanBn%26inline%3d1%26rfc%3d0%26empty%3dFalse%26imgsrc%3dcid%253aimage007.jpg%254001C84C32.87260230&amp;oneredir=1&amp;ip=10.6.1.23&amp;d=d3101&amp;mf=0"/>
          <p:cNvSpPr>
            <a:spLocks noGrp="1" noChangeAspect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3"/>
          <p:cNvSpPr>
            <a:spLocks noChangeArrowheads="1"/>
          </p:cNvSpPr>
          <p:nvPr/>
        </p:nvSpPr>
        <p:spPr bwMode="auto">
          <a:xfrm>
            <a:off x="2743200" y="2286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ar-SA" sz="4000" b="1">
                <a:solidFill>
                  <a:schemeClr val="bg1"/>
                </a:solidFill>
                <a:latin typeface="Comic Sans MS" pitchFamily="66" charset="0"/>
              </a:rPr>
              <a:t>THANK  YOU</a:t>
            </a:r>
          </a:p>
          <a:p>
            <a:pPr eaLnBrk="0" hangingPunct="0">
              <a:spcBef>
                <a:spcPct val="50000"/>
              </a:spcBef>
            </a:pPr>
            <a:r>
              <a:rPr lang="ar-SA" altLang="en-US" sz="4000" b="1">
                <a:solidFill>
                  <a:schemeClr val="bg1"/>
                </a:solidFill>
                <a:latin typeface="Comic Sans MS" pitchFamily="66" charset="0"/>
              </a:rPr>
              <a:t>لكم جزيل الشكر</a:t>
            </a:r>
            <a:endParaRPr lang="en-US" sz="40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268760"/>
            <a:ext cx="8208912" cy="51845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Classified according to cell morphology and </a:t>
            </a:r>
            <a:r>
              <a:rPr lang="en-US" sz="2800" dirty="0" err="1" smtClean="0">
                <a:solidFill>
                  <a:srgbClr val="0070C0"/>
                </a:solidFill>
              </a:rPr>
              <a:t>cytoplasmic</a:t>
            </a:r>
            <a:r>
              <a:rPr lang="en-US" sz="2800" dirty="0" smtClean="0">
                <a:solidFill>
                  <a:srgbClr val="0070C0"/>
                </a:solidFill>
              </a:rPr>
              <a:t> staining </a:t>
            </a:r>
            <a:r>
              <a:rPr lang="en-US" sz="2800" dirty="0" smtClean="0"/>
              <a:t>(</a:t>
            </a:r>
            <a:r>
              <a:rPr lang="en-GB" sz="2800" i="1" dirty="0" err="1" smtClean="0">
                <a:solidFill>
                  <a:srgbClr val="873978"/>
                </a:solidFill>
              </a:rPr>
              <a:t>hematoxylin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dirty="0" smtClean="0">
                <a:solidFill>
                  <a:srgbClr val="0070C0"/>
                </a:solidFill>
              </a:rPr>
              <a:t>and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eosin</a:t>
            </a:r>
            <a:r>
              <a:rPr lang="en-GB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800" dirty="0" smtClean="0"/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Granular leukocytes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Basophils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Agranular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leukocytes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Lymphocytes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Monocytes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9552" y="260648"/>
            <a:ext cx="8229600" cy="990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Types of WBCs (Leukocytes)</a:t>
            </a:r>
            <a:endParaRPr kumimoji="0" lang="ar-SA" sz="4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2564904"/>
            <a:ext cx="2808312" cy="151216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03648" y="4869160"/>
            <a:ext cx="3168352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2296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16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General Characteristics &amp; types of WBCs</a:t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en-US" sz="2800" u="sng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8964488" cy="5334000"/>
          </a:xfrm>
        </p:spPr>
        <p:txBody>
          <a:bodyPr>
            <a:noAutofit/>
          </a:bodyPr>
          <a:lstStyle/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Granular WBCs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en-US" sz="1800" b="1" dirty="0" err="1" smtClean="0">
                <a:solidFill>
                  <a:srgbClr val="0070C0"/>
                </a:solidFill>
                <a:latin typeface="Comic Sans MS" pitchFamily="66" charset="0"/>
              </a:rPr>
              <a:t>Polymorphonuclear</a:t>
            </a:r>
            <a:r>
              <a:rPr lang="en-US" sz="18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: </a:t>
            </a:r>
          </a:p>
          <a:p>
            <a:pPr marL="990600" lvl="1" indent="-533400" eaLnBrk="1" hangingPunct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93763" lvl="2" indent="-457200" eaLnBrk="1" hangingPunct="1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omic Sans MS" pitchFamily="66" charset="0"/>
              </a:rPr>
              <a:t>1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Comic Sans MS" pitchFamily="66" charset="0"/>
              </a:rPr>
              <a:t>Neutrophils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62%.</a:t>
            </a:r>
          </a:p>
          <a:p>
            <a:pPr marL="1349375" lvl="3" indent="-381000" eaLnBrk="1" hangingPunct="1">
              <a:lnSpc>
                <a:spcPct val="90000"/>
              </a:lnSpc>
            </a:pP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Nucleus 2-5 lobes, </a:t>
            </a:r>
            <a:r>
              <a:rPr lang="en-US" sz="18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purple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rgbClr val="00B050"/>
                </a:solidFill>
                <a:latin typeface="Comic Sans MS" pitchFamily="66" charset="0"/>
              </a:rPr>
              <a:t>cytoplasmic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 granules, main function is </a:t>
            </a:r>
            <a:r>
              <a:rPr lang="en-US" sz="1800" b="1" dirty="0" err="1" smtClean="0">
                <a:solidFill>
                  <a:srgbClr val="0000CC"/>
                </a:solidFill>
                <a:latin typeface="Comic Sans MS" pitchFamily="66" charset="0"/>
              </a:rPr>
              <a:t>phagocytosis</a:t>
            </a:r>
            <a:r>
              <a:rPr lang="en-US" sz="1800" b="1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  <a:p>
            <a:pPr marL="1349375" lvl="3" indent="-381000" eaLnBrk="1" hangingPunct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93763" lvl="2" indent="-457200" eaLnBrk="1" hangingPunct="1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2.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Eosinophils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2.3%.</a:t>
            </a:r>
          </a:p>
          <a:p>
            <a:pPr marL="898525"/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2 lobes nucleus, coarse </a:t>
            </a:r>
            <a:r>
              <a:rPr lang="en-US" sz="1800" b="1" dirty="0" smtClean="0">
                <a:solidFill>
                  <a:srgbClr val="FF0000"/>
                </a:solidFill>
                <a:latin typeface="Comic Sans MS" pitchFamily="66" charset="0"/>
              </a:rPr>
              <a:t>red </a:t>
            </a: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granules</a:t>
            </a:r>
          </a:p>
          <a:p>
            <a:pPr marL="898525"/>
            <a:endParaRPr lang="en-GB" sz="1800" dirty="0" smtClean="0">
              <a:latin typeface="Comic Sans MS" pitchFamily="66" charset="0"/>
            </a:endParaRPr>
          </a:p>
          <a:p>
            <a:pPr marL="898525"/>
            <a:r>
              <a:rPr lang="en-GB" sz="1800" b="1" dirty="0" smtClean="0">
                <a:latin typeface="Comic Sans MS" pitchFamily="66" charset="0"/>
              </a:rPr>
              <a:t>Phagocytise allergens</a:t>
            </a:r>
            <a:endParaRPr lang="en-US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98525"/>
            <a:r>
              <a:rPr lang="en-US" sz="1800" b="1" dirty="0" smtClean="0">
                <a:solidFill>
                  <a:srgbClr val="873978"/>
                </a:solidFill>
                <a:latin typeface="Comic Sans MS" pitchFamily="66" charset="0"/>
              </a:rPr>
              <a:t>High </a:t>
            </a:r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eosinophil</a:t>
            </a:r>
            <a:r>
              <a:rPr lang="en-US" sz="1800" b="1" dirty="0" smtClean="0">
                <a:solidFill>
                  <a:srgbClr val="873978"/>
                </a:solidFill>
                <a:latin typeface="Comic Sans MS" pitchFamily="66" charset="0"/>
              </a:rPr>
              <a:t> count (</a:t>
            </a:r>
            <a:r>
              <a:rPr lang="en-US" sz="1800" b="1" dirty="0" err="1" smtClean="0">
                <a:solidFill>
                  <a:srgbClr val="873978"/>
                </a:solidFill>
                <a:latin typeface="Comic Sans MS" pitchFamily="66" charset="0"/>
              </a:rPr>
              <a:t>eosinophilia</a:t>
            </a:r>
            <a:r>
              <a:rPr lang="en-US" sz="1800" b="1" dirty="0" smtClean="0">
                <a:solidFill>
                  <a:srgbClr val="873978"/>
                </a:solidFill>
                <a:latin typeface="Comic Sans MS" pitchFamily="66" charset="0"/>
              </a:rPr>
              <a:t>): </a:t>
            </a:r>
            <a:endParaRPr lang="en-GB" sz="1800" dirty="0" smtClean="0">
              <a:solidFill>
                <a:srgbClr val="873978"/>
              </a:solidFill>
              <a:latin typeface="Comic Sans MS" pitchFamily="66" charset="0"/>
            </a:endParaRPr>
          </a:p>
          <a:p>
            <a:pPr marL="1436688">
              <a:buNone/>
            </a:pPr>
            <a:r>
              <a:rPr lang="pt-BR" sz="1800" b="1" dirty="0" smtClean="0">
                <a:latin typeface="Comic Sans MS" pitchFamily="66" charset="0"/>
              </a:rPr>
              <a:t>- </a:t>
            </a:r>
            <a:r>
              <a:rPr lang="pt-BR" sz="1800" dirty="0" smtClean="0">
                <a:latin typeface="Comic Sans MS" pitchFamily="66" charset="0"/>
              </a:rPr>
              <a:t>Parasitic (hook worm, ascaris, bilharzia) infection.</a:t>
            </a:r>
          </a:p>
          <a:p>
            <a:pPr marL="1436688">
              <a:buNone/>
            </a:pPr>
            <a:r>
              <a:rPr lang="en-GB" sz="1800" dirty="0" smtClean="0">
                <a:latin typeface="Comic Sans MS" pitchFamily="66" charset="0"/>
              </a:rPr>
              <a:t>- Allergy (asthma, rhinitis, drug reaction). </a:t>
            </a:r>
          </a:p>
          <a:p>
            <a:pPr marL="1436688" lvl="1" indent="-342900">
              <a:buNone/>
            </a:pPr>
            <a:r>
              <a:rPr lang="en-GB" sz="1800" dirty="0" smtClean="0">
                <a:latin typeface="Comic Sans MS" pitchFamily="66" charset="0"/>
              </a:rPr>
              <a:t>- </a:t>
            </a:r>
            <a:r>
              <a:rPr lang="en-US" sz="1800" dirty="0" smtClean="0">
                <a:latin typeface="Comic Sans MS" pitchFamily="66" charset="0"/>
              </a:rPr>
              <a:t>Allergic skin diseases</a:t>
            </a:r>
            <a:endParaRPr lang="en-GB" sz="1800" dirty="0" smtClean="0">
              <a:latin typeface="Comic Sans MS" pitchFamily="66" charset="0"/>
            </a:endParaRPr>
          </a:p>
          <a:p>
            <a:pPr marL="898525"/>
            <a:r>
              <a:rPr lang="en-GB" sz="1800" dirty="0" err="1" smtClean="0">
                <a:solidFill>
                  <a:srgbClr val="0000CC"/>
                </a:solidFill>
                <a:latin typeface="Comic Sans MS" pitchFamily="66" charset="0"/>
              </a:rPr>
              <a:t>Eosinophils</a:t>
            </a:r>
            <a:r>
              <a:rPr lang="en-GB" sz="1800" dirty="0" smtClean="0">
                <a:solidFill>
                  <a:srgbClr val="0000CC"/>
                </a:solidFill>
                <a:latin typeface="Comic Sans MS" pitchFamily="66" charset="0"/>
              </a:rPr>
              <a:t> attach themselves to the parasites by way of special surface molecules and release substances that kill many of the parasites </a:t>
            </a:r>
            <a:r>
              <a:rPr lang="en-GB" sz="1800" dirty="0" smtClean="0">
                <a:latin typeface="Comic Sans MS" pitchFamily="66" charset="0"/>
              </a:rPr>
              <a:t>(by releasing </a:t>
            </a:r>
            <a:r>
              <a:rPr lang="en-GB" sz="1800" i="1" dirty="0" smtClean="0">
                <a:latin typeface="Comic Sans MS" pitchFamily="66" charset="0"/>
              </a:rPr>
              <a:t>hydrolytic enzymes </a:t>
            </a:r>
            <a:r>
              <a:rPr lang="en-GB" sz="1800" dirty="0" smtClean="0">
                <a:latin typeface="Comic Sans MS" pitchFamily="66" charset="0"/>
              </a:rPr>
              <a:t>from their granules)</a:t>
            </a:r>
            <a:endParaRPr lang="en-US" sz="1800" b="1" dirty="0" smtClean="0">
              <a:latin typeface="Comic Sans MS" pitchFamily="66" charset="0"/>
            </a:endParaRPr>
          </a:p>
          <a:p>
            <a:pPr marL="1347788" lvl="3" indent="-381000" eaLnBrk="1" hangingPunct="1">
              <a:lnSpc>
                <a:spcPct val="90000"/>
              </a:lnSpc>
              <a:buNone/>
            </a:pPr>
            <a:endParaRPr lang="en-US" sz="1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1347788" lvl="3" indent="-381000" eaLnBrk="1" hangingPunct="1">
              <a:lnSpc>
                <a:spcPct val="90000"/>
              </a:lnSpc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0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84784"/>
            <a:ext cx="8352928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3763" lvl="2" indent="-457200">
              <a:lnSpc>
                <a:spcPct val="90000"/>
              </a:lnSpc>
              <a:tabLst>
                <a:tab pos="900113" algn="l"/>
              </a:tabLst>
            </a:pPr>
            <a:r>
              <a:rPr lang="en-US" sz="2800" b="1" dirty="0" smtClean="0">
                <a:solidFill>
                  <a:schemeClr val="accent4"/>
                </a:solidFill>
                <a:latin typeface="Comic Sans MS" pitchFamily="66" charset="0"/>
              </a:rPr>
              <a:t>3. </a:t>
            </a:r>
            <a:r>
              <a:rPr lang="en-US" sz="2800" b="1" dirty="0" err="1" smtClean="0">
                <a:solidFill>
                  <a:schemeClr val="accent4"/>
                </a:solidFill>
                <a:latin typeface="Comic Sans MS" pitchFamily="66" charset="0"/>
              </a:rPr>
              <a:t>Basophils</a:t>
            </a:r>
            <a:r>
              <a:rPr lang="en-US" sz="2800" b="1" dirty="0" smtClean="0">
                <a:solidFill>
                  <a:schemeClr val="accent4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 0.4%.</a:t>
            </a:r>
          </a:p>
          <a:p>
            <a:pPr marL="457200" lvl="2" indent="-457200">
              <a:lnSpc>
                <a:spcPct val="90000"/>
              </a:lnSpc>
            </a:pP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08038" lvl="3" indent="-381000"/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 Have 2 to 3 lobed nucleus, nucleus hidden by large round </a:t>
            </a:r>
            <a:r>
              <a:rPr lang="en-US" sz="2000" b="1" dirty="0" smtClean="0">
                <a:solidFill>
                  <a:srgbClr val="0000CC"/>
                </a:solidFill>
                <a:latin typeface="Comic Sans MS" pitchFamily="66" charset="0"/>
              </a:rPr>
              <a:t>bluish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granules, smaller than other granulocytes, easy to identify because of the numerous granules in their cytoplasm.</a:t>
            </a:r>
          </a:p>
          <a:p>
            <a:pPr marL="808038" lvl="3" indent="-381000"/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808038" lvl="3" indent="-381000"/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 - They are very similar functionally to </a:t>
            </a:r>
            <a:r>
              <a:rPr lang="en-US" sz="2400" b="1" dirty="0" smtClean="0">
                <a:latin typeface="Comic Sans MS" pitchFamily="66" charset="0"/>
              </a:rPr>
              <a:t>mast cell.</a:t>
            </a:r>
          </a:p>
          <a:p>
            <a:pPr marL="808038" lvl="3" indent="-381000"/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Release </a:t>
            </a:r>
            <a:r>
              <a:rPr lang="en-US" sz="2000" b="1" dirty="0" smtClean="0">
                <a:solidFill>
                  <a:srgbClr val="FF3399"/>
                </a:solidFill>
                <a:latin typeface="Comic Sans MS" pitchFamily="66" charset="0"/>
              </a:rPr>
              <a:t>histamine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&gt;&gt;&gt;&gt; inflammation (redness, swelling, and pain)</a:t>
            </a:r>
          </a:p>
          <a:p>
            <a:pPr marL="808038" lvl="3" indent="-381000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-  Release </a:t>
            </a:r>
            <a:r>
              <a:rPr lang="en-US" sz="2000" b="1" dirty="0" smtClean="0">
                <a:solidFill>
                  <a:srgbClr val="FF3399"/>
                </a:solidFill>
                <a:latin typeface="Comic Sans MS" pitchFamily="66" charset="0"/>
              </a:rPr>
              <a:t>heparin</a:t>
            </a:r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 &gt;&gt;&gt;&gt; anticoagulant (prevent clotting)  </a:t>
            </a:r>
          </a:p>
          <a:p>
            <a:pPr marL="808038" lvl="3" indent="-381000"/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808038" lvl="3" indent="-381000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en-GB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release of those substances cause local and vascular reactions characteristic of allergic manifestation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0"/>
            <a:ext cx="8229600" cy="12954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General Characteristics &amp; types of WBCs</a:t>
            </a:r>
            <a:b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en-US" sz="2800" b="0" i="0" u="sng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5E57B-78F7-4B87-8D74-F8C924303A26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642938"/>
            <a:ext cx="2928937" cy="1857375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642938"/>
            <a:ext cx="2847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286125"/>
            <a:ext cx="2743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3" y="3286125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2575" y="642938"/>
            <a:ext cx="2511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9525" y="3214688"/>
            <a:ext cx="27844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243408"/>
            <a:ext cx="8229600" cy="1295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General Characteristics &amp; types of WBCs, cont.</a:t>
            </a:r>
            <a:br>
              <a:rPr lang="en-US" sz="2800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endParaRPr lang="en-US" sz="2800" u="sng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87680" cy="5334000"/>
          </a:xfrm>
        </p:spPr>
        <p:txBody>
          <a:bodyPr>
            <a:normAutofit fontScale="92500"/>
          </a:bodyPr>
          <a:lstStyle/>
          <a:p>
            <a:pPr marL="179388" indent="20638" eaLnBrk="1" hangingPunct="1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Agranular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WBC</a:t>
            </a:r>
          </a:p>
          <a:p>
            <a:pPr marL="990600" lvl="1" indent="-533400" eaLnBrk="1" hangingPunct="1"/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Monocytes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  5.3%</a:t>
            </a:r>
          </a:p>
          <a:p>
            <a:pPr marL="1371600" lvl="2" indent="-457200"/>
            <a:r>
              <a:rPr lang="en-GB" sz="2800" b="1" dirty="0" smtClean="0">
                <a:latin typeface="Comic Sans MS" pitchFamily="66" charset="0"/>
              </a:rPr>
              <a:t>These cells are the largest of all WBCs.</a:t>
            </a:r>
          </a:p>
          <a:p>
            <a:pPr marL="1371600" lvl="2" indent="-457200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Kidney-shaped or horse-shoe nucleus, they develop into </a:t>
            </a:r>
            <a:r>
              <a:rPr lang="en-US" sz="2800" b="1" dirty="0" smtClean="0">
                <a:solidFill>
                  <a:srgbClr val="FF3399"/>
                </a:solidFill>
                <a:latin typeface="Comic Sans MS" pitchFamily="66" charset="0"/>
              </a:rPr>
              <a:t>macrophages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that </a:t>
            </a:r>
            <a:r>
              <a:rPr lang="en-US" sz="2800" b="1" dirty="0" err="1" smtClean="0">
                <a:solidFill>
                  <a:srgbClr val="00B050"/>
                </a:solidFill>
                <a:latin typeface="Comic Sans MS" pitchFamily="66" charset="0"/>
              </a:rPr>
              <a:t>phagocytose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bacteria and debris in the tissues.</a:t>
            </a:r>
          </a:p>
          <a:p>
            <a:pPr marL="1371600" lvl="2" indent="-457200" eaLnBrk="1" hangingPunct="1">
              <a:buNone/>
            </a:pPr>
            <a:endParaRPr lang="en-US" sz="28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marL="990600" lvl="1" indent="-533400"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Lymphocytes</a:t>
            </a:r>
            <a:r>
              <a:rPr lang="en-US" sz="3200" b="1" dirty="0" smtClean="0">
                <a:solidFill>
                  <a:srgbClr val="00B050"/>
                </a:solidFill>
                <a:latin typeface="Comic Sans MS" pitchFamily="66" charset="0"/>
              </a:rPr>
              <a:t> 30%</a:t>
            </a:r>
          </a:p>
          <a:p>
            <a:pPr marL="1371600" lvl="2" indent="-457200" eaLnBrk="1" hangingPunct="1"/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 Round and large nucleus which occupies most of the cell, </a:t>
            </a:r>
            <a:r>
              <a:rPr lang="en-US" sz="2800" b="1" dirty="0" smtClean="0">
                <a:latin typeface="Comic Sans MS" pitchFamily="66" charset="0"/>
              </a:rPr>
              <a:t>the smallest of all WBCs</a:t>
            </a:r>
            <a:r>
              <a:rPr lang="en-US" sz="2800" b="1" dirty="0" smtClean="0">
                <a:solidFill>
                  <a:srgbClr val="00B050"/>
                </a:solidFill>
                <a:latin typeface="Comic Sans MS" pitchFamily="66" charset="0"/>
              </a:rPr>
              <a:t>, immunity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D17F4-D48A-4F27-BD24-A073414D044B}" type="slidenum">
              <a:rPr lang="en-US">
                <a:latin typeface="Arial" charset="0"/>
                <a:cs typeface="Arial" charset="0"/>
              </a:rPr>
              <a:pPr>
                <a:defRPr/>
              </a:pPr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332656"/>
            <a:ext cx="2971800" cy="2232248"/>
          </a:xfrm>
          <a:noFill/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32527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852936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1008</Words>
  <Application>Microsoft Office PowerPoint</Application>
  <PresentationFormat>On-screen Show (4:3)</PresentationFormat>
  <Paragraphs>255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Objectives of Lecture</vt:lpstr>
      <vt:lpstr>Slide 3</vt:lpstr>
      <vt:lpstr>Slide 4</vt:lpstr>
      <vt:lpstr>  General Characteristics &amp; types of WBCs </vt:lpstr>
      <vt:lpstr>Slide 6</vt:lpstr>
      <vt:lpstr>Slide 7</vt:lpstr>
      <vt:lpstr>  General Characteristics &amp; types of WBCs, cont. </vt:lpstr>
      <vt:lpstr>Slide 9</vt:lpstr>
      <vt:lpstr>Blood Film</vt:lpstr>
      <vt:lpstr> Genesis (Production) of WBCs</vt:lpstr>
      <vt:lpstr>Slide 12</vt:lpstr>
      <vt:lpstr> Genesis (Production) of WBCs (leukopoiesis)</vt:lpstr>
      <vt:lpstr>Life Span of WBCs</vt:lpstr>
      <vt:lpstr>Life Span of WBCs-cont.</vt:lpstr>
      <vt:lpstr>Defense properties of neutrophil</vt:lpstr>
      <vt:lpstr>Slide 17</vt:lpstr>
      <vt:lpstr>Slide 18</vt:lpstr>
      <vt:lpstr>Slide 19</vt:lpstr>
      <vt:lpstr>Diapedesis </vt:lpstr>
      <vt:lpstr>Phagocytosis</vt:lpstr>
      <vt:lpstr>Phagocytosis by neutrophils</vt:lpstr>
      <vt:lpstr>Microbial killing</vt:lpstr>
      <vt:lpstr>Slide 24</vt:lpstr>
      <vt:lpstr>Slide 25</vt:lpstr>
      <vt:lpstr>Lymphocytes formation and maturation</vt:lpstr>
      <vt:lpstr>Lymphocytes (Immune cells)</vt:lpstr>
      <vt:lpstr>Leukocytosis (Increased WBC Count)  </vt:lpstr>
      <vt:lpstr>Leukopenia (Decreased WBC Count) </vt:lpstr>
      <vt:lpstr>Slide 30</vt:lpstr>
      <vt:lpstr>Slide 31</vt:lpstr>
      <vt:lpstr>Functions of Leukocytes- WBC Summary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Mohd</dc:creator>
  <cp:lastModifiedBy>Dr. Salah</cp:lastModifiedBy>
  <cp:revision>239</cp:revision>
  <dcterms:created xsi:type="dcterms:W3CDTF">2013-09-11T16:10:32Z</dcterms:created>
  <dcterms:modified xsi:type="dcterms:W3CDTF">2014-09-21T05:35:38Z</dcterms:modified>
</cp:coreProperties>
</file>