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21" r:id="rId2"/>
    <p:sldId id="324" r:id="rId3"/>
    <p:sldId id="261" r:id="rId4"/>
    <p:sldId id="317" r:id="rId5"/>
    <p:sldId id="316" r:id="rId6"/>
    <p:sldId id="318" r:id="rId7"/>
    <p:sldId id="319" r:id="rId8"/>
    <p:sldId id="265" r:id="rId9"/>
    <p:sldId id="267" r:id="rId10"/>
    <p:sldId id="269" r:id="rId11"/>
    <p:sldId id="273" r:id="rId12"/>
    <p:sldId id="280" r:id="rId13"/>
    <p:sldId id="281" r:id="rId14"/>
    <p:sldId id="282" r:id="rId15"/>
    <p:sldId id="285" r:id="rId16"/>
    <p:sldId id="284" r:id="rId17"/>
    <p:sldId id="283" r:id="rId18"/>
    <p:sldId id="288" r:id="rId19"/>
    <p:sldId id="289" r:id="rId20"/>
    <p:sldId id="290" r:id="rId21"/>
    <p:sldId id="291" r:id="rId22"/>
    <p:sldId id="322" r:id="rId23"/>
    <p:sldId id="297" r:id="rId24"/>
    <p:sldId id="323" r:id="rId25"/>
    <p:sldId id="299" r:id="rId26"/>
    <p:sldId id="301" r:id="rId27"/>
    <p:sldId id="302" r:id="rId28"/>
    <p:sldId id="303" r:id="rId29"/>
    <p:sldId id="305" r:id="rId30"/>
    <p:sldId id="309" r:id="rId31"/>
    <p:sldId id="310" r:id="rId32"/>
    <p:sldId id="311" r:id="rId33"/>
    <p:sldId id="31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498CA-323A-46A0-BDB1-CD9FD1AEF12E}" type="datetimeFigureOut">
              <a:rPr lang="en-GB" smtClean="0"/>
              <a:pPr/>
              <a:t>21/10/2014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8D5B8-0D8D-4909-9295-CE10DD6A405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89E30B-5839-4B18-9D28-196D08CEB48D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8624B1-AFBC-46F1-83CC-005E0B46EB1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58CA1E-D98A-4DDC-83CF-B40141F8044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4C6BC1-69B5-450D-964F-363BC85CEB9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FB18D-5499-4ADF-B0F4-CEC65848B5C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BF6CD5-C464-4469-B6EB-C6709AE2368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D30EBD-8AE0-44D4-A5F9-9FA4EBF0C87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1C5CA-2718-4C30-B0D7-3262525FF84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4E7370-40D9-495D-9E80-85B43A38C1AE}" type="slidenum">
              <a:rPr lang="en-US" smtClean="0">
                <a:latin typeface="Tahoma" pitchFamily="34" charset="0"/>
              </a:rPr>
              <a:pPr/>
              <a:t>21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0E773-3C05-4D5F-A691-75205098F3E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95A8B-A872-427F-B454-E4E1F2FA0024}" type="slidenum">
              <a:rPr lang="en-US" smtClean="0">
                <a:latin typeface="Tahoma" pitchFamily="34" charset="0"/>
              </a:rPr>
              <a:pPr/>
              <a:t>25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FDD70-3DEE-4326-BA4C-4E050633329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7C03D0-1D3C-49F4-97E4-F8963B1AB41A}" type="slidenum">
              <a:rPr lang="en-US" smtClean="0">
                <a:latin typeface="Tahoma" pitchFamily="34" charset="0"/>
              </a:rPr>
              <a:pPr/>
              <a:t>26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69D79-B68E-4D03-84AF-258A75E30088}" type="slidenum">
              <a:rPr lang="en-US" smtClean="0">
                <a:latin typeface="Tahoma" pitchFamily="34" charset="0"/>
              </a:rPr>
              <a:pPr/>
              <a:t>27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10609-1DB3-4113-9F8F-82A5487A9015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0F93FA-EFFB-4489-AC42-141DB2EC7562}" type="slidenum">
              <a:rPr lang="en-US" smtClean="0">
                <a:latin typeface="Tahoma" pitchFamily="34" charset="0"/>
              </a:rPr>
              <a:pPr/>
              <a:t>29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478FCA-D069-471F-A697-9CC411617BD1}" type="slidenum">
              <a:rPr lang="en-US" smtClean="0">
                <a:latin typeface="Tahoma" pitchFamily="34" charset="0"/>
              </a:rPr>
              <a:pPr/>
              <a:t>30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D67816-356F-4FAA-A4C9-91BB58000F6D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D4ADB4-599A-423C-84A5-9E77628EF57B}" type="slidenum">
              <a:rPr lang="en-US" smtClean="0">
                <a:latin typeface="Tahoma" pitchFamily="34" charset="0"/>
              </a:rPr>
              <a:pPr/>
              <a:t>32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D6DED-B43B-4229-ABC0-CFDF65E8BE74}" type="slidenum">
              <a:rPr lang="en-US" smtClean="0">
                <a:latin typeface="Tahoma" pitchFamily="34" charset="0"/>
              </a:rPr>
              <a:pPr/>
              <a:t>33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11E3F9-8615-41BE-9AF5-6FE29B5393F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82966-6CED-47D6-8564-22B2C4B0EF7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C8FA6-7F04-40D6-9EE5-1FDF9B63470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815E3A-96D5-42D2-9E33-7D26623C829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8694F-33D9-4A57-86EA-03735BA88D2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DAC4BB-A1E4-4107-978E-A9F6861FD31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171C7C-0E07-4F7D-8687-F24C000311B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2CB1-D920-4973-97E0-7F6981B5185F}" type="datetimeFigureOut">
              <a:rPr lang="en-GB" smtClean="0"/>
              <a:pPr/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22B2-666C-4480-8444-3382A5BC94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2CB1-D920-4973-97E0-7F6981B5185F}" type="datetimeFigureOut">
              <a:rPr lang="en-GB" smtClean="0"/>
              <a:pPr/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22B2-666C-4480-8444-3382A5BC94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2CB1-D920-4973-97E0-7F6981B5185F}" type="datetimeFigureOut">
              <a:rPr lang="en-GB" smtClean="0"/>
              <a:pPr/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22B2-666C-4480-8444-3382A5BC94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9BCF0-1A7D-4D30-9D41-8C62685636F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4468-A44C-4480-BD38-252955FAF9C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CEBA1-75D8-4EC8-A222-537FC1D87FC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2CB1-D920-4973-97E0-7F6981B5185F}" type="datetimeFigureOut">
              <a:rPr lang="en-GB" smtClean="0"/>
              <a:pPr/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22B2-666C-4480-8444-3382A5BC94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2CB1-D920-4973-97E0-7F6981B5185F}" type="datetimeFigureOut">
              <a:rPr lang="en-GB" smtClean="0"/>
              <a:pPr/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22B2-666C-4480-8444-3382A5BC94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2CB1-D920-4973-97E0-7F6981B5185F}" type="datetimeFigureOut">
              <a:rPr lang="en-GB" smtClean="0"/>
              <a:pPr/>
              <a:t>21/10/2014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22B2-666C-4480-8444-3382A5BC94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2CB1-D920-4973-97E0-7F6981B5185F}" type="datetimeFigureOut">
              <a:rPr lang="en-GB" smtClean="0"/>
              <a:pPr/>
              <a:t>21/10/2014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22B2-666C-4480-8444-3382A5BC94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2CB1-D920-4973-97E0-7F6981B5185F}" type="datetimeFigureOut">
              <a:rPr lang="en-GB" smtClean="0"/>
              <a:pPr/>
              <a:t>21/10/2014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22B2-666C-4480-8444-3382A5BC94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2CB1-D920-4973-97E0-7F6981B5185F}" type="datetimeFigureOut">
              <a:rPr lang="en-GB" smtClean="0"/>
              <a:pPr/>
              <a:t>21/10/2014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22B2-666C-4480-8444-3382A5BC94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2CB1-D920-4973-97E0-7F6981B5185F}" type="datetimeFigureOut">
              <a:rPr lang="en-GB" smtClean="0"/>
              <a:pPr/>
              <a:t>21/10/2014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22B2-666C-4480-8444-3382A5BC94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2CB1-D920-4973-97E0-7F6981B5185F}" type="datetimeFigureOut">
              <a:rPr lang="en-GB" smtClean="0"/>
              <a:pPr/>
              <a:t>21/10/2014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22B2-666C-4480-8444-3382A5BC94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2CB1-D920-4973-97E0-7F6981B5185F}" type="datetimeFigureOut">
              <a:rPr lang="en-GB" smtClean="0"/>
              <a:pPr/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922B2-666C-4480-8444-3382A5BC948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%0b19-13_1.jpg%20%20%20%20%20%20%20%20%20%20%20%20%20%20%20%20%20%20%20%20%20%20%20%20%20%20%20%20%20%20%20%20%20%20%20%20%20%20%20%20%20%20%20%20%20%20%20%20%20%20%20%200001C664%0e%20%20Macintosh%20HD%20%20%20%20%20%20%20%20%20%20%20%20%20%20%20%20%20BA03BFAA: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iomed.brown.edu/Courses/BI108/BI108_2005_Groups/10/webpages/creditslink.htm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%0b19-13_1.jpg%20%20%20%20%20%20%20%20%20%20%20%20%20%20%20%20%20%20%20%20%20%20%20%20%20%20%20%20%20%20%20%20%20%20%20%20%20%20%20%20%20%20%20%20%20%20%20%20%20%20%20%200001C664%0e%20%20Macintosh%20HD%20%20%20%20%20%20%20%20%20%20%20%20%20%20%20%20%20BA03BFAA: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692696"/>
            <a:ext cx="7772400" cy="1506538"/>
          </a:xfrm>
        </p:spPr>
        <p:txBody>
          <a:bodyPr>
            <a:no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Comic Sans MS" pitchFamily="66" charset="0"/>
              </a:rPr>
              <a:t>Haemostasis</a:t>
            </a:r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en-US" sz="6600" b="1" dirty="0" smtClean="0">
              <a:latin typeface="Comic Sans MS" pitchFamily="66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916832"/>
            <a:ext cx="7391400" cy="4572000"/>
          </a:xfrm>
        </p:spPr>
        <p:txBody>
          <a:bodyPr>
            <a:normAutofit/>
          </a:bodyPr>
          <a:lstStyle/>
          <a:p>
            <a:pPr marL="812748" indent="-812748" algn="l">
              <a:lnSpc>
                <a:spcPct val="80000"/>
              </a:lnSpc>
            </a:pPr>
            <a:endParaRPr lang="en-US" sz="16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812748" indent="-812748" algn="l">
              <a:lnSpc>
                <a:spcPct val="80000"/>
              </a:lnSpc>
            </a:pPr>
            <a:endParaRPr lang="en-US" sz="16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812748" indent="-812748" algn="l">
              <a:lnSpc>
                <a:spcPct val="80000"/>
              </a:lnSpc>
            </a:pPr>
            <a:r>
              <a:rPr lang="en-US" sz="1600" b="1" dirty="0" smtClean="0">
                <a:solidFill>
                  <a:schemeClr val="accent1"/>
                </a:solidFill>
                <a:latin typeface="Comic Sans MS" pitchFamily="66" charset="0"/>
              </a:rPr>
              <a:t>TEXTBOOK OF MEDICAL  PHYSIOLOGY</a:t>
            </a:r>
          </a:p>
          <a:p>
            <a:pPr marL="812748" indent="-812748" algn="l">
              <a:lnSpc>
                <a:spcPct val="80000"/>
              </a:lnSpc>
            </a:pPr>
            <a:endParaRPr lang="en-US" sz="16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812748" indent="-812748" algn="l">
              <a:lnSpc>
                <a:spcPct val="80000"/>
              </a:lnSpc>
            </a:pP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</a:rPr>
              <a:t>GUYTON &amp; HALL 11</a:t>
            </a:r>
            <a:r>
              <a:rPr lang="en-US" sz="1600" b="1" baseline="30000" dirty="0" smtClean="0">
                <a:solidFill>
                  <a:srgbClr val="00B050"/>
                </a:solidFill>
                <a:latin typeface="Comic Sans MS" pitchFamily="66" charset="0"/>
              </a:rPr>
              <a:t>TH</a:t>
            </a: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</a:rPr>
              <a:t> EDITION</a:t>
            </a:r>
          </a:p>
          <a:p>
            <a:pPr marL="812748" indent="-812748" algn="l">
              <a:lnSpc>
                <a:spcPct val="80000"/>
              </a:lnSpc>
            </a:pPr>
            <a:endParaRPr lang="en-US" sz="16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812748" indent="-812748" algn="l">
              <a:lnSpc>
                <a:spcPct val="80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UNIT VI  CHAPTER 3</a:t>
            </a: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6</a:t>
            </a:r>
          </a:p>
          <a:p>
            <a:pPr marL="812748" indent="-812748" algn="l">
              <a:lnSpc>
                <a:spcPct val="80000"/>
              </a:lnSpc>
            </a:pPr>
            <a:endParaRPr lang="en-US" sz="16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812748" indent="-812748" algn="l">
              <a:lnSpc>
                <a:spcPct val="80000"/>
              </a:lnSpc>
            </a:pPr>
            <a:endParaRPr lang="en-US" sz="18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812748" indent="-812748" algn="l">
              <a:lnSpc>
                <a:spcPct val="80000"/>
              </a:lnSpc>
            </a:pPr>
            <a:endParaRPr lang="en-US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812748" indent="-812748" algn="l">
              <a:lnSpc>
                <a:spcPct val="150000"/>
              </a:lnSpc>
            </a:pPr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Dr.Salah</a:t>
            </a: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Elmalik</a:t>
            </a:r>
            <a:endParaRPr lang="en-US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812748" indent="-812748" algn="l">
              <a:lnSpc>
                <a:spcPct val="80000"/>
              </a:lnSpc>
            </a:pPr>
            <a:r>
              <a:rPr lang="en-US" sz="1800" dirty="0" smtClean="0">
                <a:solidFill>
                  <a:srgbClr val="7030A0"/>
                </a:solidFill>
                <a:latin typeface="Comic Sans MS" pitchFamily="66" charset="0"/>
              </a:rPr>
              <a:t>Department of Physiology</a:t>
            </a:r>
          </a:p>
          <a:p>
            <a:pPr marL="812748" indent="-812748" algn="l">
              <a:lnSpc>
                <a:spcPct val="80000"/>
              </a:lnSpc>
            </a:pPr>
            <a:r>
              <a:rPr lang="en-US" sz="1800" dirty="0" smtClean="0">
                <a:solidFill>
                  <a:srgbClr val="7030A0"/>
                </a:solidFill>
                <a:latin typeface="Comic Sans MS" pitchFamily="66" charset="0"/>
              </a:rPr>
              <a:t>College of Medicine</a:t>
            </a:r>
          </a:p>
          <a:p>
            <a:pPr marL="812748" indent="-812748" algn="l">
              <a:lnSpc>
                <a:spcPct val="80000"/>
              </a:lnSpc>
            </a:pPr>
            <a:r>
              <a:rPr lang="en-US" sz="1800" dirty="0" smtClean="0">
                <a:solidFill>
                  <a:srgbClr val="7030A0"/>
                </a:solidFill>
                <a:latin typeface="Comic Sans MS" pitchFamily="66" charset="0"/>
              </a:rPr>
              <a:t>King Saud University </a:t>
            </a:r>
          </a:p>
          <a:p>
            <a:pPr marL="812748" indent="-812748" algn="l">
              <a:lnSpc>
                <a:spcPct val="80000"/>
              </a:lnSpc>
            </a:pPr>
            <a:r>
              <a:rPr lang="en-US" sz="1800" b="1" dirty="0" smtClean="0">
                <a:latin typeface="Comic Sans MS" pitchFamily="66" charset="0"/>
              </a:rPr>
              <a:t> </a:t>
            </a:r>
          </a:p>
        </p:txBody>
      </p:sp>
      <p:pic>
        <p:nvPicPr>
          <p:cNvPr id="19460" name="Picture 4" descr="bleeding ; hemorrhage ; haemorrh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88840"/>
            <a:ext cx="3707904" cy="2808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>
            <a:normAutofit fontScale="90000"/>
          </a:bodyPr>
          <a:lstStyle/>
          <a:p>
            <a:pPr rtl="0" eaLnBrk="1" hangingPunct="1">
              <a:defRPr/>
            </a:pPr>
            <a:r>
              <a:rPr lang="en-US" altLang="ar-SA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Memostatic</a:t>
            </a:r>
            <a:r>
              <a:rPr lang="en-US" altLang="ar-S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Mechanisms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52736"/>
            <a:ext cx="8229600" cy="5805264"/>
          </a:xfrm>
        </p:spPr>
        <p:txBody>
          <a:bodyPr>
            <a:normAutofit lnSpcReduction="10000"/>
          </a:bodyPr>
          <a:lstStyle/>
          <a:p>
            <a:pPr marL="1017588" lvl="2" indent="-457200" algn="l" rtl="0" eaLnBrk="1" hangingPunct="1">
              <a:buNone/>
              <a:defRPr/>
            </a:pPr>
            <a:r>
              <a:rPr lang="en-US" altLang="ar-SA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Vessel wall </a:t>
            </a:r>
          </a:p>
          <a:p>
            <a:pPr marL="609600" indent="-609600" algn="l" rtl="0" eaLnBrk="1" hangingPunct="1">
              <a:defRPr/>
            </a:pPr>
            <a:r>
              <a:rPr lang="en-US" b="1" dirty="0" smtClean="0">
                <a:latin typeface="Comic Sans MS" pitchFamily="66" charset="0"/>
              </a:rPr>
              <a:t>Immediately After injury a localized </a:t>
            </a:r>
            <a:r>
              <a:rPr lang="en-US" altLang="ar-S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Vasoconstriction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of smooth muscles</a:t>
            </a:r>
          </a:p>
          <a:p>
            <a:pPr marL="609600" indent="-609600" algn="l" rtl="0" eaLnBrk="1" hangingPunct="1">
              <a:defRPr/>
            </a:pP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609600" indent="-609600" algn="l" rtl="0" eaLnBrk="1" hangingPunct="1">
              <a:defRPr/>
            </a:pP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609600" indent="-609600" algn="l" rtl="0" eaLnBrk="1" hangingPunct="1">
              <a:defRPr/>
            </a:pP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712788" lvl="1" indent="-533400" algn="l" rtl="0" eaLnBrk="1" hangingPunct="1">
              <a:defRPr/>
            </a:pP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Mechanism</a:t>
            </a:r>
          </a:p>
          <a:p>
            <a:pPr marL="712788" lvl="1" indent="-533400">
              <a:buNone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-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Humoral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factors:</a:t>
            </a:r>
          </a:p>
          <a:p>
            <a:pPr marL="1017588" lvl="2" indent="-457200" algn="l" rtl="0" eaLnBrk="1" hangingPunct="1"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Comic Sans MS" pitchFamily="66" charset="0"/>
              </a:rPr>
              <a:t>local release of thromboxane A2 &amp; serotonin (5HT) from platelets</a:t>
            </a:r>
          </a:p>
          <a:p>
            <a:pPr marL="1017588" lvl="2" indent="-457200" algn="l" rtl="0" eaLnBrk="1" hangingPunct="1"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Comic Sans MS" pitchFamily="66" charset="0"/>
              </a:rPr>
              <a:t>Systemic release of adrenaline</a:t>
            </a:r>
          </a:p>
          <a:p>
            <a:pPr marL="628650" lvl="2" indent="-457200" algn="l" rtl="0" eaLnBrk="1" hangingPunct="1">
              <a:buNone/>
              <a:defRPr/>
            </a:pPr>
            <a:r>
              <a:rPr lang="en-US" altLang="ar-SA" sz="2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- Nervous reflexes </a:t>
            </a:r>
            <a:r>
              <a:rPr lang="en-US" altLang="ar-SA" sz="2200" dirty="0" smtClean="0">
                <a:solidFill>
                  <a:srgbClr val="C00000"/>
                </a:solidFill>
                <a:latin typeface="Comic Sans MS" pitchFamily="66" charset="0"/>
              </a:rPr>
              <a:t>(pain nerve impulses)</a:t>
            </a:r>
            <a:endParaRPr lang="en-US" sz="22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Picture 2" descr="19-13_1.jpg                                                    0001C664  Macintosh HD                 BA03BFAA:"/>
          <p:cNvPicPr preferRelativeResize="0">
            <a:picLocks noChangeAspect="1" noChangeArrowheads="1"/>
          </p:cNvPicPr>
          <p:nvPr/>
        </p:nvPicPr>
        <p:blipFill>
          <a:blip r:embed="rId3" r:link="rId4" cstate="print"/>
          <a:srcRect b="72483"/>
          <a:stretch>
            <a:fillRect/>
          </a:stretch>
        </p:blipFill>
        <p:spPr bwMode="auto">
          <a:xfrm>
            <a:off x="395536" y="2636912"/>
            <a:ext cx="8748464" cy="152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Platelet plug formation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b="1" smtClean="0">
              <a:solidFill>
                <a:srgbClr val="FFFF00"/>
              </a:solidFill>
              <a:latin typeface="Tahoma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endParaRPr lang="en-US" sz="1000" smtClean="0">
              <a:solidFill>
                <a:srgbClr val="FFFF00"/>
              </a:solidFill>
            </a:endParaRPr>
          </a:p>
        </p:txBody>
      </p:sp>
      <p:pic>
        <p:nvPicPr>
          <p:cNvPr id="48132" name="Picture 4" descr="Platlets plu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2205038"/>
            <a:ext cx="4321175" cy="3240087"/>
          </a:xfrm>
          <a:noFill/>
        </p:spPr>
      </p:pic>
      <p:pic>
        <p:nvPicPr>
          <p:cNvPr id="48133" name="Picture 5" descr="Platelets plug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2205038"/>
            <a:ext cx="4249737" cy="32400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60563"/>
            <a:ext cx="8229600" cy="2405062"/>
          </a:xfrm>
        </p:spPr>
        <p:txBody>
          <a:bodyPr/>
          <a:lstStyle/>
          <a:p>
            <a:pPr algn="ctr" rtl="0" eaLnBrk="1" hangingPunct="1">
              <a:lnSpc>
                <a:spcPct val="90000"/>
              </a:lnSpc>
              <a:buFontTx/>
              <a:buNone/>
            </a:pPr>
            <a:r>
              <a:rPr lang="en-US" sz="6000" b="1" dirty="0" smtClean="0">
                <a:solidFill>
                  <a:srgbClr val="FF0000"/>
                </a:solidFill>
                <a:latin typeface="Comic Sans MS" pitchFamily="66" charset="0"/>
              </a:rPr>
              <a:t>Platelet Functions</a:t>
            </a:r>
          </a:p>
          <a:p>
            <a:pPr algn="ctr" rtl="0" eaLnBrk="1" hangingPunct="1">
              <a:lnSpc>
                <a:spcPct val="90000"/>
              </a:lnSpc>
              <a:buFontTx/>
              <a:buNone/>
            </a:pPr>
            <a:endParaRPr lang="en-US" sz="6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rtl="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Begins with Platelet activation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0000CC"/>
                </a:solidFill>
                <a:latin typeface="Comic Sans MS" pitchFamily="66" charset="0"/>
              </a:rPr>
              <a:t>Platelet Activation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z="4400" b="1" dirty="0" smtClean="0">
                <a:solidFill>
                  <a:srgbClr val="00B050"/>
                </a:solidFill>
                <a:latin typeface="Comic Sans MS" pitchFamily="66" charset="0"/>
              </a:rPr>
              <a:t>Adhesion</a:t>
            </a:r>
          </a:p>
          <a:p>
            <a:pPr algn="l" rtl="0" eaLnBrk="1" hangingPunct="1"/>
            <a:r>
              <a:rPr lang="en-US" sz="4400" b="1" dirty="0" smtClean="0">
                <a:solidFill>
                  <a:srgbClr val="00B050"/>
                </a:solidFill>
                <a:latin typeface="Comic Sans MS" pitchFamily="66" charset="0"/>
              </a:rPr>
              <a:t>Shape change</a:t>
            </a:r>
          </a:p>
          <a:p>
            <a:pPr algn="l" rtl="0" eaLnBrk="1" hangingPunct="1"/>
            <a:r>
              <a:rPr lang="en-US" sz="4400" b="1" dirty="0" smtClean="0">
                <a:solidFill>
                  <a:srgbClr val="00B050"/>
                </a:solidFill>
                <a:latin typeface="Comic Sans MS" pitchFamily="66" charset="0"/>
              </a:rPr>
              <a:t>Aggregation</a:t>
            </a:r>
          </a:p>
          <a:p>
            <a:pPr algn="l" rtl="0" eaLnBrk="1" hangingPunct="1"/>
            <a:r>
              <a:rPr lang="en-US" sz="4400" b="1" dirty="0" smtClean="0">
                <a:solidFill>
                  <a:srgbClr val="00B050"/>
                </a:solidFill>
                <a:latin typeface="Comic Sans MS" pitchFamily="66" charset="0"/>
              </a:rPr>
              <a:t>Release</a:t>
            </a:r>
          </a:p>
          <a:p>
            <a:pPr algn="l" rtl="0" eaLnBrk="1" hangingPunct="1"/>
            <a:r>
              <a:rPr lang="en-US" sz="4400" b="1" dirty="0" smtClean="0">
                <a:solidFill>
                  <a:srgbClr val="00B050"/>
                </a:solidFill>
                <a:latin typeface="Comic Sans MS" pitchFamily="66" charset="0"/>
              </a:rPr>
              <a:t>Clot Retraction</a:t>
            </a:r>
          </a:p>
          <a:p>
            <a:pPr algn="l" rtl="0" eaLnBrk="1" hangingPunct="1">
              <a:buFontTx/>
              <a:buNone/>
            </a:pPr>
            <a:endParaRPr lang="en-US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8163" y="274638"/>
            <a:ext cx="8148637" cy="838200"/>
          </a:xfrm>
        </p:spPr>
        <p:txBody>
          <a:bodyPr/>
          <a:lstStyle/>
          <a:p>
            <a:pPr rtl="0" eaLnBrk="1" hangingPunct="1"/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Platelet Adhesion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8763000" cy="1066800"/>
          </a:xfrm>
        </p:spPr>
        <p:txBody>
          <a:bodyPr>
            <a:normAutofit fontScale="92500"/>
          </a:bodyPr>
          <a:lstStyle/>
          <a:p>
            <a:pPr algn="l" rtl="0" eaLnBrk="1" hangingPunct="1"/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Platelets stick to the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exposed collagen </a:t>
            </a: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underlying damaged endothelial cells in vessel wall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8676" name="Picture 4" descr="Fig 19_8a"/>
          <p:cNvPicPr>
            <a:picLocks noChangeAspect="1" noChangeArrowheads="1"/>
          </p:cNvPicPr>
          <p:nvPr/>
        </p:nvPicPr>
        <p:blipFill>
          <a:blip r:embed="rId3" cstate="print"/>
          <a:srcRect l="1450" t="1991" r="1450" b="12366"/>
          <a:stretch>
            <a:fillRect/>
          </a:stretch>
        </p:blipFill>
        <p:spPr bwMode="auto">
          <a:xfrm>
            <a:off x="1447800" y="2565400"/>
            <a:ext cx="6248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920880" cy="936105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rtl="0" eaLnBrk="1" hangingPunct="1"/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Platelet shape change and Aggregation</a:t>
            </a:r>
          </a:p>
        </p:txBody>
      </p:sp>
      <p:pic>
        <p:nvPicPr>
          <p:cNvPr id="46083" name="Picture 3" descr="Platelets Stimulated-SE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51920" y="2060848"/>
            <a:ext cx="2808436" cy="2232248"/>
          </a:xfrm>
          <a:noFill/>
          <a:ln w="57150">
            <a:solidFill>
              <a:srgbClr val="00B0F0"/>
            </a:solidFill>
          </a:ln>
        </p:spPr>
      </p:pic>
      <p:pic>
        <p:nvPicPr>
          <p:cNvPr id="5" name="Picture 37" descr="p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132856"/>
            <a:ext cx="2636713" cy="223678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34" descr="p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7775" y="4365104"/>
            <a:ext cx="2636713" cy="2236787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179512" y="1412776"/>
            <a:ext cx="29209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altLang="en-US" sz="2800" b="1" dirty="0">
                <a:solidFill>
                  <a:srgbClr val="FF0000"/>
                </a:solidFill>
                <a:latin typeface="Comic Sans MS" pitchFamily="66" charset="0"/>
              </a:rPr>
              <a:t>Resting platelet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4932040" y="1412776"/>
            <a:ext cx="33409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altLang="en-US" sz="2800" b="1" dirty="0">
                <a:solidFill>
                  <a:srgbClr val="00B0F0"/>
                </a:solidFill>
                <a:latin typeface="Comic Sans MS" pitchFamily="66" charset="0"/>
              </a:rPr>
              <a:t>Activated platelet</a:t>
            </a:r>
          </a:p>
        </p:txBody>
      </p:sp>
      <p:pic>
        <p:nvPicPr>
          <p:cNvPr id="10" name="Picture 4" descr="activated platelets">
            <a:hlinkClick r:id="rId6"/>
          </p:cNvPr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2204864"/>
            <a:ext cx="2051720" cy="1944216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576262"/>
          </a:xfrm>
        </p:spPr>
        <p:txBody>
          <a:bodyPr>
            <a:normAutofit fontScale="90000"/>
          </a:bodyPr>
          <a:lstStyle/>
          <a:p>
            <a:pPr rtl="0" eaLnBrk="1" hangingPunct="1"/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Platelet Aggregation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736"/>
            <a:ext cx="8820150" cy="1368425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Activated platelets stick together and activate new platelets to form a mass called a platelet plug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Plug reinforced by fibrin threads formed during clotting process</a:t>
            </a:r>
          </a:p>
        </p:txBody>
      </p:sp>
      <p:pic>
        <p:nvPicPr>
          <p:cNvPr id="30724" name="Picture 4" descr="Fig 19_8c"/>
          <p:cNvPicPr>
            <a:picLocks noChangeAspect="1" noChangeArrowheads="1"/>
          </p:cNvPicPr>
          <p:nvPr/>
        </p:nvPicPr>
        <p:blipFill>
          <a:blip r:embed="rId3" cstate="print"/>
          <a:srcRect l="1640" t="3194" r="3212" b="16914"/>
          <a:stretch>
            <a:fillRect/>
          </a:stretch>
        </p:blipFill>
        <p:spPr bwMode="auto">
          <a:xfrm>
            <a:off x="1763713" y="2492375"/>
            <a:ext cx="612298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Platelet Release Reaction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52513"/>
            <a:ext cx="8915400" cy="1584325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Platelets activated by adhesion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Extend projections to make contact with each other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Release </a:t>
            </a:r>
            <a:r>
              <a:rPr lang="en-US" sz="2000" b="1" dirty="0" err="1" smtClean="0">
                <a:solidFill>
                  <a:srgbClr val="FF0000"/>
                </a:solidFill>
              </a:rPr>
              <a:t>thromboxane</a:t>
            </a:r>
            <a:r>
              <a:rPr lang="en-US" sz="2000" b="1" dirty="0" smtClean="0">
                <a:solidFill>
                  <a:srgbClr val="FF0000"/>
                </a:solidFill>
              </a:rPr>
              <a:t> A2, serotonin &amp; ADP </a:t>
            </a:r>
            <a:r>
              <a:rPr lang="en-US" sz="2000" b="1" dirty="0" smtClean="0">
                <a:solidFill>
                  <a:srgbClr val="0070C0"/>
                </a:solidFill>
              </a:rPr>
              <a:t>activating other platelets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Serotonin &amp; </a:t>
            </a:r>
            <a:r>
              <a:rPr lang="en-US" sz="2000" b="1" dirty="0" err="1" smtClean="0">
                <a:solidFill>
                  <a:srgbClr val="0070C0"/>
                </a:solidFill>
              </a:rPr>
              <a:t>thromboxane</a:t>
            </a:r>
            <a:r>
              <a:rPr lang="en-US" sz="2000" b="1" dirty="0" smtClean="0">
                <a:solidFill>
                  <a:srgbClr val="0070C0"/>
                </a:solidFill>
              </a:rPr>
              <a:t> A2 are vasoconstrictors decreasing blood flow through the injured vessel. ADP causes stickiness</a:t>
            </a:r>
          </a:p>
        </p:txBody>
      </p:sp>
      <p:pic>
        <p:nvPicPr>
          <p:cNvPr id="29700" name="Picture 4" descr="Fig 19_8b"/>
          <p:cNvPicPr>
            <a:picLocks noChangeAspect="1" noChangeArrowheads="1"/>
          </p:cNvPicPr>
          <p:nvPr/>
        </p:nvPicPr>
        <p:blipFill>
          <a:blip r:embed="rId3" cstate="print"/>
          <a:srcRect l="3125" t="3957" r="1563" b="12805"/>
          <a:stretch>
            <a:fillRect/>
          </a:stretch>
        </p:blipFill>
        <p:spPr bwMode="auto">
          <a:xfrm>
            <a:off x="755650" y="2636838"/>
            <a:ext cx="7129463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5175"/>
            <a:ext cx="921226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042988" y="0"/>
            <a:ext cx="6842125" cy="765175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Comic Sans MS" pitchFamily="66" charset="0"/>
              </a:rPr>
              <a:t>Platelet plug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FF0000"/>
                </a:solidFill>
                <a:latin typeface="Comic Sans MS" pitchFamily="66" charset="0"/>
              </a:rPr>
              <a:t>Platelet Plug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8229600" cy="5111750"/>
          </a:xfrm>
        </p:spPr>
        <p:txBody>
          <a:bodyPr/>
          <a:lstStyle/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3600" b="1" dirty="0" smtClean="0">
                <a:solidFill>
                  <a:srgbClr val="00B0F0"/>
                </a:solidFill>
                <a:latin typeface="Comic Sans MS" pitchFamily="66" charset="0"/>
              </a:rPr>
              <a:t>Aggregation of platelets at the site of injury to stop bleeding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sz="3600" b="1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marL="609600" indent="-609600" algn="l" rtl="0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Exposed collagen attracts platelets</a:t>
            </a:r>
          </a:p>
          <a:p>
            <a:pPr marL="609600" indent="-609600" algn="l" rtl="0" eaLnBrk="1" hangingPunct="1">
              <a:lnSpc>
                <a:spcPct val="80000"/>
              </a:lnSpc>
              <a:buNone/>
            </a:pPr>
            <a:endParaRPr lang="en-US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609600" indent="-609600" algn="l" rtl="0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Activated platelets release ADP &amp; </a:t>
            </a:r>
            <a:r>
              <a:rPr lang="en-US" sz="2400" b="1" dirty="0" err="1" smtClean="0">
                <a:solidFill>
                  <a:srgbClr val="00B050"/>
                </a:solidFill>
                <a:latin typeface="Comic Sans MS" pitchFamily="66" charset="0"/>
              </a:rPr>
              <a:t>Thromboxane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 A2 (TXA2)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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  <a:sym typeface="Symbol" pitchFamily="18" charset="2"/>
              </a:rPr>
              <a:t> 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the stickiness of platelets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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  <a:sym typeface="Symbol" pitchFamily="18" charset="2"/>
              </a:rPr>
              <a:t> 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Platelets aggregation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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 plugging of the cut vessel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609600" indent="-609600" algn="l" rtl="0"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Intact endothelium secretes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prostacyclin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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inhibition of aggregation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4704"/>
            <a:ext cx="882047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Comic Sans MS" pitchFamily="66" charset="0"/>
              </a:rPr>
              <a:t>Haemostasis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4400" b="1" i="1" dirty="0" smtClean="0">
                <a:latin typeface="Comic Sans MS" pitchFamily="66" charset="0"/>
              </a:rPr>
              <a:t>or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Comic Sans MS" pitchFamily="66" charset="0"/>
              </a:rPr>
              <a:t>Hemostasis</a:t>
            </a:r>
            <a:endParaRPr lang="en-GB" sz="4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sz="4000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5400" b="1" u="sng" dirty="0" smtClean="0">
                <a:solidFill>
                  <a:srgbClr val="0000CC"/>
                </a:solidFill>
                <a:latin typeface="Comic Sans MS" pitchFamily="66" charset="0"/>
              </a:rPr>
              <a:t>NOT</a:t>
            </a:r>
          </a:p>
          <a:p>
            <a:pPr algn="ctr"/>
            <a:endParaRPr lang="en-GB" sz="4000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4800" b="1" dirty="0" smtClean="0">
                <a:solidFill>
                  <a:srgbClr val="00B050"/>
                </a:solidFill>
                <a:latin typeface="Comic Sans MS" pitchFamily="66" charset="0"/>
              </a:rPr>
              <a:t>Homeostasis </a:t>
            </a:r>
            <a:r>
              <a:rPr lang="en-GB" sz="4800" dirty="0" smtClean="0">
                <a:latin typeface="Comic Sans MS" pitchFamily="66" charset="0"/>
              </a:rPr>
              <a:t> </a:t>
            </a:r>
          </a:p>
          <a:p>
            <a:r>
              <a:rPr lang="en-GB" sz="2800" dirty="0" smtClean="0">
                <a:latin typeface="Comic Sans MS" pitchFamily="66" charset="0"/>
              </a:rPr>
              <a:t>The ability to maintain a </a:t>
            </a:r>
            <a:r>
              <a:rPr lang="en-GB" sz="2800" u="sng" dirty="0" smtClean="0">
                <a:latin typeface="Comic Sans MS" pitchFamily="66" charset="0"/>
              </a:rPr>
              <a:t>constant internal environment </a:t>
            </a:r>
            <a:r>
              <a:rPr lang="en-GB" sz="2800" dirty="0" smtClean="0">
                <a:latin typeface="Comic Sans MS" pitchFamily="66" charset="0"/>
              </a:rPr>
              <a:t>in response to environmental changes</a:t>
            </a:r>
            <a:endParaRPr lang="en-GB" sz="2800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sz="4000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Activated Platelets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5538"/>
            <a:ext cx="8062913" cy="5399087"/>
          </a:xfrm>
        </p:spPr>
        <p:txBody>
          <a:bodyPr/>
          <a:lstStyle/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Secrete:</a:t>
            </a:r>
          </a:p>
          <a:p>
            <a:pPr marL="1066800" lvl="1" indent="-609600" algn="l" rtl="0" eaLnBrk="1" hangingPunct="1">
              <a:lnSpc>
                <a:spcPct val="80000"/>
              </a:lnSpc>
              <a:buFontTx/>
              <a:buAutoNum type="arabicPeriod"/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5HT</a:t>
            </a:r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  <a:sym typeface="Symbol" pitchFamily="18" charset="2"/>
              </a:rPr>
              <a:t></a:t>
            </a:r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 vasoconstriction</a:t>
            </a:r>
          </a:p>
          <a:p>
            <a:pPr marL="1066800" lvl="1" indent="-609600" algn="l" rtl="0" eaLnBrk="1" hangingPunct="1">
              <a:lnSpc>
                <a:spcPct val="80000"/>
              </a:lnSpc>
              <a:buFontTx/>
              <a:buAutoNum type="arabicPeriod"/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Platelet </a:t>
            </a:r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phospholipid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 Factor (PF3) </a:t>
            </a:r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  <a:sym typeface="Symbol" pitchFamily="18" charset="2"/>
              </a:rPr>
              <a:t></a:t>
            </a:r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 clot formation</a:t>
            </a:r>
          </a:p>
          <a:p>
            <a:pPr marL="1066800" lvl="1" indent="-609600" algn="l" rtl="0" eaLnBrk="1" hangingPunct="1">
              <a:lnSpc>
                <a:spcPct val="80000"/>
              </a:lnSpc>
              <a:buFontTx/>
              <a:buAutoNum type="arabicPeriod"/>
            </a:pPr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Thromboxane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 A2 (TXA2) </a:t>
            </a:r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is a prostaglandin formed from </a:t>
            </a:r>
            <a:r>
              <a:rPr lang="en-US" sz="3200" b="1" dirty="0" err="1" smtClean="0">
                <a:solidFill>
                  <a:srgbClr val="0070C0"/>
                </a:solidFill>
                <a:latin typeface="Comic Sans MS" pitchFamily="66" charset="0"/>
              </a:rPr>
              <a:t>arachidonic</a:t>
            </a:r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 acid</a:t>
            </a:r>
          </a:p>
          <a:p>
            <a:pPr marL="1066800" lvl="1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	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Function:</a:t>
            </a:r>
          </a:p>
          <a:p>
            <a:pPr marL="1466850" lvl="2" indent="-609600" algn="l" rtl="0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Vasoconstriction</a:t>
            </a:r>
          </a:p>
          <a:p>
            <a:pPr marL="1466850" lvl="2" indent="-609600" algn="l" rtl="0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Platelet aggregation </a:t>
            </a:r>
          </a:p>
          <a:p>
            <a:pPr marL="1066800" lvl="1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		</a:t>
            </a:r>
            <a:r>
              <a:rPr lang="en-US" sz="3200" b="1" dirty="0" smtClean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en-US" sz="3200" b="1" u="sng" dirty="0" smtClean="0">
                <a:solidFill>
                  <a:srgbClr val="002060"/>
                </a:solidFill>
                <a:latin typeface="Comic Sans MS" pitchFamily="66" charset="0"/>
              </a:rPr>
              <a:t>TXA2 inhibited by </a:t>
            </a:r>
            <a:r>
              <a:rPr lang="en-US" sz="3600" b="1" u="sng" dirty="0" smtClean="0">
                <a:solidFill>
                  <a:srgbClr val="00B0F0"/>
                </a:solidFill>
                <a:latin typeface="Comic Sans MS" pitchFamily="66" charset="0"/>
              </a:rPr>
              <a:t>aspirin</a:t>
            </a:r>
            <a:r>
              <a:rPr lang="en-US" sz="3600" b="1" u="sng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endParaRPr lang="en-US" sz="3200" b="1" u="sng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0" hangingPunct="0"/>
            <a:fld id="{71B58A7F-7DF5-4C18-A415-ED651C6C96A9}" type="slidenum">
              <a:rPr lang="en-US" smtClean="0">
                <a:solidFill>
                  <a:schemeClr val="bg2"/>
                </a:solidFill>
                <a:latin typeface="Times New Roman" pitchFamily="18" charset="0"/>
              </a:rPr>
              <a:pPr eaLnBrk="0" hangingPunct="0"/>
              <a:t>21</a:t>
            </a:fld>
            <a:endParaRPr lang="en-US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Comic Sans MS" pitchFamily="66" charset="0"/>
              </a:rPr>
              <a:t>Platelets aggregation</a:t>
            </a:r>
          </a:p>
        </p:txBody>
      </p:sp>
      <p:pic>
        <p:nvPicPr>
          <p:cNvPr id="37892" name="Picture 3" descr="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528" y="1124744"/>
            <a:ext cx="8496943" cy="4968551"/>
          </a:xfr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www.intra-lock.com/xhtml/why-l-prf/images/PRF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32656"/>
            <a:ext cx="3707904" cy="2661270"/>
          </a:xfrm>
          <a:prstGeom prst="rect">
            <a:avLst/>
          </a:prstGeom>
          <a:noFill/>
        </p:spPr>
      </p:pic>
      <p:pic>
        <p:nvPicPr>
          <p:cNvPr id="3" name="Picture 2" descr="19-13_1.jpg                                                    0001C664  Macintosh HD                 BA03BFAA:"/>
          <p:cNvPicPr preferRelativeResize="0">
            <a:picLocks noChangeAspect="1" noChangeArrowheads="1"/>
          </p:cNvPicPr>
          <p:nvPr/>
        </p:nvPicPr>
        <p:blipFill>
          <a:blip r:embed="rId3" r:link="rId4" cstate="print"/>
          <a:srcRect t="31719" b="3151"/>
          <a:stretch>
            <a:fillRect/>
          </a:stretch>
        </p:blipFill>
        <p:spPr bwMode="auto">
          <a:xfrm>
            <a:off x="0" y="2996952"/>
            <a:ext cx="91440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476672"/>
            <a:ext cx="5292080" cy="22322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Coagulation: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Formation of 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fibrin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meshwork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(Threads) to form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CLOT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7164288" y="3861048"/>
            <a:ext cx="100811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560" y="332656"/>
            <a:ext cx="374332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arn-CL" sz="3200" b="1" dirty="0">
                <a:solidFill>
                  <a:srgbClr val="00B050"/>
                </a:solidFill>
                <a:latin typeface="Comic Sans MS" pitchFamily="66" charset="0"/>
                <a:ea typeface="Times New Roman" pitchFamily="18" charset="0"/>
                <a:cs typeface="Tahoma" pitchFamily="34" charset="0"/>
              </a:rPr>
              <a:t>Clotting Factors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  <a:ea typeface="Times New Roman" pitchFamily="18" charset="0"/>
              <a:cs typeface="Tahoma" pitchFamily="34" charset="0"/>
            </a:endParaRPr>
          </a:p>
          <a:p>
            <a:pPr algn="l" rtl="0" eaLnBrk="0" hangingPunct="0"/>
            <a:endParaRPr lang="en-US" sz="2000" b="1" dirty="0">
              <a:solidFill>
                <a:srgbClr val="00B050"/>
              </a:solidFill>
              <a:latin typeface="Comic Sans MS" pitchFamily="66" charset="0"/>
              <a:ea typeface="Times New Roman" pitchFamily="18" charset="0"/>
              <a:cs typeface="Tahoma" pitchFamily="34" charset="0"/>
            </a:endParaRPr>
          </a:p>
        </p:txBody>
      </p:sp>
      <p:graphicFrame>
        <p:nvGraphicFramePr>
          <p:cNvPr id="3087" name="Group 15"/>
          <p:cNvGraphicFramePr>
            <a:graphicFrameLocks noGrp="1"/>
          </p:cNvGraphicFramePr>
          <p:nvPr/>
        </p:nvGraphicFramePr>
        <p:xfrm>
          <a:off x="468313" y="1196975"/>
          <a:ext cx="8208143" cy="5302250"/>
        </p:xfrm>
        <a:graphic>
          <a:graphicData uri="http://schemas.openxmlformats.org/drawingml/2006/table">
            <a:tbl>
              <a:tblPr rtl="1"/>
              <a:tblGrid>
                <a:gridCol w="6535975"/>
                <a:gridCol w="1672168"/>
              </a:tblGrid>
              <a:tr h="45564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Names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75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Factors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6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Fibr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in</a:t>
                      </a:r>
                      <a:r>
                        <a:rPr kumimoji="0" lang="arn-C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ogen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Prothrombin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Thromboplastin (tissue factor)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Calcium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Labile factor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Stable factor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Antihemophilic factor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Antihemophilic factor B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Stuart-Prower factor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Plasma thromboplastin antecedent (PTA)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Hageman factor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Fibrin stablizing factors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II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III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IV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V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VII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VIII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IX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X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XI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XII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n-C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XIII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8959850" y="56403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3"/>
          <p:cNvGrpSpPr/>
          <p:nvPr/>
        </p:nvGrpSpPr>
        <p:grpSpPr>
          <a:xfrm>
            <a:off x="0" y="620688"/>
            <a:ext cx="8964488" cy="5328592"/>
            <a:chOff x="0" y="548680"/>
            <a:chExt cx="8964488" cy="5328592"/>
          </a:xfrm>
        </p:grpSpPr>
        <p:sp>
          <p:nvSpPr>
            <p:cNvPr id="2" name="Oval 1"/>
            <p:cNvSpPr/>
            <p:nvPr/>
          </p:nvSpPr>
          <p:spPr>
            <a:xfrm>
              <a:off x="0" y="764704"/>
              <a:ext cx="6156176" cy="460851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Oval 2"/>
            <p:cNvSpPr/>
            <p:nvPr/>
          </p:nvSpPr>
          <p:spPr>
            <a:xfrm>
              <a:off x="2771800" y="548680"/>
              <a:ext cx="6192688" cy="52565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5536" y="1772816"/>
              <a:ext cx="21602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Activator:</a:t>
              </a:r>
            </a:p>
            <a:p>
              <a:pPr algn="ctr"/>
              <a:r>
                <a:rPr lang="en-GB" dirty="0" smtClean="0"/>
                <a:t>Tissue factor (III) </a:t>
              </a:r>
              <a:r>
                <a:rPr lang="en-GB" b="1" dirty="0" smtClean="0">
                  <a:solidFill>
                    <a:srgbClr val="C00000"/>
                  </a:solidFill>
                </a:rPr>
                <a:t>(</a:t>
              </a:r>
              <a:r>
                <a:rPr lang="en-GB" b="1" dirty="0" err="1" smtClean="0">
                  <a:solidFill>
                    <a:srgbClr val="C00000"/>
                  </a:solidFill>
                </a:rPr>
                <a:t>Thromboplastin</a:t>
              </a:r>
              <a:r>
                <a:rPr lang="en-GB" b="1" dirty="0" smtClean="0">
                  <a:solidFill>
                    <a:srgbClr val="C00000"/>
                  </a:solidFill>
                </a:rPr>
                <a:t>)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827584" y="2636912"/>
              <a:ext cx="576064" cy="5040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12"/>
            <p:cNvGrpSpPr/>
            <p:nvPr/>
          </p:nvGrpSpPr>
          <p:grpSpPr>
            <a:xfrm>
              <a:off x="179512" y="3068960"/>
              <a:ext cx="2448272" cy="369332"/>
              <a:chOff x="467544" y="3068960"/>
              <a:chExt cx="2448272" cy="369332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67544" y="3068960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VII             </a:t>
                </a:r>
                <a:r>
                  <a:rPr lang="en-GB" dirty="0" err="1" smtClean="0"/>
                  <a:t>VII</a:t>
                </a:r>
                <a:r>
                  <a:rPr lang="en-GB" dirty="0" smtClean="0"/>
                  <a:t> activated </a:t>
                </a:r>
                <a:endParaRPr lang="en-GB" dirty="0"/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899592" y="3284984"/>
                <a:ext cx="440432" cy="838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3"/>
            <p:cNvGrpSpPr/>
            <p:nvPr/>
          </p:nvGrpSpPr>
          <p:grpSpPr>
            <a:xfrm>
              <a:off x="3131840" y="2564904"/>
              <a:ext cx="2664296" cy="369332"/>
              <a:chOff x="467544" y="2924944"/>
              <a:chExt cx="2448272" cy="369332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67544" y="2924944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GB" dirty="0" smtClean="0"/>
                  <a:t>                    </a:t>
                </a:r>
                <a:r>
                  <a:rPr lang="en-GB" b="1" dirty="0" err="1" smtClean="0">
                    <a:solidFill>
                      <a:srgbClr val="FF0000"/>
                    </a:solidFill>
                  </a:rPr>
                  <a:t>X</a:t>
                </a:r>
                <a:r>
                  <a:rPr lang="en-GB" b="1" dirty="0" smtClean="0">
                    <a:solidFill>
                      <a:srgbClr val="FF0000"/>
                    </a:solidFill>
                  </a:rPr>
                  <a:t> activated 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732222" y="3140968"/>
                <a:ext cx="79403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Arrow Connector 16"/>
            <p:cNvCxnSpPr/>
            <p:nvPr/>
          </p:nvCxnSpPr>
          <p:spPr>
            <a:xfrm>
              <a:off x="4572000" y="2852936"/>
              <a:ext cx="0" cy="7200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8"/>
            <p:cNvGrpSpPr/>
            <p:nvPr/>
          </p:nvGrpSpPr>
          <p:grpSpPr>
            <a:xfrm>
              <a:off x="3059832" y="4077072"/>
              <a:ext cx="2880320" cy="369332"/>
              <a:chOff x="406337" y="3356992"/>
              <a:chExt cx="2448272" cy="36933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06337" y="3356992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err="1" smtClean="0"/>
                  <a:t>Prothrombin</a:t>
                </a:r>
                <a:r>
                  <a:rPr lang="en-GB" b="1" dirty="0" smtClean="0"/>
                  <a:t>       Thrombin </a:t>
                </a:r>
                <a:endParaRPr lang="en-GB" b="1" dirty="0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>
                <a:off x="1569266" y="3573016"/>
                <a:ext cx="24482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Oval 21"/>
            <p:cNvSpPr/>
            <p:nvPr/>
          </p:nvSpPr>
          <p:spPr>
            <a:xfrm>
              <a:off x="3131840" y="4581128"/>
              <a:ext cx="2664296" cy="129614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2" name="Group 22"/>
            <p:cNvGrpSpPr/>
            <p:nvPr/>
          </p:nvGrpSpPr>
          <p:grpSpPr>
            <a:xfrm>
              <a:off x="3275856" y="4941168"/>
              <a:ext cx="2448272" cy="400110"/>
              <a:chOff x="467544" y="3068960"/>
              <a:chExt cx="2448272" cy="40011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67544" y="3068960"/>
                <a:ext cx="2448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Fibrinogen</a:t>
                </a:r>
                <a:r>
                  <a:rPr lang="en-GB" dirty="0" smtClean="0"/>
                  <a:t>           </a:t>
                </a:r>
                <a:r>
                  <a:rPr lang="en-GB" sz="2000" b="1" dirty="0" smtClean="0"/>
                  <a:t>Fibrin</a:t>
                </a:r>
                <a:r>
                  <a:rPr lang="en-GB" dirty="0" smtClean="0"/>
                  <a:t> </a:t>
                </a:r>
                <a:endParaRPr lang="en-GB" dirty="0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1619672" y="3284984"/>
                <a:ext cx="440432" cy="8384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Arrow Connector 25"/>
            <p:cNvCxnSpPr/>
            <p:nvPr/>
          </p:nvCxnSpPr>
          <p:spPr>
            <a:xfrm flipH="1">
              <a:off x="4644008" y="4437112"/>
              <a:ext cx="360040" cy="64807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619672" y="1124744"/>
              <a:ext cx="1872208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0000CC"/>
                  </a:solidFill>
                </a:rPr>
                <a:t>Extrinsic pathway</a:t>
              </a:r>
              <a:endParaRPr lang="en-GB" b="1" dirty="0">
                <a:solidFill>
                  <a:srgbClr val="0000CC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91880" y="1628800"/>
              <a:ext cx="1944216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Common pathway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04048" y="692696"/>
              <a:ext cx="1872208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7030A0"/>
                  </a:solidFill>
                </a:rPr>
                <a:t>Intrinsic pathway</a:t>
              </a:r>
              <a:endParaRPr lang="en-GB" b="1" dirty="0">
                <a:solidFill>
                  <a:srgbClr val="7030A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68144" y="1124744"/>
              <a:ext cx="25922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Activators:</a:t>
              </a:r>
            </a:p>
            <a:p>
              <a:pPr algn="ctr"/>
              <a:r>
                <a:rPr lang="en-GB" dirty="0" smtClean="0"/>
                <a:t>Collagen and damaged endothelium</a:t>
              </a:r>
              <a:endParaRPr lang="en-GB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7092280" y="2060848"/>
              <a:ext cx="0" cy="3600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32"/>
            <p:cNvGrpSpPr/>
            <p:nvPr/>
          </p:nvGrpSpPr>
          <p:grpSpPr>
            <a:xfrm>
              <a:off x="6444208" y="2348880"/>
              <a:ext cx="2448272" cy="369332"/>
              <a:chOff x="467544" y="3068960"/>
              <a:chExt cx="2448272" cy="369332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467544" y="3068960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X</a:t>
                </a:r>
                <a:r>
                  <a:rPr lang="en-GB" dirty="0" smtClean="0"/>
                  <a:t>II             </a:t>
                </a:r>
                <a:r>
                  <a:rPr lang="en-GB" dirty="0" err="1"/>
                  <a:t>X</a:t>
                </a:r>
                <a:r>
                  <a:rPr lang="en-GB" dirty="0" err="1" smtClean="0"/>
                  <a:t>II</a:t>
                </a:r>
                <a:r>
                  <a:rPr lang="en-GB" dirty="0" smtClean="0"/>
                  <a:t> activated </a:t>
                </a:r>
                <a:endParaRPr lang="en-GB" dirty="0"/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>
                <a:off x="899592" y="3284984"/>
                <a:ext cx="440432" cy="838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Arrow Connector 35"/>
            <p:cNvCxnSpPr/>
            <p:nvPr/>
          </p:nvCxnSpPr>
          <p:spPr>
            <a:xfrm>
              <a:off x="7092280" y="2636912"/>
              <a:ext cx="0" cy="4320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36"/>
            <p:cNvGrpSpPr/>
            <p:nvPr/>
          </p:nvGrpSpPr>
          <p:grpSpPr>
            <a:xfrm>
              <a:off x="6156176" y="3068960"/>
              <a:ext cx="2664296" cy="369332"/>
              <a:chOff x="651164" y="3068960"/>
              <a:chExt cx="2448272" cy="369332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651164" y="3068960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      XI              </a:t>
                </a:r>
                <a:r>
                  <a:rPr lang="en-GB" dirty="0" err="1" smtClean="0"/>
                  <a:t>XI</a:t>
                </a:r>
                <a:r>
                  <a:rPr lang="en-GB" dirty="0" smtClean="0"/>
                  <a:t> activated </a:t>
                </a:r>
                <a:endParaRPr lang="en-GB" dirty="0"/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1318875" y="3212976"/>
                <a:ext cx="440432" cy="838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Arrow Connector 44"/>
            <p:cNvCxnSpPr/>
            <p:nvPr/>
          </p:nvCxnSpPr>
          <p:spPr>
            <a:xfrm>
              <a:off x="7092280" y="3284984"/>
              <a:ext cx="0" cy="4320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45"/>
            <p:cNvGrpSpPr/>
            <p:nvPr/>
          </p:nvGrpSpPr>
          <p:grpSpPr>
            <a:xfrm>
              <a:off x="6228184" y="3717032"/>
              <a:ext cx="2664296" cy="369332"/>
              <a:chOff x="651164" y="3068960"/>
              <a:chExt cx="2448272" cy="369332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651164" y="3068960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      IX              </a:t>
                </a:r>
                <a:r>
                  <a:rPr lang="en-GB" dirty="0" err="1" smtClean="0"/>
                  <a:t>IX</a:t>
                </a:r>
                <a:r>
                  <a:rPr lang="en-GB" dirty="0" smtClean="0"/>
                  <a:t> activated </a:t>
                </a:r>
                <a:endParaRPr lang="en-GB" dirty="0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>
                <a:off x="1318875" y="3212976"/>
                <a:ext cx="440432" cy="838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4572000" y="2852936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B050"/>
                  </a:solidFill>
                </a:rPr>
                <a:t>V, Ca,</a:t>
              </a:r>
            </a:p>
            <a:p>
              <a:r>
                <a:rPr lang="en-GB" dirty="0" smtClean="0">
                  <a:solidFill>
                    <a:srgbClr val="00B050"/>
                  </a:solidFill>
                </a:rPr>
                <a:t>Phospholipids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7956376" y="4149080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300192" y="4365104"/>
              <a:ext cx="16561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6300192" y="2204864"/>
              <a:ext cx="8384" cy="21686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3923928" y="2204864"/>
              <a:ext cx="23762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3923928" y="2204864"/>
              <a:ext cx="0" cy="4320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619672" y="3429000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1619672" y="3645024"/>
              <a:ext cx="10081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2627784" y="2204864"/>
              <a:ext cx="8384" cy="14485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2627784" y="2204864"/>
              <a:ext cx="10081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3635896" y="2204864"/>
              <a:ext cx="0" cy="4320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1475656" y="3645024"/>
              <a:ext cx="1584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B050"/>
                  </a:solidFill>
                </a:rPr>
                <a:t>III,</a:t>
              </a:r>
            </a:p>
            <a:p>
              <a:r>
                <a:rPr lang="en-GB" dirty="0" smtClean="0">
                  <a:solidFill>
                    <a:srgbClr val="00B050"/>
                  </a:solidFill>
                </a:rPr>
                <a:t>Ca,</a:t>
              </a:r>
            </a:p>
            <a:p>
              <a:r>
                <a:rPr lang="en-GB" dirty="0" smtClean="0">
                  <a:solidFill>
                    <a:srgbClr val="00B050"/>
                  </a:solidFill>
                </a:rPr>
                <a:t>Phospholipids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300192" y="4365104"/>
              <a:ext cx="17281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B050"/>
                  </a:solidFill>
                </a:rPr>
                <a:t>IX activated, VIII</a:t>
              </a:r>
            </a:p>
            <a:p>
              <a:r>
                <a:rPr lang="en-GB" dirty="0" smtClean="0">
                  <a:solidFill>
                    <a:srgbClr val="00B050"/>
                  </a:solidFill>
                </a:rPr>
                <a:t>Ca,</a:t>
              </a:r>
            </a:p>
            <a:p>
              <a:r>
                <a:rPr lang="en-GB" dirty="0" smtClean="0">
                  <a:solidFill>
                    <a:srgbClr val="00B050"/>
                  </a:solidFill>
                </a:rPr>
                <a:t>Phospholipids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843808" y="364502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6600FF"/>
                </a:solidFill>
              </a:rPr>
              <a:t>Prothrombin</a:t>
            </a:r>
            <a:r>
              <a:rPr lang="en-GB" dirty="0" smtClean="0">
                <a:solidFill>
                  <a:srgbClr val="6600FF"/>
                </a:solidFill>
              </a:rPr>
              <a:t> activator</a:t>
            </a:r>
            <a:endParaRPr lang="en-GB" dirty="0">
              <a:solidFill>
                <a:srgbClr val="6600FF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572000" y="3933056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24"/>
          <p:cNvSpPr>
            <a:spLocks noChangeArrowheads="1"/>
          </p:cNvSpPr>
          <p:nvPr/>
        </p:nvSpPr>
        <p:spPr bwMode="auto">
          <a:xfrm>
            <a:off x="251520" y="0"/>
            <a:ext cx="4320480" cy="504056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ahoma" pitchFamily="34" charset="0"/>
              </a:rPr>
              <a:t>The Coagulation </a:t>
            </a: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</a:rPr>
              <a:t>Cascades</a:t>
            </a:r>
            <a:endParaRPr lang="en-GB" sz="28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211960" y="6021288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Insoluble fibrin</a:t>
            </a:r>
            <a:endParaRPr lang="en-GB" sz="2400" dirty="0">
              <a:latin typeface="Calibri" pitchFamily="34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5148064" y="5373216"/>
            <a:ext cx="0" cy="7200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716016" y="530120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XIII</a:t>
            </a:r>
          </a:p>
          <a:p>
            <a:r>
              <a:rPr lang="en-GB" b="1" dirty="0" smtClean="0">
                <a:solidFill>
                  <a:schemeClr val="accent2"/>
                </a:solidFill>
              </a:rPr>
              <a:t>Ca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211960" y="386104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Ca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0" hangingPunct="0"/>
            <a:fld id="{88DDB8A7-F383-485D-8E11-9CDFA22D1A93}" type="slidenum">
              <a:rPr lang="en-US" smtClean="0">
                <a:solidFill>
                  <a:schemeClr val="bg2"/>
                </a:solidFill>
                <a:latin typeface="Times New Roman" pitchFamily="18" charset="0"/>
              </a:rPr>
              <a:pPr eaLnBrk="0" hangingPunct="0"/>
              <a:t>25</a:t>
            </a:fld>
            <a:endParaRPr lang="en-US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936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Blood coagulation </a:t>
            </a:r>
            <a:b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(clot formation)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4"/>
            <a:ext cx="8229600" cy="5256485"/>
          </a:xfrm>
        </p:spPr>
        <p:txBody>
          <a:bodyPr>
            <a:normAutofit lnSpcReduction="10000"/>
          </a:bodyPr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omic Sans MS" pitchFamily="66" charset="0"/>
              </a:rPr>
              <a:t>A series of biochemical reactions leading to the formation of a blood clot within few seconds after injury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Prothrombin</a:t>
            </a:r>
            <a:r>
              <a:rPr lang="en-US" sz="2800" b="1" dirty="0" smtClean="0">
                <a:solidFill>
                  <a:srgbClr val="002060"/>
                </a:solidFill>
                <a:latin typeface="Comic Sans MS" pitchFamily="66" charset="0"/>
              </a:rPr>
              <a:t> (inactive thrombin) is activated by a </a:t>
            </a:r>
            <a:r>
              <a:rPr lang="en-US" sz="2800" b="1" dirty="0" smtClean="0">
                <a:solidFill>
                  <a:srgbClr val="6600FF"/>
                </a:solidFill>
                <a:latin typeface="Comic Sans MS" pitchFamily="66" charset="0"/>
              </a:rPr>
              <a:t>long intrinsic </a:t>
            </a:r>
            <a:r>
              <a:rPr lang="en-US" sz="2800" b="1" dirty="0" smtClean="0">
                <a:solidFill>
                  <a:srgbClr val="002060"/>
                </a:solidFill>
                <a:latin typeface="Comic Sans MS" pitchFamily="66" charset="0"/>
              </a:rPr>
              <a:t>or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short extrinsic </a:t>
            </a:r>
            <a:r>
              <a:rPr lang="en-US" sz="2800" b="1" dirty="0" smtClean="0">
                <a:solidFill>
                  <a:srgbClr val="002060"/>
                </a:solidFill>
                <a:latin typeface="Comic Sans MS" pitchFamily="66" charset="0"/>
              </a:rPr>
              <a:t>pathways  </a:t>
            </a:r>
          </a:p>
          <a:p>
            <a:pPr marL="0" indent="0" algn="l" rtl="0" eaLnBrk="1" hangingPunct="1">
              <a:lnSpc>
                <a:spcPct val="80000"/>
              </a:lnSpc>
              <a:buFontTx/>
              <a:buNone/>
              <a:defRPr/>
            </a:pPr>
            <a:endParaRPr lang="en-US" sz="2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omic Sans MS" pitchFamily="66" charset="0"/>
              </a:rPr>
              <a:t>This  reaction leads to the activation of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thrombin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enzyme </a:t>
            </a:r>
            <a:r>
              <a:rPr lang="en-US" sz="2800" b="1" dirty="0" smtClean="0">
                <a:solidFill>
                  <a:srgbClr val="002060"/>
                </a:solidFill>
                <a:latin typeface="Comic Sans MS" pitchFamily="66" charset="0"/>
              </a:rPr>
              <a:t>from inactive form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prothrombin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algn="l" rtl="0" eaLnBrk="1" hangingPunct="1">
              <a:lnSpc>
                <a:spcPct val="80000"/>
              </a:lnSpc>
              <a:buFontTx/>
              <a:buNone/>
              <a:defRPr/>
            </a:pPr>
            <a:endParaRPr lang="en-US" sz="2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Thrombin</a:t>
            </a:r>
            <a:r>
              <a:rPr lang="en-US" sz="2800" b="1" dirty="0" smtClean="0">
                <a:solidFill>
                  <a:srgbClr val="002060"/>
                </a:solidFill>
                <a:latin typeface="Comic Sans MS" pitchFamily="66" charset="0"/>
              </a:rPr>
              <a:t> will change 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fibrinogen</a:t>
            </a:r>
            <a:r>
              <a:rPr lang="en-US" sz="2800" b="1" dirty="0" smtClean="0">
                <a:solidFill>
                  <a:srgbClr val="002060"/>
                </a:solidFill>
                <a:latin typeface="Comic Sans MS" pitchFamily="66" charset="0"/>
              </a:rPr>
              <a:t> (plasma protein) into </a:t>
            </a:r>
            <a:r>
              <a:rPr lang="en-US" sz="2800" b="1" dirty="0" smtClean="0">
                <a:solidFill>
                  <a:srgbClr val="00B0F0"/>
                </a:solidFill>
                <a:latin typeface="Comic Sans MS" pitchFamily="66" charset="0"/>
              </a:rPr>
              <a:t>fibrin</a:t>
            </a:r>
            <a:r>
              <a:rPr lang="en-US" sz="2800" b="1" dirty="0" smtClean="0">
                <a:solidFill>
                  <a:srgbClr val="002060"/>
                </a:solidFill>
                <a:latin typeface="Comic Sans MS" pitchFamily="66" charset="0"/>
              </a:rPr>
              <a:t> (insoluble protein)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l" rtl="0" eaLnBrk="1" hangingPunct="1">
              <a:lnSpc>
                <a:spcPct val="80000"/>
              </a:lnSpc>
              <a:buFontTx/>
              <a:buNone/>
              <a:defRPr/>
            </a:pPr>
            <a:endParaRPr lang="en-US" sz="28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0" hangingPunct="0"/>
            <a:fld id="{D91705AF-50D3-472C-A801-F7963A25F01B}" type="slidenum">
              <a:rPr lang="en-US" smtClean="0">
                <a:solidFill>
                  <a:schemeClr val="bg2"/>
                </a:solidFill>
                <a:latin typeface="Times New Roman" pitchFamily="18" charset="0"/>
              </a:rPr>
              <a:pPr eaLnBrk="0" hangingPunct="0"/>
              <a:t>26</a:t>
            </a:fld>
            <a:endParaRPr lang="en-US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863600"/>
          </a:xfrm>
        </p:spPr>
        <p:txBody>
          <a:bodyPr/>
          <a:lstStyle/>
          <a:p>
            <a:pPr eaLnBrk="1" hangingPunct="1"/>
            <a:r>
              <a:rPr lang="arn-CL" b="1" dirty="0" smtClean="0">
                <a:solidFill>
                  <a:srgbClr val="FF0000"/>
                </a:solidFill>
                <a:latin typeface="Comic Sans MS" pitchFamily="66" charset="0"/>
              </a:rPr>
              <a:t>Intrinsic pathway</a:t>
            </a: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964488" cy="424815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Comic Sans MS" pitchFamily="66" charset="0"/>
              </a:rPr>
              <a:t>The trigger is the activation of factor XII by contact with foreign surface, injured blood vessel, and glass.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Activated factor XII will activate factor XI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Comic Sans MS" pitchFamily="66" charset="0"/>
              </a:rPr>
              <a:t>Activated factor Xl will activate IX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Activated factor IX + factor VIII + platelet </a:t>
            </a:r>
            <a:r>
              <a:rPr lang="en-US" sz="2800" b="1" dirty="0" err="1" smtClean="0">
                <a:solidFill>
                  <a:srgbClr val="0070C0"/>
                </a:solidFill>
                <a:latin typeface="Comic Sans MS" pitchFamily="66" charset="0"/>
              </a:rPr>
              <a:t>phospholipid</a:t>
            </a: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 factor (PF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3</a:t>
            </a: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)+ Ca </a:t>
            </a:r>
            <a:r>
              <a:rPr lang="en-US" sz="2800" b="1" u="sng" dirty="0" smtClean="0">
                <a:solidFill>
                  <a:srgbClr val="0070C0"/>
                </a:solidFill>
                <a:latin typeface="Comic Sans MS" pitchFamily="66" charset="0"/>
              </a:rPr>
              <a:t>activate</a:t>
            </a: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factor X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Comic Sans MS" pitchFamily="66" charset="0"/>
              </a:rPr>
              <a:t>Following this step the pathway is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common</a:t>
            </a:r>
            <a:r>
              <a:rPr lang="en-US" sz="2800" b="1" dirty="0" smtClean="0">
                <a:solidFill>
                  <a:srgbClr val="0000CC"/>
                </a:solidFill>
                <a:latin typeface="Comic Sans MS" pitchFamily="66" charset="0"/>
              </a:rPr>
              <a:t> for both intrinsic and extrinsic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0" hangingPunct="0"/>
            <a:fld id="{BD56227F-3605-45F4-A539-F03996AF0973}" type="slidenum">
              <a:rPr lang="en-US" smtClean="0">
                <a:solidFill>
                  <a:schemeClr val="bg2"/>
                </a:solidFill>
                <a:latin typeface="Times New Roman" pitchFamily="18" charset="0"/>
              </a:rPr>
              <a:pPr eaLnBrk="0" hangingPunct="0"/>
              <a:t>27</a:t>
            </a:fld>
            <a:endParaRPr lang="en-US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arn-CL" b="1" dirty="0" smtClean="0">
                <a:solidFill>
                  <a:srgbClr val="FF0000"/>
                </a:solidFill>
                <a:latin typeface="Comic Sans MS" pitchFamily="66" charset="0"/>
              </a:rPr>
              <a:t>Extrinsic pathway</a:t>
            </a: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Triggered by material released from damaged tissues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(tissue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thromboplastin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)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Tissue </a:t>
            </a:r>
            <a:r>
              <a:rPr lang="en-US" sz="2400" b="1" dirty="0" err="1" smtClean="0">
                <a:solidFill>
                  <a:srgbClr val="7030A0"/>
                </a:solidFill>
                <a:latin typeface="Comic Sans MS" pitchFamily="66" charset="0"/>
              </a:rPr>
              <a:t>thromboplastin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 + VII + Ca  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  <a:sym typeface="Symbol" pitchFamily="18" charset="2"/>
              </a:rPr>
              <a:t>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activate  X</a:t>
            </a:r>
            <a:endParaRPr lang="ar-SA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arn-CL" sz="2800" b="1" u="sng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arn-CL" sz="2800" b="1" u="sng" dirty="0" smtClean="0">
                <a:solidFill>
                  <a:srgbClr val="FF0000"/>
                </a:solidFill>
                <a:latin typeface="Comic Sans MS" pitchFamily="66" charset="0"/>
              </a:rPr>
              <a:t>Common pathway</a:t>
            </a:r>
            <a:endParaRPr lang="en-US" sz="2800" b="1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</a:rPr>
              <a:t>Activated factor X + factor V +PF3 + Ca  </a:t>
            </a:r>
            <a:r>
              <a:rPr lang="en-US" sz="2400" b="1" u="sng" dirty="0" smtClean="0">
                <a:solidFill>
                  <a:srgbClr val="0000CC"/>
                </a:solidFill>
                <a:latin typeface="Comic Sans MS" pitchFamily="66" charset="0"/>
              </a:rPr>
              <a:t>activate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Comic Sans MS" pitchFamily="66" charset="0"/>
              </a:rPr>
              <a:t>prothrombin</a:t>
            </a:r>
            <a:r>
              <a:rPr lang="en-US" sz="2400" b="1" dirty="0" smtClean="0">
                <a:solidFill>
                  <a:srgbClr val="00B0F0"/>
                </a:solidFill>
                <a:latin typeface="Comic Sans MS" pitchFamily="66" charset="0"/>
              </a:rPr>
              <a:t> activator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</a:rPr>
              <a:t>; a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Comic Sans MS" pitchFamily="66" charset="0"/>
                <a:sym typeface="Symbol" pitchFamily="18" charset="2"/>
              </a:rPr>
              <a:t>proteolytic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  <a:sym typeface="Symbol" pitchFamily="18" charset="2"/>
              </a:rPr>
              <a:t> enzyme which activates </a:t>
            </a:r>
            <a:r>
              <a:rPr lang="en-US" sz="2400" b="1" dirty="0" err="1" smtClean="0">
                <a:solidFill>
                  <a:srgbClr val="00B050"/>
                </a:solidFill>
                <a:latin typeface="Comic Sans MS" pitchFamily="66" charset="0"/>
                <a:sym typeface="Symbol" pitchFamily="18" charset="2"/>
              </a:rPr>
              <a:t>prothrombin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  <a:sym typeface="Symbol" pitchFamily="18" charset="2"/>
              </a:rPr>
              <a:t>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  <a:sym typeface="Symbol" pitchFamily="18" charset="2"/>
              </a:rPr>
              <a:t>Activated </a:t>
            </a:r>
            <a:r>
              <a:rPr lang="en-US" sz="2400" b="1" dirty="0" err="1" smtClean="0">
                <a:solidFill>
                  <a:srgbClr val="00B050"/>
                </a:solidFill>
                <a:latin typeface="Comic Sans MS" pitchFamily="66" charset="0"/>
                <a:sym typeface="Symbol" pitchFamily="18" charset="2"/>
              </a:rPr>
              <a:t>p</a:t>
            </a:r>
            <a:r>
              <a:rPr lang="en-US" sz="2400" b="1" dirty="0" err="1" smtClean="0">
                <a:solidFill>
                  <a:srgbClr val="00B050"/>
                </a:solidFill>
                <a:latin typeface="Comic Sans MS" pitchFamily="66" charset="0"/>
              </a:rPr>
              <a:t>rothrombin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  <a:sym typeface="Symbol" pitchFamily="18" charset="2"/>
              </a:rPr>
              <a:t>activates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thrombin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 smtClean="0">
                <a:latin typeface="Comic Sans MS" pitchFamily="66" charset="0"/>
              </a:rPr>
              <a:t>Thrombin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</a:rPr>
              <a:t> acts on 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  <a:sym typeface="Symbol" pitchFamily="18" charset="2"/>
              </a:rPr>
              <a:t>f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</a:rPr>
              <a:t>ibrinogen 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  <a:sym typeface="Symbol" pitchFamily="18" charset="2"/>
              </a:rPr>
              <a:t>and change it into insoluble thread like fibrin.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  <a:sym typeface="Symbol" pitchFamily="18" charset="2"/>
              </a:rPr>
              <a:t> Factor XIII + Calcium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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</a:rPr>
              <a:t>strong fibrin (strong clot)</a:t>
            </a:r>
            <a:endParaRPr lang="en-US" sz="2400" b="1" dirty="0" smtClean="0">
              <a:solidFill>
                <a:srgbClr val="0000CC"/>
              </a:solidFill>
              <a:latin typeface="Comic Sans MS" pitchFamily="66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Activation of Blood Coagulation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557338"/>
            <a:ext cx="7453312" cy="4175125"/>
          </a:xfrm>
        </p:spPr>
        <p:txBody>
          <a:bodyPr>
            <a:normAutofit/>
          </a:bodyPr>
          <a:lstStyle/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6600FF"/>
                </a:solidFill>
                <a:latin typeface="Comic Sans MS" pitchFamily="66" charset="0"/>
              </a:rPr>
              <a:t>Intrinsic Pathway: </a:t>
            </a:r>
            <a:r>
              <a:rPr lang="en-US" sz="2800" b="1" dirty="0" smtClean="0">
                <a:latin typeface="Comic Sans MS" pitchFamily="66" charset="0"/>
              </a:rPr>
              <a:t>all clotting factors present in the blood</a:t>
            </a:r>
          </a:p>
          <a:p>
            <a:pPr marL="0" indent="0" algn="l" rtl="0" eaLnBrk="1" hangingPunct="1">
              <a:buFontTx/>
              <a:buNone/>
              <a:defRPr/>
            </a:pPr>
            <a:endParaRPr lang="en-US" sz="2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US" sz="3600" b="1" dirty="0" smtClean="0">
                <a:solidFill>
                  <a:srgbClr val="6600FF"/>
                </a:solidFill>
                <a:latin typeface="Comic Sans MS" pitchFamily="66" charset="0"/>
              </a:rPr>
              <a:t>Extrinsic Pathway: </a:t>
            </a:r>
            <a:r>
              <a:rPr lang="en-US" sz="3600" b="1" dirty="0" smtClean="0">
                <a:latin typeface="Comic Sans MS" pitchFamily="66" charset="0"/>
              </a:rPr>
              <a:t>triggered by tissue factor 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(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thromboplastin</a:t>
            </a:r>
            <a:r>
              <a:rPr lang="en-US" sz="3000" b="1" dirty="0" smtClean="0">
                <a:latin typeface="Comic Sans MS" pitchFamily="66" charset="0"/>
              </a:rPr>
              <a:t>)</a:t>
            </a:r>
          </a:p>
          <a:p>
            <a:pPr marL="0" indent="0" algn="l" rtl="0" eaLnBrk="1" hangingPunct="1">
              <a:buFontTx/>
              <a:buNone/>
              <a:defRPr/>
            </a:pPr>
            <a:endParaRPr lang="en-US" sz="3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 rtl="0" eaLnBrk="1" hangingPunct="1">
              <a:buFontTx/>
              <a:buNone/>
              <a:defRPr/>
            </a:pPr>
            <a:r>
              <a:rPr lang="en-US" sz="3600" b="1" dirty="0" smtClean="0">
                <a:solidFill>
                  <a:srgbClr val="6600FF"/>
                </a:solidFill>
                <a:latin typeface="Comic Sans MS" pitchFamily="66" charset="0"/>
              </a:rPr>
              <a:t>Common Pathway</a:t>
            </a:r>
          </a:p>
        </p:txBody>
      </p:sp>
      <p:sp>
        <p:nvSpPr>
          <p:cNvPr id="50180" name="Curved Left Arrow 3"/>
          <p:cNvSpPr>
            <a:spLocks noChangeArrowheads="1"/>
          </p:cNvSpPr>
          <p:nvPr/>
        </p:nvSpPr>
        <p:spPr bwMode="auto">
          <a:xfrm>
            <a:off x="7236296" y="2565400"/>
            <a:ext cx="1728317" cy="3383880"/>
          </a:xfrm>
          <a:prstGeom prst="curvedLeftArrow">
            <a:avLst>
              <a:gd name="adj1" fmla="val 24975"/>
              <a:gd name="adj2" fmla="val 49960"/>
              <a:gd name="adj3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0" hangingPunct="0"/>
            <a:fld id="{A1C78075-E5EE-4DDF-BC5E-D0F82AE571B0}" type="slidenum">
              <a:rPr lang="en-US" smtClean="0">
                <a:solidFill>
                  <a:schemeClr val="bg2"/>
                </a:solidFill>
                <a:latin typeface="Times New Roman" pitchFamily="18" charset="0"/>
              </a:rPr>
              <a:pPr eaLnBrk="0" hangingPunct="0"/>
              <a:t>29</a:t>
            </a:fld>
            <a:endParaRPr lang="en-US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863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Comic Sans MS" pitchFamily="66" charset="0"/>
              </a:rPr>
              <a:t>Thrombin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5538"/>
            <a:ext cx="7772400" cy="532765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6600FF"/>
                </a:solidFill>
                <a:latin typeface="Comic Sans MS" pitchFamily="66" charset="0"/>
              </a:rPr>
              <a:t>Thrombin changes fibrinogen to fibrin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6600FF"/>
                </a:solidFill>
                <a:latin typeface="Comic Sans MS" pitchFamily="66" charset="0"/>
              </a:rPr>
              <a:t>Thrombin is essential in platelet morphological changes to form primary plug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6600FF"/>
                </a:solidFill>
                <a:latin typeface="Comic Sans MS" pitchFamily="66" charset="0"/>
              </a:rPr>
              <a:t>Thrombin stimulates platelets to release ADP &amp; </a:t>
            </a:r>
            <a:r>
              <a:rPr lang="en-US" b="1" dirty="0" err="1" smtClean="0">
                <a:solidFill>
                  <a:srgbClr val="6600FF"/>
                </a:solidFill>
                <a:latin typeface="Comic Sans MS" pitchFamily="66" charset="0"/>
              </a:rPr>
              <a:t>thromboxane</a:t>
            </a:r>
            <a:r>
              <a:rPr lang="en-US" b="1" dirty="0" smtClean="0">
                <a:solidFill>
                  <a:srgbClr val="6600FF"/>
                </a:solidFill>
                <a:latin typeface="Comic Sans MS" pitchFamily="66" charset="0"/>
              </a:rPr>
              <a:t> A2; both stimulate further platelets aggregation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6600FF"/>
                </a:solidFill>
                <a:latin typeface="Comic Sans MS" pitchFamily="66" charset="0"/>
              </a:rPr>
              <a:t>Activates factor 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93503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6600FF"/>
                </a:solidFill>
                <a:latin typeface="Comic Sans MS" pitchFamily="66" charset="0"/>
                <a:cs typeface="Tahoma" pitchFamily="34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208912" cy="5472608"/>
          </a:xfrm>
        </p:spPr>
        <p:txBody>
          <a:bodyPr>
            <a:normAutofit/>
          </a:bodyPr>
          <a:lstStyle/>
          <a:p>
            <a:pPr algn="l" rtl="0">
              <a:buFontTx/>
              <a:buNone/>
              <a:defRPr/>
            </a:pP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At the end of this lecture student should be able to:</a:t>
            </a:r>
          </a:p>
          <a:p>
            <a:pPr marL="514350" indent="-514350" algn="l" rtl="0">
              <a:buNone/>
              <a:defRPr/>
            </a:pPr>
            <a:endParaRPr lang="en-US" sz="2600" b="1" dirty="0" smtClean="0">
              <a:solidFill>
                <a:srgbClr val="FF0000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b="1" dirty="0" smtClean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Describe the formation and development of platelets</a:t>
            </a:r>
          </a:p>
          <a:p>
            <a:pPr marL="514350" indent="-514350" algn="l" rtl="0">
              <a:buFont typeface="+mj-lt"/>
              <a:buAutoNum type="arabicPeriod"/>
              <a:defRPr/>
            </a:pPr>
            <a:r>
              <a:rPr lang="en-US" sz="2600" b="1" dirty="0" smtClean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Recognize </a:t>
            </a:r>
            <a:r>
              <a:rPr lang="en-US" sz="2600" b="1" dirty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different </a:t>
            </a:r>
            <a:r>
              <a:rPr lang="en-US" sz="2600" b="1" dirty="0" smtClean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mechanisms </a:t>
            </a:r>
            <a:r>
              <a:rPr lang="en-US" sz="2600" b="1" dirty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of </a:t>
            </a:r>
            <a:r>
              <a:rPr lang="en-US" sz="2600" b="1" dirty="0" smtClean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hemostasis</a:t>
            </a:r>
            <a:endParaRPr lang="en-US" sz="2600" b="1" dirty="0">
              <a:solidFill>
                <a:srgbClr val="FF0000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pPr marL="514350" indent="-514350" algn="l" rtl="0">
              <a:buFont typeface="+mj-lt"/>
              <a:buAutoNum type="arabicPeriod"/>
              <a:defRPr/>
            </a:pPr>
            <a:r>
              <a:rPr lang="en-US" sz="2600" b="1" dirty="0" smtClean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Describe the role of platelets in hemostasis.</a:t>
            </a:r>
          </a:p>
          <a:p>
            <a:pPr marL="514350" indent="-514350" algn="l" rtl="0">
              <a:buFont typeface="+mj-lt"/>
              <a:buAutoNum type="arabicPeriod"/>
              <a:defRPr/>
            </a:pPr>
            <a:r>
              <a:rPr lang="en-US" sz="2600" b="1" dirty="0" smtClean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Recognize different clotting factors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Describe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the cascades of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intrinsic and extrinsic pathways for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clotting.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Recognize process of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fibrinolysis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  and function of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plasmin</a:t>
            </a:r>
            <a:endParaRPr lang="en-US" sz="2400" dirty="0" smtClean="0">
              <a:solidFill>
                <a:srgbClr val="FF0000"/>
              </a:solidFill>
              <a:latin typeface="Comic Sans MS" pitchFamily="66" charset="0"/>
              <a:cs typeface="Tahoma" pitchFamily="34" charset="0"/>
            </a:endParaRPr>
          </a:p>
          <a:p>
            <a:pPr marL="514350" indent="-514350">
              <a:buNone/>
              <a:defRPr/>
            </a:pPr>
            <a:endParaRPr lang="en-US" sz="2400" b="1" dirty="0">
              <a:solidFill>
                <a:srgbClr val="FF0000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pPr marL="514350" indent="-514350" algn="l" rtl="0">
              <a:buNone/>
              <a:defRPr/>
            </a:pPr>
            <a:endParaRPr lang="en-US" sz="2600" b="1" dirty="0" smtClean="0">
              <a:solidFill>
                <a:srgbClr val="FF0000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pPr marL="514350" indent="-514350" algn="l" rtl="0">
              <a:buNone/>
              <a:defRPr/>
            </a:pPr>
            <a:endParaRPr lang="en-US" sz="2800" dirty="0">
              <a:solidFill>
                <a:srgbClr val="FF0000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0" hangingPunct="0"/>
            <a:fld id="{5E7A72C4-0094-4716-93FC-0595B7A97C4D}" type="slidenum">
              <a:rPr lang="en-US" smtClean="0">
                <a:solidFill>
                  <a:schemeClr val="bg2"/>
                </a:solidFill>
                <a:latin typeface="Times New Roman" pitchFamily="18" charset="0"/>
              </a:rPr>
              <a:pPr eaLnBrk="0" hangingPunct="0"/>
              <a:t>30</a:t>
            </a:fld>
            <a:endParaRPr lang="en-US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936625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Fibrinolysis</a:t>
            </a: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5538"/>
            <a:ext cx="7772400" cy="49784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sz="3000" b="1" dirty="0" smtClean="0">
                <a:solidFill>
                  <a:srgbClr val="6600FF"/>
                </a:solidFill>
                <a:latin typeface="Comic Sans MS" pitchFamily="66" charset="0"/>
              </a:rPr>
              <a:t>Formed blood clot can either become fibrous or dissolved.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3000" b="1" dirty="0" err="1" smtClean="0">
                <a:solidFill>
                  <a:srgbClr val="6600FF"/>
                </a:solidFill>
                <a:latin typeface="Comic Sans MS" pitchFamily="66" charset="0"/>
              </a:rPr>
              <a:t>Fibrinolysis</a:t>
            </a:r>
            <a:r>
              <a:rPr lang="en-US" sz="3000" b="1" dirty="0" smtClean="0">
                <a:solidFill>
                  <a:srgbClr val="6600FF"/>
                </a:solidFill>
                <a:latin typeface="Comic Sans MS" pitchFamily="66" charset="0"/>
              </a:rPr>
              <a:t> (dissolving) = Break down of fibrin by naturally occurring enzyme </a:t>
            </a:r>
            <a:r>
              <a:rPr lang="en-US" sz="3000" b="1" dirty="0" err="1" smtClean="0">
                <a:solidFill>
                  <a:srgbClr val="00B050"/>
                </a:solidFill>
                <a:latin typeface="Comic Sans MS" pitchFamily="66" charset="0"/>
              </a:rPr>
              <a:t>plasmin</a:t>
            </a:r>
            <a:r>
              <a:rPr lang="en-US" sz="3000" b="1" dirty="0" smtClean="0">
                <a:solidFill>
                  <a:srgbClr val="6600FF"/>
                </a:solidFill>
                <a:latin typeface="Comic Sans MS" pitchFamily="66" charset="0"/>
                <a:sym typeface="Symbol" pitchFamily="18" charset="2"/>
              </a:rPr>
              <a:t> therefore</a:t>
            </a:r>
            <a:r>
              <a:rPr lang="en-US" sz="3000" b="1" dirty="0" smtClean="0">
                <a:solidFill>
                  <a:srgbClr val="6600FF"/>
                </a:solidFill>
                <a:latin typeface="Comic Sans MS" pitchFamily="66" charset="0"/>
              </a:rPr>
              <a:t> prevent intravascular blocking.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3000" b="1" dirty="0" smtClean="0">
                <a:solidFill>
                  <a:srgbClr val="6600FF"/>
                </a:solidFill>
                <a:latin typeface="Comic Sans MS" pitchFamily="66" charset="0"/>
              </a:rPr>
              <a:t>There is a </a:t>
            </a:r>
            <a:r>
              <a:rPr lang="en-US" sz="3000" b="1" i="1" dirty="0" smtClean="0">
                <a:solidFill>
                  <a:srgbClr val="6600FF"/>
                </a:solidFill>
                <a:latin typeface="Comic Sans MS" pitchFamily="66" charset="0"/>
              </a:rPr>
              <a:t>balance</a:t>
            </a:r>
            <a:r>
              <a:rPr lang="en-US" sz="3000" b="1" dirty="0" smtClean="0">
                <a:solidFill>
                  <a:srgbClr val="6600FF"/>
                </a:solidFill>
                <a:latin typeface="Comic Sans MS" pitchFamily="66" charset="0"/>
              </a:rPr>
              <a:t> between clotting and </a:t>
            </a:r>
            <a:r>
              <a:rPr lang="en-US" sz="3000" b="1" dirty="0" err="1" smtClean="0">
                <a:solidFill>
                  <a:srgbClr val="6600FF"/>
                </a:solidFill>
                <a:latin typeface="Comic Sans MS" pitchFamily="66" charset="0"/>
              </a:rPr>
              <a:t>fibrinolysis</a:t>
            </a:r>
            <a:endParaRPr lang="en-US" sz="3000" b="1" dirty="0" smtClean="0">
              <a:solidFill>
                <a:srgbClr val="6600FF"/>
              </a:solidFill>
              <a:latin typeface="Comic Sans MS" pitchFamily="66" charset="0"/>
            </a:endParaRPr>
          </a:p>
          <a:p>
            <a:pPr lvl="1" algn="l" rtl="0" eaLnBrk="1" hangingPunct="1">
              <a:lnSpc>
                <a:spcPct val="80000"/>
              </a:lnSpc>
            </a:pPr>
            <a:r>
              <a:rPr lang="en-US" sz="3000" b="1" dirty="0" smtClean="0">
                <a:solidFill>
                  <a:srgbClr val="002060"/>
                </a:solidFill>
                <a:latin typeface="Comic Sans MS" pitchFamily="66" charset="0"/>
              </a:rPr>
              <a:t>Excess clotting </a:t>
            </a:r>
            <a:r>
              <a:rPr lang="en-US" sz="3000" b="1" dirty="0" smtClean="0">
                <a:solidFill>
                  <a:srgbClr val="C00000"/>
                </a:solidFill>
                <a:latin typeface="Comic Sans MS" pitchFamily="66" charset="0"/>
                <a:sym typeface="Symbol" pitchFamily="18" charset="2"/>
              </a:rPr>
              <a:t></a:t>
            </a:r>
            <a:r>
              <a:rPr lang="en-US" sz="3000" b="1" dirty="0" smtClean="0">
                <a:solidFill>
                  <a:srgbClr val="C00000"/>
                </a:solidFill>
                <a:latin typeface="Comic Sans MS" pitchFamily="66" charset="0"/>
              </a:rPr>
              <a:t> blocking of Blood Vessels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3000" b="1" dirty="0" smtClean="0">
                <a:solidFill>
                  <a:srgbClr val="002060"/>
                </a:solidFill>
                <a:latin typeface="Comic Sans MS" pitchFamily="66" charset="0"/>
              </a:rPr>
              <a:t>Excess </a:t>
            </a:r>
            <a:r>
              <a:rPr lang="en-US" sz="3000" b="1" dirty="0" err="1" smtClean="0">
                <a:solidFill>
                  <a:srgbClr val="002060"/>
                </a:solidFill>
                <a:latin typeface="Comic Sans MS" pitchFamily="66" charset="0"/>
              </a:rPr>
              <a:t>fibrinolysis</a:t>
            </a:r>
            <a:r>
              <a:rPr lang="en-US" sz="3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  <a:latin typeface="Comic Sans MS" pitchFamily="66" charset="0"/>
                <a:sym typeface="Symbol" pitchFamily="18" charset="2"/>
              </a:rPr>
              <a:t></a:t>
            </a:r>
            <a:r>
              <a:rPr lang="en-US" sz="3000" b="1" dirty="0" smtClean="0">
                <a:solidFill>
                  <a:srgbClr val="C00000"/>
                </a:solidFill>
                <a:latin typeface="Comic Sans MS" pitchFamily="66" charset="0"/>
              </a:rPr>
              <a:t> tendency for bleeding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304800"/>
            <a:ext cx="2203450" cy="1219200"/>
            <a:chOff x="288" y="192"/>
            <a:chExt cx="1388" cy="768"/>
          </a:xfrm>
        </p:grpSpPr>
        <p:sp>
          <p:nvSpPr>
            <p:cNvPr id="57376" name="Cloud"/>
            <p:cNvSpPr>
              <a:spLocks noChangeAspect="1" noEditPoints="1" noChangeArrowheads="1"/>
            </p:cNvSpPr>
            <p:nvPr/>
          </p:nvSpPr>
          <p:spPr bwMode="auto">
            <a:xfrm>
              <a:off x="288" y="192"/>
              <a:ext cx="1296" cy="7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3 w 21600"/>
                <a:gd name="T13" fmla="*/ 3263 h 21600"/>
                <a:gd name="T14" fmla="*/ 17083 w 21600"/>
                <a:gd name="T15" fmla="*/ 173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57377" name="Text Box 4"/>
            <p:cNvSpPr txBox="1">
              <a:spLocks noChangeArrowheads="1"/>
            </p:cNvSpPr>
            <p:nvPr/>
          </p:nvSpPr>
          <p:spPr bwMode="auto">
            <a:xfrm>
              <a:off x="476" y="346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 err="1">
                  <a:latin typeface="Tahoma" pitchFamily="34" charset="0"/>
                  <a:cs typeface="Times New Roman" pitchFamily="18" charset="0"/>
                </a:rPr>
                <a:t>Fibrinolysis</a:t>
              </a:r>
              <a:endParaRPr lang="en-US" b="1" dirty="0">
                <a:latin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67544" y="1916832"/>
            <a:ext cx="1524000" cy="533400"/>
            <a:chOff x="288" y="1248"/>
            <a:chExt cx="960" cy="336"/>
          </a:xfrm>
        </p:grpSpPr>
        <p:sp>
          <p:nvSpPr>
            <p:cNvPr id="57374" name="Rectangle 6"/>
            <p:cNvSpPr>
              <a:spLocks noChangeArrowheads="1"/>
            </p:cNvSpPr>
            <p:nvPr/>
          </p:nvSpPr>
          <p:spPr bwMode="auto">
            <a:xfrm>
              <a:off x="288" y="1248"/>
              <a:ext cx="960" cy="3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5" name="Text Box 7"/>
            <p:cNvSpPr txBox="1">
              <a:spLocks noChangeArrowheads="1"/>
            </p:cNvSpPr>
            <p:nvPr/>
          </p:nvSpPr>
          <p:spPr bwMode="auto">
            <a:xfrm>
              <a:off x="384" y="1296"/>
              <a:ext cx="8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Plasminogen</a:t>
              </a:r>
            </a:p>
          </p:txBody>
        </p:sp>
      </p:grp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2209800" y="2133600"/>
            <a:ext cx="4953000" cy="304800"/>
          </a:xfrm>
          <a:prstGeom prst="rightArrow">
            <a:avLst>
              <a:gd name="adj1" fmla="val 50000"/>
              <a:gd name="adj2" fmla="val 406250"/>
            </a:avLst>
          </a:prstGeom>
          <a:solidFill>
            <a:srgbClr val="FF66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315200" y="1981200"/>
            <a:ext cx="1295400" cy="457200"/>
            <a:chOff x="4608" y="1248"/>
            <a:chExt cx="816" cy="288"/>
          </a:xfrm>
        </p:grpSpPr>
        <p:sp>
          <p:nvSpPr>
            <p:cNvPr id="57372" name="Rectangle 10"/>
            <p:cNvSpPr>
              <a:spLocks noChangeArrowheads="1"/>
            </p:cNvSpPr>
            <p:nvPr/>
          </p:nvSpPr>
          <p:spPr bwMode="auto">
            <a:xfrm>
              <a:off x="4608" y="1248"/>
              <a:ext cx="816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3" name="Text Box 11"/>
            <p:cNvSpPr txBox="1">
              <a:spLocks noChangeArrowheads="1"/>
            </p:cNvSpPr>
            <p:nvPr/>
          </p:nvSpPr>
          <p:spPr bwMode="auto">
            <a:xfrm>
              <a:off x="4656" y="1296"/>
              <a:ext cx="672" cy="21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Plasmin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82352" y="3996680"/>
            <a:ext cx="1752600" cy="762000"/>
            <a:chOff x="192" y="2208"/>
            <a:chExt cx="1104" cy="480"/>
          </a:xfrm>
        </p:grpSpPr>
        <p:sp>
          <p:nvSpPr>
            <p:cNvPr id="57370" name="Oval 13"/>
            <p:cNvSpPr>
              <a:spLocks noChangeArrowheads="1"/>
            </p:cNvSpPr>
            <p:nvPr/>
          </p:nvSpPr>
          <p:spPr bwMode="auto">
            <a:xfrm>
              <a:off x="192" y="2208"/>
              <a:ext cx="1104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1" name="Text Box 14"/>
            <p:cNvSpPr txBox="1">
              <a:spLocks noChangeArrowheads="1"/>
            </p:cNvSpPr>
            <p:nvPr/>
          </p:nvSpPr>
          <p:spPr bwMode="auto">
            <a:xfrm>
              <a:off x="340" y="2296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Fibrinogen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2311152" y="4225280"/>
            <a:ext cx="1752600" cy="304800"/>
          </a:xfrm>
          <a:prstGeom prst="rightArrow">
            <a:avLst>
              <a:gd name="adj1" fmla="val 50000"/>
              <a:gd name="adj2" fmla="val 143750"/>
            </a:avLst>
          </a:prstGeom>
          <a:solidFill>
            <a:srgbClr val="FF66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139952" y="4149080"/>
            <a:ext cx="1600200" cy="533400"/>
            <a:chOff x="2496" y="2256"/>
            <a:chExt cx="1008" cy="336"/>
          </a:xfrm>
        </p:grpSpPr>
        <p:sp>
          <p:nvSpPr>
            <p:cNvPr id="57368" name="Oval 17"/>
            <p:cNvSpPr>
              <a:spLocks noChangeArrowheads="1"/>
            </p:cNvSpPr>
            <p:nvPr/>
          </p:nvSpPr>
          <p:spPr bwMode="auto">
            <a:xfrm>
              <a:off x="2496" y="2256"/>
              <a:ext cx="1008" cy="3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9" name="Text Box 18"/>
            <p:cNvSpPr txBox="1">
              <a:spLocks noChangeArrowheads="1"/>
            </p:cNvSpPr>
            <p:nvPr/>
          </p:nvSpPr>
          <p:spPr bwMode="auto">
            <a:xfrm>
              <a:off x="2736" y="2304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Fibrin</a:t>
              </a:r>
            </a:p>
          </p:txBody>
        </p:sp>
      </p:grpSp>
      <p:sp>
        <p:nvSpPr>
          <p:cNvPr id="20499" name="AutoShape 19"/>
          <p:cNvSpPr>
            <a:spLocks noChangeArrowheads="1"/>
          </p:cNvSpPr>
          <p:nvPr/>
        </p:nvSpPr>
        <p:spPr bwMode="auto">
          <a:xfrm>
            <a:off x="5968752" y="4301480"/>
            <a:ext cx="1114425" cy="1981200"/>
          </a:xfrm>
          <a:prstGeom prst="curvedLeftArrow">
            <a:avLst>
              <a:gd name="adj1" fmla="val 20370"/>
              <a:gd name="adj2" fmla="val 71086"/>
              <a:gd name="adj3" fmla="val 33333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AutoShape 20"/>
          <p:cNvSpPr>
            <a:spLocks noChangeArrowheads="1"/>
          </p:cNvSpPr>
          <p:nvPr/>
        </p:nvSpPr>
        <p:spPr bwMode="auto">
          <a:xfrm rot="4785296">
            <a:off x="5812344" y="1649882"/>
            <a:ext cx="1664344" cy="3342209"/>
          </a:xfrm>
          <a:prstGeom prst="lightningBol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4292352" y="5444480"/>
            <a:ext cx="1447800" cy="914400"/>
            <a:chOff x="2592" y="3120"/>
            <a:chExt cx="912" cy="576"/>
          </a:xfrm>
        </p:grpSpPr>
        <p:sp>
          <p:nvSpPr>
            <p:cNvPr id="57366" name="AutoShape 22"/>
            <p:cNvSpPr>
              <a:spLocks noChangeArrowheads="1"/>
            </p:cNvSpPr>
            <p:nvPr/>
          </p:nvSpPr>
          <p:spPr bwMode="auto">
            <a:xfrm>
              <a:off x="2592" y="3120"/>
              <a:ext cx="912" cy="576"/>
            </a:xfrm>
            <a:prstGeom prst="hexagon">
              <a:avLst>
                <a:gd name="adj" fmla="val 39583"/>
                <a:gd name="vf" fmla="val 11547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7367" name="Text Box 23"/>
            <p:cNvSpPr txBox="1">
              <a:spLocks noChangeArrowheads="1"/>
            </p:cNvSpPr>
            <p:nvPr/>
          </p:nvSpPr>
          <p:spPr bwMode="auto">
            <a:xfrm>
              <a:off x="2836" y="3264"/>
              <a:ext cx="47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FDP*</a:t>
              </a:r>
            </a:p>
          </p:txBody>
        </p:sp>
      </p:grpSp>
      <p:sp>
        <p:nvSpPr>
          <p:cNvPr id="20504" name="AutoShape 24"/>
          <p:cNvSpPr>
            <a:spLocks noChangeArrowheads="1"/>
          </p:cNvSpPr>
          <p:nvPr/>
        </p:nvSpPr>
        <p:spPr bwMode="auto">
          <a:xfrm rot="7311502">
            <a:off x="3955622" y="1826476"/>
            <a:ext cx="597300" cy="237128"/>
          </a:xfrm>
          <a:prstGeom prst="notchedRightArrow">
            <a:avLst>
              <a:gd name="adj1" fmla="val 50000"/>
              <a:gd name="adj2" fmla="val 8007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2400" b="0">
              <a:solidFill>
                <a:srgbClr val="FFFF99"/>
              </a:solidFill>
              <a:latin typeface="Times New Roman" pitchFamily="18" charset="0"/>
            </a:endParaRPr>
          </a:p>
        </p:txBody>
      </p: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3851920" y="0"/>
            <a:ext cx="2952328" cy="1728192"/>
            <a:chOff x="2544" y="192"/>
            <a:chExt cx="1440" cy="912"/>
          </a:xfrm>
        </p:grpSpPr>
        <p:sp>
          <p:nvSpPr>
            <p:cNvPr id="57364" name="AutoShape 26"/>
            <p:cNvSpPr>
              <a:spLocks noChangeArrowheads="1"/>
            </p:cNvSpPr>
            <p:nvPr/>
          </p:nvSpPr>
          <p:spPr bwMode="auto">
            <a:xfrm>
              <a:off x="2544" y="192"/>
              <a:ext cx="1440" cy="912"/>
            </a:xfrm>
            <a:prstGeom prst="irregularSeal2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7365" name="Text Box 27"/>
            <p:cNvSpPr txBox="1">
              <a:spLocks noChangeArrowheads="1"/>
            </p:cNvSpPr>
            <p:nvPr/>
          </p:nvSpPr>
          <p:spPr bwMode="auto">
            <a:xfrm>
              <a:off x="2746" y="552"/>
              <a:ext cx="1237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Tissue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Plasminogen</a:t>
              </a:r>
              <a:r>
                <a:rPr lang="en-US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Activator (t-PA)</a:t>
              </a:r>
              <a:endPara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7261232" y="3344863"/>
            <a:ext cx="1471614" cy="914400"/>
            <a:chOff x="4574" y="2107"/>
            <a:chExt cx="927" cy="576"/>
          </a:xfrm>
          <a:solidFill>
            <a:srgbClr val="663300"/>
          </a:solidFill>
        </p:grpSpPr>
        <p:sp>
          <p:nvSpPr>
            <p:cNvPr id="45075" name="AutoShape 29"/>
            <p:cNvSpPr>
              <a:spLocks noChangeArrowheads="1"/>
            </p:cNvSpPr>
            <p:nvPr/>
          </p:nvSpPr>
          <p:spPr bwMode="auto">
            <a:xfrm rot="3199398">
              <a:off x="4718" y="1963"/>
              <a:ext cx="576" cy="864"/>
            </a:xfrm>
            <a:prstGeom prst="leftArrowCallout">
              <a:avLst>
                <a:gd name="adj1" fmla="val 37500"/>
                <a:gd name="adj2" fmla="val 37500"/>
                <a:gd name="adj3" fmla="val 16667"/>
                <a:gd name="adj4" fmla="val 6666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76" name="Text Box 30"/>
            <p:cNvSpPr txBox="1">
              <a:spLocks noChangeArrowheads="1"/>
            </p:cNvSpPr>
            <p:nvPr/>
          </p:nvSpPr>
          <p:spPr bwMode="auto">
            <a:xfrm rot="13992939">
              <a:off x="4930" y="2020"/>
              <a:ext cx="271" cy="87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eaVert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Anti-plasmin</a:t>
              </a:r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2743200" y="2438400"/>
            <a:ext cx="1758950" cy="914400"/>
            <a:chOff x="1728" y="1536"/>
            <a:chExt cx="1108" cy="576"/>
          </a:xfrm>
        </p:grpSpPr>
        <p:sp>
          <p:nvSpPr>
            <p:cNvPr id="57362" name="AutoShape 32"/>
            <p:cNvSpPr>
              <a:spLocks noChangeArrowheads="1"/>
            </p:cNvSpPr>
            <p:nvPr/>
          </p:nvSpPr>
          <p:spPr bwMode="auto">
            <a:xfrm>
              <a:off x="1728" y="1536"/>
              <a:ext cx="1108" cy="576"/>
            </a:xfrm>
            <a:prstGeom prst="upArrowCallout">
              <a:avLst>
                <a:gd name="adj1" fmla="val 37493"/>
                <a:gd name="adj2" fmla="val 37502"/>
                <a:gd name="adj3" fmla="val 16667"/>
                <a:gd name="adj4" fmla="val 66667"/>
              </a:avLst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3" name="Text Box 33"/>
            <p:cNvSpPr txBox="1">
              <a:spLocks noChangeArrowheads="1"/>
            </p:cNvSpPr>
            <p:nvPr/>
          </p:nvSpPr>
          <p:spPr bwMode="auto">
            <a:xfrm>
              <a:off x="1824" y="1797"/>
              <a:ext cx="101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Anti-activators</a:t>
              </a:r>
            </a:p>
          </p:txBody>
        </p:sp>
      </p:grpSp>
      <p:sp>
        <p:nvSpPr>
          <p:cNvPr id="57361" name="TextBox 11"/>
          <p:cNvSpPr txBox="1">
            <a:spLocks noChangeArrowheads="1"/>
          </p:cNvSpPr>
          <p:nvPr/>
        </p:nvSpPr>
        <p:spPr bwMode="auto">
          <a:xfrm>
            <a:off x="5148064" y="6309320"/>
            <a:ext cx="3668712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FF00"/>
                </a:solidFill>
              </a:rPr>
              <a:t>FDP*: </a:t>
            </a:r>
            <a:r>
              <a:rPr lang="en-US" sz="1600">
                <a:solidFill>
                  <a:srgbClr val="FFFF00"/>
                </a:solidFill>
              </a:rPr>
              <a:t>Fibrin Degradation Products</a:t>
            </a:r>
            <a:endParaRPr lang="ar-SA" sz="1600">
              <a:solidFill>
                <a:srgbClr val="FFFF00"/>
              </a:solidFill>
            </a:endParaRPr>
          </a:p>
        </p:txBody>
      </p:sp>
      <p:grpSp>
        <p:nvGrpSpPr>
          <p:cNvPr id="39" name="Group 25"/>
          <p:cNvGrpSpPr>
            <a:grpSpLocks/>
          </p:cNvGrpSpPr>
          <p:nvPr/>
        </p:nvGrpSpPr>
        <p:grpSpPr bwMode="auto">
          <a:xfrm>
            <a:off x="1437185" y="5072608"/>
            <a:ext cx="2087563" cy="792163"/>
            <a:chOff x="2544" y="373"/>
            <a:chExt cx="1315" cy="499"/>
          </a:xfrm>
          <a:solidFill>
            <a:schemeClr val="accent1">
              <a:lumMod val="75000"/>
            </a:schemeClr>
          </a:solidFill>
        </p:grpSpPr>
        <p:sp>
          <p:nvSpPr>
            <p:cNvPr id="40" name="AutoShape 26"/>
            <p:cNvSpPr>
              <a:spLocks noChangeArrowheads="1"/>
            </p:cNvSpPr>
            <p:nvPr/>
          </p:nvSpPr>
          <p:spPr bwMode="auto">
            <a:xfrm>
              <a:off x="2544" y="373"/>
              <a:ext cx="1315" cy="499"/>
            </a:xfrm>
            <a:prstGeom prst="irregularSeal2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1" name="Text Box 27"/>
            <p:cNvSpPr txBox="1">
              <a:spLocks noChangeArrowheads="1"/>
            </p:cNvSpPr>
            <p:nvPr/>
          </p:nvSpPr>
          <p:spPr bwMode="auto">
            <a:xfrm>
              <a:off x="2771" y="554"/>
              <a:ext cx="710" cy="2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Thrombin</a:t>
              </a:r>
              <a:endPara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AutoShape 24"/>
          <p:cNvSpPr>
            <a:spLocks noChangeArrowheads="1"/>
          </p:cNvSpPr>
          <p:nvPr/>
        </p:nvSpPr>
        <p:spPr bwMode="auto">
          <a:xfrm rot="17840922">
            <a:off x="2361842" y="4681031"/>
            <a:ext cx="727976" cy="288919"/>
          </a:xfrm>
          <a:prstGeom prst="notchedRightArrow">
            <a:avLst>
              <a:gd name="adj1" fmla="val 50000"/>
              <a:gd name="adj2" fmla="val 8007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2400" b="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76256" y="260648"/>
            <a:ext cx="2267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Released from </a:t>
            </a:r>
            <a:r>
              <a:rPr lang="en-GB" dirty="0" smtClean="0">
                <a:solidFill>
                  <a:srgbClr val="FF0000"/>
                </a:solidFill>
              </a:rPr>
              <a:t>injured tissues </a:t>
            </a:r>
            <a:r>
              <a:rPr lang="en-GB" dirty="0" smtClean="0"/>
              <a:t>and</a:t>
            </a:r>
            <a:r>
              <a:rPr lang="en-GB" dirty="0" smtClean="0">
                <a:solidFill>
                  <a:srgbClr val="FF0000"/>
                </a:solidFill>
              </a:rPr>
              <a:t> vascular endothelium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9512" y="2420888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6600FF"/>
                </a:solidFill>
              </a:rPr>
              <a:t>(Protein in the blood)</a:t>
            </a:r>
            <a:endParaRPr lang="en-GB" dirty="0">
              <a:solidFill>
                <a:srgbClr val="66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19487841">
            <a:off x="6281817" y="285604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FF0000"/>
                </a:solidFill>
              </a:rPr>
              <a:t>Fibrinolysis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  <p:bldP spid="20499" grpId="0" animBg="1"/>
      <p:bldP spid="20500" grpId="0" animBg="1"/>
      <p:bldP spid="20504" grpId="0" animBg="1"/>
      <p:bldP spid="57361" grpId="0" animBg="1"/>
      <p:bldP spid="42" grpId="0" animBg="1"/>
      <p:bldP spid="43" grpId="0"/>
      <p:bldP spid="44" grpId="0"/>
      <p:bldP spid="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0" hangingPunct="0"/>
            <a:fld id="{ACE0B517-3C44-4C2A-8AC7-FEB7773DA0E6}" type="slidenum">
              <a:rPr lang="en-US" smtClean="0">
                <a:solidFill>
                  <a:schemeClr val="bg2"/>
                </a:solidFill>
                <a:latin typeface="Times New Roman" pitchFamily="18" charset="0"/>
              </a:rPr>
              <a:pPr eaLnBrk="0" hangingPunct="0"/>
              <a:t>32</a:t>
            </a:fld>
            <a:endParaRPr lang="en-US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Plasmin</a:t>
            </a: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268760"/>
            <a:ext cx="8278688" cy="4968875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Plasmin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is present in the blood in an inactive form </a:t>
            </a:r>
            <a:r>
              <a:rPr lang="en-US" b="1" dirty="0" err="1" smtClean="0">
                <a:solidFill>
                  <a:srgbClr val="7030A0"/>
                </a:solidFill>
                <a:latin typeface="Comic Sans MS" pitchFamily="66" charset="0"/>
              </a:rPr>
              <a:t>plasminogen</a:t>
            </a:r>
            <a:endParaRPr lang="en-US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Plasmin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 is activated by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tissue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plasminogen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activators (t-PA)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in blood.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Plasmin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digests intra &amp; extra vascular deposit of </a:t>
            </a:r>
            <a:r>
              <a:rPr lang="en-US" b="1" dirty="0" smtClean="0">
                <a:solidFill>
                  <a:srgbClr val="0000CC"/>
                </a:solidFill>
                <a:latin typeface="Comic Sans MS" pitchFamily="66" charset="0"/>
              </a:rPr>
              <a:t>Fibrin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  <a:sym typeface="Symbol" pitchFamily="18" charset="2"/>
              </a:rPr>
              <a:t>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fibrin degradation products (FDP)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Unwanted effect of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plasmin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 is the digestion of clotting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0" hangingPunct="0"/>
            <a:fld id="{803CCBAC-0BEC-4B5C-91D0-AE2EB73A23B5}" type="slidenum">
              <a:rPr lang="en-US" smtClean="0">
                <a:solidFill>
                  <a:schemeClr val="bg2"/>
                </a:solidFill>
                <a:latin typeface="Times New Roman" pitchFamily="18" charset="0"/>
              </a:rPr>
              <a:pPr eaLnBrk="0" hangingPunct="0"/>
              <a:t>33</a:t>
            </a:fld>
            <a:endParaRPr lang="en-US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Plasmin</a:t>
            </a: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Comic Sans MS" pitchFamily="66" charset="0"/>
              </a:rPr>
              <a:t>Plasmin</a:t>
            </a:r>
            <a:r>
              <a:rPr lang="en-US" sz="2800" b="1" dirty="0" smtClean="0">
                <a:solidFill>
                  <a:srgbClr val="00B0F0"/>
                </a:solidFill>
                <a:latin typeface="Comic Sans MS" pitchFamily="66" charset="0"/>
              </a:rPr>
              <a:t> is controlled by: 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Tissue </a:t>
            </a:r>
            <a:r>
              <a:rPr lang="en-US" b="1" dirty="0" err="1" smtClean="0">
                <a:solidFill>
                  <a:srgbClr val="00B0F0"/>
                </a:solidFill>
                <a:latin typeface="Comic Sans MS" pitchFamily="66" charset="0"/>
              </a:rPr>
              <a:t>Plasminogen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 Activator Inhibitor (TPAI)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b="1" dirty="0" err="1" smtClean="0">
                <a:solidFill>
                  <a:srgbClr val="00B0F0"/>
                </a:solidFill>
                <a:latin typeface="Comic Sans MS" pitchFamily="66" charset="0"/>
              </a:rPr>
              <a:t>Antiplasmin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 from the liver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Uses: 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Tissue </a:t>
            </a:r>
            <a:r>
              <a:rPr lang="en-US" b="1" dirty="0" err="1" smtClean="0">
                <a:solidFill>
                  <a:srgbClr val="00B0F0"/>
                </a:solidFill>
                <a:latin typeface="Comic Sans MS" pitchFamily="66" charset="0"/>
              </a:rPr>
              <a:t>Plasminogen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 Activator  (TPA) used to activate </a:t>
            </a:r>
            <a:r>
              <a:rPr lang="en-US" b="1" dirty="0" err="1" smtClean="0">
                <a:solidFill>
                  <a:srgbClr val="7030A0"/>
                </a:solidFill>
                <a:latin typeface="Comic Sans MS" pitchFamily="66" charset="0"/>
              </a:rPr>
              <a:t>plasminogen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 to dissolve coronary clots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err="1" smtClean="0">
                <a:solidFill>
                  <a:srgbClr val="FF0000"/>
                </a:solidFill>
                <a:latin typeface="Comic Sans MS" pitchFamily="66" charset="0"/>
              </a:rPr>
              <a:t>Megakayocyte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 and </a:t>
            </a:r>
            <a:b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platelets formation</a:t>
            </a:r>
          </a:p>
        </p:txBody>
      </p:sp>
      <p:pic>
        <p:nvPicPr>
          <p:cNvPr id="25602" name="Picture 2" descr="http://www.hematology.org/assets/0/71/73/78/135/137/238/8c1482dc-1d4c-4ea5-b199-aca3f01eac83.jpg?n=8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7488832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Platelets –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cont.</a:t>
            </a:r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229600" cy="5616575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Site of formation:</a:t>
            </a:r>
          </a:p>
          <a:p>
            <a:pPr algn="l" rtl="0"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(Bone marrow)</a:t>
            </a:r>
          </a:p>
          <a:p>
            <a:pPr algn="l" rtl="0" eaLnBrk="1" hangingPunct="1"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Myeloid stem cell</a:t>
            </a:r>
          </a:p>
          <a:p>
            <a:pPr algn="l" rtl="0"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				</a:t>
            </a:r>
          </a:p>
          <a:p>
            <a:pPr algn="l" rtl="0" eaLnBrk="1" hangingPunct="1">
              <a:buFontTx/>
              <a:buNone/>
            </a:pPr>
            <a:r>
              <a:rPr lang="en-US" b="1" dirty="0" err="1" smtClean="0">
                <a:solidFill>
                  <a:srgbClr val="00B050"/>
                </a:solidFill>
                <a:latin typeface="Comic Sans MS" pitchFamily="66" charset="0"/>
              </a:rPr>
              <a:t>Megakaryoblast</a:t>
            </a:r>
            <a:endParaRPr lang="en-US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l" rtl="0"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				</a:t>
            </a:r>
          </a:p>
          <a:p>
            <a:pPr algn="l" rtl="0" eaLnBrk="1" hangingPunct="1">
              <a:buFontTx/>
              <a:buNone/>
            </a:pP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Megakaryocyte</a:t>
            </a: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 rtl="0" eaLnBrk="1" hangingPunct="1">
              <a:buFontTx/>
              <a:buNone/>
            </a:pP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 rtl="0"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	  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Platelets</a:t>
            </a:r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1547664" y="2564904"/>
            <a:ext cx="503238" cy="719138"/>
          </a:xfrm>
          <a:prstGeom prst="downArrow">
            <a:avLst>
              <a:gd name="adj1" fmla="val 50000"/>
              <a:gd name="adj2" fmla="val 3572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1619672" y="4941168"/>
            <a:ext cx="503237" cy="646112"/>
          </a:xfrm>
          <a:prstGeom prst="downArrow">
            <a:avLst>
              <a:gd name="adj1" fmla="val 50000"/>
              <a:gd name="adj2" fmla="val 32098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1619672" y="3789041"/>
            <a:ext cx="503238" cy="648071"/>
          </a:xfrm>
          <a:prstGeom prst="downArrow">
            <a:avLst>
              <a:gd name="adj1" fmla="val 50000"/>
              <a:gd name="adj2" fmla="val 3927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132856"/>
            <a:ext cx="422910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52230" grpId="0" animBg="1"/>
      <p:bldP spid="522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4648200" cy="1096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  <a:sym typeface="Wingdings 3" pitchFamily="18" charset="2"/>
              </a:rPr>
              <a:t>Platelets (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  <a:sym typeface="Wingdings 3" pitchFamily="18" charset="2"/>
              </a:rPr>
              <a:t>Thrombocytes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  <a:sym typeface="Wingdings 3" pitchFamily="18" charset="2"/>
              </a:rPr>
              <a:t>) 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924944"/>
            <a:ext cx="5328592" cy="3403600"/>
          </a:xfrm>
        </p:spPr>
        <p:txBody>
          <a:bodyPr>
            <a:normAutofit/>
          </a:bodyPr>
          <a:lstStyle/>
          <a:p>
            <a:pPr marL="0" indent="17463" algn="ctr"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sym typeface="Wingdings 3" pitchFamily="18" charset="2"/>
              </a:rPr>
              <a:t>They are fragments of </a:t>
            </a:r>
            <a:r>
              <a:rPr lang="en-US" sz="2800" b="1" dirty="0" err="1" smtClean="0">
                <a:solidFill>
                  <a:srgbClr val="0000CC"/>
                </a:solidFill>
                <a:latin typeface="Comic Sans MS" pitchFamily="66" charset="0"/>
                <a:sym typeface="Wingdings 3" pitchFamily="18" charset="2"/>
              </a:rPr>
              <a:t>megakaryocytes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sym typeface="Wingdings 3" pitchFamily="18" charset="2"/>
              </a:rPr>
              <a:t> formed in the bone marrow.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sym typeface="Wingdings 3" pitchFamily="18" charset="2"/>
              </a:rPr>
              <a:t>Their production (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</a:rPr>
              <a:t>thrombopoiesis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)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sym typeface="Wingdings 3" pitchFamily="18" charset="2"/>
              </a:rPr>
              <a:t> is regulated by </a:t>
            </a:r>
            <a:r>
              <a:rPr lang="en-US" sz="2800" b="1" dirty="0" err="1" smtClean="0">
                <a:solidFill>
                  <a:srgbClr val="FF0000"/>
                </a:solidFill>
                <a:latin typeface="Comic Sans MS" pitchFamily="66" charset="0"/>
              </a:rPr>
              <a:t>Thrombopoietin</a:t>
            </a: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, a hormone released from the liver</a:t>
            </a:r>
          </a:p>
          <a:p>
            <a:pPr algn="l" rtl="0" eaLnBrk="1" hangingPunct="1">
              <a:buFontTx/>
              <a:buNone/>
            </a:pP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  <a:sym typeface="Wingdings 3" pitchFamily="18" charset="2"/>
            </a:endParaRPr>
          </a:p>
          <a:p>
            <a:pPr algn="l" rtl="0" eaLnBrk="1" hangingPunct="1">
              <a:buFontTx/>
              <a:buNone/>
            </a:pPr>
            <a:endParaRPr lang="en-US" sz="2800" b="1" dirty="0" smtClean="0">
              <a:solidFill>
                <a:srgbClr val="FF0000"/>
              </a:solidFill>
              <a:latin typeface="Comic Sans MS" pitchFamily="66" charset="0"/>
              <a:sym typeface="Wingdings 3" pitchFamily="18" charset="2"/>
            </a:endParaRPr>
          </a:p>
        </p:txBody>
      </p:sp>
      <p:pic>
        <p:nvPicPr>
          <p:cNvPr id="23556" name="Picture 4" descr="mm3lf1709_a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 l="66513" t="54091" r="21376" b="13182"/>
          <a:stretch>
            <a:fillRect/>
          </a:stretch>
        </p:blipFill>
        <p:spPr bwMode="auto">
          <a:xfrm>
            <a:off x="6228184" y="2852936"/>
            <a:ext cx="16414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BloodSmear1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 l="26352" t="7721" r="51309" b="68884"/>
          <a:stretch>
            <a:fillRect/>
          </a:stretch>
        </p:blipFill>
        <p:spPr bwMode="auto">
          <a:xfrm>
            <a:off x="5796136" y="152400"/>
            <a:ext cx="327166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36525" y="6281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endParaRPr lang="en-US" sz="2400" b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518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Platelets </a:t>
            </a: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- cont</a:t>
            </a:r>
            <a:endParaRPr lang="ar-SA" sz="18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184576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GB" b="1" dirty="0" smtClean="0">
                <a:solidFill>
                  <a:srgbClr val="0000CC"/>
                </a:solidFill>
                <a:latin typeface="Comic Sans MS" pitchFamily="66" charset="0"/>
              </a:rPr>
              <a:t>Are round/oval disc with </a:t>
            </a:r>
            <a:r>
              <a:rPr lang="en-US" b="1" dirty="0" smtClean="0">
                <a:solidFill>
                  <a:srgbClr val="0000CC"/>
                </a:solidFill>
                <a:latin typeface="Comic Sans MS" pitchFamily="66" charset="0"/>
              </a:rPr>
              <a:t>diameter about 2-3 </a:t>
            </a:r>
            <a:r>
              <a:rPr lang="en-GB" b="1" dirty="0" smtClean="0">
                <a:solidFill>
                  <a:srgbClr val="0000CC"/>
                </a:solidFill>
              </a:rPr>
              <a:t>µ</a:t>
            </a:r>
            <a:r>
              <a:rPr lang="en-US" b="1" dirty="0" smtClean="0">
                <a:solidFill>
                  <a:srgbClr val="0000CC"/>
                </a:solidFill>
                <a:latin typeface="Comic Sans MS" pitchFamily="66" charset="0"/>
              </a:rPr>
              <a:t>m</a:t>
            </a:r>
            <a:endParaRPr lang="en-GB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lvl="1">
              <a:lnSpc>
                <a:spcPct val="80000"/>
              </a:lnSpc>
              <a:buNone/>
              <a:defRPr/>
            </a:pPr>
            <a:endParaRPr lang="en-GB" b="1" dirty="0" smtClean="0">
              <a:latin typeface="Comic Sans MS" pitchFamily="66" charset="0"/>
            </a:endParaRPr>
          </a:p>
          <a:p>
            <a:pPr lvl="1">
              <a:lnSpc>
                <a:spcPct val="110000"/>
              </a:lnSpc>
              <a:defRPr/>
            </a:pPr>
            <a:r>
              <a:rPr lang="en-GB" b="1" dirty="0" smtClean="0">
                <a:latin typeface="Comic Sans MS" pitchFamily="66" charset="0"/>
              </a:rPr>
              <a:t> Coated by a </a:t>
            </a:r>
            <a:r>
              <a:rPr lang="en-GB" b="1" dirty="0" smtClean="0">
                <a:solidFill>
                  <a:srgbClr val="00B0F0"/>
                </a:solidFill>
                <a:latin typeface="Comic Sans MS" pitchFamily="66" charset="0"/>
              </a:rPr>
              <a:t>glycoprotein layer </a:t>
            </a:r>
            <a:r>
              <a:rPr lang="en-GB" b="1" dirty="0" smtClean="0">
                <a:latin typeface="Comic Sans MS" pitchFamily="66" charset="0"/>
              </a:rPr>
              <a:t>which prevents their sticking to normal endothelial cells </a:t>
            </a:r>
          </a:p>
          <a:p>
            <a:pPr lvl="1">
              <a:lnSpc>
                <a:spcPct val="80000"/>
              </a:lnSpc>
              <a:defRPr/>
            </a:pPr>
            <a:endParaRPr lang="en-US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Platelet count = 250,000-500,000/ </a:t>
            </a:r>
            <a:r>
              <a:rPr lang="en-GB" b="1" dirty="0" smtClean="0">
                <a:solidFill>
                  <a:srgbClr val="00B050"/>
                </a:solidFill>
                <a:latin typeface="Comic Sans MS" pitchFamily="66" charset="0"/>
              </a:rPr>
              <a:t>mm</a:t>
            </a:r>
            <a:r>
              <a:rPr lang="en-GB" b="1" baseline="30000" dirty="0" smtClean="0">
                <a:solidFill>
                  <a:srgbClr val="00B050"/>
                </a:solidFill>
                <a:latin typeface="Comic Sans MS" pitchFamily="66" charset="0"/>
              </a:rPr>
              <a:t>3</a:t>
            </a:r>
            <a:endParaRPr lang="en-GB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lvl="1" algn="l" rtl="0" eaLnBrk="1" hangingPunct="1">
              <a:lnSpc>
                <a:spcPct val="80000"/>
              </a:lnSpc>
              <a:buNone/>
              <a:defRPr/>
            </a:pP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life span 8-12 days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1" algn="l" rtl="0" eaLnBrk="1" hangingPunct="1">
              <a:lnSpc>
                <a:spcPct val="120000"/>
              </a:lnSpc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Active cells contain 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contractile protein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such as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actin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, myosin, and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thrombosthenin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marL="457200" lvl="1" indent="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Contain high calcium content &amp; rich in ATP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23528" y="548680"/>
            <a:ext cx="8820472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 rtl="0" eaLnBrk="0" hangingPunct="0">
              <a:defRPr/>
            </a:pPr>
            <a:r>
              <a:rPr lang="en-US" altLang="ar-SA" sz="3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Hemostasis</a:t>
            </a:r>
            <a:r>
              <a:rPr lang="en-US" altLang="ar-SA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:</a:t>
            </a:r>
          </a:p>
          <a:p>
            <a:pPr marL="457200" indent="-457200" algn="l" rtl="0" eaLnBrk="0" hangingPunct="0">
              <a:defRPr/>
            </a:pPr>
            <a:r>
              <a:rPr lang="en-US" altLang="ar-SA" sz="3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US" altLang="ar-SA" sz="3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prevention or stoppage of blood loss.</a:t>
            </a:r>
            <a:endParaRPr lang="en-US" altLang="ar-SA" sz="30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457200" indent="-457200" algn="l" rtl="0" eaLnBrk="0" hangingPunct="0">
              <a:defRPr/>
            </a:pPr>
            <a:r>
              <a:rPr lang="en-US" altLang="ar-SA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					</a:t>
            </a:r>
            <a:endParaRPr lang="en-US" altLang="ar-SA" sz="2500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457200" indent="-457200" eaLnBrk="0" hangingPunct="0">
              <a:defRPr/>
            </a:pPr>
            <a:r>
              <a:rPr lang="en-US" sz="3600" b="1" dirty="0" err="1" smtClean="0">
                <a:solidFill>
                  <a:srgbClr val="00B050"/>
                </a:solidFill>
                <a:latin typeface="Comic Sans MS" pitchFamily="66" charset="0"/>
              </a:rPr>
              <a:t>Hemostatic</a:t>
            </a:r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 Mechanisms:</a:t>
            </a:r>
          </a:p>
          <a:p>
            <a:pPr marL="457200" indent="-457200" eaLnBrk="0" hangingPunct="0">
              <a:defRPr/>
            </a:pPr>
            <a:endParaRPr lang="en-US" altLang="ar-SA" sz="350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995363" lvl="2" indent="-457200" eaLnBrk="0" hangingPunct="0">
              <a:buFontTx/>
              <a:buAutoNum type="arabicPeriod"/>
              <a:defRPr/>
            </a:pPr>
            <a:r>
              <a:rPr lang="en-US" altLang="ar-SA" sz="30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Vessel </a:t>
            </a:r>
            <a:r>
              <a:rPr lang="en-US" altLang="ar-SA" sz="3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wall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(Vasoconstriction)</a:t>
            </a:r>
            <a:endParaRPr lang="en-US" altLang="ar-SA" sz="24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995363" lvl="2" indent="-457200" eaLnBrk="0" hangingPunct="0">
              <a:buFontTx/>
              <a:buAutoNum type="arabicPeriod"/>
              <a:defRPr/>
            </a:pPr>
            <a:r>
              <a:rPr lang="en-US" altLang="ar-SA" sz="3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Platelets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(Production and activation, Platelets Plug formation)</a:t>
            </a:r>
            <a:endParaRPr lang="en-US" altLang="ar-SA" sz="24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995363" lvl="2" indent="-457200" eaLnBrk="0" hangingPunct="0">
              <a:buFontTx/>
              <a:buAutoNum type="arabicPeriod"/>
              <a:defRPr/>
            </a:pPr>
            <a:r>
              <a:rPr lang="en-US" altLang="ar-SA" sz="30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Blood </a:t>
            </a:r>
            <a:r>
              <a:rPr lang="en-US" altLang="ar-SA" sz="3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coagulation </a:t>
            </a:r>
          </a:p>
          <a:p>
            <a:pPr marL="1355725" lvl="2" indent="-457200" eaLnBrk="0" hangingPunct="0">
              <a:defRPr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Clot formation (intrinsic &amp; extrinsic pathways)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sz="2800" dirty="0" smtClean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995363" lvl="2" indent="-457200" eaLnBrk="0" hangingPunct="0">
              <a:defRPr/>
            </a:pPr>
            <a:r>
              <a:rPr lang="en-US" altLang="ar-SA" sz="3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4. </a:t>
            </a:r>
            <a:r>
              <a:rPr lang="en-US" altLang="ar-SA" sz="30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Fibrinolysis</a:t>
            </a:r>
            <a:endParaRPr lang="en-US" altLang="ar-SA" sz="30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971600" y="620688"/>
            <a:ext cx="6588225" cy="5949280"/>
            <a:chOff x="971600" y="620688"/>
            <a:chExt cx="6588225" cy="5949280"/>
          </a:xfrm>
        </p:grpSpPr>
        <p:grpSp>
          <p:nvGrpSpPr>
            <p:cNvPr id="13" name="Group 12"/>
            <p:cNvGrpSpPr/>
            <p:nvPr/>
          </p:nvGrpSpPr>
          <p:grpSpPr>
            <a:xfrm>
              <a:off x="971600" y="620688"/>
              <a:ext cx="6588225" cy="5949280"/>
              <a:chOff x="971600" y="620688"/>
              <a:chExt cx="6588225" cy="594928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971600" y="620688"/>
                <a:ext cx="6588225" cy="5949280"/>
                <a:chOff x="0" y="908720"/>
                <a:chExt cx="6588225" cy="5949280"/>
              </a:xfrm>
            </p:grpSpPr>
            <p:pic>
              <p:nvPicPr>
                <p:cNvPr id="7" name="Picture 2" descr="1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t="2356" r="49589"/>
                <a:stretch>
                  <a:fillRect/>
                </a:stretch>
              </p:blipFill>
              <p:spPr bwMode="auto">
                <a:xfrm>
                  <a:off x="0" y="908720"/>
                  <a:ext cx="6588224" cy="59492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72008" y="1844824"/>
                  <a:ext cx="6516217" cy="2448272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" name="Rectangle 4"/>
              <p:cNvSpPr/>
              <p:nvPr/>
            </p:nvSpPr>
            <p:spPr>
              <a:xfrm>
                <a:off x="2555776" y="3501008"/>
                <a:ext cx="2952328" cy="6396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483768" y="1340768"/>
                <a:ext cx="2520280" cy="6396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932040" y="1340768"/>
                <a:ext cx="2592288" cy="6396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267744" y="1412776"/>
                <a:ext cx="495672" cy="6396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043608" y="3356992"/>
                <a:ext cx="927720" cy="7200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 flipH="1" flipV="1">
              <a:off x="1835696" y="3717032"/>
              <a:ext cx="144016" cy="5760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15616" y="3068960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Intact endothelium</a:t>
              </a:r>
              <a:endParaRPr lang="en-GB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67744" y="1412776"/>
              <a:ext cx="22322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FF0000"/>
                  </a:solidFill>
                </a:rPr>
                <a:t>Lumen of blood vessel</a:t>
              </a:r>
              <a:endParaRPr lang="en-GB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436096" y="242088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70C0"/>
                </a:solidFill>
              </a:rPr>
              <a:t>Platelets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427984" y="3284984"/>
            <a:ext cx="216024" cy="1440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4860032" y="2420888"/>
            <a:ext cx="216024" cy="1440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300192" y="3789040"/>
            <a:ext cx="216024" cy="1440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6444208" y="3068960"/>
            <a:ext cx="216024" cy="1440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5508104" y="3501008"/>
            <a:ext cx="216024" cy="1440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5436096" y="3212976"/>
            <a:ext cx="216024" cy="1440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6444208" y="2132856"/>
            <a:ext cx="216024" cy="1440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5940152" y="1916832"/>
            <a:ext cx="216024" cy="1440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7164288" y="2636912"/>
            <a:ext cx="216024" cy="1440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3635896" y="3573016"/>
            <a:ext cx="216024" cy="1440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4644008" y="3068960"/>
            <a:ext cx="216024" cy="1440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5004048" y="1700808"/>
            <a:ext cx="216024" cy="1440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3635896" y="3068960"/>
            <a:ext cx="216024" cy="1440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4716016" y="3717032"/>
            <a:ext cx="216024" cy="1440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1044</Words>
  <Application>Microsoft Office PowerPoint</Application>
  <PresentationFormat>On-screen Show (4:3)</PresentationFormat>
  <Paragraphs>280</Paragraphs>
  <Slides>33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Haemostasis </vt:lpstr>
      <vt:lpstr>Slide 2</vt:lpstr>
      <vt:lpstr>Objectives</vt:lpstr>
      <vt:lpstr>Megakayocyte and  platelets formation</vt:lpstr>
      <vt:lpstr>Platelets – cont.</vt:lpstr>
      <vt:lpstr>Platelets (Thrombocytes)  </vt:lpstr>
      <vt:lpstr>Platelets - cont</vt:lpstr>
      <vt:lpstr>Slide 8</vt:lpstr>
      <vt:lpstr>Slide 9</vt:lpstr>
      <vt:lpstr>Memostatic Mechanisms</vt:lpstr>
      <vt:lpstr>Platelet plug formation</vt:lpstr>
      <vt:lpstr>Slide 12</vt:lpstr>
      <vt:lpstr>Platelet Activation</vt:lpstr>
      <vt:lpstr>Platelet Adhesion</vt:lpstr>
      <vt:lpstr>Platelet shape change and Aggregation</vt:lpstr>
      <vt:lpstr>Platelet Aggregation</vt:lpstr>
      <vt:lpstr>Platelet Release Reaction</vt:lpstr>
      <vt:lpstr>Slide 18</vt:lpstr>
      <vt:lpstr>Platelet Plug</vt:lpstr>
      <vt:lpstr>Activated Platelets</vt:lpstr>
      <vt:lpstr>Platelets aggregation</vt:lpstr>
      <vt:lpstr>Slide 22</vt:lpstr>
      <vt:lpstr>Slide 23</vt:lpstr>
      <vt:lpstr>Slide 24</vt:lpstr>
      <vt:lpstr>Blood coagulation  (clot formation)</vt:lpstr>
      <vt:lpstr>Intrinsic pathway</vt:lpstr>
      <vt:lpstr>Extrinsic pathway</vt:lpstr>
      <vt:lpstr>Activation of Blood Coagulation</vt:lpstr>
      <vt:lpstr>Thrombin</vt:lpstr>
      <vt:lpstr>Fibrinolysis</vt:lpstr>
      <vt:lpstr>Slide 31</vt:lpstr>
      <vt:lpstr>Plasmin</vt:lpstr>
      <vt:lpstr>Plasmin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Mohd</dc:creator>
  <cp:lastModifiedBy>Dr. Salah</cp:lastModifiedBy>
  <cp:revision>245</cp:revision>
  <dcterms:created xsi:type="dcterms:W3CDTF">2013-09-19T14:46:41Z</dcterms:created>
  <dcterms:modified xsi:type="dcterms:W3CDTF">2014-10-21T04:45:20Z</dcterms:modified>
</cp:coreProperties>
</file>