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02" r:id="rId4"/>
    <p:sldId id="276" r:id="rId5"/>
    <p:sldId id="303" r:id="rId6"/>
    <p:sldId id="277" r:id="rId7"/>
    <p:sldId id="278" r:id="rId8"/>
    <p:sldId id="280" r:id="rId9"/>
    <p:sldId id="300" r:id="rId10"/>
    <p:sldId id="304" r:id="rId11"/>
    <p:sldId id="281" r:id="rId12"/>
    <p:sldId id="282" r:id="rId13"/>
    <p:sldId id="283" r:id="rId14"/>
    <p:sldId id="305" r:id="rId15"/>
    <p:sldId id="284" r:id="rId16"/>
    <p:sldId id="289" r:id="rId17"/>
    <p:sldId id="287" r:id="rId18"/>
    <p:sldId id="286" r:id="rId19"/>
    <p:sldId id="290" r:id="rId20"/>
    <p:sldId id="306" r:id="rId21"/>
    <p:sldId id="292" r:id="rId22"/>
    <p:sldId id="288" r:id="rId23"/>
    <p:sldId id="293" r:id="rId24"/>
    <p:sldId id="295" r:id="rId25"/>
    <p:sldId id="296" r:id="rId26"/>
    <p:sldId id="301" r:id="rId27"/>
    <p:sldId id="275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2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33CC"/>
    <a:srgbClr val="FE0606"/>
    <a:srgbClr val="FFCC99"/>
    <a:srgbClr val="FFCC66"/>
    <a:srgbClr val="D1D9EE"/>
    <a:srgbClr val="C0C7BD"/>
    <a:srgbClr val="C0C7EE"/>
    <a:srgbClr val="B3BAE1"/>
    <a:srgbClr val="979E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>
        <p:scale>
          <a:sx n="66" d="100"/>
          <a:sy n="66" d="100"/>
        </p:scale>
        <p:origin x="-864" y="-78"/>
      </p:cViewPr>
      <p:guideLst>
        <p:guide orient="horz" pos="72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3F3702F-C743-430F-A407-D89682E02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3A53DBE-A6C4-46BD-8109-01EB72717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25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F8B993-ADDA-4647-8E88-0BB2D2322FF8}" type="slidenum">
              <a:rPr lang="en-US"/>
              <a:pPr/>
              <a:t>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DF252A-DAC4-489D-BFCA-8B729DAA7D81}" type="slidenum">
              <a:rPr lang="en-US"/>
              <a:pPr/>
              <a:t>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ED0F7-D0B8-4536-A7D8-C106E0D988D8}" type="slidenum">
              <a:rPr lang="en-US"/>
              <a:pPr/>
              <a:t>10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648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0"/>
            <a:ext cx="231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533400" y="914400"/>
            <a:ext cx="304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/>
              <a:t>U N I T  </a:t>
            </a:r>
            <a:r>
              <a:rPr lang="en-US" sz="4000">
                <a:solidFill>
                  <a:schemeClr val="bg1"/>
                </a:solidFill>
              </a:rPr>
              <a:t>I</a:t>
            </a:r>
            <a:endParaRPr lang="en-US" sz="4000"/>
          </a:p>
        </p:txBody>
      </p:sp>
      <p:sp>
        <p:nvSpPr>
          <p:cNvPr id="7" name="Rectangle 17"/>
          <p:cNvSpPr>
            <a:spLocks noChangeArrowheads="1"/>
          </p:cNvSpPr>
          <p:nvPr userDrawn="1"/>
        </p:nvSpPr>
        <p:spPr bwMode="auto">
          <a:xfrm>
            <a:off x="609600" y="1447800"/>
            <a:ext cx="2895600" cy="76200"/>
          </a:xfrm>
          <a:prstGeom prst="rect">
            <a:avLst/>
          </a:prstGeom>
          <a:gradFill rotWithShape="0">
            <a:gsLst>
              <a:gs pos="0">
                <a:srgbClr val="A6000C"/>
              </a:gs>
              <a:gs pos="100000">
                <a:srgbClr val="A6000C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8" name="Rectangle 18"/>
          <p:cNvSpPr>
            <a:spLocks noChangeArrowheads="1"/>
          </p:cNvSpPr>
          <p:nvPr userDrawn="1"/>
        </p:nvSpPr>
        <p:spPr bwMode="auto">
          <a:xfrm>
            <a:off x="6248400" y="6400800"/>
            <a:ext cx="2895600" cy="76200"/>
          </a:xfrm>
          <a:prstGeom prst="rect">
            <a:avLst/>
          </a:prstGeom>
          <a:gradFill rotWithShape="0">
            <a:gsLst>
              <a:gs pos="0">
                <a:srgbClr val="A6000C"/>
              </a:gs>
              <a:gs pos="100000">
                <a:srgbClr val="A6000C">
                  <a:gamma/>
                  <a:tint val="6274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9" name="Text Box 19"/>
          <p:cNvSpPr txBox="1">
            <a:spLocks noChangeArrowheads="1"/>
          </p:cNvSpPr>
          <p:nvPr userDrawn="1"/>
        </p:nvSpPr>
        <p:spPr bwMode="auto">
          <a:xfrm>
            <a:off x="1828800" y="2209800"/>
            <a:ext cx="571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>
                <a:ea typeface="ヒラギノ角ゴ Pro W3" pitchFamily="-25" charset="-128"/>
              </a:rPr>
              <a:t>Textbook of Medical Physiology, 11th Edition</a:t>
            </a:r>
          </a:p>
        </p:txBody>
      </p:sp>
      <p:sp>
        <p:nvSpPr>
          <p:cNvPr id="10" name="Text Box 20"/>
          <p:cNvSpPr txBox="1">
            <a:spLocks noChangeArrowheads="1"/>
          </p:cNvSpPr>
          <p:nvPr userDrawn="1"/>
        </p:nvSpPr>
        <p:spPr bwMode="auto">
          <a:xfrm>
            <a:off x="6172200" y="6096000"/>
            <a:ext cx="297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>
                <a:solidFill>
                  <a:srgbClr val="A6000C"/>
                </a:solidFill>
                <a:latin typeface="Arial" charset="0"/>
                <a:ea typeface="ヒラギノ角ゴ Pro W3" pitchFamily="-25" charset="-128"/>
              </a:rPr>
              <a:t>GUYTON &amp; HALL</a:t>
            </a:r>
            <a:endParaRPr lang="en-US">
              <a:ea typeface="ヒラギノ角ゴ Pro W3" pitchFamily="-25" charset="-128"/>
            </a:endParaRPr>
          </a:p>
        </p:txBody>
      </p:sp>
      <p:sp>
        <p:nvSpPr>
          <p:cNvPr id="11" name="Text Box 21"/>
          <p:cNvSpPr txBox="1">
            <a:spLocks noChangeArrowheads="1"/>
          </p:cNvSpPr>
          <p:nvPr userDrawn="1"/>
        </p:nvSpPr>
        <p:spPr bwMode="auto">
          <a:xfrm>
            <a:off x="228600" y="66294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Copyright © 2006 by Elsevier, Inc.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819400"/>
            <a:ext cx="80772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419600"/>
            <a:ext cx="8001000" cy="1066800"/>
          </a:xfrm>
        </p:spPr>
        <p:txBody>
          <a:bodyPr/>
          <a:lstStyle>
            <a:lvl1pPr marL="0" indent="0" algn="ctr">
              <a:buFont typeface="Times" pitchFamily="-25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D6FEB-DDA1-40D8-B6AE-4AE801D14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685800"/>
            <a:ext cx="198120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85800"/>
            <a:ext cx="579120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E2AC-F5F5-466B-90F5-B26F60C2C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685800"/>
            <a:ext cx="79248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133EF-C80C-4A0A-86ED-CB1817FE6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CBC84-07BC-46AB-9900-01FD7FC94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A3E94-2FBD-49E2-8FA8-909A1B5D2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C7E4F-8CD4-4AFE-9C0F-46C751AD5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83507-D3C2-4AD5-9E05-0F7DFC484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F4E5-85A5-4F68-B932-058CEA5AF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14B61-1064-42CA-88DD-53F10B2CD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01224-F9FC-419D-8D31-4395A61A2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71995-EF2D-4CE4-9F08-E20C9266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9F19621-C0FE-4DCD-BD7A-7A15DDE85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8" name="Picture 7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51600" y="0"/>
            <a:ext cx="26924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6477000" cy="1295400"/>
          </a:xfrm>
          <a:prstGeom prst="rect">
            <a:avLst/>
          </a:prstGeom>
          <a:solidFill>
            <a:srgbClr val="A8132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858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228600" y="6629400"/>
            <a:ext cx="419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/>
              <a:t>Copyright © 2006 by Elsevier,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imes" pitchFamily="-2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6000C"/>
        </a:buClr>
        <a:buFont typeface="Times" pitchFamily="-25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CB Helvetica Condensed Bold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 Helvetica Condensed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 Helvetica Condensed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 Helvetica Condensed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d\Desktop\Foundation%20block\Foundation%20block\Intro\Simple%20Diffusion%5b1%5d.wm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ohd\Desktop\Foundation%20block\Foundation%20block\Intro\Facilitated%20Diffusion%5b1%5d.wmv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5"/>
          <p:cNvSpPr>
            <a:spLocks noGrp="1" noChangeArrowheads="1"/>
          </p:cNvSpPr>
          <p:nvPr/>
        </p:nvSpPr>
        <p:spPr bwMode="auto">
          <a:xfrm>
            <a:off x="762000" y="3200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Cell Membrane Structure and Transport Across Cell Membrane </a:t>
            </a:r>
            <a:r>
              <a:rPr lang="en-US" sz="4000" dirty="0" smtClean="0">
                <a:solidFill>
                  <a:srgbClr val="7030A0"/>
                </a:solidFill>
                <a:ea typeface="ヒラギノ角ゴ Pro W3" pitchFamily="-25" charset="-128"/>
              </a:rPr>
              <a:t> </a:t>
            </a:r>
            <a:endParaRPr lang="en-US" sz="4000" dirty="0">
              <a:solidFill>
                <a:srgbClr val="7030A0"/>
              </a:solidFill>
              <a:ea typeface="ヒラギノ角ゴ Pro W3" pitchFamily="-25" charset="-128"/>
            </a:endParaRPr>
          </a:p>
          <a:p>
            <a:pPr algn="ctr"/>
            <a:endParaRPr lang="en-US" sz="4000" dirty="0">
              <a:solidFill>
                <a:srgbClr val="7030A0"/>
              </a:solidFill>
              <a:ea typeface="ヒラギノ角ゴ Pro W3" pitchFamily="-25" charset="-128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9530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600" dirty="0">
                <a:solidFill>
                  <a:srgbClr val="C00000"/>
                </a:solidFill>
              </a:rPr>
              <a:t>Dr Mohammed </a:t>
            </a:r>
            <a:r>
              <a:rPr lang="en-US" sz="2600" dirty="0" err="1" smtClean="0">
                <a:solidFill>
                  <a:srgbClr val="C00000"/>
                </a:solidFill>
              </a:rPr>
              <a:t>Alotaibi</a:t>
            </a:r>
            <a:r>
              <a:rPr lang="en-US" sz="2600" dirty="0" smtClean="0">
                <a:solidFill>
                  <a:srgbClr val="C00000"/>
                </a:solidFill>
              </a:rPr>
              <a:t>, </a:t>
            </a:r>
            <a:r>
              <a:rPr lang="en-US" sz="2600" dirty="0" err="1" smtClean="0">
                <a:solidFill>
                  <a:srgbClr val="C00000"/>
                </a:solidFill>
              </a:rPr>
              <a:t>MRes</a:t>
            </a:r>
            <a:r>
              <a:rPr lang="en-US" sz="2600" dirty="0" smtClean="0">
                <a:solidFill>
                  <a:srgbClr val="C00000"/>
                </a:solidFill>
              </a:rPr>
              <a:t>, </a:t>
            </a:r>
            <a:r>
              <a:rPr lang="en-US" sz="2600" dirty="0">
                <a:solidFill>
                  <a:srgbClr val="C00000"/>
                </a:solidFill>
              </a:rPr>
              <a:t>Ph.D.</a:t>
            </a:r>
          </a:p>
          <a:p>
            <a:pPr algn="ctr"/>
            <a:endParaRPr lang="en-US" sz="2600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09600" y="1295400"/>
            <a:ext cx="7119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800000"/>
              </a:buClr>
              <a:buFontTx/>
              <a:buChar char="•"/>
            </a:pPr>
            <a:r>
              <a:rPr lang="en-US" dirty="0">
                <a:latin typeface="Times New Roman" pitchFamily="18" charset="0"/>
              </a:rPr>
              <a:t>  present in membranes in varying </a:t>
            </a:r>
            <a:r>
              <a:rPr lang="en-US" dirty="0" smtClean="0">
                <a:latin typeface="Times New Roman" pitchFamily="18" charset="0"/>
              </a:rPr>
              <a:t>amounts</a:t>
            </a:r>
          </a:p>
          <a:p>
            <a:pPr>
              <a:buClr>
                <a:srgbClr val="800000"/>
              </a:buClr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  </a:t>
            </a:r>
            <a:r>
              <a:rPr lang="en-GB" dirty="0" smtClean="0"/>
              <a:t>controls much of the fluidity of the membrane</a:t>
            </a:r>
            <a:endParaRPr lang="en-US" dirty="0">
              <a:latin typeface="Times New Roman" pitchFamily="18" charset="0"/>
            </a:endParaRPr>
          </a:p>
          <a:p>
            <a:pPr>
              <a:buClr>
                <a:srgbClr val="800000"/>
              </a:buClr>
              <a:buFontTx/>
              <a:buChar char="•"/>
            </a:pPr>
            <a:r>
              <a:rPr lang="en-US" dirty="0" smtClean="0">
                <a:latin typeface="Times New Roman" pitchFamily="18" charset="0"/>
              </a:rPr>
              <a:t>  increases </a:t>
            </a:r>
            <a:r>
              <a:rPr lang="en-US" dirty="0">
                <a:latin typeface="Times New Roman" pitchFamily="18" charset="0"/>
              </a:rPr>
              <a:t>membrane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FLEXIBILITY</a:t>
            </a:r>
            <a:r>
              <a:rPr lang="en-US" dirty="0">
                <a:latin typeface="Times New Roman" pitchFamily="18" charset="0"/>
              </a:rPr>
              <a:t> and </a:t>
            </a:r>
            <a:r>
              <a:rPr lang="en-US" dirty="0">
                <a:solidFill>
                  <a:schemeClr val="tx2"/>
                </a:solidFill>
                <a:latin typeface="Times New Roman" pitchFamily="18" charset="0"/>
              </a:rPr>
              <a:t>STABILITY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908050" y="4344988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1092200" y="4344988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1277938" y="4344988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462088" y="4344988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638425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822575" y="43719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008313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192463" y="43719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378200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6" name="Oval 12"/>
          <p:cNvSpPr>
            <a:spLocks noChangeArrowheads="1"/>
          </p:cNvSpPr>
          <p:nvPr/>
        </p:nvSpPr>
        <p:spPr bwMode="auto">
          <a:xfrm>
            <a:off x="4044950" y="4386263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7" name="Oval 13"/>
          <p:cNvSpPr>
            <a:spLocks noChangeArrowheads="1"/>
          </p:cNvSpPr>
          <p:nvPr/>
        </p:nvSpPr>
        <p:spPr bwMode="auto">
          <a:xfrm>
            <a:off x="4230688" y="4386263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4414838" y="4386263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59" name="Oval 15"/>
          <p:cNvSpPr>
            <a:spLocks noChangeArrowheads="1"/>
          </p:cNvSpPr>
          <p:nvPr/>
        </p:nvSpPr>
        <p:spPr bwMode="auto">
          <a:xfrm>
            <a:off x="4600575" y="4386263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0" name="Oval 16"/>
          <p:cNvSpPr>
            <a:spLocks noChangeArrowheads="1"/>
          </p:cNvSpPr>
          <p:nvPr/>
        </p:nvSpPr>
        <p:spPr bwMode="auto">
          <a:xfrm>
            <a:off x="4784725" y="4386263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1" name="Oval 17"/>
          <p:cNvSpPr>
            <a:spLocks noChangeArrowheads="1"/>
          </p:cNvSpPr>
          <p:nvPr/>
        </p:nvSpPr>
        <p:spPr bwMode="auto">
          <a:xfrm>
            <a:off x="5962650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6146800" y="43719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3" name="Oval 19"/>
          <p:cNvSpPr>
            <a:spLocks noChangeArrowheads="1"/>
          </p:cNvSpPr>
          <p:nvPr/>
        </p:nvSpPr>
        <p:spPr bwMode="auto">
          <a:xfrm>
            <a:off x="6332538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4" name="Oval 20"/>
          <p:cNvSpPr>
            <a:spLocks noChangeArrowheads="1"/>
          </p:cNvSpPr>
          <p:nvPr/>
        </p:nvSpPr>
        <p:spPr bwMode="auto">
          <a:xfrm>
            <a:off x="6516688" y="43719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5" name="Oval 21"/>
          <p:cNvSpPr>
            <a:spLocks noChangeArrowheads="1"/>
          </p:cNvSpPr>
          <p:nvPr/>
        </p:nvSpPr>
        <p:spPr bwMode="auto">
          <a:xfrm>
            <a:off x="6702425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6" name="Oval 22"/>
          <p:cNvSpPr>
            <a:spLocks noChangeArrowheads="1"/>
          </p:cNvSpPr>
          <p:nvPr/>
        </p:nvSpPr>
        <p:spPr bwMode="auto">
          <a:xfrm>
            <a:off x="6873875" y="43719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7" name="Oval 23"/>
          <p:cNvSpPr>
            <a:spLocks noChangeArrowheads="1"/>
          </p:cNvSpPr>
          <p:nvPr/>
        </p:nvSpPr>
        <p:spPr bwMode="auto">
          <a:xfrm>
            <a:off x="7059613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8" name="Oval 24"/>
          <p:cNvSpPr>
            <a:spLocks noChangeArrowheads="1"/>
          </p:cNvSpPr>
          <p:nvPr/>
        </p:nvSpPr>
        <p:spPr bwMode="auto">
          <a:xfrm>
            <a:off x="7243763" y="43719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69" name="Oval 25"/>
          <p:cNvSpPr>
            <a:spLocks noChangeArrowheads="1"/>
          </p:cNvSpPr>
          <p:nvPr/>
        </p:nvSpPr>
        <p:spPr bwMode="auto">
          <a:xfrm>
            <a:off x="7429500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0" name="Oval 26"/>
          <p:cNvSpPr>
            <a:spLocks noChangeArrowheads="1"/>
          </p:cNvSpPr>
          <p:nvPr/>
        </p:nvSpPr>
        <p:spPr bwMode="auto">
          <a:xfrm>
            <a:off x="7613650" y="43719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1" name="Oval 27"/>
          <p:cNvSpPr>
            <a:spLocks noChangeArrowheads="1"/>
          </p:cNvSpPr>
          <p:nvPr/>
        </p:nvSpPr>
        <p:spPr bwMode="auto">
          <a:xfrm>
            <a:off x="7799388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2" name="Oval 28"/>
          <p:cNvSpPr>
            <a:spLocks noChangeArrowheads="1"/>
          </p:cNvSpPr>
          <p:nvPr/>
        </p:nvSpPr>
        <p:spPr bwMode="auto">
          <a:xfrm>
            <a:off x="7983538" y="43719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73" name="Oval 29"/>
          <p:cNvSpPr>
            <a:spLocks noChangeArrowheads="1"/>
          </p:cNvSpPr>
          <p:nvPr/>
        </p:nvSpPr>
        <p:spPr bwMode="auto">
          <a:xfrm>
            <a:off x="8169275" y="43719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969963" y="4570413"/>
            <a:ext cx="123825" cy="541337"/>
            <a:chOff x="424" y="2880"/>
            <a:chExt cx="200" cy="768"/>
          </a:xfrm>
        </p:grpSpPr>
        <p:sp>
          <p:nvSpPr>
            <p:cNvPr id="32008" name="Freeform 31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009" name="Freeform 32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503363" y="4570413"/>
            <a:ext cx="123825" cy="541337"/>
            <a:chOff x="424" y="2880"/>
            <a:chExt cx="200" cy="768"/>
          </a:xfrm>
        </p:grpSpPr>
        <p:sp>
          <p:nvSpPr>
            <p:cNvPr id="32006" name="Freeform 34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007" name="Freeform 35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123950" y="4570413"/>
            <a:ext cx="123825" cy="496887"/>
            <a:chOff x="288" y="2784"/>
            <a:chExt cx="152" cy="528"/>
          </a:xfrm>
        </p:grpSpPr>
        <p:sp>
          <p:nvSpPr>
            <p:cNvPr id="32004" name="Freeform 37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005" name="Freeform 38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670175" y="4610100"/>
            <a:ext cx="123825" cy="496888"/>
            <a:chOff x="288" y="2784"/>
            <a:chExt cx="152" cy="528"/>
          </a:xfrm>
        </p:grpSpPr>
        <p:sp>
          <p:nvSpPr>
            <p:cNvPr id="32002" name="Freeform 40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003" name="Freeform 41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287463" y="4570413"/>
            <a:ext cx="193675" cy="525462"/>
            <a:chOff x="367" y="2605"/>
            <a:chExt cx="151" cy="559"/>
          </a:xfrm>
        </p:grpSpPr>
        <p:sp>
          <p:nvSpPr>
            <p:cNvPr id="32000" name="Freeform 43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001" name="Freeform 44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2833688" y="4602163"/>
            <a:ext cx="193675" cy="525462"/>
            <a:chOff x="367" y="2605"/>
            <a:chExt cx="151" cy="559"/>
          </a:xfrm>
        </p:grpSpPr>
        <p:sp>
          <p:nvSpPr>
            <p:cNvPr id="31998" name="Freeform 46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99" name="Freeform 47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780" name="Freeform 48"/>
          <p:cNvSpPr>
            <a:spLocks/>
          </p:cNvSpPr>
          <p:nvPr/>
        </p:nvSpPr>
        <p:spPr bwMode="auto">
          <a:xfrm>
            <a:off x="3130550" y="4595813"/>
            <a:ext cx="58738" cy="541337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1" name="Freeform 49"/>
          <p:cNvSpPr>
            <a:spLocks/>
          </p:cNvSpPr>
          <p:nvPr/>
        </p:nvSpPr>
        <p:spPr bwMode="auto">
          <a:xfrm>
            <a:off x="3065463" y="4595813"/>
            <a:ext cx="65087" cy="338137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2" name="Freeform 50"/>
          <p:cNvSpPr>
            <a:spLocks/>
          </p:cNvSpPr>
          <p:nvPr/>
        </p:nvSpPr>
        <p:spPr bwMode="auto">
          <a:xfrm>
            <a:off x="4146550" y="4622800"/>
            <a:ext cx="58738" cy="541338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3" name="Freeform 51"/>
          <p:cNvSpPr>
            <a:spLocks/>
          </p:cNvSpPr>
          <p:nvPr/>
        </p:nvSpPr>
        <p:spPr bwMode="auto">
          <a:xfrm>
            <a:off x="4081463" y="4622800"/>
            <a:ext cx="65087" cy="338138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4" name="Freeform 52"/>
          <p:cNvSpPr>
            <a:spLocks/>
          </p:cNvSpPr>
          <p:nvPr/>
        </p:nvSpPr>
        <p:spPr bwMode="auto">
          <a:xfrm>
            <a:off x="3297238" y="4595813"/>
            <a:ext cx="46037" cy="496887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5" name="Freeform 53"/>
          <p:cNvSpPr>
            <a:spLocks/>
          </p:cNvSpPr>
          <p:nvPr/>
        </p:nvSpPr>
        <p:spPr bwMode="auto">
          <a:xfrm>
            <a:off x="3219450" y="4595813"/>
            <a:ext cx="39688" cy="452437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6" name="Freeform 54"/>
          <p:cNvSpPr>
            <a:spLocks/>
          </p:cNvSpPr>
          <p:nvPr/>
        </p:nvSpPr>
        <p:spPr bwMode="auto">
          <a:xfrm>
            <a:off x="4335463" y="4635500"/>
            <a:ext cx="46037" cy="496888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7" name="Freeform 55"/>
          <p:cNvSpPr>
            <a:spLocks/>
          </p:cNvSpPr>
          <p:nvPr/>
        </p:nvSpPr>
        <p:spPr bwMode="auto">
          <a:xfrm>
            <a:off x="4257675" y="4635500"/>
            <a:ext cx="39688" cy="452438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8" name="Freeform 56"/>
          <p:cNvSpPr>
            <a:spLocks/>
          </p:cNvSpPr>
          <p:nvPr/>
        </p:nvSpPr>
        <p:spPr bwMode="auto">
          <a:xfrm>
            <a:off x="3382963" y="4595813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89" name="Freeform 57"/>
          <p:cNvSpPr>
            <a:spLocks/>
          </p:cNvSpPr>
          <p:nvPr/>
        </p:nvSpPr>
        <p:spPr bwMode="auto">
          <a:xfrm>
            <a:off x="3487738" y="4603750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0" name="Freeform 58"/>
          <p:cNvSpPr>
            <a:spLocks/>
          </p:cNvSpPr>
          <p:nvPr/>
        </p:nvSpPr>
        <p:spPr bwMode="auto">
          <a:xfrm>
            <a:off x="4421188" y="4627563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91" name="Freeform 59"/>
          <p:cNvSpPr>
            <a:spLocks/>
          </p:cNvSpPr>
          <p:nvPr/>
        </p:nvSpPr>
        <p:spPr bwMode="auto">
          <a:xfrm>
            <a:off x="4525963" y="4635500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" name="Group 60"/>
          <p:cNvGrpSpPr>
            <a:grpSpLocks/>
          </p:cNvGrpSpPr>
          <p:nvPr/>
        </p:nvGrpSpPr>
        <p:grpSpPr bwMode="auto">
          <a:xfrm>
            <a:off x="4641850" y="4629150"/>
            <a:ext cx="123825" cy="541338"/>
            <a:chOff x="424" y="2880"/>
            <a:chExt cx="200" cy="768"/>
          </a:xfrm>
        </p:grpSpPr>
        <p:sp>
          <p:nvSpPr>
            <p:cNvPr id="31996" name="Freeform 61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97" name="Freeform 62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6167438" y="4614863"/>
            <a:ext cx="123825" cy="541337"/>
            <a:chOff x="424" y="2880"/>
            <a:chExt cx="200" cy="768"/>
          </a:xfrm>
        </p:grpSpPr>
        <p:sp>
          <p:nvSpPr>
            <p:cNvPr id="31994" name="Freeform 64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95" name="Freeform 65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" name="Group 66"/>
          <p:cNvGrpSpPr>
            <a:grpSpLocks/>
          </p:cNvGrpSpPr>
          <p:nvPr/>
        </p:nvGrpSpPr>
        <p:grpSpPr bwMode="auto">
          <a:xfrm>
            <a:off x="4795838" y="4629150"/>
            <a:ext cx="123825" cy="496888"/>
            <a:chOff x="288" y="2784"/>
            <a:chExt cx="152" cy="528"/>
          </a:xfrm>
        </p:grpSpPr>
        <p:sp>
          <p:nvSpPr>
            <p:cNvPr id="31992" name="Freeform 67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93" name="Freeform 68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6343650" y="4627563"/>
            <a:ext cx="123825" cy="496887"/>
            <a:chOff x="288" y="2784"/>
            <a:chExt cx="152" cy="528"/>
          </a:xfrm>
        </p:grpSpPr>
        <p:sp>
          <p:nvSpPr>
            <p:cNvPr id="31990" name="Freeform 70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91" name="Freeform 71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72"/>
          <p:cNvGrpSpPr>
            <a:grpSpLocks/>
          </p:cNvGrpSpPr>
          <p:nvPr/>
        </p:nvGrpSpPr>
        <p:grpSpPr bwMode="auto">
          <a:xfrm>
            <a:off x="5951538" y="4614863"/>
            <a:ext cx="193675" cy="525462"/>
            <a:chOff x="367" y="2605"/>
            <a:chExt cx="151" cy="559"/>
          </a:xfrm>
        </p:grpSpPr>
        <p:sp>
          <p:nvSpPr>
            <p:cNvPr id="31988" name="Freeform 73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89" name="Freeform 74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6507163" y="4619625"/>
            <a:ext cx="193675" cy="525463"/>
            <a:chOff x="367" y="2605"/>
            <a:chExt cx="151" cy="559"/>
          </a:xfrm>
        </p:grpSpPr>
        <p:sp>
          <p:nvSpPr>
            <p:cNvPr id="31986" name="Freeform 76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87" name="Freeform 77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78"/>
          <p:cNvGrpSpPr>
            <a:grpSpLocks/>
          </p:cNvGrpSpPr>
          <p:nvPr/>
        </p:nvGrpSpPr>
        <p:grpSpPr bwMode="auto">
          <a:xfrm>
            <a:off x="6732588" y="4606925"/>
            <a:ext cx="123825" cy="541338"/>
            <a:chOff x="424" y="2880"/>
            <a:chExt cx="200" cy="768"/>
          </a:xfrm>
        </p:grpSpPr>
        <p:sp>
          <p:nvSpPr>
            <p:cNvPr id="31984" name="Freeform 79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85" name="Freeform 80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81"/>
          <p:cNvGrpSpPr>
            <a:grpSpLocks/>
          </p:cNvGrpSpPr>
          <p:nvPr/>
        </p:nvGrpSpPr>
        <p:grpSpPr bwMode="auto">
          <a:xfrm>
            <a:off x="7253288" y="4606925"/>
            <a:ext cx="123825" cy="541338"/>
            <a:chOff x="424" y="2880"/>
            <a:chExt cx="200" cy="768"/>
          </a:xfrm>
        </p:grpSpPr>
        <p:sp>
          <p:nvSpPr>
            <p:cNvPr id="31982" name="Freeform 82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83" name="Freeform 83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6886575" y="4606925"/>
            <a:ext cx="123825" cy="496888"/>
            <a:chOff x="288" y="2784"/>
            <a:chExt cx="152" cy="528"/>
          </a:xfrm>
        </p:grpSpPr>
        <p:sp>
          <p:nvSpPr>
            <p:cNvPr id="31980" name="Freeform 85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81" name="Freeform 86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" name="Group 87"/>
          <p:cNvGrpSpPr>
            <a:grpSpLocks/>
          </p:cNvGrpSpPr>
          <p:nvPr/>
        </p:nvGrpSpPr>
        <p:grpSpPr bwMode="auto">
          <a:xfrm>
            <a:off x="7429500" y="4619625"/>
            <a:ext cx="123825" cy="496888"/>
            <a:chOff x="288" y="2784"/>
            <a:chExt cx="152" cy="528"/>
          </a:xfrm>
        </p:grpSpPr>
        <p:sp>
          <p:nvSpPr>
            <p:cNvPr id="31978" name="Freeform 88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79" name="Freeform 89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7037388" y="4606925"/>
            <a:ext cx="193675" cy="525463"/>
            <a:chOff x="367" y="2605"/>
            <a:chExt cx="151" cy="559"/>
          </a:xfrm>
        </p:grpSpPr>
        <p:sp>
          <p:nvSpPr>
            <p:cNvPr id="31976" name="Freeform 91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77" name="Freeform 92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7593013" y="4611688"/>
            <a:ext cx="193675" cy="525462"/>
            <a:chOff x="367" y="2605"/>
            <a:chExt cx="151" cy="559"/>
          </a:xfrm>
        </p:grpSpPr>
        <p:sp>
          <p:nvSpPr>
            <p:cNvPr id="31974" name="Freeform 94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75" name="Freeform 95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804" name="Freeform 96"/>
          <p:cNvSpPr>
            <a:spLocks/>
          </p:cNvSpPr>
          <p:nvPr/>
        </p:nvSpPr>
        <p:spPr bwMode="auto">
          <a:xfrm>
            <a:off x="7891463" y="4606925"/>
            <a:ext cx="58737" cy="541338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5" name="Freeform 97"/>
          <p:cNvSpPr>
            <a:spLocks/>
          </p:cNvSpPr>
          <p:nvPr/>
        </p:nvSpPr>
        <p:spPr bwMode="auto">
          <a:xfrm>
            <a:off x="7826375" y="4606925"/>
            <a:ext cx="65088" cy="338138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6" name="Freeform 98"/>
          <p:cNvSpPr>
            <a:spLocks/>
          </p:cNvSpPr>
          <p:nvPr/>
        </p:nvSpPr>
        <p:spPr bwMode="auto">
          <a:xfrm>
            <a:off x="8058150" y="4606925"/>
            <a:ext cx="46038" cy="496888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7" name="Freeform 99"/>
          <p:cNvSpPr>
            <a:spLocks/>
          </p:cNvSpPr>
          <p:nvPr/>
        </p:nvSpPr>
        <p:spPr bwMode="auto">
          <a:xfrm>
            <a:off x="7980363" y="4606925"/>
            <a:ext cx="39687" cy="452438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8" name="Freeform 100"/>
          <p:cNvSpPr>
            <a:spLocks/>
          </p:cNvSpPr>
          <p:nvPr/>
        </p:nvSpPr>
        <p:spPr bwMode="auto">
          <a:xfrm>
            <a:off x="8143875" y="4606925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09" name="Freeform 101"/>
          <p:cNvSpPr>
            <a:spLocks/>
          </p:cNvSpPr>
          <p:nvPr/>
        </p:nvSpPr>
        <p:spPr bwMode="auto">
          <a:xfrm>
            <a:off x="8248650" y="4614863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0" name="Oval 102"/>
          <p:cNvSpPr>
            <a:spLocks noChangeArrowheads="1"/>
          </p:cNvSpPr>
          <p:nvPr/>
        </p:nvSpPr>
        <p:spPr bwMode="auto">
          <a:xfrm flipH="1" flipV="1">
            <a:off x="8199438" y="56165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1" name="Oval 103"/>
          <p:cNvSpPr>
            <a:spLocks noChangeArrowheads="1"/>
          </p:cNvSpPr>
          <p:nvPr/>
        </p:nvSpPr>
        <p:spPr bwMode="auto">
          <a:xfrm flipH="1" flipV="1">
            <a:off x="8013700" y="56165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2" name="Oval 104"/>
          <p:cNvSpPr>
            <a:spLocks noChangeArrowheads="1"/>
          </p:cNvSpPr>
          <p:nvPr/>
        </p:nvSpPr>
        <p:spPr bwMode="auto">
          <a:xfrm flipH="1" flipV="1">
            <a:off x="7829550" y="56165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3" name="Oval 105"/>
          <p:cNvSpPr>
            <a:spLocks noChangeArrowheads="1"/>
          </p:cNvSpPr>
          <p:nvPr/>
        </p:nvSpPr>
        <p:spPr bwMode="auto">
          <a:xfrm flipH="1" flipV="1">
            <a:off x="7643813" y="56165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4" name="Oval 106"/>
          <p:cNvSpPr>
            <a:spLocks noChangeArrowheads="1"/>
          </p:cNvSpPr>
          <p:nvPr/>
        </p:nvSpPr>
        <p:spPr bwMode="auto">
          <a:xfrm flipH="1" flipV="1">
            <a:off x="7459663" y="56165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5" name="Oval 107"/>
          <p:cNvSpPr>
            <a:spLocks noChangeArrowheads="1"/>
          </p:cNvSpPr>
          <p:nvPr/>
        </p:nvSpPr>
        <p:spPr bwMode="auto">
          <a:xfrm flipH="1" flipV="1">
            <a:off x="7273925" y="56165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6" name="Oval 108"/>
          <p:cNvSpPr>
            <a:spLocks noChangeArrowheads="1"/>
          </p:cNvSpPr>
          <p:nvPr/>
        </p:nvSpPr>
        <p:spPr bwMode="auto">
          <a:xfrm flipH="1" flipV="1">
            <a:off x="7089775" y="56165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7" name="Oval 109"/>
          <p:cNvSpPr>
            <a:spLocks noChangeArrowheads="1"/>
          </p:cNvSpPr>
          <p:nvPr/>
        </p:nvSpPr>
        <p:spPr bwMode="auto">
          <a:xfrm flipH="1" flipV="1">
            <a:off x="6904038" y="56165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8" name="Oval 110"/>
          <p:cNvSpPr>
            <a:spLocks noChangeArrowheads="1"/>
          </p:cNvSpPr>
          <p:nvPr/>
        </p:nvSpPr>
        <p:spPr bwMode="auto">
          <a:xfrm flipH="1" flipV="1">
            <a:off x="5792788" y="5668963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19" name="Oval 111"/>
          <p:cNvSpPr>
            <a:spLocks noChangeArrowheads="1"/>
          </p:cNvSpPr>
          <p:nvPr/>
        </p:nvSpPr>
        <p:spPr bwMode="auto">
          <a:xfrm flipH="1" flipV="1">
            <a:off x="5594350" y="565785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0" name="Oval 112"/>
          <p:cNvSpPr>
            <a:spLocks noChangeArrowheads="1"/>
          </p:cNvSpPr>
          <p:nvPr/>
        </p:nvSpPr>
        <p:spPr bwMode="auto">
          <a:xfrm flipH="1" flipV="1">
            <a:off x="5410200" y="565785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1" name="Oval 113"/>
          <p:cNvSpPr>
            <a:spLocks noChangeArrowheads="1"/>
          </p:cNvSpPr>
          <p:nvPr/>
        </p:nvSpPr>
        <p:spPr bwMode="auto">
          <a:xfrm flipH="1" flipV="1">
            <a:off x="5224463" y="565785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2" name="Oval 114"/>
          <p:cNvSpPr>
            <a:spLocks noChangeArrowheads="1"/>
          </p:cNvSpPr>
          <p:nvPr/>
        </p:nvSpPr>
        <p:spPr bwMode="auto">
          <a:xfrm flipH="1" flipV="1">
            <a:off x="5040313" y="565785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3" name="Oval 115"/>
          <p:cNvSpPr>
            <a:spLocks noChangeArrowheads="1"/>
          </p:cNvSpPr>
          <p:nvPr/>
        </p:nvSpPr>
        <p:spPr bwMode="auto">
          <a:xfrm flipH="1" flipV="1">
            <a:off x="4879975" y="565785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4" name="Oval 116"/>
          <p:cNvSpPr>
            <a:spLocks noChangeArrowheads="1"/>
          </p:cNvSpPr>
          <p:nvPr/>
        </p:nvSpPr>
        <p:spPr bwMode="auto">
          <a:xfrm flipH="1" flipV="1">
            <a:off x="4681538" y="564515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5" name="Oval 117"/>
          <p:cNvSpPr>
            <a:spLocks noChangeArrowheads="1"/>
          </p:cNvSpPr>
          <p:nvPr/>
        </p:nvSpPr>
        <p:spPr bwMode="auto">
          <a:xfrm flipH="1" flipV="1">
            <a:off x="4495800" y="564515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6" name="Oval 118"/>
          <p:cNvSpPr>
            <a:spLocks noChangeArrowheads="1"/>
          </p:cNvSpPr>
          <p:nvPr/>
        </p:nvSpPr>
        <p:spPr bwMode="auto">
          <a:xfrm flipH="1" flipV="1">
            <a:off x="4311650" y="564515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7" name="Oval 119"/>
          <p:cNvSpPr>
            <a:spLocks noChangeArrowheads="1"/>
          </p:cNvSpPr>
          <p:nvPr/>
        </p:nvSpPr>
        <p:spPr bwMode="auto">
          <a:xfrm flipH="1" flipV="1">
            <a:off x="4125913" y="564515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8" name="Oval 120"/>
          <p:cNvSpPr>
            <a:spLocks noChangeArrowheads="1"/>
          </p:cNvSpPr>
          <p:nvPr/>
        </p:nvSpPr>
        <p:spPr bwMode="auto">
          <a:xfrm flipH="1" flipV="1">
            <a:off x="3459163" y="56038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29" name="Oval 121"/>
          <p:cNvSpPr>
            <a:spLocks noChangeArrowheads="1"/>
          </p:cNvSpPr>
          <p:nvPr/>
        </p:nvSpPr>
        <p:spPr bwMode="auto">
          <a:xfrm flipH="1" flipV="1">
            <a:off x="3273425" y="56038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0" name="Oval 122"/>
          <p:cNvSpPr>
            <a:spLocks noChangeArrowheads="1"/>
          </p:cNvSpPr>
          <p:nvPr/>
        </p:nvSpPr>
        <p:spPr bwMode="auto">
          <a:xfrm flipH="1" flipV="1">
            <a:off x="3089275" y="56038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1" name="Oval 123"/>
          <p:cNvSpPr>
            <a:spLocks noChangeArrowheads="1"/>
          </p:cNvSpPr>
          <p:nvPr/>
        </p:nvSpPr>
        <p:spPr bwMode="auto">
          <a:xfrm flipH="1" flipV="1">
            <a:off x="2903538" y="56038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2" name="Oval 124"/>
          <p:cNvSpPr>
            <a:spLocks noChangeArrowheads="1"/>
          </p:cNvSpPr>
          <p:nvPr/>
        </p:nvSpPr>
        <p:spPr bwMode="auto">
          <a:xfrm flipH="1" flipV="1">
            <a:off x="2719388" y="56038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3" name="Oval 125"/>
          <p:cNvSpPr>
            <a:spLocks noChangeArrowheads="1"/>
          </p:cNvSpPr>
          <p:nvPr/>
        </p:nvSpPr>
        <p:spPr bwMode="auto">
          <a:xfrm flipH="1" flipV="1">
            <a:off x="1543050" y="5576888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4" name="Oval 126"/>
          <p:cNvSpPr>
            <a:spLocks noChangeArrowheads="1"/>
          </p:cNvSpPr>
          <p:nvPr/>
        </p:nvSpPr>
        <p:spPr bwMode="auto">
          <a:xfrm flipH="1" flipV="1">
            <a:off x="1358900" y="5576888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5" name="Oval 127"/>
          <p:cNvSpPr>
            <a:spLocks noChangeArrowheads="1"/>
          </p:cNvSpPr>
          <p:nvPr/>
        </p:nvSpPr>
        <p:spPr bwMode="auto">
          <a:xfrm flipH="1" flipV="1">
            <a:off x="1173163" y="5576888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36" name="Oval 128"/>
          <p:cNvSpPr>
            <a:spLocks noChangeArrowheads="1"/>
          </p:cNvSpPr>
          <p:nvPr/>
        </p:nvSpPr>
        <p:spPr bwMode="auto">
          <a:xfrm flipH="1" flipV="1">
            <a:off x="989013" y="5576888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0" name="Group 129"/>
          <p:cNvGrpSpPr>
            <a:grpSpLocks/>
          </p:cNvGrpSpPr>
          <p:nvPr/>
        </p:nvGrpSpPr>
        <p:grpSpPr bwMode="auto">
          <a:xfrm flipH="1" flipV="1">
            <a:off x="8223250" y="5075238"/>
            <a:ext cx="123825" cy="541337"/>
            <a:chOff x="424" y="2880"/>
            <a:chExt cx="200" cy="768"/>
          </a:xfrm>
        </p:grpSpPr>
        <p:sp>
          <p:nvSpPr>
            <p:cNvPr id="31972" name="Freeform 130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73" name="Freeform 131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1" name="Group 132"/>
          <p:cNvGrpSpPr>
            <a:grpSpLocks/>
          </p:cNvGrpSpPr>
          <p:nvPr/>
        </p:nvGrpSpPr>
        <p:grpSpPr bwMode="auto">
          <a:xfrm flipH="1" flipV="1">
            <a:off x="7689850" y="5075238"/>
            <a:ext cx="123825" cy="541337"/>
            <a:chOff x="424" y="2880"/>
            <a:chExt cx="200" cy="768"/>
          </a:xfrm>
        </p:grpSpPr>
        <p:sp>
          <p:nvSpPr>
            <p:cNvPr id="31970" name="Freeform 133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71" name="Freeform 134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2" name="Group 135"/>
          <p:cNvGrpSpPr>
            <a:grpSpLocks/>
          </p:cNvGrpSpPr>
          <p:nvPr/>
        </p:nvGrpSpPr>
        <p:grpSpPr bwMode="auto">
          <a:xfrm flipH="1" flipV="1">
            <a:off x="8069263" y="5119688"/>
            <a:ext cx="123825" cy="496887"/>
            <a:chOff x="288" y="2784"/>
            <a:chExt cx="152" cy="528"/>
          </a:xfrm>
        </p:grpSpPr>
        <p:sp>
          <p:nvSpPr>
            <p:cNvPr id="31968" name="Freeform 136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69" name="Freeform 137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3" name="Group 138"/>
          <p:cNvGrpSpPr>
            <a:grpSpLocks/>
          </p:cNvGrpSpPr>
          <p:nvPr/>
        </p:nvGrpSpPr>
        <p:grpSpPr bwMode="auto">
          <a:xfrm flipH="1" flipV="1">
            <a:off x="7513638" y="5106988"/>
            <a:ext cx="123825" cy="496887"/>
            <a:chOff x="288" y="2784"/>
            <a:chExt cx="152" cy="528"/>
          </a:xfrm>
        </p:grpSpPr>
        <p:sp>
          <p:nvSpPr>
            <p:cNvPr id="31966" name="Freeform 139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67" name="Freeform 140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141"/>
          <p:cNvGrpSpPr>
            <a:grpSpLocks/>
          </p:cNvGrpSpPr>
          <p:nvPr/>
        </p:nvGrpSpPr>
        <p:grpSpPr bwMode="auto">
          <a:xfrm flipH="1" flipV="1">
            <a:off x="7835900" y="5091113"/>
            <a:ext cx="193675" cy="525462"/>
            <a:chOff x="367" y="2605"/>
            <a:chExt cx="151" cy="559"/>
          </a:xfrm>
        </p:grpSpPr>
        <p:sp>
          <p:nvSpPr>
            <p:cNvPr id="31964" name="Freeform 142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65" name="Freeform 143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" name="Group 144"/>
          <p:cNvGrpSpPr>
            <a:grpSpLocks/>
          </p:cNvGrpSpPr>
          <p:nvPr/>
        </p:nvGrpSpPr>
        <p:grpSpPr bwMode="auto">
          <a:xfrm flipH="1" flipV="1">
            <a:off x="7280275" y="5086350"/>
            <a:ext cx="193675" cy="525463"/>
            <a:chOff x="367" y="2605"/>
            <a:chExt cx="151" cy="559"/>
          </a:xfrm>
        </p:grpSpPr>
        <p:sp>
          <p:nvSpPr>
            <p:cNvPr id="31962" name="Freeform 145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63" name="Freeform 146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6" name="Group 147"/>
          <p:cNvGrpSpPr>
            <a:grpSpLocks/>
          </p:cNvGrpSpPr>
          <p:nvPr/>
        </p:nvGrpSpPr>
        <p:grpSpPr bwMode="auto">
          <a:xfrm flipH="1" flipV="1">
            <a:off x="7118350" y="5076825"/>
            <a:ext cx="123825" cy="541338"/>
            <a:chOff x="424" y="2880"/>
            <a:chExt cx="200" cy="768"/>
          </a:xfrm>
        </p:grpSpPr>
        <p:sp>
          <p:nvSpPr>
            <p:cNvPr id="31960" name="Freeform 148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61" name="Freeform 149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7" name="Group 150"/>
          <p:cNvGrpSpPr>
            <a:grpSpLocks/>
          </p:cNvGrpSpPr>
          <p:nvPr/>
        </p:nvGrpSpPr>
        <p:grpSpPr bwMode="auto">
          <a:xfrm flipH="1" flipV="1">
            <a:off x="5619750" y="5103813"/>
            <a:ext cx="123825" cy="541337"/>
            <a:chOff x="424" y="2880"/>
            <a:chExt cx="200" cy="768"/>
          </a:xfrm>
        </p:grpSpPr>
        <p:sp>
          <p:nvSpPr>
            <p:cNvPr id="31958" name="Freeform 151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59" name="Freeform 152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153"/>
          <p:cNvGrpSpPr>
            <a:grpSpLocks/>
          </p:cNvGrpSpPr>
          <p:nvPr/>
        </p:nvGrpSpPr>
        <p:grpSpPr bwMode="auto">
          <a:xfrm flipH="1" flipV="1">
            <a:off x="6964363" y="5121275"/>
            <a:ext cx="123825" cy="496888"/>
            <a:chOff x="288" y="2784"/>
            <a:chExt cx="152" cy="528"/>
          </a:xfrm>
        </p:grpSpPr>
        <p:sp>
          <p:nvSpPr>
            <p:cNvPr id="31956" name="Freeform 154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57" name="Freeform 155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9" name="Group 156"/>
          <p:cNvGrpSpPr>
            <a:grpSpLocks/>
          </p:cNvGrpSpPr>
          <p:nvPr/>
        </p:nvGrpSpPr>
        <p:grpSpPr bwMode="auto">
          <a:xfrm flipH="1" flipV="1">
            <a:off x="5443538" y="5135563"/>
            <a:ext cx="123825" cy="496887"/>
            <a:chOff x="288" y="2784"/>
            <a:chExt cx="152" cy="528"/>
          </a:xfrm>
        </p:grpSpPr>
        <p:sp>
          <p:nvSpPr>
            <p:cNvPr id="31954" name="Freeform 157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55" name="Freeform 158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0" name="Group 159"/>
          <p:cNvGrpSpPr>
            <a:grpSpLocks/>
          </p:cNvGrpSpPr>
          <p:nvPr/>
        </p:nvGrpSpPr>
        <p:grpSpPr bwMode="auto">
          <a:xfrm flipH="1" flipV="1">
            <a:off x="5765800" y="5119688"/>
            <a:ext cx="193675" cy="525462"/>
            <a:chOff x="367" y="2605"/>
            <a:chExt cx="151" cy="559"/>
          </a:xfrm>
        </p:grpSpPr>
        <p:sp>
          <p:nvSpPr>
            <p:cNvPr id="31952" name="Freeform 160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53" name="Freeform 161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" name="Group 162"/>
          <p:cNvGrpSpPr>
            <a:grpSpLocks/>
          </p:cNvGrpSpPr>
          <p:nvPr/>
        </p:nvGrpSpPr>
        <p:grpSpPr bwMode="auto">
          <a:xfrm flipH="1" flipV="1">
            <a:off x="5210175" y="5114925"/>
            <a:ext cx="193675" cy="525463"/>
            <a:chOff x="367" y="2605"/>
            <a:chExt cx="151" cy="559"/>
          </a:xfrm>
        </p:grpSpPr>
        <p:sp>
          <p:nvSpPr>
            <p:cNvPr id="31950" name="Freeform 163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51" name="Freeform 164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44" name="Group 165"/>
          <p:cNvGrpSpPr>
            <a:grpSpLocks/>
          </p:cNvGrpSpPr>
          <p:nvPr/>
        </p:nvGrpSpPr>
        <p:grpSpPr bwMode="auto">
          <a:xfrm flipH="1" flipV="1">
            <a:off x="5059363" y="5097463"/>
            <a:ext cx="123825" cy="541337"/>
            <a:chOff x="424" y="2880"/>
            <a:chExt cx="200" cy="768"/>
          </a:xfrm>
        </p:grpSpPr>
        <p:sp>
          <p:nvSpPr>
            <p:cNvPr id="31948" name="Freeform 166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49" name="Freeform 167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45" name="Group 168"/>
          <p:cNvGrpSpPr>
            <a:grpSpLocks/>
          </p:cNvGrpSpPr>
          <p:nvPr/>
        </p:nvGrpSpPr>
        <p:grpSpPr bwMode="auto">
          <a:xfrm flipH="1" flipV="1">
            <a:off x="4511675" y="5084763"/>
            <a:ext cx="123825" cy="541337"/>
            <a:chOff x="424" y="2880"/>
            <a:chExt cx="200" cy="768"/>
          </a:xfrm>
        </p:grpSpPr>
        <p:sp>
          <p:nvSpPr>
            <p:cNvPr id="31946" name="Freeform 169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47" name="Freeform 170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46" name="Group 171"/>
          <p:cNvGrpSpPr>
            <a:grpSpLocks/>
          </p:cNvGrpSpPr>
          <p:nvPr/>
        </p:nvGrpSpPr>
        <p:grpSpPr bwMode="auto">
          <a:xfrm flipH="1" flipV="1">
            <a:off x="4905375" y="5141913"/>
            <a:ext cx="123825" cy="496887"/>
            <a:chOff x="288" y="2784"/>
            <a:chExt cx="152" cy="528"/>
          </a:xfrm>
        </p:grpSpPr>
        <p:sp>
          <p:nvSpPr>
            <p:cNvPr id="31944" name="Freeform 172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45" name="Freeform 173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74" name="Group 174"/>
          <p:cNvGrpSpPr>
            <a:grpSpLocks/>
          </p:cNvGrpSpPr>
          <p:nvPr/>
        </p:nvGrpSpPr>
        <p:grpSpPr bwMode="auto">
          <a:xfrm flipH="1" flipV="1">
            <a:off x="4335463" y="5116513"/>
            <a:ext cx="123825" cy="496887"/>
            <a:chOff x="288" y="2784"/>
            <a:chExt cx="152" cy="528"/>
          </a:xfrm>
        </p:grpSpPr>
        <p:sp>
          <p:nvSpPr>
            <p:cNvPr id="31942" name="Freeform 175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43" name="Freeform 176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75" name="Group 177"/>
          <p:cNvGrpSpPr>
            <a:grpSpLocks/>
          </p:cNvGrpSpPr>
          <p:nvPr/>
        </p:nvGrpSpPr>
        <p:grpSpPr bwMode="auto">
          <a:xfrm flipH="1" flipV="1">
            <a:off x="4657725" y="5100638"/>
            <a:ext cx="193675" cy="525462"/>
            <a:chOff x="367" y="2605"/>
            <a:chExt cx="151" cy="559"/>
          </a:xfrm>
        </p:grpSpPr>
        <p:sp>
          <p:nvSpPr>
            <p:cNvPr id="31940" name="Freeform 178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41" name="Freeform 179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76" name="Group 180"/>
          <p:cNvGrpSpPr>
            <a:grpSpLocks/>
          </p:cNvGrpSpPr>
          <p:nvPr/>
        </p:nvGrpSpPr>
        <p:grpSpPr bwMode="auto">
          <a:xfrm flipH="1" flipV="1">
            <a:off x="4102100" y="5095875"/>
            <a:ext cx="193675" cy="525463"/>
            <a:chOff x="367" y="2605"/>
            <a:chExt cx="151" cy="559"/>
          </a:xfrm>
        </p:grpSpPr>
        <p:sp>
          <p:nvSpPr>
            <p:cNvPr id="31938" name="Freeform 181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39" name="Freeform 182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77" name="Group 183"/>
          <p:cNvGrpSpPr>
            <a:grpSpLocks/>
          </p:cNvGrpSpPr>
          <p:nvPr/>
        </p:nvGrpSpPr>
        <p:grpSpPr bwMode="auto">
          <a:xfrm flipH="1" flipV="1">
            <a:off x="3463925" y="5065713"/>
            <a:ext cx="123825" cy="541337"/>
            <a:chOff x="424" y="2880"/>
            <a:chExt cx="200" cy="768"/>
          </a:xfrm>
        </p:grpSpPr>
        <p:sp>
          <p:nvSpPr>
            <p:cNvPr id="31936" name="Freeform 184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37" name="Freeform 185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78" name="Group 186"/>
          <p:cNvGrpSpPr>
            <a:grpSpLocks/>
          </p:cNvGrpSpPr>
          <p:nvPr/>
        </p:nvGrpSpPr>
        <p:grpSpPr bwMode="auto">
          <a:xfrm flipH="1" flipV="1">
            <a:off x="2930525" y="5065713"/>
            <a:ext cx="123825" cy="541337"/>
            <a:chOff x="424" y="2880"/>
            <a:chExt cx="200" cy="768"/>
          </a:xfrm>
        </p:grpSpPr>
        <p:sp>
          <p:nvSpPr>
            <p:cNvPr id="31934" name="Freeform 187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35" name="Freeform 188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79" name="Group 189"/>
          <p:cNvGrpSpPr>
            <a:grpSpLocks/>
          </p:cNvGrpSpPr>
          <p:nvPr/>
        </p:nvGrpSpPr>
        <p:grpSpPr bwMode="auto">
          <a:xfrm flipH="1" flipV="1">
            <a:off x="3309938" y="5110163"/>
            <a:ext cx="123825" cy="496887"/>
            <a:chOff x="288" y="2784"/>
            <a:chExt cx="152" cy="528"/>
          </a:xfrm>
        </p:grpSpPr>
        <p:sp>
          <p:nvSpPr>
            <p:cNvPr id="31932" name="Freeform 190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33" name="Freeform 191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92" name="Group 192"/>
          <p:cNvGrpSpPr>
            <a:grpSpLocks/>
          </p:cNvGrpSpPr>
          <p:nvPr/>
        </p:nvGrpSpPr>
        <p:grpSpPr bwMode="auto">
          <a:xfrm flipH="1" flipV="1">
            <a:off x="2754313" y="5097463"/>
            <a:ext cx="123825" cy="496887"/>
            <a:chOff x="288" y="2784"/>
            <a:chExt cx="152" cy="528"/>
          </a:xfrm>
        </p:grpSpPr>
        <p:sp>
          <p:nvSpPr>
            <p:cNvPr id="31930" name="Freeform 193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31" name="Freeform 194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93" name="Group 195"/>
          <p:cNvGrpSpPr>
            <a:grpSpLocks/>
          </p:cNvGrpSpPr>
          <p:nvPr/>
        </p:nvGrpSpPr>
        <p:grpSpPr bwMode="auto">
          <a:xfrm flipH="1" flipV="1">
            <a:off x="3076575" y="5081588"/>
            <a:ext cx="193675" cy="525462"/>
            <a:chOff x="367" y="2605"/>
            <a:chExt cx="151" cy="559"/>
          </a:xfrm>
        </p:grpSpPr>
        <p:sp>
          <p:nvSpPr>
            <p:cNvPr id="31928" name="Freeform 196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9" name="Freeform 197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94" name="Group 198"/>
          <p:cNvGrpSpPr>
            <a:grpSpLocks/>
          </p:cNvGrpSpPr>
          <p:nvPr/>
        </p:nvGrpSpPr>
        <p:grpSpPr bwMode="auto">
          <a:xfrm flipH="1" flipV="1">
            <a:off x="1530350" y="5049838"/>
            <a:ext cx="193675" cy="525462"/>
            <a:chOff x="367" y="2605"/>
            <a:chExt cx="151" cy="559"/>
          </a:xfrm>
        </p:grpSpPr>
        <p:sp>
          <p:nvSpPr>
            <p:cNvPr id="31926" name="Freeform 199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7" name="Freeform 200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861" name="Freeform 201"/>
          <p:cNvSpPr>
            <a:spLocks/>
          </p:cNvSpPr>
          <p:nvPr/>
        </p:nvSpPr>
        <p:spPr bwMode="auto">
          <a:xfrm flipH="1" flipV="1">
            <a:off x="1366838" y="5038725"/>
            <a:ext cx="58737" cy="541338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62" name="Freeform 202"/>
          <p:cNvSpPr>
            <a:spLocks/>
          </p:cNvSpPr>
          <p:nvPr/>
        </p:nvSpPr>
        <p:spPr bwMode="auto">
          <a:xfrm flipH="1" flipV="1">
            <a:off x="1425575" y="5241925"/>
            <a:ext cx="65088" cy="338138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63" name="Freeform 203"/>
          <p:cNvSpPr>
            <a:spLocks/>
          </p:cNvSpPr>
          <p:nvPr/>
        </p:nvSpPr>
        <p:spPr bwMode="auto">
          <a:xfrm flipH="1" flipV="1">
            <a:off x="1212850" y="5083175"/>
            <a:ext cx="46038" cy="496888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64" name="Freeform 204"/>
          <p:cNvSpPr>
            <a:spLocks/>
          </p:cNvSpPr>
          <p:nvPr/>
        </p:nvSpPr>
        <p:spPr bwMode="auto">
          <a:xfrm flipH="1" flipV="1">
            <a:off x="1296988" y="5127625"/>
            <a:ext cx="39687" cy="452438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65" name="Freeform 205"/>
          <p:cNvSpPr>
            <a:spLocks/>
          </p:cNvSpPr>
          <p:nvPr/>
        </p:nvSpPr>
        <p:spPr bwMode="auto">
          <a:xfrm flipH="1" flipV="1">
            <a:off x="1106488" y="5116513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66" name="Freeform 206"/>
          <p:cNvSpPr>
            <a:spLocks/>
          </p:cNvSpPr>
          <p:nvPr/>
        </p:nvSpPr>
        <p:spPr bwMode="auto">
          <a:xfrm flipH="1" flipV="1">
            <a:off x="979488" y="5054600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795" name="Group 207"/>
          <p:cNvGrpSpPr>
            <a:grpSpLocks/>
          </p:cNvGrpSpPr>
          <p:nvPr/>
        </p:nvGrpSpPr>
        <p:grpSpPr bwMode="auto">
          <a:xfrm>
            <a:off x="1641475" y="4148138"/>
            <a:ext cx="1123950" cy="1830387"/>
            <a:chOff x="238" y="2686"/>
            <a:chExt cx="708" cy="1153"/>
          </a:xfrm>
        </p:grpSpPr>
        <p:sp>
          <p:nvSpPr>
            <p:cNvPr id="31924" name="Freeform 208"/>
            <p:cNvSpPr>
              <a:spLocks/>
            </p:cNvSpPr>
            <p:nvPr/>
          </p:nvSpPr>
          <p:spPr bwMode="auto">
            <a:xfrm>
              <a:off x="238" y="2695"/>
              <a:ext cx="387" cy="1118"/>
            </a:xfrm>
            <a:custGeom>
              <a:avLst/>
              <a:gdLst>
                <a:gd name="T0" fmla="*/ 156 w 452"/>
                <a:gd name="T1" fmla="*/ 0 h 1118"/>
                <a:gd name="T2" fmla="*/ 41 w 452"/>
                <a:gd name="T3" fmla="*/ 50 h 1118"/>
                <a:gd name="T4" fmla="*/ 25 w 452"/>
                <a:gd name="T5" fmla="*/ 99 h 1118"/>
                <a:gd name="T6" fmla="*/ 17 w 452"/>
                <a:gd name="T7" fmla="*/ 124 h 1118"/>
                <a:gd name="T8" fmla="*/ 41 w 452"/>
                <a:gd name="T9" fmla="*/ 518 h 1118"/>
                <a:gd name="T10" fmla="*/ 33 w 452"/>
                <a:gd name="T11" fmla="*/ 830 h 1118"/>
                <a:gd name="T12" fmla="*/ 41 w 452"/>
                <a:gd name="T13" fmla="*/ 1044 h 1118"/>
                <a:gd name="T14" fmla="*/ 148 w 452"/>
                <a:gd name="T15" fmla="*/ 1118 h 1118"/>
                <a:gd name="T16" fmla="*/ 288 w 452"/>
                <a:gd name="T17" fmla="*/ 1085 h 1118"/>
                <a:gd name="T18" fmla="*/ 337 w 452"/>
                <a:gd name="T19" fmla="*/ 978 h 1118"/>
                <a:gd name="T20" fmla="*/ 296 w 452"/>
                <a:gd name="T21" fmla="*/ 806 h 1118"/>
                <a:gd name="T22" fmla="*/ 255 w 452"/>
                <a:gd name="T23" fmla="*/ 658 h 1118"/>
                <a:gd name="T24" fmla="*/ 304 w 452"/>
                <a:gd name="T25" fmla="*/ 535 h 1118"/>
                <a:gd name="T26" fmla="*/ 362 w 452"/>
                <a:gd name="T27" fmla="*/ 485 h 1118"/>
                <a:gd name="T28" fmla="*/ 452 w 452"/>
                <a:gd name="T29" fmla="*/ 387 h 1118"/>
                <a:gd name="T30" fmla="*/ 403 w 452"/>
                <a:gd name="T31" fmla="*/ 321 h 1118"/>
                <a:gd name="T32" fmla="*/ 288 w 452"/>
                <a:gd name="T33" fmla="*/ 337 h 1118"/>
                <a:gd name="T34" fmla="*/ 214 w 452"/>
                <a:gd name="T35" fmla="*/ 403 h 1118"/>
                <a:gd name="T36" fmla="*/ 239 w 452"/>
                <a:gd name="T37" fmla="*/ 206 h 1118"/>
                <a:gd name="T38" fmla="*/ 197 w 452"/>
                <a:gd name="T39" fmla="*/ 33 h 1118"/>
                <a:gd name="T40" fmla="*/ 181 w 452"/>
                <a:gd name="T41" fmla="*/ 9 h 1118"/>
                <a:gd name="T42" fmla="*/ 156 w 452"/>
                <a:gd name="T43" fmla="*/ 0 h 1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2"/>
                <a:gd name="T67" fmla="*/ 0 h 1118"/>
                <a:gd name="T68" fmla="*/ 452 w 452"/>
                <a:gd name="T69" fmla="*/ 1118 h 11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2" h="1118">
                  <a:moveTo>
                    <a:pt x="156" y="0"/>
                  </a:moveTo>
                  <a:cubicBezTo>
                    <a:pt x="92" y="9"/>
                    <a:pt x="83" y="8"/>
                    <a:pt x="41" y="50"/>
                  </a:cubicBezTo>
                  <a:cubicBezTo>
                    <a:pt x="36" y="66"/>
                    <a:pt x="30" y="83"/>
                    <a:pt x="25" y="99"/>
                  </a:cubicBezTo>
                  <a:cubicBezTo>
                    <a:pt x="22" y="107"/>
                    <a:pt x="17" y="124"/>
                    <a:pt x="17" y="124"/>
                  </a:cubicBezTo>
                  <a:cubicBezTo>
                    <a:pt x="20" y="258"/>
                    <a:pt x="0" y="391"/>
                    <a:pt x="41" y="518"/>
                  </a:cubicBezTo>
                  <a:cubicBezTo>
                    <a:pt x="55" y="623"/>
                    <a:pt x="67" y="727"/>
                    <a:pt x="33" y="830"/>
                  </a:cubicBezTo>
                  <a:cubicBezTo>
                    <a:pt x="24" y="885"/>
                    <a:pt x="8" y="1011"/>
                    <a:pt x="41" y="1044"/>
                  </a:cubicBezTo>
                  <a:cubicBezTo>
                    <a:pt x="65" y="1068"/>
                    <a:pt x="118" y="1099"/>
                    <a:pt x="148" y="1118"/>
                  </a:cubicBezTo>
                  <a:cubicBezTo>
                    <a:pt x="261" y="1108"/>
                    <a:pt x="214" y="1109"/>
                    <a:pt x="288" y="1085"/>
                  </a:cubicBezTo>
                  <a:cubicBezTo>
                    <a:pt x="318" y="1040"/>
                    <a:pt x="321" y="1027"/>
                    <a:pt x="337" y="978"/>
                  </a:cubicBezTo>
                  <a:cubicBezTo>
                    <a:pt x="331" y="914"/>
                    <a:pt x="333" y="858"/>
                    <a:pt x="296" y="806"/>
                  </a:cubicBezTo>
                  <a:cubicBezTo>
                    <a:pt x="280" y="756"/>
                    <a:pt x="264" y="710"/>
                    <a:pt x="255" y="658"/>
                  </a:cubicBezTo>
                  <a:cubicBezTo>
                    <a:pt x="261" y="578"/>
                    <a:pt x="241" y="556"/>
                    <a:pt x="304" y="535"/>
                  </a:cubicBezTo>
                  <a:cubicBezTo>
                    <a:pt x="327" y="512"/>
                    <a:pt x="331" y="495"/>
                    <a:pt x="362" y="485"/>
                  </a:cubicBezTo>
                  <a:cubicBezTo>
                    <a:pt x="407" y="455"/>
                    <a:pt x="434" y="440"/>
                    <a:pt x="452" y="387"/>
                  </a:cubicBezTo>
                  <a:cubicBezTo>
                    <a:pt x="443" y="343"/>
                    <a:pt x="444" y="334"/>
                    <a:pt x="403" y="321"/>
                  </a:cubicBezTo>
                  <a:cubicBezTo>
                    <a:pt x="364" y="324"/>
                    <a:pt x="321" y="317"/>
                    <a:pt x="288" y="337"/>
                  </a:cubicBezTo>
                  <a:cubicBezTo>
                    <a:pt x="254" y="357"/>
                    <a:pt x="255" y="390"/>
                    <a:pt x="214" y="403"/>
                  </a:cubicBezTo>
                  <a:cubicBezTo>
                    <a:pt x="194" y="341"/>
                    <a:pt x="189" y="253"/>
                    <a:pt x="239" y="206"/>
                  </a:cubicBezTo>
                  <a:cubicBezTo>
                    <a:pt x="259" y="125"/>
                    <a:pt x="264" y="78"/>
                    <a:pt x="197" y="33"/>
                  </a:cubicBezTo>
                  <a:cubicBezTo>
                    <a:pt x="192" y="25"/>
                    <a:pt x="188" y="15"/>
                    <a:pt x="181" y="9"/>
                  </a:cubicBezTo>
                  <a:cubicBezTo>
                    <a:pt x="174" y="3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5" name="Freeform 209"/>
            <p:cNvSpPr>
              <a:spLocks/>
            </p:cNvSpPr>
            <p:nvPr/>
          </p:nvSpPr>
          <p:spPr bwMode="auto">
            <a:xfrm>
              <a:off x="644" y="2686"/>
              <a:ext cx="302" cy="1153"/>
            </a:xfrm>
            <a:custGeom>
              <a:avLst/>
              <a:gdLst>
                <a:gd name="T0" fmla="*/ 170 w 344"/>
                <a:gd name="T1" fmla="*/ 18 h 1211"/>
                <a:gd name="T2" fmla="*/ 47 w 344"/>
                <a:gd name="T3" fmla="*/ 68 h 1211"/>
                <a:gd name="T4" fmla="*/ 22 w 344"/>
                <a:gd name="T5" fmla="*/ 142 h 1211"/>
                <a:gd name="T6" fmla="*/ 30 w 344"/>
                <a:gd name="T7" fmla="*/ 421 h 1211"/>
                <a:gd name="T8" fmla="*/ 55 w 344"/>
                <a:gd name="T9" fmla="*/ 495 h 1211"/>
                <a:gd name="T10" fmla="*/ 71 w 344"/>
                <a:gd name="T11" fmla="*/ 544 h 1211"/>
                <a:gd name="T12" fmla="*/ 39 w 344"/>
                <a:gd name="T13" fmla="*/ 947 h 1211"/>
                <a:gd name="T14" fmla="*/ 252 w 344"/>
                <a:gd name="T15" fmla="*/ 1161 h 1211"/>
                <a:gd name="T16" fmla="*/ 310 w 344"/>
                <a:gd name="T17" fmla="*/ 1062 h 1211"/>
                <a:gd name="T18" fmla="*/ 302 w 344"/>
                <a:gd name="T19" fmla="*/ 865 h 1211"/>
                <a:gd name="T20" fmla="*/ 252 w 344"/>
                <a:gd name="T21" fmla="*/ 717 h 1211"/>
                <a:gd name="T22" fmla="*/ 285 w 344"/>
                <a:gd name="T23" fmla="*/ 364 h 1211"/>
                <a:gd name="T24" fmla="*/ 310 w 344"/>
                <a:gd name="T25" fmla="*/ 290 h 1211"/>
                <a:gd name="T26" fmla="*/ 318 w 344"/>
                <a:gd name="T27" fmla="*/ 265 h 1211"/>
                <a:gd name="T28" fmla="*/ 269 w 344"/>
                <a:gd name="T29" fmla="*/ 84 h 1211"/>
                <a:gd name="T30" fmla="*/ 211 w 344"/>
                <a:gd name="T31" fmla="*/ 27 h 1211"/>
                <a:gd name="T32" fmla="*/ 186 w 344"/>
                <a:gd name="T33" fmla="*/ 10 h 1211"/>
                <a:gd name="T34" fmla="*/ 170 w 344"/>
                <a:gd name="T35" fmla="*/ 18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4"/>
                <a:gd name="T55" fmla="*/ 0 h 1211"/>
                <a:gd name="T56" fmla="*/ 344 w 344"/>
                <a:gd name="T57" fmla="*/ 1211 h 12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4" h="1211">
                  <a:moveTo>
                    <a:pt x="170" y="18"/>
                  </a:moveTo>
                  <a:cubicBezTo>
                    <a:pt x="114" y="0"/>
                    <a:pt x="83" y="30"/>
                    <a:pt x="47" y="68"/>
                  </a:cubicBezTo>
                  <a:cubicBezTo>
                    <a:pt x="27" y="125"/>
                    <a:pt x="35" y="101"/>
                    <a:pt x="22" y="142"/>
                  </a:cubicBezTo>
                  <a:cubicBezTo>
                    <a:pt x="25" y="235"/>
                    <a:pt x="23" y="328"/>
                    <a:pt x="30" y="421"/>
                  </a:cubicBezTo>
                  <a:cubicBezTo>
                    <a:pt x="32" y="447"/>
                    <a:pt x="47" y="470"/>
                    <a:pt x="55" y="495"/>
                  </a:cubicBezTo>
                  <a:cubicBezTo>
                    <a:pt x="60" y="511"/>
                    <a:pt x="71" y="544"/>
                    <a:pt x="71" y="544"/>
                  </a:cubicBezTo>
                  <a:cubicBezTo>
                    <a:pt x="66" y="684"/>
                    <a:pt x="58" y="811"/>
                    <a:pt x="39" y="947"/>
                  </a:cubicBezTo>
                  <a:cubicBezTo>
                    <a:pt x="49" y="1211"/>
                    <a:pt x="0" y="1172"/>
                    <a:pt x="252" y="1161"/>
                  </a:cubicBezTo>
                  <a:cubicBezTo>
                    <a:pt x="295" y="1118"/>
                    <a:pt x="296" y="1118"/>
                    <a:pt x="310" y="1062"/>
                  </a:cubicBezTo>
                  <a:cubicBezTo>
                    <a:pt x="307" y="996"/>
                    <a:pt x="309" y="930"/>
                    <a:pt x="302" y="865"/>
                  </a:cubicBezTo>
                  <a:cubicBezTo>
                    <a:pt x="297" y="819"/>
                    <a:pt x="267" y="763"/>
                    <a:pt x="252" y="717"/>
                  </a:cubicBezTo>
                  <a:cubicBezTo>
                    <a:pt x="256" y="572"/>
                    <a:pt x="215" y="469"/>
                    <a:pt x="285" y="364"/>
                  </a:cubicBezTo>
                  <a:cubicBezTo>
                    <a:pt x="303" y="308"/>
                    <a:pt x="281" y="376"/>
                    <a:pt x="310" y="290"/>
                  </a:cubicBezTo>
                  <a:cubicBezTo>
                    <a:pt x="313" y="282"/>
                    <a:pt x="318" y="265"/>
                    <a:pt x="318" y="265"/>
                  </a:cubicBezTo>
                  <a:cubicBezTo>
                    <a:pt x="304" y="0"/>
                    <a:pt x="344" y="164"/>
                    <a:pt x="269" y="84"/>
                  </a:cubicBezTo>
                  <a:cubicBezTo>
                    <a:pt x="253" y="40"/>
                    <a:pt x="268" y="65"/>
                    <a:pt x="211" y="27"/>
                  </a:cubicBezTo>
                  <a:cubicBezTo>
                    <a:pt x="203" y="21"/>
                    <a:pt x="186" y="10"/>
                    <a:pt x="186" y="10"/>
                  </a:cubicBezTo>
                  <a:cubicBezTo>
                    <a:pt x="159" y="19"/>
                    <a:pt x="154" y="18"/>
                    <a:pt x="170" y="18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868" name="Freeform 210"/>
          <p:cNvSpPr>
            <a:spLocks/>
          </p:cNvSpPr>
          <p:nvPr/>
        </p:nvSpPr>
        <p:spPr bwMode="auto">
          <a:xfrm>
            <a:off x="3532188" y="4176713"/>
            <a:ext cx="588962" cy="1822450"/>
          </a:xfrm>
          <a:custGeom>
            <a:avLst/>
            <a:gdLst>
              <a:gd name="T0" fmla="*/ 132 w 454"/>
              <a:gd name="T1" fmla="*/ 16 h 1148"/>
              <a:gd name="T2" fmla="*/ 66 w 454"/>
              <a:gd name="T3" fmla="*/ 57 h 1148"/>
              <a:gd name="T4" fmla="*/ 58 w 454"/>
              <a:gd name="T5" fmla="*/ 90 h 1148"/>
              <a:gd name="T6" fmla="*/ 41 w 454"/>
              <a:gd name="T7" fmla="*/ 106 h 1148"/>
              <a:gd name="T8" fmla="*/ 0 w 454"/>
              <a:gd name="T9" fmla="*/ 230 h 1148"/>
              <a:gd name="T10" fmla="*/ 9 w 454"/>
              <a:gd name="T11" fmla="*/ 501 h 1148"/>
              <a:gd name="T12" fmla="*/ 17 w 454"/>
              <a:gd name="T13" fmla="*/ 542 h 1148"/>
              <a:gd name="T14" fmla="*/ 33 w 454"/>
              <a:gd name="T15" fmla="*/ 673 h 1148"/>
              <a:gd name="T16" fmla="*/ 41 w 454"/>
              <a:gd name="T17" fmla="*/ 838 h 1148"/>
              <a:gd name="T18" fmla="*/ 50 w 454"/>
              <a:gd name="T19" fmla="*/ 879 h 1148"/>
              <a:gd name="T20" fmla="*/ 99 w 454"/>
              <a:gd name="T21" fmla="*/ 1093 h 1148"/>
              <a:gd name="T22" fmla="*/ 165 w 454"/>
              <a:gd name="T23" fmla="*/ 1109 h 1148"/>
              <a:gd name="T24" fmla="*/ 321 w 454"/>
              <a:gd name="T25" fmla="*/ 1117 h 1148"/>
              <a:gd name="T26" fmla="*/ 370 w 454"/>
              <a:gd name="T27" fmla="*/ 1101 h 1148"/>
              <a:gd name="T28" fmla="*/ 419 w 454"/>
              <a:gd name="T29" fmla="*/ 1035 h 1148"/>
              <a:gd name="T30" fmla="*/ 436 w 454"/>
              <a:gd name="T31" fmla="*/ 986 h 1148"/>
              <a:gd name="T32" fmla="*/ 444 w 454"/>
              <a:gd name="T33" fmla="*/ 961 h 1148"/>
              <a:gd name="T34" fmla="*/ 395 w 454"/>
              <a:gd name="T35" fmla="*/ 443 h 1148"/>
              <a:gd name="T36" fmla="*/ 387 w 454"/>
              <a:gd name="T37" fmla="*/ 386 h 1148"/>
              <a:gd name="T38" fmla="*/ 321 w 454"/>
              <a:gd name="T39" fmla="*/ 57 h 1148"/>
              <a:gd name="T40" fmla="*/ 156 w 454"/>
              <a:gd name="T41" fmla="*/ 0 h 1148"/>
              <a:gd name="T42" fmla="*/ 132 w 454"/>
              <a:gd name="T43" fmla="*/ 16 h 11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4"/>
              <a:gd name="T67" fmla="*/ 0 h 1148"/>
              <a:gd name="T68" fmla="*/ 454 w 454"/>
              <a:gd name="T69" fmla="*/ 1148 h 11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4" h="1148">
                <a:moveTo>
                  <a:pt x="132" y="16"/>
                </a:moveTo>
                <a:cubicBezTo>
                  <a:pt x="96" y="25"/>
                  <a:pt x="92" y="33"/>
                  <a:pt x="66" y="57"/>
                </a:cubicBezTo>
                <a:cubicBezTo>
                  <a:pt x="63" y="68"/>
                  <a:pt x="63" y="80"/>
                  <a:pt x="58" y="90"/>
                </a:cubicBezTo>
                <a:cubicBezTo>
                  <a:pt x="54" y="97"/>
                  <a:pt x="44" y="99"/>
                  <a:pt x="41" y="106"/>
                </a:cubicBezTo>
                <a:cubicBezTo>
                  <a:pt x="22" y="143"/>
                  <a:pt x="14" y="190"/>
                  <a:pt x="0" y="230"/>
                </a:cubicBezTo>
                <a:cubicBezTo>
                  <a:pt x="3" y="320"/>
                  <a:pt x="4" y="411"/>
                  <a:pt x="9" y="501"/>
                </a:cubicBezTo>
                <a:cubicBezTo>
                  <a:pt x="10" y="515"/>
                  <a:pt x="15" y="528"/>
                  <a:pt x="17" y="542"/>
                </a:cubicBezTo>
                <a:cubicBezTo>
                  <a:pt x="23" y="586"/>
                  <a:pt x="33" y="673"/>
                  <a:pt x="33" y="673"/>
                </a:cubicBezTo>
                <a:cubicBezTo>
                  <a:pt x="36" y="728"/>
                  <a:pt x="36" y="783"/>
                  <a:pt x="41" y="838"/>
                </a:cubicBezTo>
                <a:cubicBezTo>
                  <a:pt x="42" y="852"/>
                  <a:pt x="49" y="865"/>
                  <a:pt x="50" y="879"/>
                </a:cubicBezTo>
                <a:cubicBezTo>
                  <a:pt x="52" y="903"/>
                  <a:pt x="38" y="1068"/>
                  <a:pt x="99" y="1093"/>
                </a:cubicBezTo>
                <a:cubicBezTo>
                  <a:pt x="120" y="1101"/>
                  <a:pt x="143" y="1104"/>
                  <a:pt x="165" y="1109"/>
                </a:cubicBezTo>
                <a:cubicBezTo>
                  <a:pt x="223" y="1148"/>
                  <a:pt x="192" y="1134"/>
                  <a:pt x="321" y="1117"/>
                </a:cubicBezTo>
                <a:cubicBezTo>
                  <a:pt x="338" y="1115"/>
                  <a:pt x="370" y="1101"/>
                  <a:pt x="370" y="1101"/>
                </a:cubicBezTo>
                <a:cubicBezTo>
                  <a:pt x="390" y="1081"/>
                  <a:pt x="409" y="1065"/>
                  <a:pt x="419" y="1035"/>
                </a:cubicBezTo>
                <a:cubicBezTo>
                  <a:pt x="425" y="1019"/>
                  <a:pt x="430" y="1002"/>
                  <a:pt x="436" y="986"/>
                </a:cubicBezTo>
                <a:cubicBezTo>
                  <a:pt x="439" y="978"/>
                  <a:pt x="444" y="961"/>
                  <a:pt x="444" y="961"/>
                </a:cubicBezTo>
                <a:cubicBezTo>
                  <a:pt x="439" y="724"/>
                  <a:pt x="454" y="626"/>
                  <a:pt x="395" y="443"/>
                </a:cubicBezTo>
                <a:cubicBezTo>
                  <a:pt x="392" y="424"/>
                  <a:pt x="388" y="405"/>
                  <a:pt x="387" y="386"/>
                </a:cubicBezTo>
                <a:cubicBezTo>
                  <a:pt x="386" y="364"/>
                  <a:pt x="404" y="84"/>
                  <a:pt x="321" y="57"/>
                </a:cubicBezTo>
                <a:cubicBezTo>
                  <a:pt x="271" y="10"/>
                  <a:pt x="222" y="7"/>
                  <a:pt x="156" y="0"/>
                </a:cubicBezTo>
                <a:cubicBezTo>
                  <a:pt x="145" y="3"/>
                  <a:pt x="68" y="37"/>
                  <a:pt x="132" y="16"/>
                </a:cubicBez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69" name="Freeform 211"/>
          <p:cNvSpPr>
            <a:spLocks/>
          </p:cNvSpPr>
          <p:nvPr/>
        </p:nvSpPr>
        <p:spPr bwMode="auto">
          <a:xfrm>
            <a:off x="3949700" y="5881688"/>
            <a:ext cx="1103313" cy="598487"/>
          </a:xfrm>
          <a:custGeom>
            <a:avLst/>
            <a:gdLst>
              <a:gd name="T0" fmla="*/ 329 w 670"/>
              <a:gd name="T1" fmla="*/ 20 h 492"/>
              <a:gd name="T2" fmla="*/ 58 w 670"/>
              <a:gd name="T3" fmla="*/ 69 h 492"/>
              <a:gd name="T4" fmla="*/ 50 w 670"/>
              <a:gd name="T5" fmla="*/ 94 h 492"/>
              <a:gd name="T6" fmla="*/ 33 w 670"/>
              <a:gd name="T7" fmla="*/ 118 h 492"/>
              <a:gd name="T8" fmla="*/ 0 w 670"/>
              <a:gd name="T9" fmla="*/ 217 h 492"/>
              <a:gd name="T10" fmla="*/ 8 w 670"/>
              <a:gd name="T11" fmla="*/ 357 h 492"/>
              <a:gd name="T12" fmla="*/ 66 w 670"/>
              <a:gd name="T13" fmla="*/ 398 h 492"/>
              <a:gd name="T14" fmla="*/ 198 w 670"/>
              <a:gd name="T15" fmla="*/ 439 h 492"/>
              <a:gd name="T16" fmla="*/ 641 w 670"/>
              <a:gd name="T17" fmla="*/ 390 h 492"/>
              <a:gd name="T18" fmla="*/ 600 w 670"/>
              <a:gd name="T19" fmla="*/ 209 h 492"/>
              <a:gd name="T20" fmla="*/ 543 w 670"/>
              <a:gd name="T21" fmla="*/ 127 h 492"/>
              <a:gd name="T22" fmla="*/ 502 w 670"/>
              <a:gd name="T23" fmla="*/ 102 h 492"/>
              <a:gd name="T24" fmla="*/ 329 w 670"/>
              <a:gd name="T25" fmla="*/ 20 h 4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70"/>
              <a:gd name="T40" fmla="*/ 0 h 492"/>
              <a:gd name="T41" fmla="*/ 670 w 670"/>
              <a:gd name="T42" fmla="*/ 492 h 4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70" h="492">
                <a:moveTo>
                  <a:pt x="329" y="20"/>
                </a:moveTo>
                <a:cubicBezTo>
                  <a:pt x="131" y="28"/>
                  <a:pt x="161" y="0"/>
                  <a:pt x="58" y="69"/>
                </a:cubicBezTo>
                <a:cubicBezTo>
                  <a:pt x="55" y="77"/>
                  <a:pt x="54" y="86"/>
                  <a:pt x="50" y="94"/>
                </a:cubicBezTo>
                <a:cubicBezTo>
                  <a:pt x="46" y="103"/>
                  <a:pt x="37" y="109"/>
                  <a:pt x="33" y="118"/>
                </a:cubicBezTo>
                <a:cubicBezTo>
                  <a:pt x="20" y="147"/>
                  <a:pt x="10" y="186"/>
                  <a:pt x="0" y="217"/>
                </a:cubicBezTo>
                <a:cubicBezTo>
                  <a:pt x="3" y="264"/>
                  <a:pt x="1" y="311"/>
                  <a:pt x="8" y="357"/>
                </a:cubicBezTo>
                <a:cubicBezTo>
                  <a:pt x="11" y="377"/>
                  <a:pt x="52" y="391"/>
                  <a:pt x="66" y="398"/>
                </a:cubicBezTo>
                <a:cubicBezTo>
                  <a:pt x="110" y="419"/>
                  <a:pt x="150" y="427"/>
                  <a:pt x="198" y="439"/>
                </a:cubicBezTo>
                <a:cubicBezTo>
                  <a:pt x="554" y="431"/>
                  <a:pt x="487" y="492"/>
                  <a:pt x="641" y="390"/>
                </a:cubicBezTo>
                <a:cubicBezTo>
                  <a:pt x="670" y="308"/>
                  <a:pt x="661" y="266"/>
                  <a:pt x="600" y="209"/>
                </a:cubicBezTo>
                <a:cubicBezTo>
                  <a:pt x="578" y="142"/>
                  <a:pt x="593" y="167"/>
                  <a:pt x="543" y="127"/>
                </a:cubicBezTo>
                <a:cubicBezTo>
                  <a:pt x="511" y="101"/>
                  <a:pt x="544" y="116"/>
                  <a:pt x="502" y="102"/>
                </a:cubicBezTo>
                <a:cubicBezTo>
                  <a:pt x="446" y="46"/>
                  <a:pt x="414" y="20"/>
                  <a:pt x="329" y="20"/>
                </a:cubicBez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70" name="Freeform 212"/>
          <p:cNvSpPr>
            <a:spLocks/>
          </p:cNvSpPr>
          <p:nvPr/>
        </p:nvSpPr>
        <p:spPr bwMode="auto">
          <a:xfrm>
            <a:off x="4911725" y="4214813"/>
            <a:ext cx="1046163" cy="904875"/>
          </a:xfrm>
          <a:custGeom>
            <a:avLst/>
            <a:gdLst>
              <a:gd name="T0" fmla="*/ 27 w 659"/>
              <a:gd name="T1" fmla="*/ 41 h 570"/>
              <a:gd name="T2" fmla="*/ 18 w 659"/>
              <a:gd name="T3" fmla="*/ 164 h 570"/>
              <a:gd name="T4" fmla="*/ 10 w 659"/>
              <a:gd name="T5" fmla="*/ 189 h 570"/>
              <a:gd name="T6" fmla="*/ 18 w 659"/>
              <a:gd name="T7" fmla="*/ 362 h 570"/>
              <a:gd name="T8" fmla="*/ 265 w 659"/>
              <a:gd name="T9" fmla="*/ 542 h 570"/>
              <a:gd name="T10" fmla="*/ 364 w 659"/>
              <a:gd name="T11" fmla="*/ 567 h 570"/>
              <a:gd name="T12" fmla="*/ 495 w 659"/>
              <a:gd name="T13" fmla="*/ 551 h 570"/>
              <a:gd name="T14" fmla="*/ 577 w 659"/>
              <a:gd name="T15" fmla="*/ 526 h 570"/>
              <a:gd name="T16" fmla="*/ 643 w 659"/>
              <a:gd name="T17" fmla="*/ 452 h 570"/>
              <a:gd name="T18" fmla="*/ 659 w 659"/>
              <a:gd name="T19" fmla="*/ 403 h 570"/>
              <a:gd name="T20" fmla="*/ 651 w 659"/>
              <a:gd name="T21" fmla="*/ 197 h 570"/>
              <a:gd name="T22" fmla="*/ 643 w 659"/>
              <a:gd name="T23" fmla="*/ 57 h 570"/>
              <a:gd name="T24" fmla="*/ 569 w 659"/>
              <a:gd name="T25" fmla="*/ 16 h 570"/>
              <a:gd name="T26" fmla="*/ 446 w 659"/>
              <a:gd name="T27" fmla="*/ 41 h 570"/>
              <a:gd name="T28" fmla="*/ 421 w 659"/>
              <a:gd name="T29" fmla="*/ 82 h 570"/>
              <a:gd name="T30" fmla="*/ 347 w 659"/>
              <a:gd name="T31" fmla="*/ 230 h 570"/>
              <a:gd name="T32" fmla="*/ 273 w 659"/>
              <a:gd name="T33" fmla="*/ 181 h 570"/>
              <a:gd name="T34" fmla="*/ 265 w 659"/>
              <a:gd name="T35" fmla="*/ 74 h 570"/>
              <a:gd name="T36" fmla="*/ 125 w 659"/>
              <a:gd name="T37" fmla="*/ 0 h 570"/>
              <a:gd name="T38" fmla="*/ 51 w 659"/>
              <a:gd name="T39" fmla="*/ 8 h 570"/>
              <a:gd name="T40" fmla="*/ 27 w 659"/>
              <a:gd name="T41" fmla="*/ 41 h 5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9"/>
              <a:gd name="T64" fmla="*/ 0 h 570"/>
              <a:gd name="T65" fmla="*/ 659 w 659"/>
              <a:gd name="T66" fmla="*/ 570 h 5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9" h="570">
                <a:moveTo>
                  <a:pt x="27" y="41"/>
                </a:moveTo>
                <a:cubicBezTo>
                  <a:pt x="24" y="82"/>
                  <a:pt x="23" y="123"/>
                  <a:pt x="18" y="164"/>
                </a:cubicBezTo>
                <a:cubicBezTo>
                  <a:pt x="17" y="173"/>
                  <a:pt x="10" y="180"/>
                  <a:pt x="10" y="189"/>
                </a:cubicBezTo>
                <a:cubicBezTo>
                  <a:pt x="10" y="247"/>
                  <a:pt x="13" y="304"/>
                  <a:pt x="18" y="362"/>
                </a:cubicBezTo>
                <a:cubicBezTo>
                  <a:pt x="29" y="501"/>
                  <a:pt x="149" y="526"/>
                  <a:pt x="265" y="542"/>
                </a:cubicBezTo>
                <a:cubicBezTo>
                  <a:pt x="297" y="554"/>
                  <a:pt x="331" y="559"/>
                  <a:pt x="364" y="567"/>
                </a:cubicBezTo>
                <a:cubicBezTo>
                  <a:pt x="508" y="556"/>
                  <a:pt x="429" y="570"/>
                  <a:pt x="495" y="551"/>
                </a:cubicBezTo>
                <a:cubicBezTo>
                  <a:pt x="522" y="543"/>
                  <a:pt x="577" y="526"/>
                  <a:pt x="577" y="526"/>
                </a:cubicBezTo>
                <a:cubicBezTo>
                  <a:pt x="630" y="490"/>
                  <a:pt x="620" y="524"/>
                  <a:pt x="643" y="452"/>
                </a:cubicBezTo>
                <a:cubicBezTo>
                  <a:pt x="648" y="436"/>
                  <a:pt x="659" y="403"/>
                  <a:pt x="659" y="403"/>
                </a:cubicBezTo>
                <a:cubicBezTo>
                  <a:pt x="656" y="334"/>
                  <a:pt x="654" y="266"/>
                  <a:pt x="651" y="197"/>
                </a:cubicBezTo>
                <a:cubicBezTo>
                  <a:pt x="649" y="150"/>
                  <a:pt x="658" y="101"/>
                  <a:pt x="643" y="57"/>
                </a:cubicBezTo>
                <a:cubicBezTo>
                  <a:pt x="637" y="38"/>
                  <a:pt x="590" y="23"/>
                  <a:pt x="569" y="16"/>
                </a:cubicBezTo>
                <a:cubicBezTo>
                  <a:pt x="552" y="18"/>
                  <a:pt x="471" y="9"/>
                  <a:pt x="446" y="41"/>
                </a:cubicBezTo>
                <a:cubicBezTo>
                  <a:pt x="379" y="126"/>
                  <a:pt x="494" y="13"/>
                  <a:pt x="421" y="82"/>
                </a:cubicBezTo>
                <a:cubicBezTo>
                  <a:pt x="414" y="144"/>
                  <a:pt x="415" y="208"/>
                  <a:pt x="347" y="230"/>
                </a:cubicBezTo>
                <a:cubicBezTo>
                  <a:pt x="298" y="222"/>
                  <a:pt x="288" y="226"/>
                  <a:pt x="273" y="181"/>
                </a:cubicBezTo>
                <a:cubicBezTo>
                  <a:pt x="270" y="145"/>
                  <a:pt x="269" y="110"/>
                  <a:pt x="265" y="74"/>
                </a:cubicBezTo>
                <a:cubicBezTo>
                  <a:pt x="258" y="19"/>
                  <a:pt x="169" y="11"/>
                  <a:pt x="125" y="0"/>
                </a:cubicBezTo>
                <a:cubicBezTo>
                  <a:pt x="100" y="3"/>
                  <a:pt x="75" y="1"/>
                  <a:pt x="51" y="8"/>
                </a:cubicBezTo>
                <a:cubicBezTo>
                  <a:pt x="51" y="8"/>
                  <a:pt x="0" y="41"/>
                  <a:pt x="27" y="41"/>
                </a:cubicBez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71" name="Freeform 213"/>
          <p:cNvSpPr>
            <a:spLocks/>
          </p:cNvSpPr>
          <p:nvPr/>
        </p:nvSpPr>
        <p:spPr bwMode="auto">
          <a:xfrm flipV="1">
            <a:off x="5940425" y="5059363"/>
            <a:ext cx="1046163" cy="904875"/>
          </a:xfrm>
          <a:custGeom>
            <a:avLst/>
            <a:gdLst>
              <a:gd name="T0" fmla="*/ 27 w 659"/>
              <a:gd name="T1" fmla="*/ 41 h 570"/>
              <a:gd name="T2" fmla="*/ 18 w 659"/>
              <a:gd name="T3" fmla="*/ 164 h 570"/>
              <a:gd name="T4" fmla="*/ 10 w 659"/>
              <a:gd name="T5" fmla="*/ 189 h 570"/>
              <a:gd name="T6" fmla="*/ 18 w 659"/>
              <a:gd name="T7" fmla="*/ 362 h 570"/>
              <a:gd name="T8" fmla="*/ 265 w 659"/>
              <a:gd name="T9" fmla="*/ 542 h 570"/>
              <a:gd name="T10" fmla="*/ 364 w 659"/>
              <a:gd name="T11" fmla="*/ 567 h 570"/>
              <a:gd name="T12" fmla="*/ 495 w 659"/>
              <a:gd name="T13" fmla="*/ 551 h 570"/>
              <a:gd name="T14" fmla="*/ 577 w 659"/>
              <a:gd name="T15" fmla="*/ 526 h 570"/>
              <a:gd name="T16" fmla="*/ 643 w 659"/>
              <a:gd name="T17" fmla="*/ 452 h 570"/>
              <a:gd name="T18" fmla="*/ 659 w 659"/>
              <a:gd name="T19" fmla="*/ 403 h 570"/>
              <a:gd name="T20" fmla="*/ 651 w 659"/>
              <a:gd name="T21" fmla="*/ 197 h 570"/>
              <a:gd name="T22" fmla="*/ 643 w 659"/>
              <a:gd name="T23" fmla="*/ 57 h 570"/>
              <a:gd name="T24" fmla="*/ 569 w 659"/>
              <a:gd name="T25" fmla="*/ 16 h 570"/>
              <a:gd name="T26" fmla="*/ 446 w 659"/>
              <a:gd name="T27" fmla="*/ 41 h 570"/>
              <a:gd name="T28" fmla="*/ 421 w 659"/>
              <a:gd name="T29" fmla="*/ 82 h 570"/>
              <a:gd name="T30" fmla="*/ 347 w 659"/>
              <a:gd name="T31" fmla="*/ 230 h 570"/>
              <a:gd name="T32" fmla="*/ 273 w 659"/>
              <a:gd name="T33" fmla="*/ 181 h 570"/>
              <a:gd name="T34" fmla="*/ 265 w 659"/>
              <a:gd name="T35" fmla="*/ 74 h 570"/>
              <a:gd name="T36" fmla="*/ 125 w 659"/>
              <a:gd name="T37" fmla="*/ 0 h 570"/>
              <a:gd name="T38" fmla="*/ 51 w 659"/>
              <a:gd name="T39" fmla="*/ 8 h 570"/>
              <a:gd name="T40" fmla="*/ 27 w 659"/>
              <a:gd name="T41" fmla="*/ 41 h 5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9"/>
              <a:gd name="T64" fmla="*/ 0 h 570"/>
              <a:gd name="T65" fmla="*/ 659 w 659"/>
              <a:gd name="T66" fmla="*/ 570 h 5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9" h="570">
                <a:moveTo>
                  <a:pt x="27" y="41"/>
                </a:moveTo>
                <a:cubicBezTo>
                  <a:pt x="24" y="82"/>
                  <a:pt x="23" y="123"/>
                  <a:pt x="18" y="164"/>
                </a:cubicBezTo>
                <a:cubicBezTo>
                  <a:pt x="17" y="173"/>
                  <a:pt x="10" y="180"/>
                  <a:pt x="10" y="189"/>
                </a:cubicBezTo>
                <a:cubicBezTo>
                  <a:pt x="10" y="247"/>
                  <a:pt x="13" y="304"/>
                  <a:pt x="18" y="362"/>
                </a:cubicBezTo>
                <a:cubicBezTo>
                  <a:pt x="29" y="501"/>
                  <a:pt x="149" y="526"/>
                  <a:pt x="265" y="542"/>
                </a:cubicBezTo>
                <a:cubicBezTo>
                  <a:pt x="297" y="554"/>
                  <a:pt x="331" y="559"/>
                  <a:pt x="364" y="567"/>
                </a:cubicBezTo>
                <a:cubicBezTo>
                  <a:pt x="508" y="556"/>
                  <a:pt x="429" y="570"/>
                  <a:pt x="495" y="551"/>
                </a:cubicBezTo>
                <a:cubicBezTo>
                  <a:pt x="522" y="543"/>
                  <a:pt x="577" y="526"/>
                  <a:pt x="577" y="526"/>
                </a:cubicBezTo>
                <a:cubicBezTo>
                  <a:pt x="630" y="490"/>
                  <a:pt x="620" y="524"/>
                  <a:pt x="643" y="452"/>
                </a:cubicBezTo>
                <a:cubicBezTo>
                  <a:pt x="648" y="436"/>
                  <a:pt x="659" y="403"/>
                  <a:pt x="659" y="403"/>
                </a:cubicBezTo>
                <a:cubicBezTo>
                  <a:pt x="656" y="334"/>
                  <a:pt x="654" y="266"/>
                  <a:pt x="651" y="197"/>
                </a:cubicBezTo>
                <a:cubicBezTo>
                  <a:pt x="649" y="150"/>
                  <a:pt x="658" y="101"/>
                  <a:pt x="643" y="57"/>
                </a:cubicBezTo>
                <a:cubicBezTo>
                  <a:pt x="637" y="38"/>
                  <a:pt x="590" y="23"/>
                  <a:pt x="569" y="16"/>
                </a:cubicBezTo>
                <a:cubicBezTo>
                  <a:pt x="552" y="18"/>
                  <a:pt x="471" y="9"/>
                  <a:pt x="446" y="41"/>
                </a:cubicBezTo>
                <a:cubicBezTo>
                  <a:pt x="379" y="126"/>
                  <a:pt x="494" y="13"/>
                  <a:pt x="421" y="82"/>
                </a:cubicBezTo>
                <a:cubicBezTo>
                  <a:pt x="414" y="144"/>
                  <a:pt x="415" y="208"/>
                  <a:pt x="347" y="230"/>
                </a:cubicBezTo>
                <a:cubicBezTo>
                  <a:pt x="298" y="222"/>
                  <a:pt x="288" y="226"/>
                  <a:pt x="273" y="181"/>
                </a:cubicBezTo>
                <a:cubicBezTo>
                  <a:pt x="270" y="145"/>
                  <a:pt x="269" y="110"/>
                  <a:pt x="265" y="74"/>
                </a:cubicBezTo>
                <a:cubicBezTo>
                  <a:pt x="258" y="19"/>
                  <a:pt x="169" y="11"/>
                  <a:pt x="125" y="0"/>
                </a:cubicBezTo>
                <a:cubicBezTo>
                  <a:pt x="100" y="3"/>
                  <a:pt x="75" y="1"/>
                  <a:pt x="51" y="8"/>
                </a:cubicBezTo>
                <a:cubicBezTo>
                  <a:pt x="51" y="8"/>
                  <a:pt x="0" y="41"/>
                  <a:pt x="27" y="41"/>
                </a:cubicBez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796" name="Group 214"/>
          <p:cNvGrpSpPr>
            <a:grpSpLocks/>
          </p:cNvGrpSpPr>
          <p:nvPr/>
        </p:nvGrpSpPr>
        <p:grpSpPr bwMode="auto">
          <a:xfrm rot="-651006">
            <a:off x="3660775" y="3251200"/>
            <a:ext cx="617538" cy="908050"/>
            <a:chOff x="2283" y="1776"/>
            <a:chExt cx="389" cy="572"/>
          </a:xfrm>
        </p:grpSpPr>
        <p:sp>
          <p:nvSpPr>
            <p:cNvPr id="31919" name="AutoShape 215"/>
            <p:cNvSpPr>
              <a:spLocks noChangeArrowheads="1"/>
            </p:cNvSpPr>
            <p:nvPr/>
          </p:nvSpPr>
          <p:spPr bwMode="auto">
            <a:xfrm rot="893828">
              <a:off x="2384" y="2079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0" name="AutoShape 216"/>
            <p:cNvSpPr>
              <a:spLocks noChangeArrowheads="1"/>
            </p:cNvSpPr>
            <p:nvPr/>
          </p:nvSpPr>
          <p:spPr bwMode="auto">
            <a:xfrm rot="893828">
              <a:off x="2283" y="2209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1" name="AutoShape 217"/>
            <p:cNvSpPr>
              <a:spLocks noChangeArrowheads="1"/>
            </p:cNvSpPr>
            <p:nvPr/>
          </p:nvSpPr>
          <p:spPr bwMode="auto">
            <a:xfrm rot="893828">
              <a:off x="2326" y="1776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2" name="AutoShape 218"/>
            <p:cNvSpPr>
              <a:spLocks noChangeArrowheads="1"/>
            </p:cNvSpPr>
            <p:nvPr/>
          </p:nvSpPr>
          <p:spPr bwMode="auto">
            <a:xfrm rot="893828">
              <a:off x="2357" y="1929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23" name="AutoShape 219"/>
            <p:cNvSpPr>
              <a:spLocks noChangeArrowheads="1"/>
            </p:cNvSpPr>
            <p:nvPr/>
          </p:nvSpPr>
          <p:spPr bwMode="auto">
            <a:xfrm rot="893828">
              <a:off x="2532" y="2104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97" name="Group 220"/>
          <p:cNvGrpSpPr>
            <a:grpSpLocks/>
          </p:cNvGrpSpPr>
          <p:nvPr/>
        </p:nvGrpSpPr>
        <p:grpSpPr bwMode="auto">
          <a:xfrm flipV="1">
            <a:off x="2755900" y="3441700"/>
            <a:ext cx="617538" cy="908050"/>
            <a:chOff x="2283" y="1776"/>
            <a:chExt cx="389" cy="572"/>
          </a:xfrm>
        </p:grpSpPr>
        <p:sp>
          <p:nvSpPr>
            <p:cNvPr id="31914" name="AutoShape 221"/>
            <p:cNvSpPr>
              <a:spLocks noChangeArrowheads="1"/>
            </p:cNvSpPr>
            <p:nvPr/>
          </p:nvSpPr>
          <p:spPr bwMode="auto">
            <a:xfrm rot="893828">
              <a:off x="2384" y="2079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15" name="AutoShape 222"/>
            <p:cNvSpPr>
              <a:spLocks noChangeArrowheads="1"/>
            </p:cNvSpPr>
            <p:nvPr/>
          </p:nvSpPr>
          <p:spPr bwMode="auto">
            <a:xfrm rot="893828">
              <a:off x="2283" y="2209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16" name="AutoShape 223"/>
            <p:cNvSpPr>
              <a:spLocks noChangeArrowheads="1"/>
            </p:cNvSpPr>
            <p:nvPr/>
          </p:nvSpPr>
          <p:spPr bwMode="auto">
            <a:xfrm rot="893828">
              <a:off x="2326" y="1776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17" name="AutoShape 224"/>
            <p:cNvSpPr>
              <a:spLocks noChangeArrowheads="1"/>
            </p:cNvSpPr>
            <p:nvPr/>
          </p:nvSpPr>
          <p:spPr bwMode="auto">
            <a:xfrm rot="893828">
              <a:off x="2357" y="1929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18" name="AutoShape 225"/>
            <p:cNvSpPr>
              <a:spLocks noChangeArrowheads="1"/>
            </p:cNvSpPr>
            <p:nvPr/>
          </p:nvSpPr>
          <p:spPr bwMode="auto">
            <a:xfrm rot="893828">
              <a:off x="2532" y="2104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98" name="Group 226"/>
          <p:cNvGrpSpPr>
            <a:grpSpLocks/>
          </p:cNvGrpSpPr>
          <p:nvPr/>
        </p:nvGrpSpPr>
        <p:grpSpPr bwMode="auto">
          <a:xfrm rot="-2412181">
            <a:off x="7607300" y="3608388"/>
            <a:ext cx="617538" cy="665162"/>
            <a:chOff x="3200" y="1877"/>
            <a:chExt cx="389" cy="419"/>
          </a:xfrm>
        </p:grpSpPr>
        <p:sp>
          <p:nvSpPr>
            <p:cNvPr id="31910" name="AutoShape 227"/>
            <p:cNvSpPr>
              <a:spLocks noChangeArrowheads="1"/>
            </p:cNvSpPr>
            <p:nvPr/>
          </p:nvSpPr>
          <p:spPr bwMode="auto">
            <a:xfrm rot="893828">
              <a:off x="3301" y="2027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11" name="AutoShape 228"/>
            <p:cNvSpPr>
              <a:spLocks noChangeArrowheads="1"/>
            </p:cNvSpPr>
            <p:nvPr/>
          </p:nvSpPr>
          <p:spPr bwMode="auto">
            <a:xfrm rot="893828">
              <a:off x="3200" y="2157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12" name="AutoShape 229"/>
            <p:cNvSpPr>
              <a:spLocks noChangeArrowheads="1"/>
            </p:cNvSpPr>
            <p:nvPr/>
          </p:nvSpPr>
          <p:spPr bwMode="auto">
            <a:xfrm rot="893828">
              <a:off x="3274" y="1877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913" name="AutoShape 230"/>
            <p:cNvSpPr>
              <a:spLocks noChangeArrowheads="1"/>
            </p:cNvSpPr>
            <p:nvPr/>
          </p:nvSpPr>
          <p:spPr bwMode="auto">
            <a:xfrm rot="893828">
              <a:off x="3449" y="2052"/>
              <a:ext cx="140" cy="139"/>
            </a:xfrm>
            <a:prstGeom prst="hexagon">
              <a:avLst>
                <a:gd name="adj" fmla="val 25180"/>
                <a:gd name="vf" fmla="val 115470"/>
              </a:avLst>
            </a:prstGeom>
            <a:solidFill>
              <a:srgbClr val="FF66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1799" name="Group 231"/>
          <p:cNvGrpSpPr>
            <a:grpSpLocks/>
          </p:cNvGrpSpPr>
          <p:nvPr/>
        </p:nvGrpSpPr>
        <p:grpSpPr bwMode="auto">
          <a:xfrm>
            <a:off x="5953125" y="3317875"/>
            <a:ext cx="1447800" cy="850900"/>
            <a:chOff x="3784" y="1836"/>
            <a:chExt cx="912" cy="536"/>
          </a:xfrm>
        </p:grpSpPr>
        <p:grpSp>
          <p:nvGrpSpPr>
            <p:cNvPr id="31800" name="Group 232"/>
            <p:cNvGrpSpPr>
              <a:grpSpLocks/>
            </p:cNvGrpSpPr>
            <p:nvPr/>
          </p:nvGrpSpPr>
          <p:grpSpPr bwMode="auto">
            <a:xfrm>
              <a:off x="3784" y="1962"/>
              <a:ext cx="372" cy="410"/>
              <a:chOff x="3784" y="1962"/>
              <a:chExt cx="372" cy="410"/>
            </a:xfrm>
          </p:grpSpPr>
          <p:sp>
            <p:nvSpPr>
              <p:cNvPr id="31906" name="AutoShape 233"/>
              <p:cNvSpPr>
                <a:spLocks noChangeArrowheads="1"/>
              </p:cNvSpPr>
              <p:nvPr/>
            </p:nvSpPr>
            <p:spPr bwMode="auto">
              <a:xfrm rot="13766975" flipV="1">
                <a:off x="3870" y="2084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07" name="AutoShape 234"/>
              <p:cNvSpPr>
                <a:spLocks noChangeArrowheads="1"/>
              </p:cNvSpPr>
              <p:nvPr/>
            </p:nvSpPr>
            <p:spPr bwMode="auto">
              <a:xfrm rot="13766975" flipV="1">
                <a:off x="3797" y="2232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08" name="AutoShape 235"/>
              <p:cNvSpPr>
                <a:spLocks noChangeArrowheads="1"/>
              </p:cNvSpPr>
              <p:nvPr/>
            </p:nvSpPr>
            <p:spPr bwMode="auto">
              <a:xfrm rot="13766975" flipV="1">
                <a:off x="4017" y="2044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09" name="AutoShape 236"/>
              <p:cNvSpPr>
                <a:spLocks noChangeArrowheads="1"/>
              </p:cNvSpPr>
              <p:nvPr/>
            </p:nvSpPr>
            <p:spPr bwMode="auto">
              <a:xfrm rot="13766975" flipV="1">
                <a:off x="3784" y="1962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1900" name="Oval 237"/>
            <p:cNvSpPr>
              <a:spLocks noChangeArrowheads="1"/>
            </p:cNvSpPr>
            <p:nvPr/>
          </p:nvSpPr>
          <p:spPr bwMode="auto">
            <a:xfrm>
              <a:off x="4141" y="2095"/>
              <a:ext cx="181" cy="173"/>
            </a:xfrm>
            <a:prstGeom prst="ellipse">
              <a:avLst/>
            </a:pr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1801" name="Group 238"/>
            <p:cNvGrpSpPr>
              <a:grpSpLocks/>
            </p:cNvGrpSpPr>
            <p:nvPr/>
          </p:nvGrpSpPr>
          <p:grpSpPr bwMode="auto">
            <a:xfrm>
              <a:off x="4324" y="1836"/>
              <a:ext cx="372" cy="410"/>
              <a:chOff x="3784" y="1962"/>
              <a:chExt cx="372" cy="410"/>
            </a:xfrm>
          </p:grpSpPr>
          <p:sp>
            <p:nvSpPr>
              <p:cNvPr id="31902" name="AutoShape 239"/>
              <p:cNvSpPr>
                <a:spLocks noChangeArrowheads="1"/>
              </p:cNvSpPr>
              <p:nvPr/>
            </p:nvSpPr>
            <p:spPr bwMode="auto">
              <a:xfrm rot="13766975" flipV="1">
                <a:off x="3870" y="2084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03" name="AutoShape 240"/>
              <p:cNvSpPr>
                <a:spLocks noChangeArrowheads="1"/>
              </p:cNvSpPr>
              <p:nvPr/>
            </p:nvSpPr>
            <p:spPr bwMode="auto">
              <a:xfrm rot="13766975" flipV="1">
                <a:off x="3797" y="2232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04" name="AutoShape 241"/>
              <p:cNvSpPr>
                <a:spLocks noChangeArrowheads="1"/>
              </p:cNvSpPr>
              <p:nvPr/>
            </p:nvSpPr>
            <p:spPr bwMode="auto">
              <a:xfrm rot="13766975" flipV="1">
                <a:off x="4017" y="2044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1905" name="AutoShape 242"/>
              <p:cNvSpPr>
                <a:spLocks noChangeArrowheads="1"/>
              </p:cNvSpPr>
              <p:nvPr/>
            </p:nvSpPr>
            <p:spPr bwMode="auto">
              <a:xfrm rot="13766975" flipV="1">
                <a:off x="3784" y="1962"/>
                <a:ext cx="140" cy="139"/>
              </a:xfrm>
              <a:prstGeom prst="hexagon">
                <a:avLst>
                  <a:gd name="adj" fmla="val 25180"/>
                  <a:gd name="vf" fmla="val 115470"/>
                </a:avLst>
              </a:prstGeom>
              <a:solidFill>
                <a:srgbClr val="FF66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31876" name="Text Box 243"/>
          <p:cNvSpPr txBox="1">
            <a:spLocks noChangeArrowheads="1"/>
          </p:cNvSpPr>
          <p:nvPr/>
        </p:nvSpPr>
        <p:spPr bwMode="auto">
          <a:xfrm>
            <a:off x="3016250" y="30749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(-)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877" name="Text Box 244"/>
          <p:cNvSpPr txBox="1">
            <a:spLocks noChangeArrowheads="1"/>
          </p:cNvSpPr>
          <p:nvPr/>
        </p:nvSpPr>
        <p:spPr bwMode="auto">
          <a:xfrm>
            <a:off x="3924300" y="31543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(-)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878" name="Text Box 245"/>
          <p:cNvSpPr txBox="1">
            <a:spLocks noChangeArrowheads="1"/>
          </p:cNvSpPr>
          <p:nvPr/>
        </p:nvSpPr>
        <p:spPr bwMode="auto">
          <a:xfrm>
            <a:off x="6178550" y="3000375"/>
            <a:ext cx="577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(-)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879" name="Text Box 246"/>
          <p:cNvSpPr txBox="1">
            <a:spLocks noChangeArrowheads="1"/>
          </p:cNvSpPr>
          <p:nvPr/>
        </p:nvSpPr>
        <p:spPr bwMode="auto">
          <a:xfrm>
            <a:off x="7734300" y="31178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(-)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880" name="Text Box 247"/>
          <p:cNvSpPr txBox="1">
            <a:spLocks noChangeArrowheads="1"/>
          </p:cNvSpPr>
          <p:nvPr/>
        </p:nvSpPr>
        <p:spPr bwMode="auto">
          <a:xfrm>
            <a:off x="7059613" y="29479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(-)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881" name="Text Box 248"/>
          <p:cNvSpPr txBox="1">
            <a:spLocks noChangeArrowheads="1"/>
          </p:cNvSpPr>
          <p:nvPr/>
        </p:nvSpPr>
        <p:spPr bwMode="auto">
          <a:xfrm>
            <a:off x="4319588" y="3657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(-)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882" name="Text Box 249"/>
          <p:cNvSpPr txBox="1">
            <a:spLocks noChangeArrowheads="1"/>
          </p:cNvSpPr>
          <p:nvPr/>
        </p:nvSpPr>
        <p:spPr bwMode="auto">
          <a:xfrm>
            <a:off x="5497513" y="34321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Times New Roman" pitchFamily="18" charset="0"/>
              </a:rPr>
              <a:t>(-)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883" name="Text Box 250"/>
          <p:cNvSpPr txBox="1">
            <a:spLocks noChangeArrowheads="1"/>
          </p:cNvSpPr>
          <p:nvPr/>
        </p:nvSpPr>
        <p:spPr bwMode="auto">
          <a:xfrm>
            <a:off x="457200" y="304800"/>
            <a:ext cx="32766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500" dirty="0" smtClean="0">
                <a:solidFill>
                  <a:schemeClr val="bg1"/>
                </a:solidFill>
                <a:latin typeface="Times New Roman" pitchFamily="18" charset="0"/>
              </a:rPr>
              <a:t>Cholesterol</a:t>
            </a:r>
            <a:endParaRPr lang="en-US" sz="45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884" name="Freeform 251"/>
          <p:cNvSpPr>
            <a:spLocks/>
          </p:cNvSpPr>
          <p:nvPr/>
        </p:nvSpPr>
        <p:spPr bwMode="auto">
          <a:xfrm>
            <a:off x="4356100" y="4568825"/>
            <a:ext cx="268288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85" name="Freeform 252"/>
          <p:cNvSpPr>
            <a:spLocks/>
          </p:cNvSpPr>
          <p:nvPr/>
        </p:nvSpPr>
        <p:spPr bwMode="auto">
          <a:xfrm>
            <a:off x="4730750" y="4538663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86" name="Freeform 253"/>
          <p:cNvSpPr>
            <a:spLocks/>
          </p:cNvSpPr>
          <p:nvPr/>
        </p:nvSpPr>
        <p:spPr bwMode="auto">
          <a:xfrm>
            <a:off x="3278188" y="4521200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87" name="Freeform 254"/>
          <p:cNvSpPr>
            <a:spLocks/>
          </p:cNvSpPr>
          <p:nvPr/>
        </p:nvSpPr>
        <p:spPr bwMode="auto">
          <a:xfrm>
            <a:off x="6091238" y="4503738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88" name="Freeform 255"/>
          <p:cNvSpPr>
            <a:spLocks/>
          </p:cNvSpPr>
          <p:nvPr/>
        </p:nvSpPr>
        <p:spPr bwMode="auto">
          <a:xfrm>
            <a:off x="2955925" y="4525963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89" name="Freeform 256"/>
          <p:cNvSpPr>
            <a:spLocks/>
          </p:cNvSpPr>
          <p:nvPr/>
        </p:nvSpPr>
        <p:spPr bwMode="auto">
          <a:xfrm>
            <a:off x="7896225" y="4533900"/>
            <a:ext cx="268288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0" name="Freeform 257"/>
          <p:cNvSpPr>
            <a:spLocks/>
          </p:cNvSpPr>
          <p:nvPr/>
        </p:nvSpPr>
        <p:spPr bwMode="auto">
          <a:xfrm>
            <a:off x="7370763" y="4570413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1" name="Freeform 258"/>
          <p:cNvSpPr>
            <a:spLocks/>
          </p:cNvSpPr>
          <p:nvPr/>
        </p:nvSpPr>
        <p:spPr bwMode="auto">
          <a:xfrm>
            <a:off x="6935788" y="4551363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2" name="Freeform 259"/>
          <p:cNvSpPr>
            <a:spLocks/>
          </p:cNvSpPr>
          <p:nvPr/>
        </p:nvSpPr>
        <p:spPr bwMode="auto">
          <a:xfrm>
            <a:off x="1217613" y="4522788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3" name="Freeform 260"/>
          <p:cNvSpPr>
            <a:spLocks/>
          </p:cNvSpPr>
          <p:nvPr/>
        </p:nvSpPr>
        <p:spPr bwMode="auto">
          <a:xfrm>
            <a:off x="1408113" y="4543425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4" name="Freeform 261"/>
          <p:cNvSpPr>
            <a:spLocks/>
          </p:cNvSpPr>
          <p:nvPr/>
        </p:nvSpPr>
        <p:spPr bwMode="auto">
          <a:xfrm rot="-10764037">
            <a:off x="7296150" y="5081588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5" name="Freeform 262"/>
          <p:cNvSpPr>
            <a:spLocks/>
          </p:cNvSpPr>
          <p:nvPr/>
        </p:nvSpPr>
        <p:spPr bwMode="auto">
          <a:xfrm rot="-10764037">
            <a:off x="4748213" y="5076825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6" name="Freeform 263"/>
          <p:cNvSpPr>
            <a:spLocks/>
          </p:cNvSpPr>
          <p:nvPr/>
        </p:nvSpPr>
        <p:spPr bwMode="auto">
          <a:xfrm rot="-10764037">
            <a:off x="4130675" y="5064125"/>
            <a:ext cx="268288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7" name="Freeform 264"/>
          <p:cNvSpPr>
            <a:spLocks/>
          </p:cNvSpPr>
          <p:nvPr/>
        </p:nvSpPr>
        <p:spPr bwMode="auto">
          <a:xfrm rot="-10764037">
            <a:off x="2708275" y="5078413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898" name="Freeform 265"/>
          <p:cNvSpPr>
            <a:spLocks/>
          </p:cNvSpPr>
          <p:nvPr/>
        </p:nvSpPr>
        <p:spPr bwMode="auto">
          <a:xfrm rot="-10764037">
            <a:off x="7621588" y="5083175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7772400" cy="609600"/>
          </a:xfrm>
        </p:spPr>
        <p:txBody>
          <a:bodyPr/>
          <a:lstStyle/>
          <a:p>
            <a:r>
              <a:rPr lang="en-GB" b="0" dirty="0" smtClean="0"/>
              <a:t>Transport through the cell membrane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763000" cy="3733800"/>
          </a:xfrm>
        </p:spPr>
        <p:txBody>
          <a:bodyPr/>
          <a:lstStyle/>
          <a:p>
            <a:r>
              <a:rPr lang="en-GB" b="1" dirty="0" smtClean="0"/>
              <a:t>Cell membrane is selectively permeable.</a:t>
            </a:r>
          </a:p>
          <a:p>
            <a:r>
              <a:rPr lang="en-GB" dirty="0" smtClean="0"/>
              <a:t>Through the </a:t>
            </a:r>
            <a:r>
              <a:rPr lang="en-GB" u="sng" dirty="0" smtClean="0"/>
              <a:t>proteins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 - water –soluble substances e.g. ions, glucose </a:t>
            </a:r>
          </a:p>
          <a:p>
            <a:r>
              <a:rPr lang="en-GB" dirty="0" smtClean="0"/>
              <a:t>Directly through the </a:t>
            </a:r>
            <a:r>
              <a:rPr lang="en-GB" u="sng" dirty="0" smtClean="0"/>
              <a:t>lipid </a:t>
            </a:r>
            <a:r>
              <a:rPr lang="en-GB" u="sng" dirty="0" err="1" smtClean="0"/>
              <a:t>bilayer</a:t>
            </a:r>
            <a:r>
              <a:rPr lang="en-GB" dirty="0" smtClean="0"/>
              <a:t>.</a:t>
            </a:r>
          </a:p>
          <a:p>
            <a:pPr>
              <a:buNone/>
            </a:pPr>
            <a:r>
              <a:rPr lang="en-GB" dirty="0" smtClean="0"/>
              <a:t>    - fat – soluble substance (O2, CO2, </a:t>
            </a:r>
            <a:r>
              <a:rPr lang="en-US" dirty="0" smtClean="0"/>
              <a:t>N2, alcohol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908050" y="4875213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092200" y="4875213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277938" y="4875213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462088" y="4875213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38425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22575" y="490220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008313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192463" y="490220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378200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4044950" y="4916488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230688" y="4916488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414838" y="4916488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4600575" y="4916488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784725" y="4916488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962650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6146800" y="490220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332538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516688" y="490220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702425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873875" y="490220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7059613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7243763" y="490220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429500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613650" y="490220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799388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983538" y="490220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8169275" y="49022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969963" y="5100638"/>
            <a:ext cx="123825" cy="541337"/>
            <a:chOff x="424" y="2880"/>
            <a:chExt cx="200" cy="768"/>
          </a:xfrm>
        </p:grpSpPr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1503363" y="5100638"/>
            <a:ext cx="123825" cy="541337"/>
            <a:chOff x="424" y="2880"/>
            <a:chExt cx="200" cy="768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1123950" y="5100638"/>
            <a:ext cx="123825" cy="496887"/>
            <a:chOff x="288" y="2784"/>
            <a:chExt cx="152" cy="528"/>
          </a:xfrm>
        </p:grpSpPr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2670175" y="5140325"/>
            <a:ext cx="123825" cy="496888"/>
            <a:chOff x="288" y="2784"/>
            <a:chExt cx="152" cy="528"/>
          </a:xfrm>
        </p:grpSpPr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1287463" y="5100638"/>
            <a:ext cx="193675" cy="525462"/>
            <a:chOff x="367" y="2605"/>
            <a:chExt cx="151" cy="559"/>
          </a:xfrm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2833688" y="5132388"/>
            <a:ext cx="193675" cy="525462"/>
            <a:chOff x="367" y="2605"/>
            <a:chExt cx="151" cy="559"/>
          </a:xfrm>
        </p:grpSpPr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9" name="Freeform 48"/>
          <p:cNvSpPr>
            <a:spLocks/>
          </p:cNvSpPr>
          <p:nvPr/>
        </p:nvSpPr>
        <p:spPr bwMode="auto">
          <a:xfrm>
            <a:off x="3130550" y="5126038"/>
            <a:ext cx="58738" cy="541337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3065463" y="5126038"/>
            <a:ext cx="65087" cy="338137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4146550" y="5153025"/>
            <a:ext cx="58738" cy="541338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4081463" y="5153025"/>
            <a:ext cx="65087" cy="338138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3297238" y="5126038"/>
            <a:ext cx="46037" cy="496887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3219450" y="5126038"/>
            <a:ext cx="39688" cy="452437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4335463" y="5165725"/>
            <a:ext cx="46037" cy="496888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257675" y="5165725"/>
            <a:ext cx="39688" cy="452438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3382963" y="5126038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3487738" y="5133975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421188" y="5157788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4525963" y="5165725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61" name="Group 60"/>
          <p:cNvGrpSpPr>
            <a:grpSpLocks/>
          </p:cNvGrpSpPr>
          <p:nvPr/>
        </p:nvGrpSpPr>
        <p:grpSpPr bwMode="auto">
          <a:xfrm>
            <a:off x="4641850" y="5159375"/>
            <a:ext cx="123825" cy="541338"/>
            <a:chOff x="424" y="2880"/>
            <a:chExt cx="200" cy="768"/>
          </a:xfrm>
        </p:grpSpPr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4" name="Group 63"/>
          <p:cNvGrpSpPr>
            <a:grpSpLocks/>
          </p:cNvGrpSpPr>
          <p:nvPr/>
        </p:nvGrpSpPr>
        <p:grpSpPr bwMode="auto">
          <a:xfrm>
            <a:off x="6167438" y="5145088"/>
            <a:ext cx="123825" cy="541337"/>
            <a:chOff x="424" y="2880"/>
            <a:chExt cx="200" cy="768"/>
          </a:xfrm>
        </p:grpSpPr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7" name="Group 66"/>
          <p:cNvGrpSpPr>
            <a:grpSpLocks/>
          </p:cNvGrpSpPr>
          <p:nvPr/>
        </p:nvGrpSpPr>
        <p:grpSpPr bwMode="auto">
          <a:xfrm>
            <a:off x="4795838" y="5159375"/>
            <a:ext cx="123825" cy="496888"/>
            <a:chOff x="288" y="2784"/>
            <a:chExt cx="152" cy="528"/>
          </a:xfrm>
        </p:grpSpPr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0" name="Group 69"/>
          <p:cNvGrpSpPr>
            <a:grpSpLocks/>
          </p:cNvGrpSpPr>
          <p:nvPr/>
        </p:nvGrpSpPr>
        <p:grpSpPr bwMode="auto">
          <a:xfrm>
            <a:off x="6343650" y="5157788"/>
            <a:ext cx="123825" cy="496887"/>
            <a:chOff x="288" y="2784"/>
            <a:chExt cx="152" cy="528"/>
          </a:xfrm>
        </p:grpSpPr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5951538" y="5145088"/>
            <a:ext cx="193675" cy="525462"/>
            <a:chOff x="367" y="2605"/>
            <a:chExt cx="151" cy="559"/>
          </a:xfrm>
        </p:grpSpPr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507163" y="5149850"/>
            <a:ext cx="193675" cy="525463"/>
            <a:chOff x="367" y="2605"/>
            <a:chExt cx="151" cy="559"/>
          </a:xfrm>
        </p:grpSpPr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6732588" y="5137150"/>
            <a:ext cx="123825" cy="541338"/>
            <a:chOff x="424" y="2880"/>
            <a:chExt cx="200" cy="768"/>
          </a:xfrm>
        </p:grpSpPr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7253288" y="5137150"/>
            <a:ext cx="123825" cy="541338"/>
            <a:chOff x="424" y="2880"/>
            <a:chExt cx="200" cy="768"/>
          </a:xfrm>
        </p:grpSpPr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6886575" y="5137150"/>
            <a:ext cx="123825" cy="496888"/>
            <a:chOff x="288" y="2784"/>
            <a:chExt cx="152" cy="528"/>
          </a:xfrm>
        </p:grpSpPr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7429500" y="5149850"/>
            <a:ext cx="123825" cy="496888"/>
            <a:chOff x="288" y="2784"/>
            <a:chExt cx="152" cy="528"/>
          </a:xfrm>
        </p:grpSpPr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1" name="Group 90"/>
          <p:cNvGrpSpPr>
            <a:grpSpLocks/>
          </p:cNvGrpSpPr>
          <p:nvPr/>
        </p:nvGrpSpPr>
        <p:grpSpPr bwMode="auto">
          <a:xfrm>
            <a:off x="7037388" y="5137150"/>
            <a:ext cx="193675" cy="525463"/>
            <a:chOff x="367" y="2605"/>
            <a:chExt cx="151" cy="559"/>
          </a:xfrm>
        </p:grpSpPr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4" name="Group 93"/>
          <p:cNvGrpSpPr>
            <a:grpSpLocks/>
          </p:cNvGrpSpPr>
          <p:nvPr/>
        </p:nvGrpSpPr>
        <p:grpSpPr bwMode="auto">
          <a:xfrm>
            <a:off x="7593013" y="5141913"/>
            <a:ext cx="193675" cy="525462"/>
            <a:chOff x="367" y="2605"/>
            <a:chExt cx="151" cy="559"/>
          </a:xfrm>
        </p:grpSpPr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7" name="Freeform 96"/>
          <p:cNvSpPr>
            <a:spLocks/>
          </p:cNvSpPr>
          <p:nvPr/>
        </p:nvSpPr>
        <p:spPr bwMode="auto">
          <a:xfrm>
            <a:off x="7891463" y="5137150"/>
            <a:ext cx="58737" cy="541338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>
            <a:off x="7826375" y="5137150"/>
            <a:ext cx="65088" cy="338138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8058150" y="5137150"/>
            <a:ext cx="46038" cy="496888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7980363" y="5137150"/>
            <a:ext cx="39687" cy="452438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8143875" y="5137150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8248650" y="5145088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Oval 102"/>
          <p:cNvSpPr>
            <a:spLocks noChangeArrowheads="1"/>
          </p:cNvSpPr>
          <p:nvPr/>
        </p:nvSpPr>
        <p:spPr bwMode="auto">
          <a:xfrm flipH="1" flipV="1">
            <a:off x="8199438" y="61468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4" name="Oval 103"/>
          <p:cNvSpPr>
            <a:spLocks noChangeArrowheads="1"/>
          </p:cNvSpPr>
          <p:nvPr/>
        </p:nvSpPr>
        <p:spPr bwMode="auto">
          <a:xfrm flipH="1" flipV="1">
            <a:off x="8013700" y="614680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5" name="Oval 104"/>
          <p:cNvSpPr>
            <a:spLocks noChangeArrowheads="1"/>
          </p:cNvSpPr>
          <p:nvPr/>
        </p:nvSpPr>
        <p:spPr bwMode="auto">
          <a:xfrm flipH="1" flipV="1">
            <a:off x="7829550" y="61468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 flipH="1" flipV="1">
            <a:off x="7643813" y="614680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7" name="Oval 106"/>
          <p:cNvSpPr>
            <a:spLocks noChangeArrowheads="1"/>
          </p:cNvSpPr>
          <p:nvPr/>
        </p:nvSpPr>
        <p:spPr bwMode="auto">
          <a:xfrm flipH="1" flipV="1">
            <a:off x="7459663" y="61468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 flipH="1" flipV="1">
            <a:off x="7273925" y="614680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 flipH="1" flipV="1">
            <a:off x="7089775" y="61468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 flipH="1" flipV="1">
            <a:off x="6904038" y="614680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1" name="Oval 110"/>
          <p:cNvSpPr>
            <a:spLocks noChangeArrowheads="1"/>
          </p:cNvSpPr>
          <p:nvPr/>
        </p:nvSpPr>
        <p:spPr bwMode="auto">
          <a:xfrm flipH="1" flipV="1">
            <a:off x="5792788" y="6199188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2" name="Oval 111"/>
          <p:cNvSpPr>
            <a:spLocks noChangeArrowheads="1"/>
          </p:cNvSpPr>
          <p:nvPr/>
        </p:nvSpPr>
        <p:spPr bwMode="auto">
          <a:xfrm flipH="1" flipV="1">
            <a:off x="5594350" y="61880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 flipH="1" flipV="1">
            <a:off x="5410200" y="61880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4" name="Oval 113"/>
          <p:cNvSpPr>
            <a:spLocks noChangeArrowheads="1"/>
          </p:cNvSpPr>
          <p:nvPr/>
        </p:nvSpPr>
        <p:spPr bwMode="auto">
          <a:xfrm flipH="1" flipV="1">
            <a:off x="5224463" y="61880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5" name="Oval 114"/>
          <p:cNvSpPr>
            <a:spLocks noChangeArrowheads="1"/>
          </p:cNvSpPr>
          <p:nvPr/>
        </p:nvSpPr>
        <p:spPr bwMode="auto">
          <a:xfrm flipH="1" flipV="1">
            <a:off x="5040313" y="61880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6" name="Oval 115"/>
          <p:cNvSpPr>
            <a:spLocks noChangeArrowheads="1"/>
          </p:cNvSpPr>
          <p:nvPr/>
        </p:nvSpPr>
        <p:spPr bwMode="auto">
          <a:xfrm flipH="1" flipV="1">
            <a:off x="4879975" y="61880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7" name="Oval 116"/>
          <p:cNvSpPr>
            <a:spLocks noChangeArrowheads="1"/>
          </p:cNvSpPr>
          <p:nvPr/>
        </p:nvSpPr>
        <p:spPr bwMode="auto">
          <a:xfrm flipH="1" flipV="1">
            <a:off x="4681538" y="61753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8" name="Oval 117"/>
          <p:cNvSpPr>
            <a:spLocks noChangeArrowheads="1"/>
          </p:cNvSpPr>
          <p:nvPr/>
        </p:nvSpPr>
        <p:spPr bwMode="auto">
          <a:xfrm flipH="1" flipV="1">
            <a:off x="4495800" y="6175375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19" name="Oval 118"/>
          <p:cNvSpPr>
            <a:spLocks noChangeArrowheads="1"/>
          </p:cNvSpPr>
          <p:nvPr/>
        </p:nvSpPr>
        <p:spPr bwMode="auto">
          <a:xfrm flipH="1" flipV="1">
            <a:off x="4311650" y="6175375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0" name="Oval 119"/>
          <p:cNvSpPr>
            <a:spLocks noChangeArrowheads="1"/>
          </p:cNvSpPr>
          <p:nvPr/>
        </p:nvSpPr>
        <p:spPr bwMode="auto">
          <a:xfrm flipH="1" flipV="1">
            <a:off x="4125913" y="6175375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1" name="Oval 120"/>
          <p:cNvSpPr>
            <a:spLocks noChangeArrowheads="1"/>
          </p:cNvSpPr>
          <p:nvPr/>
        </p:nvSpPr>
        <p:spPr bwMode="auto">
          <a:xfrm flipH="1" flipV="1">
            <a:off x="3459163" y="61341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2" name="Oval 121"/>
          <p:cNvSpPr>
            <a:spLocks noChangeArrowheads="1"/>
          </p:cNvSpPr>
          <p:nvPr/>
        </p:nvSpPr>
        <p:spPr bwMode="auto">
          <a:xfrm flipH="1" flipV="1">
            <a:off x="3273425" y="6134100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3" name="Oval 122"/>
          <p:cNvSpPr>
            <a:spLocks noChangeArrowheads="1"/>
          </p:cNvSpPr>
          <p:nvPr/>
        </p:nvSpPr>
        <p:spPr bwMode="auto">
          <a:xfrm flipH="1" flipV="1">
            <a:off x="3089275" y="61341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 flipH="1" flipV="1">
            <a:off x="2903538" y="6134100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5" name="Oval 124"/>
          <p:cNvSpPr>
            <a:spLocks noChangeArrowheads="1"/>
          </p:cNvSpPr>
          <p:nvPr/>
        </p:nvSpPr>
        <p:spPr bwMode="auto">
          <a:xfrm flipH="1" flipV="1">
            <a:off x="2719388" y="6134100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 flipH="1" flipV="1">
            <a:off x="1543050" y="6107113"/>
            <a:ext cx="185738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7" name="Oval 126"/>
          <p:cNvSpPr>
            <a:spLocks noChangeArrowheads="1"/>
          </p:cNvSpPr>
          <p:nvPr/>
        </p:nvSpPr>
        <p:spPr bwMode="auto">
          <a:xfrm flipH="1" flipV="1">
            <a:off x="1358900" y="6107113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8" name="Oval 127"/>
          <p:cNvSpPr>
            <a:spLocks noChangeArrowheads="1"/>
          </p:cNvSpPr>
          <p:nvPr/>
        </p:nvSpPr>
        <p:spPr bwMode="auto">
          <a:xfrm flipH="1" flipV="1">
            <a:off x="1173163" y="6107113"/>
            <a:ext cx="185737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29" name="Oval 128"/>
          <p:cNvSpPr>
            <a:spLocks noChangeArrowheads="1"/>
          </p:cNvSpPr>
          <p:nvPr/>
        </p:nvSpPr>
        <p:spPr bwMode="auto">
          <a:xfrm flipH="1" flipV="1">
            <a:off x="989013" y="6107113"/>
            <a:ext cx="184150" cy="225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30" name="Group 129"/>
          <p:cNvGrpSpPr>
            <a:grpSpLocks/>
          </p:cNvGrpSpPr>
          <p:nvPr/>
        </p:nvGrpSpPr>
        <p:grpSpPr bwMode="auto">
          <a:xfrm flipH="1" flipV="1">
            <a:off x="8223250" y="5605463"/>
            <a:ext cx="123825" cy="541337"/>
            <a:chOff x="424" y="2880"/>
            <a:chExt cx="200" cy="768"/>
          </a:xfrm>
        </p:grpSpPr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3" name="Group 132"/>
          <p:cNvGrpSpPr>
            <a:grpSpLocks/>
          </p:cNvGrpSpPr>
          <p:nvPr/>
        </p:nvGrpSpPr>
        <p:grpSpPr bwMode="auto">
          <a:xfrm flipH="1" flipV="1">
            <a:off x="7689850" y="5605463"/>
            <a:ext cx="123825" cy="541337"/>
            <a:chOff x="424" y="2880"/>
            <a:chExt cx="200" cy="768"/>
          </a:xfrm>
        </p:grpSpPr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6" name="Group 135"/>
          <p:cNvGrpSpPr>
            <a:grpSpLocks/>
          </p:cNvGrpSpPr>
          <p:nvPr/>
        </p:nvGrpSpPr>
        <p:grpSpPr bwMode="auto">
          <a:xfrm flipH="1" flipV="1">
            <a:off x="8069263" y="5649913"/>
            <a:ext cx="123825" cy="496887"/>
            <a:chOff x="288" y="2784"/>
            <a:chExt cx="152" cy="528"/>
          </a:xfrm>
        </p:grpSpPr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9" name="Group 138"/>
          <p:cNvGrpSpPr>
            <a:grpSpLocks/>
          </p:cNvGrpSpPr>
          <p:nvPr/>
        </p:nvGrpSpPr>
        <p:grpSpPr bwMode="auto">
          <a:xfrm flipH="1" flipV="1">
            <a:off x="7513638" y="5637213"/>
            <a:ext cx="123825" cy="496887"/>
            <a:chOff x="288" y="2784"/>
            <a:chExt cx="152" cy="528"/>
          </a:xfrm>
        </p:grpSpPr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2" name="Group 141"/>
          <p:cNvGrpSpPr>
            <a:grpSpLocks/>
          </p:cNvGrpSpPr>
          <p:nvPr/>
        </p:nvGrpSpPr>
        <p:grpSpPr bwMode="auto">
          <a:xfrm flipH="1" flipV="1">
            <a:off x="7835900" y="5621338"/>
            <a:ext cx="193675" cy="525462"/>
            <a:chOff x="367" y="2605"/>
            <a:chExt cx="151" cy="559"/>
          </a:xfrm>
        </p:grpSpPr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5" name="Group 144"/>
          <p:cNvGrpSpPr>
            <a:grpSpLocks/>
          </p:cNvGrpSpPr>
          <p:nvPr/>
        </p:nvGrpSpPr>
        <p:grpSpPr bwMode="auto">
          <a:xfrm flipH="1" flipV="1">
            <a:off x="7280275" y="5616575"/>
            <a:ext cx="193675" cy="525463"/>
            <a:chOff x="367" y="2605"/>
            <a:chExt cx="151" cy="559"/>
          </a:xfrm>
        </p:grpSpPr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8" name="Group 147"/>
          <p:cNvGrpSpPr>
            <a:grpSpLocks/>
          </p:cNvGrpSpPr>
          <p:nvPr/>
        </p:nvGrpSpPr>
        <p:grpSpPr bwMode="auto">
          <a:xfrm flipH="1" flipV="1">
            <a:off x="7118350" y="5607050"/>
            <a:ext cx="123825" cy="541338"/>
            <a:chOff x="424" y="2880"/>
            <a:chExt cx="200" cy="768"/>
          </a:xfrm>
        </p:grpSpPr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1" name="Group 150"/>
          <p:cNvGrpSpPr>
            <a:grpSpLocks/>
          </p:cNvGrpSpPr>
          <p:nvPr/>
        </p:nvGrpSpPr>
        <p:grpSpPr bwMode="auto">
          <a:xfrm flipH="1" flipV="1">
            <a:off x="5619750" y="5634038"/>
            <a:ext cx="123825" cy="541337"/>
            <a:chOff x="424" y="2880"/>
            <a:chExt cx="200" cy="768"/>
          </a:xfrm>
        </p:grpSpPr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4" name="Group 153"/>
          <p:cNvGrpSpPr>
            <a:grpSpLocks/>
          </p:cNvGrpSpPr>
          <p:nvPr/>
        </p:nvGrpSpPr>
        <p:grpSpPr bwMode="auto">
          <a:xfrm flipH="1" flipV="1">
            <a:off x="6964363" y="5651500"/>
            <a:ext cx="123825" cy="496888"/>
            <a:chOff x="288" y="2784"/>
            <a:chExt cx="152" cy="528"/>
          </a:xfrm>
        </p:grpSpPr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7" name="Group 156"/>
          <p:cNvGrpSpPr>
            <a:grpSpLocks/>
          </p:cNvGrpSpPr>
          <p:nvPr/>
        </p:nvGrpSpPr>
        <p:grpSpPr bwMode="auto">
          <a:xfrm flipH="1" flipV="1">
            <a:off x="5443538" y="5665788"/>
            <a:ext cx="123825" cy="496887"/>
            <a:chOff x="288" y="2784"/>
            <a:chExt cx="152" cy="528"/>
          </a:xfrm>
        </p:grpSpPr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0" name="Group 159"/>
          <p:cNvGrpSpPr>
            <a:grpSpLocks/>
          </p:cNvGrpSpPr>
          <p:nvPr/>
        </p:nvGrpSpPr>
        <p:grpSpPr bwMode="auto">
          <a:xfrm flipH="1" flipV="1">
            <a:off x="5765800" y="5649913"/>
            <a:ext cx="193675" cy="525462"/>
            <a:chOff x="367" y="2605"/>
            <a:chExt cx="151" cy="559"/>
          </a:xfrm>
        </p:grpSpPr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3" name="Group 162"/>
          <p:cNvGrpSpPr>
            <a:grpSpLocks/>
          </p:cNvGrpSpPr>
          <p:nvPr/>
        </p:nvGrpSpPr>
        <p:grpSpPr bwMode="auto">
          <a:xfrm flipH="1" flipV="1">
            <a:off x="5210175" y="5645150"/>
            <a:ext cx="193675" cy="525463"/>
            <a:chOff x="367" y="2605"/>
            <a:chExt cx="151" cy="559"/>
          </a:xfrm>
        </p:grpSpPr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6" name="Group 165"/>
          <p:cNvGrpSpPr>
            <a:grpSpLocks/>
          </p:cNvGrpSpPr>
          <p:nvPr/>
        </p:nvGrpSpPr>
        <p:grpSpPr bwMode="auto">
          <a:xfrm flipH="1" flipV="1">
            <a:off x="5059363" y="5627688"/>
            <a:ext cx="123825" cy="541337"/>
            <a:chOff x="424" y="2880"/>
            <a:chExt cx="200" cy="768"/>
          </a:xfrm>
        </p:grpSpPr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9" name="Group 168"/>
          <p:cNvGrpSpPr>
            <a:grpSpLocks/>
          </p:cNvGrpSpPr>
          <p:nvPr/>
        </p:nvGrpSpPr>
        <p:grpSpPr bwMode="auto">
          <a:xfrm flipH="1" flipV="1">
            <a:off x="4511675" y="5614988"/>
            <a:ext cx="123825" cy="541337"/>
            <a:chOff x="424" y="2880"/>
            <a:chExt cx="200" cy="768"/>
          </a:xfrm>
        </p:grpSpPr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2" name="Group 171"/>
          <p:cNvGrpSpPr>
            <a:grpSpLocks/>
          </p:cNvGrpSpPr>
          <p:nvPr/>
        </p:nvGrpSpPr>
        <p:grpSpPr bwMode="auto">
          <a:xfrm flipH="1" flipV="1">
            <a:off x="4905375" y="5672138"/>
            <a:ext cx="123825" cy="496887"/>
            <a:chOff x="288" y="2784"/>
            <a:chExt cx="152" cy="528"/>
          </a:xfrm>
        </p:grpSpPr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5" name="Group 174"/>
          <p:cNvGrpSpPr>
            <a:grpSpLocks/>
          </p:cNvGrpSpPr>
          <p:nvPr/>
        </p:nvGrpSpPr>
        <p:grpSpPr bwMode="auto">
          <a:xfrm flipH="1" flipV="1">
            <a:off x="4335463" y="5646738"/>
            <a:ext cx="123825" cy="496887"/>
            <a:chOff x="288" y="2784"/>
            <a:chExt cx="152" cy="528"/>
          </a:xfrm>
        </p:grpSpPr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8" name="Group 177"/>
          <p:cNvGrpSpPr>
            <a:grpSpLocks/>
          </p:cNvGrpSpPr>
          <p:nvPr/>
        </p:nvGrpSpPr>
        <p:grpSpPr bwMode="auto">
          <a:xfrm flipH="1" flipV="1">
            <a:off x="4657725" y="5630863"/>
            <a:ext cx="193675" cy="525462"/>
            <a:chOff x="367" y="2605"/>
            <a:chExt cx="151" cy="559"/>
          </a:xfrm>
        </p:grpSpPr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1" name="Group 180"/>
          <p:cNvGrpSpPr>
            <a:grpSpLocks/>
          </p:cNvGrpSpPr>
          <p:nvPr/>
        </p:nvGrpSpPr>
        <p:grpSpPr bwMode="auto">
          <a:xfrm flipH="1" flipV="1">
            <a:off x="4102100" y="5626100"/>
            <a:ext cx="193675" cy="525463"/>
            <a:chOff x="367" y="2605"/>
            <a:chExt cx="151" cy="559"/>
          </a:xfrm>
        </p:grpSpPr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4" name="Group 183"/>
          <p:cNvGrpSpPr>
            <a:grpSpLocks/>
          </p:cNvGrpSpPr>
          <p:nvPr/>
        </p:nvGrpSpPr>
        <p:grpSpPr bwMode="auto">
          <a:xfrm flipH="1" flipV="1">
            <a:off x="3463925" y="5595938"/>
            <a:ext cx="123825" cy="541337"/>
            <a:chOff x="424" y="2880"/>
            <a:chExt cx="200" cy="768"/>
          </a:xfrm>
        </p:grpSpPr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87" name="Group 186"/>
          <p:cNvGrpSpPr>
            <a:grpSpLocks/>
          </p:cNvGrpSpPr>
          <p:nvPr/>
        </p:nvGrpSpPr>
        <p:grpSpPr bwMode="auto">
          <a:xfrm flipH="1" flipV="1">
            <a:off x="2930525" y="5595938"/>
            <a:ext cx="123825" cy="541337"/>
            <a:chOff x="424" y="2880"/>
            <a:chExt cx="200" cy="768"/>
          </a:xfrm>
        </p:grpSpPr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528" y="2880"/>
              <a:ext cx="96" cy="768"/>
            </a:xfrm>
            <a:custGeom>
              <a:avLst/>
              <a:gdLst>
                <a:gd name="T0" fmla="*/ 0 w 104"/>
                <a:gd name="T1" fmla="*/ 0 h 768"/>
                <a:gd name="T2" fmla="*/ 96 w 104"/>
                <a:gd name="T3" fmla="*/ 336 h 768"/>
                <a:gd name="T4" fmla="*/ 48 w 104"/>
                <a:gd name="T5" fmla="*/ 624 h 768"/>
                <a:gd name="T6" fmla="*/ 96 w 104"/>
                <a:gd name="T7" fmla="*/ 768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768"/>
                <a:gd name="T14" fmla="*/ 104 w 104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768">
                  <a:moveTo>
                    <a:pt x="0" y="0"/>
                  </a:moveTo>
                  <a:cubicBezTo>
                    <a:pt x="44" y="116"/>
                    <a:pt x="88" y="232"/>
                    <a:pt x="96" y="336"/>
                  </a:cubicBezTo>
                  <a:cubicBezTo>
                    <a:pt x="104" y="440"/>
                    <a:pt x="48" y="552"/>
                    <a:pt x="48" y="624"/>
                  </a:cubicBezTo>
                  <a:cubicBezTo>
                    <a:pt x="48" y="696"/>
                    <a:pt x="72" y="732"/>
                    <a:pt x="96" y="76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424" y="2880"/>
              <a:ext cx="104" cy="480"/>
            </a:xfrm>
            <a:custGeom>
              <a:avLst/>
              <a:gdLst>
                <a:gd name="T0" fmla="*/ 56 w 104"/>
                <a:gd name="T1" fmla="*/ 0 h 480"/>
                <a:gd name="T2" fmla="*/ 8 w 104"/>
                <a:gd name="T3" fmla="*/ 288 h 480"/>
                <a:gd name="T4" fmla="*/ 104 w 104"/>
                <a:gd name="T5" fmla="*/ 480 h 480"/>
                <a:gd name="T6" fmla="*/ 0 60000 65536"/>
                <a:gd name="T7" fmla="*/ 0 60000 65536"/>
                <a:gd name="T8" fmla="*/ 0 60000 65536"/>
                <a:gd name="T9" fmla="*/ 0 w 104"/>
                <a:gd name="T10" fmla="*/ 0 h 480"/>
                <a:gd name="T11" fmla="*/ 104 w 104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" h="480">
                  <a:moveTo>
                    <a:pt x="56" y="0"/>
                  </a:moveTo>
                  <a:cubicBezTo>
                    <a:pt x="28" y="104"/>
                    <a:pt x="0" y="208"/>
                    <a:pt x="8" y="288"/>
                  </a:cubicBezTo>
                  <a:cubicBezTo>
                    <a:pt x="16" y="368"/>
                    <a:pt x="60" y="424"/>
                    <a:pt x="104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 flipH="1" flipV="1">
            <a:off x="3309938" y="5640388"/>
            <a:ext cx="123825" cy="496887"/>
            <a:chOff x="288" y="2784"/>
            <a:chExt cx="152" cy="528"/>
          </a:xfrm>
        </p:grpSpPr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3" name="Group 192"/>
          <p:cNvGrpSpPr>
            <a:grpSpLocks/>
          </p:cNvGrpSpPr>
          <p:nvPr/>
        </p:nvGrpSpPr>
        <p:grpSpPr bwMode="auto">
          <a:xfrm flipH="1" flipV="1">
            <a:off x="2754313" y="5627688"/>
            <a:ext cx="123825" cy="496887"/>
            <a:chOff x="288" y="2784"/>
            <a:chExt cx="152" cy="528"/>
          </a:xfrm>
        </p:grpSpPr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84" y="2784"/>
              <a:ext cx="56" cy="528"/>
            </a:xfrm>
            <a:custGeom>
              <a:avLst/>
              <a:gdLst>
                <a:gd name="T0" fmla="*/ 0 w 56"/>
                <a:gd name="T1" fmla="*/ 0 h 528"/>
                <a:gd name="T2" fmla="*/ 48 w 56"/>
                <a:gd name="T3" fmla="*/ 336 h 528"/>
                <a:gd name="T4" fmla="*/ 48 w 56"/>
                <a:gd name="T5" fmla="*/ 528 h 528"/>
                <a:gd name="T6" fmla="*/ 0 60000 65536"/>
                <a:gd name="T7" fmla="*/ 0 60000 65536"/>
                <a:gd name="T8" fmla="*/ 0 60000 65536"/>
                <a:gd name="T9" fmla="*/ 0 w 56"/>
                <a:gd name="T10" fmla="*/ 0 h 528"/>
                <a:gd name="T11" fmla="*/ 56 w 56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6" h="528">
                  <a:moveTo>
                    <a:pt x="0" y="0"/>
                  </a:moveTo>
                  <a:cubicBezTo>
                    <a:pt x="20" y="124"/>
                    <a:pt x="40" y="248"/>
                    <a:pt x="48" y="336"/>
                  </a:cubicBezTo>
                  <a:cubicBezTo>
                    <a:pt x="56" y="424"/>
                    <a:pt x="48" y="496"/>
                    <a:pt x="48" y="52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288" y="2784"/>
              <a:ext cx="48" cy="480"/>
            </a:xfrm>
            <a:custGeom>
              <a:avLst/>
              <a:gdLst>
                <a:gd name="T0" fmla="*/ 48 w 48"/>
                <a:gd name="T1" fmla="*/ 0 h 480"/>
                <a:gd name="T2" fmla="*/ 0 w 48"/>
                <a:gd name="T3" fmla="*/ 336 h 480"/>
                <a:gd name="T4" fmla="*/ 48 w 48"/>
                <a:gd name="T5" fmla="*/ 480 h 480"/>
                <a:gd name="T6" fmla="*/ 0 60000 65536"/>
                <a:gd name="T7" fmla="*/ 0 60000 65536"/>
                <a:gd name="T8" fmla="*/ 0 60000 65536"/>
                <a:gd name="T9" fmla="*/ 0 w 48"/>
                <a:gd name="T10" fmla="*/ 0 h 480"/>
                <a:gd name="T11" fmla="*/ 48 w 48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480">
                  <a:moveTo>
                    <a:pt x="48" y="0"/>
                  </a:moveTo>
                  <a:cubicBezTo>
                    <a:pt x="24" y="128"/>
                    <a:pt x="0" y="256"/>
                    <a:pt x="0" y="336"/>
                  </a:cubicBezTo>
                  <a:cubicBezTo>
                    <a:pt x="0" y="416"/>
                    <a:pt x="24" y="448"/>
                    <a:pt x="48" y="4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6" name="Group 195"/>
          <p:cNvGrpSpPr>
            <a:grpSpLocks/>
          </p:cNvGrpSpPr>
          <p:nvPr/>
        </p:nvGrpSpPr>
        <p:grpSpPr bwMode="auto">
          <a:xfrm flipH="1" flipV="1">
            <a:off x="3076575" y="5611813"/>
            <a:ext cx="193675" cy="525462"/>
            <a:chOff x="367" y="2605"/>
            <a:chExt cx="151" cy="559"/>
          </a:xfrm>
        </p:grpSpPr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99" name="Group 198"/>
          <p:cNvGrpSpPr>
            <a:grpSpLocks/>
          </p:cNvGrpSpPr>
          <p:nvPr/>
        </p:nvGrpSpPr>
        <p:grpSpPr bwMode="auto">
          <a:xfrm flipH="1" flipV="1">
            <a:off x="1530350" y="5580063"/>
            <a:ext cx="193675" cy="525462"/>
            <a:chOff x="367" y="2605"/>
            <a:chExt cx="151" cy="559"/>
          </a:xfrm>
        </p:grpSpPr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67" y="2605"/>
              <a:ext cx="52" cy="493"/>
            </a:xfrm>
            <a:custGeom>
              <a:avLst/>
              <a:gdLst>
                <a:gd name="T0" fmla="*/ 36 w 52"/>
                <a:gd name="T1" fmla="*/ 0 h 493"/>
                <a:gd name="T2" fmla="*/ 3 w 52"/>
                <a:gd name="T3" fmla="*/ 403 h 493"/>
                <a:gd name="T4" fmla="*/ 52 w 52"/>
                <a:gd name="T5" fmla="*/ 493 h 493"/>
                <a:gd name="T6" fmla="*/ 0 60000 65536"/>
                <a:gd name="T7" fmla="*/ 0 60000 65536"/>
                <a:gd name="T8" fmla="*/ 0 60000 65536"/>
                <a:gd name="T9" fmla="*/ 0 w 52"/>
                <a:gd name="T10" fmla="*/ 0 h 493"/>
                <a:gd name="T11" fmla="*/ 52 w 52"/>
                <a:gd name="T12" fmla="*/ 493 h 4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2" h="493">
                  <a:moveTo>
                    <a:pt x="36" y="0"/>
                  </a:moveTo>
                  <a:cubicBezTo>
                    <a:pt x="18" y="160"/>
                    <a:pt x="0" y="321"/>
                    <a:pt x="3" y="403"/>
                  </a:cubicBezTo>
                  <a:cubicBezTo>
                    <a:pt x="6" y="485"/>
                    <a:pt x="43" y="477"/>
                    <a:pt x="52" y="49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449" y="2614"/>
              <a:ext cx="69" cy="550"/>
            </a:xfrm>
            <a:custGeom>
              <a:avLst/>
              <a:gdLst>
                <a:gd name="T0" fmla="*/ 3 w 69"/>
                <a:gd name="T1" fmla="*/ 0 h 550"/>
                <a:gd name="T2" fmla="*/ 11 w 69"/>
                <a:gd name="T3" fmla="*/ 287 h 550"/>
                <a:gd name="T4" fmla="*/ 69 w 69"/>
                <a:gd name="T5" fmla="*/ 550 h 550"/>
                <a:gd name="T6" fmla="*/ 0 60000 65536"/>
                <a:gd name="T7" fmla="*/ 0 60000 65536"/>
                <a:gd name="T8" fmla="*/ 0 60000 65536"/>
                <a:gd name="T9" fmla="*/ 0 w 69"/>
                <a:gd name="T10" fmla="*/ 0 h 550"/>
                <a:gd name="T11" fmla="*/ 69 w 69"/>
                <a:gd name="T12" fmla="*/ 550 h 5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550">
                  <a:moveTo>
                    <a:pt x="3" y="0"/>
                  </a:moveTo>
                  <a:cubicBezTo>
                    <a:pt x="1" y="97"/>
                    <a:pt x="0" y="195"/>
                    <a:pt x="11" y="287"/>
                  </a:cubicBezTo>
                  <a:cubicBezTo>
                    <a:pt x="22" y="379"/>
                    <a:pt x="45" y="464"/>
                    <a:pt x="69" y="5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2" name="Freeform 201"/>
          <p:cNvSpPr>
            <a:spLocks/>
          </p:cNvSpPr>
          <p:nvPr/>
        </p:nvSpPr>
        <p:spPr bwMode="auto">
          <a:xfrm flipH="1" flipV="1">
            <a:off x="1366838" y="5568950"/>
            <a:ext cx="58737" cy="541338"/>
          </a:xfrm>
          <a:custGeom>
            <a:avLst/>
            <a:gdLst>
              <a:gd name="T0" fmla="*/ 0 w 104"/>
              <a:gd name="T1" fmla="*/ 0 h 768"/>
              <a:gd name="T2" fmla="*/ 96 w 104"/>
              <a:gd name="T3" fmla="*/ 336 h 768"/>
              <a:gd name="T4" fmla="*/ 48 w 104"/>
              <a:gd name="T5" fmla="*/ 624 h 768"/>
              <a:gd name="T6" fmla="*/ 96 w 104"/>
              <a:gd name="T7" fmla="*/ 768 h 768"/>
              <a:gd name="T8" fmla="*/ 0 60000 65536"/>
              <a:gd name="T9" fmla="*/ 0 60000 65536"/>
              <a:gd name="T10" fmla="*/ 0 60000 65536"/>
              <a:gd name="T11" fmla="*/ 0 60000 65536"/>
              <a:gd name="T12" fmla="*/ 0 w 104"/>
              <a:gd name="T13" fmla="*/ 0 h 768"/>
              <a:gd name="T14" fmla="*/ 104 w 104"/>
              <a:gd name="T15" fmla="*/ 768 h 7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4" h="768">
                <a:moveTo>
                  <a:pt x="0" y="0"/>
                </a:moveTo>
                <a:cubicBezTo>
                  <a:pt x="44" y="116"/>
                  <a:pt x="88" y="232"/>
                  <a:pt x="96" y="336"/>
                </a:cubicBezTo>
                <a:cubicBezTo>
                  <a:pt x="104" y="440"/>
                  <a:pt x="48" y="552"/>
                  <a:pt x="48" y="624"/>
                </a:cubicBezTo>
                <a:cubicBezTo>
                  <a:pt x="48" y="696"/>
                  <a:pt x="72" y="732"/>
                  <a:pt x="96" y="7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3" name="Freeform 202"/>
          <p:cNvSpPr>
            <a:spLocks/>
          </p:cNvSpPr>
          <p:nvPr/>
        </p:nvSpPr>
        <p:spPr bwMode="auto">
          <a:xfrm flipH="1" flipV="1">
            <a:off x="1425575" y="5772150"/>
            <a:ext cx="65088" cy="338138"/>
          </a:xfrm>
          <a:custGeom>
            <a:avLst/>
            <a:gdLst>
              <a:gd name="T0" fmla="*/ 56 w 104"/>
              <a:gd name="T1" fmla="*/ 0 h 480"/>
              <a:gd name="T2" fmla="*/ 8 w 104"/>
              <a:gd name="T3" fmla="*/ 288 h 480"/>
              <a:gd name="T4" fmla="*/ 104 w 104"/>
              <a:gd name="T5" fmla="*/ 480 h 480"/>
              <a:gd name="T6" fmla="*/ 0 60000 65536"/>
              <a:gd name="T7" fmla="*/ 0 60000 65536"/>
              <a:gd name="T8" fmla="*/ 0 60000 65536"/>
              <a:gd name="T9" fmla="*/ 0 w 104"/>
              <a:gd name="T10" fmla="*/ 0 h 480"/>
              <a:gd name="T11" fmla="*/ 104 w 104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480">
                <a:moveTo>
                  <a:pt x="56" y="0"/>
                </a:moveTo>
                <a:cubicBezTo>
                  <a:pt x="28" y="104"/>
                  <a:pt x="0" y="208"/>
                  <a:pt x="8" y="288"/>
                </a:cubicBezTo>
                <a:cubicBezTo>
                  <a:pt x="16" y="368"/>
                  <a:pt x="60" y="424"/>
                  <a:pt x="104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4" name="Freeform 203"/>
          <p:cNvSpPr>
            <a:spLocks/>
          </p:cNvSpPr>
          <p:nvPr/>
        </p:nvSpPr>
        <p:spPr bwMode="auto">
          <a:xfrm flipH="1" flipV="1">
            <a:off x="1212850" y="5613400"/>
            <a:ext cx="46038" cy="496888"/>
          </a:xfrm>
          <a:custGeom>
            <a:avLst/>
            <a:gdLst>
              <a:gd name="T0" fmla="*/ 0 w 56"/>
              <a:gd name="T1" fmla="*/ 0 h 528"/>
              <a:gd name="T2" fmla="*/ 48 w 56"/>
              <a:gd name="T3" fmla="*/ 336 h 528"/>
              <a:gd name="T4" fmla="*/ 48 w 56"/>
              <a:gd name="T5" fmla="*/ 528 h 528"/>
              <a:gd name="T6" fmla="*/ 0 60000 65536"/>
              <a:gd name="T7" fmla="*/ 0 60000 65536"/>
              <a:gd name="T8" fmla="*/ 0 60000 65536"/>
              <a:gd name="T9" fmla="*/ 0 w 56"/>
              <a:gd name="T10" fmla="*/ 0 h 528"/>
              <a:gd name="T11" fmla="*/ 56 w 56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528">
                <a:moveTo>
                  <a:pt x="0" y="0"/>
                </a:moveTo>
                <a:cubicBezTo>
                  <a:pt x="20" y="124"/>
                  <a:pt x="40" y="248"/>
                  <a:pt x="48" y="336"/>
                </a:cubicBezTo>
                <a:cubicBezTo>
                  <a:pt x="56" y="424"/>
                  <a:pt x="48" y="496"/>
                  <a:pt x="48" y="52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5" name="Freeform 204"/>
          <p:cNvSpPr>
            <a:spLocks/>
          </p:cNvSpPr>
          <p:nvPr/>
        </p:nvSpPr>
        <p:spPr bwMode="auto">
          <a:xfrm flipH="1" flipV="1">
            <a:off x="1296988" y="5657850"/>
            <a:ext cx="39687" cy="452438"/>
          </a:xfrm>
          <a:custGeom>
            <a:avLst/>
            <a:gdLst>
              <a:gd name="T0" fmla="*/ 48 w 48"/>
              <a:gd name="T1" fmla="*/ 0 h 480"/>
              <a:gd name="T2" fmla="*/ 0 w 48"/>
              <a:gd name="T3" fmla="*/ 336 h 480"/>
              <a:gd name="T4" fmla="*/ 48 w 48"/>
              <a:gd name="T5" fmla="*/ 480 h 480"/>
              <a:gd name="T6" fmla="*/ 0 60000 65536"/>
              <a:gd name="T7" fmla="*/ 0 60000 65536"/>
              <a:gd name="T8" fmla="*/ 0 60000 65536"/>
              <a:gd name="T9" fmla="*/ 0 w 48"/>
              <a:gd name="T10" fmla="*/ 0 h 480"/>
              <a:gd name="T11" fmla="*/ 48 w 48"/>
              <a:gd name="T12" fmla="*/ 480 h 4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" h="480">
                <a:moveTo>
                  <a:pt x="48" y="0"/>
                </a:moveTo>
                <a:cubicBezTo>
                  <a:pt x="24" y="128"/>
                  <a:pt x="0" y="256"/>
                  <a:pt x="0" y="336"/>
                </a:cubicBezTo>
                <a:cubicBezTo>
                  <a:pt x="0" y="416"/>
                  <a:pt x="24" y="448"/>
                  <a:pt x="48" y="4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6" name="Freeform 205"/>
          <p:cNvSpPr>
            <a:spLocks/>
          </p:cNvSpPr>
          <p:nvPr/>
        </p:nvSpPr>
        <p:spPr bwMode="auto">
          <a:xfrm flipH="1" flipV="1">
            <a:off x="1106488" y="5646738"/>
            <a:ext cx="66675" cy="463550"/>
          </a:xfrm>
          <a:custGeom>
            <a:avLst/>
            <a:gdLst>
              <a:gd name="T0" fmla="*/ 36 w 52"/>
              <a:gd name="T1" fmla="*/ 0 h 493"/>
              <a:gd name="T2" fmla="*/ 3 w 52"/>
              <a:gd name="T3" fmla="*/ 403 h 493"/>
              <a:gd name="T4" fmla="*/ 52 w 52"/>
              <a:gd name="T5" fmla="*/ 493 h 493"/>
              <a:gd name="T6" fmla="*/ 0 60000 65536"/>
              <a:gd name="T7" fmla="*/ 0 60000 65536"/>
              <a:gd name="T8" fmla="*/ 0 60000 65536"/>
              <a:gd name="T9" fmla="*/ 0 w 52"/>
              <a:gd name="T10" fmla="*/ 0 h 493"/>
              <a:gd name="T11" fmla="*/ 52 w 52"/>
              <a:gd name="T12" fmla="*/ 493 h 49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" h="493">
                <a:moveTo>
                  <a:pt x="36" y="0"/>
                </a:moveTo>
                <a:cubicBezTo>
                  <a:pt x="18" y="160"/>
                  <a:pt x="0" y="321"/>
                  <a:pt x="3" y="403"/>
                </a:cubicBezTo>
                <a:cubicBezTo>
                  <a:pt x="6" y="485"/>
                  <a:pt x="43" y="477"/>
                  <a:pt x="52" y="49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7" name="Freeform 206"/>
          <p:cNvSpPr>
            <a:spLocks/>
          </p:cNvSpPr>
          <p:nvPr/>
        </p:nvSpPr>
        <p:spPr bwMode="auto">
          <a:xfrm flipH="1" flipV="1">
            <a:off x="979488" y="5584825"/>
            <a:ext cx="88900" cy="517525"/>
          </a:xfrm>
          <a:custGeom>
            <a:avLst/>
            <a:gdLst>
              <a:gd name="T0" fmla="*/ 3 w 69"/>
              <a:gd name="T1" fmla="*/ 0 h 550"/>
              <a:gd name="T2" fmla="*/ 11 w 69"/>
              <a:gd name="T3" fmla="*/ 287 h 550"/>
              <a:gd name="T4" fmla="*/ 69 w 69"/>
              <a:gd name="T5" fmla="*/ 550 h 550"/>
              <a:gd name="T6" fmla="*/ 0 60000 65536"/>
              <a:gd name="T7" fmla="*/ 0 60000 65536"/>
              <a:gd name="T8" fmla="*/ 0 60000 65536"/>
              <a:gd name="T9" fmla="*/ 0 w 69"/>
              <a:gd name="T10" fmla="*/ 0 h 550"/>
              <a:gd name="T11" fmla="*/ 69 w 69"/>
              <a:gd name="T12" fmla="*/ 550 h 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9" h="550">
                <a:moveTo>
                  <a:pt x="3" y="0"/>
                </a:moveTo>
                <a:cubicBezTo>
                  <a:pt x="1" y="97"/>
                  <a:pt x="0" y="195"/>
                  <a:pt x="11" y="287"/>
                </a:cubicBezTo>
                <a:cubicBezTo>
                  <a:pt x="22" y="379"/>
                  <a:pt x="45" y="464"/>
                  <a:pt x="69" y="55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09" name="Freeform 212"/>
          <p:cNvSpPr>
            <a:spLocks/>
          </p:cNvSpPr>
          <p:nvPr/>
        </p:nvSpPr>
        <p:spPr bwMode="auto">
          <a:xfrm>
            <a:off x="4911725" y="4745038"/>
            <a:ext cx="1046163" cy="904875"/>
          </a:xfrm>
          <a:custGeom>
            <a:avLst/>
            <a:gdLst>
              <a:gd name="T0" fmla="*/ 27 w 659"/>
              <a:gd name="T1" fmla="*/ 41 h 570"/>
              <a:gd name="T2" fmla="*/ 18 w 659"/>
              <a:gd name="T3" fmla="*/ 164 h 570"/>
              <a:gd name="T4" fmla="*/ 10 w 659"/>
              <a:gd name="T5" fmla="*/ 189 h 570"/>
              <a:gd name="T6" fmla="*/ 18 w 659"/>
              <a:gd name="T7" fmla="*/ 362 h 570"/>
              <a:gd name="T8" fmla="*/ 265 w 659"/>
              <a:gd name="T9" fmla="*/ 542 h 570"/>
              <a:gd name="T10" fmla="*/ 364 w 659"/>
              <a:gd name="T11" fmla="*/ 567 h 570"/>
              <a:gd name="T12" fmla="*/ 495 w 659"/>
              <a:gd name="T13" fmla="*/ 551 h 570"/>
              <a:gd name="T14" fmla="*/ 577 w 659"/>
              <a:gd name="T15" fmla="*/ 526 h 570"/>
              <a:gd name="T16" fmla="*/ 643 w 659"/>
              <a:gd name="T17" fmla="*/ 452 h 570"/>
              <a:gd name="T18" fmla="*/ 659 w 659"/>
              <a:gd name="T19" fmla="*/ 403 h 570"/>
              <a:gd name="T20" fmla="*/ 651 w 659"/>
              <a:gd name="T21" fmla="*/ 197 h 570"/>
              <a:gd name="T22" fmla="*/ 643 w 659"/>
              <a:gd name="T23" fmla="*/ 57 h 570"/>
              <a:gd name="T24" fmla="*/ 569 w 659"/>
              <a:gd name="T25" fmla="*/ 16 h 570"/>
              <a:gd name="T26" fmla="*/ 446 w 659"/>
              <a:gd name="T27" fmla="*/ 41 h 570"/>
              <a:gd name="T28" fmla="*/ 421 w 659"/>
              <a:gd name="T29" fmla="*/ 82 h 570"/>
              <a:gd name="T30" fmla="*/ 347 w 659"/>
              <a:gd name="T31" fmla="*/ 230 h 570"/>
              <a:gd name="T32" fmla="*/ 273 w 659"/>
              <a:gd name="T33" fmla="*/ 181 h 570"/>
              <a:gd name="T34" fmla="*/ 265 w 659"/>
              <a:gd name="T35" fmla="*/ 74 h 570"/>
              <a:gd name="T36" fmla="*/ 125 w 659"/>
              <a:gd name="T37" fmla="*/ 0 h 570"/>
              <a:gd name="T38" fmla="*/ 51 w 659"/>
              <a:gd name="T39" fmla="*/ 8 h 570"/>
              <a:gd name="T40" fmla="*/ 27 w 659"/>
              <a:gd name="T41" fmla="*/ 41 h 5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9"/>
              <a:gd name="T64" fmla="*/ 0 h 570"/>
              <a:gd name="T65" fmla="*/ 659 w 659"/>
              <a:gd name="T66" fmla="*/ 570 h 5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9" h="570">
                <a:moveTo>
                  <a:pt x="27" y="41"/>
                </a:moveTo>
                <a:cubicBezTo>
                  <a:pt x="24" y="82"/>
                  <a:pt x="23" y="123"/>
                  <a:pt x="18" y="164"/>
                </a:cubicBezTo>
                <a:cubicBezTo>
                  <a:pt x="17" y="173"/>
                  <a:pt x="10" y="180"/>
                  <a:pt x="10" y="189"/>
                </a:cubicBezTo>
                <a:cubicBezTo>
                  <a:pt x="10" y="247"/>
                  <a:pt x="13" y="304"/>
                  <a:pt x="18" y="362"/>
                </a:cubicBezTo>
                <a:cubicBezTo>
                  <a:pt x="29" y="501"/>
                  <a:pt x="149" y="526"/>
                  <a:pt x="265" y="542"/>
                </a:cubicBezTo>
                <a:cubicBezTo>
                  <a:pt x="297" y="554"/>
                  <a:pt x="331" y="559"/>
                  <a:pt x="364" y="567"/>
                </a:cubicBezTo>
                <a:cubicBezTo>
                  <a:pt x="508" y="556"/>
                  <a:pt x="429" y="570"/>
                  <a:pt x="495" y="551"/>
                </a:cubicBezTo>
                <a:cubicBezTo>
                  <a:pt x="522" y="543"/>
                  <a:pt x="577" y="526"/>
                  <a:pt x="577" y="526"/>
                </a:cubicBezTo>
                <a:cubicBezTo>
                  <a:pt x="630" y="490"/>
                  <a:pt x="620" y="524"/>
                  <a:pt x="643" y="452"/>
                </a:cubicBezTo>
                <a:cubicBezTo>
                  <a:pt x="648" y="436"/>
                  <a:pt x="659" y="403"/>
                  <a:pt x="659" y="403"/>
                </a:cubicBezTo>
                <a:cubicBezTo>
                  <a:pt x="656" y="334"/>
                  <a:pt x="654" y="266"/>
                  <a:pt x="651" y="197"/>
                </a:cubicBezTo>
                <a:cubicBezTo>
                  <a:pt x="649" y="150"/>
                  <a:pt x="658" y="101"/>
                  <a:pt x="643" y="57"/>
                </a:cubicBezTo>
                <a:cubicBezTo>
                  <a:pt x="637" y="38"/>
                  <a:pt x="590" y="23"/>
                  <a:pt x="569" y="16"/>
                </a:cubicBezTo>
                <a:cubicBezTo>
                  <a:pt x="552" y="18"/>
                  <a:pt x="471" y="9"/>
                  <a:pt x="446" y="41"/>
                </a:cubicBezTo>
                <a:cubicBezTo>
                  <a:pt x="379" y="126"/>
                  <a:pt x="494" y="13"/>
                  <a:pt x="421" y="82"/>
                </a:cubicBezTo>
                <a:cubicBezTo>
                  <a:pt x="414" y="144"/>
                  <a:pt x="415" y="208"/>
                  <a:pt x="347" y="230"/>
                </a:cubicBezTo>
                <a:cubicBezTo>
                  <a:pt x="298" y="222"/>
                  <a:pt x="288" y="226"/>
                  <a:pt x="273" y="181"/>
                </a:cubicBezTo>
                <a:cubicBezTo>
                  <a:pt x="270" y="145"/>
                  <a:pt x="269" y="110"/>
                  <a:pt x="265" y="74"/>
                </a:cubicBezTo>
                <a:cubicBezTo>
                  <a:pt x="258" y="19"/>
                  <a:pt x="169" y="11"/>
                  <a:pt x="125" y="0"/>
                </a:cubicBezTo>
                <a:cubicBezTo>
                  <a:pt x="100" y="3"/>
                  <a:pt x="75" y="1"/>
                  <a:pt x="51" y="8"/>
                </a:cubicBezTo>
                <a:cubicBezTo>
                  <a:pt x="51" y="8"/>
                  <a:pt x="0" y="41"/>
                  <a:pt x="27" y="41"/>
                </a:cubicBez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0" name="Freeform 213"/>
          <p:cNvSpPr>
            <a:spLocks/>
          </p:cNvSpPr>
          <p:nvPr/>
        </p:nvSpPr>
        <p:spPr bwMode="auto">
          <a:xfrm flipV="1">
            <a:off x="5940425" y="5589588"/>
            <a:ext cx="1046163" cy="904875"/>
          </a:xfrm>
          <a:custGeom>
            <a:avLst/>
            <a:gdLst>
              <a:gd name="T0" fmla="*/ 27 w 659"/>
              <a:gd name="T1" fmla="*/ 41 h 570"/>
              <a:gd name="T2" fmla="*/ 18 w 659"/>
              <a:gd name="T3" fmla="*/ 164 h 570"/>
              <a:gd name="T4" fmla="*/ 10 w 659"/>
              <a:gd name="T5" fmla="*/ 189 h 570"/>
              <a:gd name="T6" fmla="*/ 18 w 659"/>
              <a:gd name="T7" fmla="*/ 362 h 570"/>
              <a:gd name="T8" fmla="*/ 265 w 659"/>
              <a:gd name="T9" fmla="*/ 542 h 570"/>
              <a:gd name="T10" fmla="*/ 364 w 659"/>
              <a:gd name="T11" fmla="*/ 567 h 570"/>
              <a:gd name="T12" fmla="*/ 495 w 659"/>
              <a:gd name="T13" fmla="*/ 551 h 570"/>
              <a:gd name="T14" fmla="*/ 577 w 659"/>
              <a:gd name="T15" fmla="*/ 526 h 570"/>
              <a:gd name="T16" fmla="*/ 643 w 659"/>
              <a:gd name="T17" fmla="*/ 452 h 570"/>
              <a:gd name="T18" fmla="*/ 659 w 659"/>
              <a:gd name="T19" fmla="*/ 403 h 570"/>
              <a:gd name="T20" fmla="*/ 651 w 659"/>
              <a:gd name="T21" fmla="*/ 197 h 570"/>
              <a:gd name="T22" fmla="*/ 643 w 659"/>
              <a:gd name="T23" fmla="*/ 57 h 570"/>
              <a:gd name="T24" fmla="*/ 569 w 659"/>
              <a:gd name="T25" fmla="*/ 16 h 570"/>
              <a:gd name="T26" fmla="*/ 446 w 659"/>
              <a:gd name="T27" fmla="*/ 41 h 570"/>
              <a:gd name="T28" fmla="*/ 421 w 659"/>
              <a:gd name="T29" fmla="*/ 82 h 570"/>
              <a:gd name="T30" fmla="*/ 347 w 659"/>
              <a:gd name="T31" fmla="*/ 230 h 570"/>
              <a:gd name="T32" fmla="*/ 273 w 659"/>
              <a:gd name="T33" fmla="*/ 181 h 570"/>
              <a:gd name="T34" fmla="*/ 265 w 659"/>
              <a:gd name="T35" fmla="*/ 74 h 570"/>
              <a:gd name="T36" fmla="*/ 125 w 659"/>
              <a:gd name="T37" fmla="*/ 0 h 570"/>
              <a:gd name="T38" fmla="*/ 51 w 659"/>
              <a:gd name="T39" fmla="*/ 8 h 570"/>
              <a:gd name="T40" fmla="*/ 27 w 659"/>
              <a:gd name="T41" fmla="*/ 41 h 5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59"/>
              <a:gd name="T64" fmla="*/ 0 h 570"/>
              <a:gd name="T65" fmla="*/ 659 w 659"/>
              <a:gd name="T66" fmla="*/ 570 h 5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59" h="570">
                <a:moveTo>
                  <a:pt x="27" y="41"/>
                </a:moveTo>
                <a:cubicBezTo>
                  <a:pt x="24" y="82"/>
                  <a:pt x="23" y="123"/>
                  <a:pt x="18" y="164"/>
                </a:cubicBezTo>
                <a:cubicBezTo>
                  <a:pt x="17" y="173"/>
                  <a:pt x="10" y="180"/>
                  <a:pt x="10" y="189"/>
                </a:cubicBezTo>
                <a:cubicBezTo>
                  <a:pt x="10" y="247"/>
                  <a:pt x="13" y="304"/>
                  <a:pt x="18" y="362"/>
                </a:cubicBezTo>
                <a:cubicBezTo>
                  <a:pt x="29" y="501"/>
                  <a:pt x="149" y="526"/>
                  <a:pt x="265" y="542"/>
                </a:cubicBezTo>
                <a:cubicBezTo>
                  <a:pt x="297" y="554"/>
                  <a:pt x="331" y="559"/>
                  <a:pt x="364" y="567"/>
                </a:cubicBezTo>
                <a:cubicBezTo>
                  <a:pt x="508" y="556"/>
                  <a:pt x="429" y="570"/>
                  <a:pt x="495" y="551"/>
                </a:cubicBezTo>
                <a:cubicBezTo>
                  <a:pt x="522" y="543"/>
                  <a:pt x="577" y="526"/>
                  <a:pt x="577" y="526"/>
                </a:cubicBezTo>
                <a:cubicBezTo>
                  <a:pt x="630" y="490"/>
                  <a:pt x="620" y="524"/>
                  <a:pt x="643" y="452"/>
                </a:cubicBezTo>
                <a:cubicBezTo>
                  <a:pt x="648" y="436"/>
                  <a:pt x="659" y="403"/>
                  <a:pt x="659" y="403"/>
                </a:cubicBezTo>
                <a:cubicBezTo>
                  <a:pt x="656" y="334"/>
                  <a:pt x="654" y="266"/>
                  <a:pt x="651" y="197"/>
                </a:cubicBezTo>
                <a:cubicBezTo>
                  <a:pt x="649" y="150"/>
                  <a:pt x="658" y="101"/>
                  <a:pt x="643" y="57"/>
                </a:cubicBezTo>
                <a:cubicBezTo>
                  <a:pt x="637" y="38"/>
                  <a:pt x="590" y="23"/>
                  <a:pt x="569" y="16"/>
                </a:cubicBezTo>
                <a:cubicBezTo>
                  <a:pt x="552" y="18"/>
                  <a:pt x="471" y="9"/>
                  <a:pt x="446" y="41"/>
                </a:cubicBezTo>
                <a:cubicBezTo>
                  <a:pt x="379" y="126"/>
                  <a:pt x="494" y="13"/>
                  <a:pt x="421" y="82"/>
                </a:cubicBezTo>
                <a:cubicBezTo>
                  <a:pt x="414" y="144"/>
                  <a:pt x="415" y="208"/>
                  <a:pt x="347" y="230"/>
                </a:cubicBezTo>
                <a:cubicBezTo>
                  <a:pt x="298" y="222"/>
                  <a:pt x="288" y="226"/>
                  <a:pt x="273" y="181"/>
                </a:cubicBezTo>
                <a:cubicBezTo>
                  <a:pt x="270" y="145"/>
                  <a:pt x="269" y="110"/>
                  <a:pt x="265" y="74"/>
                </a:cubicBezTo>
                <a:cubicBezTo>
                  <a:pt x="258" y="19"/>
                  <a:pt x="169" y="11"/>
                  <a:pt x="125" y="0"/>
                </a:cubicBezTo>
                <a:cubicBezTo>
                  <a:pt x="100" y="3"/>
                  <a:pt x="75" y="1"/>
                  <a:pt x="51" y="8"/>
                </a:cubicBezTo>
                <a:cubicBezTo>
                  <a:pt x="51" y="8"/>
                  <a:pt x="0" y="41"/>
                  <a:pt x="27" y="41"/>
                </a:cubicBez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1" name="Freeform 251"/>
          <p:cNvSpPr>
            <a:spLocks/>
          </p:cNvSpPr>
          <p:nvPr/>
        </p:nvSpPr>
        <p:spPr bwMode="auto">
          <a:xfrm>
            <a:off x="4356100" y="5099050"/>
            <a:ext cx="268288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2" name="Freeform 252"/>
          <p:cNvSpPr>
            <a:spLocks/>
          </p:cNvSpPr>
          <p:nvPr/>
        </p:nvSpPr>
        <p:spPr bwMode="auto">
          <a:xfrm>
            <a:off x="4730750" y="5068888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3" name="Freeform 253"/>
          <p:cNvSpPr>
            <a:spLocks/>
          </p:cNvSpPr>
          <p:nvPr/>
        </p:nvSpPr>
        <p:spPr bwMode="auto">
          <a:xfrm>
            <a:off x="3278188" y="5051425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4" name="Freeform 254"/>
          <p:cNvSpPr>
            <a:spLocks/>
          </p:cNvSpPr>
          <p:nvPr/>
        </p:nvSpPr>
        <p:spPr bwMode="auto">
          <a:xfrm>
            <a:off x="6091238" y="5033963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5" name="Freeform 255"/>
          <p:cNvSpPr>
            <a:spLocks/>
          </p:cNvSpPr>
          <p:nvPr/>
        </p:nvSpPr>
        <p:spPr bwMode="auto">
          <a:xfrm>
            <a:off x="2955925" y="5056188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6" name="Freeform 256"/>
          <p:cNvSpPr>
            <a:spLocks/>
          </p:cNvSpPr>
          <p:nvPr/>
        </p:nvSpPr>
        <p:spPr bwMode="auto">
          <a:xfrm>
            <a:off x="7896225" y="5064125"/>
            <a:ext cx="268288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7" name="Freeform 257"/>
          <p:cNvSpPr>
            <a:spLocks/>
          </p:cNvSpPr>
          <p:nvPr/>
        </p:nvSpPr>
        <p:spPr bwMode="auto">
          <a:xfrm>
            <a:off x="7370763" y="5100638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8" name="Freeform 258"/>
          <p:cNvSpPr>
            <a:spLocks/>
          </p:cNvSpPr>
          <p:nvPr/>
        </p:nvSpPr>
        <p:spPr bwMode="auto">
          <a:xfrm>
            <a:off x="6935788" y="5081588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19" name="Freeform 259"/>
          <p:cNvSpPr>
            <a:spLocks/>
          </p:cNvSpPr>
          <p:nvPr/>
        </p:nvSpPr>
        <p:spPr bwMode="auto">
          <a:xfrm>
            <a:off x="1217613" y="5053013"/>
            <a:ext cx="268287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0" name="Freeform 260"/>
          <p:cNvSpPr>
            <a:spLocks/>
          </p:cNvSpPr>
          <p:nvPr/>
        </p:nvSpPr>
        <p:spPr bwMode="auto">
          <a:xfrm>
            <a:off x="1408113" y="5073650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1" name="Freeform 261"/>
          <p:cNvSpPr>
            <a:spLocks/>
          </p:cNvSpPr>
          <p:nvPr/>
        </p:nvSpPr>
        <p:spPr bwMode="auto">
          <a:xfrm rot="-10764037">
            <a:off x="7296150" y="5611813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2" name="Freeform 262"/>
          <p:cNvSpPr>
            <a:spLocks/>
          </p:cNvSpPr>
          <p:nvPr/>
        </p:nvSpPr>
        <p:spPr bwMode="auto">
          <a:xfrm rot="-10764037">
            <a:off x="4748213" y="5607050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3" name="Freeform 263"/>
          <p:cNvSpPr>
            <a:spLocks/>
          </p:cNvSpPr>
          <p:nvPr/>
        </p:nvSpPr>
        <p:spPr bwMode="auto">
          <a:xfrm rot="-10764037">
            <a:off x="4130675" y="5594350"/>
            <a:ext cx="268288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4" name="Freeform 264"/>
          <p:cNvSpPr>
            <a:spLocks/>
          </p:cNvSpPr>
          <p:nvPr/>
        </p:nvSpPr>
        <p:spPr bwMode="auto">
          <a:xfrm rot="-10764037">
            <a:off x="2708275" y="5608638"/>
            <a:ext cx="268288" cy="623887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25" name="Freeform 265"/>
          <p:cNvSpPr>
            <a:spLocks/>
          </p:cNvSpPr>
          <p:nvPr/>
        </p:nvSpPr>
        <p:spPr bwMode="auto">
          <a:xfrm rot="-10764037">
            <a:off x="7621588" y="5613400"/>
            <a:ext cx="268287" cy="623888"/>
          </a:xfrm>
          <a:custGeom>
            <a:avLst/>
            <a:gdLst>
              <a:gd name="T0" fmla="*/ 117 w 614"/>
              <a:gd name="T1" fmla="*/ 121 h 1338"/>
              <a:gd name="T2" fmla="*/ 67 w 614"/>
              <a:gd name="T3" fmla="*/ 203 h 1338"/>
              <a:gd name="T4" fmla="*/ 108 w 614"/>
              <a:gd name="T5" fmla="*/ 277 h 1338"/>
              <a:gd name="T6" fmla="*/ 84 w 614"/>
              <a:gd name="T7" fmla="*/ 392 h 1338"/>
              <a:gd name="T8" fmla="*/ 75 w 614"/>
              <a:gd name="T9" fmla="*/ 417 h 1338"/>
              <a:gd name="T10" fmla="*/ 84 w 614"/>
              <a:gd name="T11" fmla="*/ 450 h 1338"/>
              <a:gd name="T12" fmla="*/ 207 w 614"/>
              <a:gd name="T13" fmla="*/ 516 h 1338"/>
              <a:gd name="T14" fmla="*/ 273 w 614"/>
              <a:gd name="T15" fmla="*/ 631 h 1338"/>
              <a:gd name="T16" fmla="*/ 421 w 614"/>
              <a:gd name="T17" fmla="*/ 820 h 1338"/>
              <a:gd name="T18" fmla="*/ 445 w 614"/>
              <a:gd name="T19" fmla="*/ 1296 h 1338"/>
              <a:gd name="T20" fmla="*/ 470 w 614"/>
              <a:gd name="T21" fmla="*/ 1338 h 1338"/>
              <a:gd name="T22" fmla="*/ 544 w 614"/>
              <a:gd name="T23" fmla="*/ 1280 h 1338"/>
              <a:gd name="T24" fmla="*/ 544 w 614"/>
              <a:gd name="T25" fmla="*/ 1042 h 1338"/>
              <a:gd name="T26" fmla="*/ 519 w 614"/>
              <a:gd name="T27" fmla="*/ 705 h 1338"/>
              <a:gd name="T28" fmla="*/ 503 w 614"/>
              <a:gd name="T29" fmla="*/ 655 h 1338"/>
              <a:gd name="T30" fmla="*/ 478 w 614"/>
              <a:gd name="T31" fmla="*/ 647 h 1338"/>
              <a:gd name="T32" fmla="*/ 388 w 614"/>
              <a:gd name="T33" fmla="*/ 614 h 1338"/>
              <a:gd name="T34" fmla="*/ 429 w 614"/>
              <a:gd name="T35" fmla="*/ 557 h 1338"/>
              <a:gd name="T36" fmla="*/ 412 w 614"/>
              <a:gd name="T37" fmla="*/ 458 h 1338"/>
              <a:gd name="T38" fmla="*/ 281 w 614"/>
              <a:gd name="T39" fmla="*/ 417 h 1338"/>
              <a:gd name="T40" fmla="*/ 273 w 614"/>
              <a:gd name="T41" fmla="*/ 392 h 1338"/>
              <a:gd name="T42" fmla="*/ 256 w 614"/>
              <a:gd name="T43" fmla="*/ 376 h 1338"/>
              <a:gd name="T44" fmla="*/ 240 w 614"/>
              <a:gd name="T45" fmla="*/ 327 h 1338"/>
              <a:gd name="T46" fmla="*/ 273 w 614"/>
              <a:gd name="T47" fmla="*/ 245 h 1338"/>
              <a:gd name="T48" fmla="*/ 158 w 614"/>
              <a:gd name="T49" fmla="*/ 138 h 1338"/>
              <a:gd name="T50" fmla="*/ 133 w 614"/>
              <a:gd name="T51" fmla="*/ 129 h 1338"/>
              <a:gd name="T52" fmla="*/ 149 w 614"/>
              <a:gd name="T53" fmla="*/ 80 h 1338"/>
              <a:gd name="T54" fmla="*/ 43 w 614"/>
              <a:gd name="T55" fmla="*/ 31 h 1338"/>
              <a:gd name="T56" fmla="*/ 26 w 614"/>
              <a:gd name="T57" fmla="*/ 97 h 1338"/>
              <a:gd name="T58" fmla="*/ 100 w 614"/>
              <a:gd name="T59" fmla="*/ 121 h 1338"/>
              <a:gd name="T60" fmla="*/ 117 w 614"/>
              <a:gd name="T61" fmla="*/ 121 h 13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14"/>
              <a:gd name="T94" fmla="*/ 0 h 1338"/>
              <a:gd name="T95" fmla="*/ 614 w 614"/>
              <a:gd name="T96" fmla="*/ 1338 h 13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14" h="1338">
                <a:moveTo>
                  <a:pt x="117" y="121"/>
                </a:moveTo>
                <a:cubicBezTo>
                  <a:pt x="91" y="147"/>
                  <a:pt x="93" y="178"/>
                  <a:pt x="67" y="203"/>
                </a:cubicBezTo>
                <a:cubicBezTo>
                  <a:pt x="76" y="239"/>
                  <a:pt x="88" y="247"/>
                  <a:pt x="108" y="277"/>
                </a:cubicBezTo>
                <a:cubicBezTo>
                  <a:pt x="99" y="355"/>
                  <a:pt x="106" y="326"/>
                  <a:pt x="84" y="392"/>
                </a:cubicBezTo>
                <a:cubicBezTo>
                  <a:pt x="81" y="400"/>
                  <a:pt x="75" y="417"/>
                  <a:pt x="75" y="417"/>
                </a:cubicBezTo>
                <a:cubicBezTo>
                  <a:pt x="78" y="428"/>
                  <a:pt x="79" y="440"/>
                  <a:pt x="84" y="450"/>
                </a:cubicBezTo>
                <a:cubicBezTo>
                  <a:pt x="118" y="516"/>
                  <a:pt x="134" y="507"/>
                  <a:pt x="207" y="516"/>
                </a:cubicBezTo>
                <a:cubicBezTo>
                  <a:pt x="258" y="532"/>
                  <a:pt x="257" y="586"/>
                  <a:pt x="273" y="631"/>
                </a:cubicBezTo>
                <a:cubicBezTo>
                  <a:pt x="283" y="840"/>
                  <a:pt x="242" y="808"/>
                  <a:pt x="421" y="820"/>
                </a:cubicBezTo>
                <a:cubicBezTo>
                  <a:pt x="426" y="981"/>
                  <a:pt x="431" y="1137"/>
                  <a:pt x="445" y="1296"/>
                </a:cubicBezTo>
                <a:cubicBezTo>
                  <a:pt x="447" y="1320"/>
                  <a:pt x="454" y="1322"/>
                  <a:pt x="470" y="1338"/>
                </a:cubicBezTo>
                <a:cubicBezTo>
                  <a:pt x="537" y="1327"/>
                  <a:pt x="527" y="1334"/>
                  <a:pt x="544" y="1280"/>
                </a:cubicBezTo>
                <a:cubicBezTo>
                  <a:pt x="558" y="1111"/>
                  <a:pt x="551" y="1248"/>
                  <a:pt x="544" y="1042"/>
                </a:cubicBezTo>
                <a:cubicBezTo>
                  <a:pt x="532" y="710"/>
                  <a:pt x="614" y="795"/>
                  <a:pt x="519" y="705"/>
                </a:cubicBezTo>
                <a:cubicBezTo>
                  <a:pt x="514" y="688"/>
                  <a:pt x="508" y="672"/>
                  <a:pt x="503" y="655"/>
                </a:cubicBezTo>
                <a:cubicBezTo>
                  <a:pt x="500" y="647"/>
                  <a:pt x="486" y="651"/>
                  <a:pt x="478" y="647"/>
                </a:cubicBezTo>
                <a:cubicBezTo>
                  <a:pt x="444" y="631"/>
                  <a:pt x="427" y="622"/>
                  <a:pt x="388" y="614"/>
                </a:cubicBezTo>
                <a:cubicBezTo>
                  <a:pt x="397" y="587"/>
                  <a:pt x="408" y="576"/>
                  <a:pt x="429" y="557"/>
                </a:cubicBezTo>
                <a:cubicBezTo>
                  <a:pt x="441" y="520"/>
                  <a:pt x="441" y="487"/>
                  <a:pt x="412" y="458"/>
                </a:cubicBezTo>
                <a:cubicBezTo>
                  <a:pt x="394" y="404"/>
                  <a:pt x="335" y="421"/>
                  <a:pt x="281" y="417"/>
                </a:cubicBezTo>
                <a:cubicBezTo>
                  <a:pt x="278" y="409"/>
                  <a:pt x="278" y="399"/>
                  <a:pt x="273" y="392"/>
                </a:cubicBezTo>
                <a:cubicBezTo>
                  <a:pt x="269" y="385"/>
                  <a:pt x="260" y="383"/>
                  <a:pt x="256" y="376"/>
                </a:cubicBezTo>
                <a:cubicBezTo>
                  <a:pt x="248" y="361"/>
                  <a:pt x="240" y="327"/>
                  <a:pt x="240" y="327"/>
                </a:cubicBezTo>
                <a:cubicBezTo>
                  <a:pt x="249" y="280"/>
                  <a:pt x="258" y="284"/>
                  <a:pt x="273" y="245"/>
                </a:cubicBezTo>
                <a:cubicBezTo>
                  <a:pt x="257" y="143"/>
                  <a:pt x="267" y="150"/>
                  <a:pt x="158" y="138"/>
                </a:cubicBezTo>
                <a:cubicBezTo>
                  <a:pt x="150" y="135"/>
                  <a:pt x="134" y="138"/>
                  <a:pt x="133" y="129"/>
                </a:cubicBezTo>
                <a:cubicBezTo>
                  <a:pt x="130" y="112"/>
                  <a:pt x="149" y="80"/>
                  <a:pt x="149" y="80"/>
                </a:cubicBezTo>
                <a:cubicBezTo>
                  <a:pt x="136" y="0"/>
                  <a:pt x="129" y="22"/>
                  <a:pt x="43" y="31"/>
                </a:cubicBezTo>
                <a:cubicBezTo>
                  <a:pt x="30" y="43"/>
                  <a:pt x="0" y="78"/>
                  <a:pt x="26" y="97"/>
                </a:cubicBezTo>
                <a:cubicBezTo>
                  <a:pt x="27" y="98"/>
                  <a:pt x="87" y="117"/>
                  <a:pt x="100" y="121"/>
                </a:cubicBezTo>
                <a:cubicBezTo>
                  <a:pt x="129" y="130"/>
                  <a:pt x="131" y="135"/>
                  <a:pt x="117" y="121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6" name="Group 207"/>
          <p:cNvGrpSpPr>
            <a:grpSpLocks/>
          </p:cNvGrpSpPr>
          <p:nvPr/>
        </p:nvGrpSpPr>
        <p:grpSpPr bwMode="auto">
          <a:xfrm>
            <a:off x="1641475" y="4722813"/>
            <a:ext cx="1123950" cy="1830387"/>
            <a:chOff x="238" y="2686"/>
            <a:chExt cx="708" cy="1153"/>
          </a:xfrm>
        </p:grpSpPr>
        <p:sp>
          <p:nvSpPr>
            <p:cNvPr id="227" name="Freeform 208"/>
            <p:cNvSpPr>
              <a:spLocks/>
            </p:cNvSpPr>
            <p:nvPr/>
          </p:nvSpPr>
          <p:spPr bwMode="auto">
            <a:xfrm>
              <a:off x="238" y="2695"/>
              <a:ext cx="387" cy="1118"/>
            </a:xfrm>
            <a:custGeom>
              <a:avLst/>
              <a:gdLst>
                <a:gd name="T0" fmla="*/ 156 w 452"/>
                <a:gd name="T1" fmla="*/ 0 h 1118"/>
                <a:gd name="T2" fmla="*/ 41 w 452"/>
                <a:gd name="T3" fmla="*/ 50 h 1118"/>
                <a:gd name="T4" fmla="*/ 25 w 452"/>
                <a:gd name="T5" fmla="*/ 99 h 1118"/>
                <a:gd name="T6" fmla="*/ 17 w 452"/>
                <a:gd name="T7" fmla="*/ 124 h 1118"/>
                <a:gd name="T8" fmla="*/ 41 w 452"/>
                <a:gd name="T9" fmla="*/ 518 h 1118"/>
                <a:gd name="T10" fmla="*/ 33 w 452"/>
                <a:gd name="T11" fmla="*/ 830 h 1118"/>
                <a:gd name="T12" fmla="*/ 41 w 452"/>
                <a:gd name="T13" fmla="*/ 1044 h 1118"/>
                <a:gd name="T14" fmla="*/ 148 w 452"/>
                <a:gd name="T15" fmla="*/ 1118 h 1118"/>
                <a:gd name="T16" fmla="*/ 288 w 452"/>
                <a:gd name="T17" fmla="*/ 1085 h 1118"/>
                <a:gd name="T18" fmla="*/ 337 w 452"/>
                <a:gd name="T19" fmla="*/ 978 h 1118"/>
                <a:gd name="T20" fmla="*/ 296 w 452"/>
                <a:gd name="T21" fmla="*/ 806 h 1118"/>
                <a:gd name="T22" fmla="*/ 255 w 452"/>
                <a:gd name="T23" fmla="*/ 658 h 1118"/>
                <a:gd name="T24" fmla="*/ 304 w 452"/>
                <a:gd name="T25" fmla="*/ 535 h 1118"/>
                <a:gd name="T26" fmla="*/ 362 w 452"/>
                <a:gd name="T27" fmla="*/ 485 h 1118"/>
                <a:gd name="T28" fmla="*/ 452 w 452"/>
                <a:gd name="T29" fmla="*/ 387 h 1118"/>
                <a:gd name="T30" fmla="*/ 403 w 452"/>
                <a:gd name="T31" fmla="*/ 321 h 1118"/>
                <a:gd name="T32" fmla="*/ 288 w 452"/>
                <a:gd name="T33" fmla="*/ 337 h 1118"/>
                <a:gd name="T34" fmla="*/ 214 w 452"/>
                <a:gd name="T35" fmla="*/ 403 h 1118"/>
                <a:gd name="T36" fmla="*/ 239 w 452"/>
                <a:gd name="T37" fmla="*/ 206 h 1118"/>
                <a:gd name="T38" fmla="*/ 197 w 452"/>
                <a:gd name="T39" fmla="*/ 33 h 1118"/>
                <a:gd name="T40" fmla="*/ 181 w 452"/>
                <a:gd name="T41" fmla="*/ 9 h 1118"/>
                <a:gd name="T42" fmla="*/ 156 w 452"/>
                <a:gd name="T43" fmla="*/ 0 h 11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2"/>
                <a:gd name="T67" fmla="*/ 0 h 1118"/>
                <a:gd name="T68" fmla="*/ 452 w 452"/>
                <a:gd name="T69" fmla="*/ 1118 h 11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2" h="1118">
                  <a:moveTo>
                    <a:pt x="156" y="0"/>
                  </a:moveTo>
                  <a:cubicBezTo>
                    <a:pt x="92" y="9"/>
                    <a:pt x="83" y="8"/>
                    <a:pt x="41" y="50"/>
                  </a:cubicBezTo>
                  <a:cubicBezTo>
                    <a:pt x="36" y="66"/>
                    <a:pt x="30" y="83"/>
                    <a:pt x="25" y="99"/>
                  </a:cubicBezTo>
                  <a:cubicBezTo>
                    <a:pt x="22" y="107"/>
                    <a:pt x="17" y="124"/>
                    <a:pt x="17" y="124"/>
                  </a:cubicBezTo>
                  <a:cubicBezTo>
                    <a:pt x="20" y="258"/>
                    <a:pt x="0" y="391"/>
                    <a:pt x="41" y="518"/>
                  </a:cubicBezTo>
                  <a:cubicBezTo>
                    <a:pt x="55" y="623"/>
                    <a:pt x="67" y="727"/>
                    <a:pt x="33" y="830"/>
                  </a:cubicBezTo>
                  <a:cubicBezTo>
                    <a:pt x="24" y="885"/>
                    <a:pt x="8" y="1011"/>
                    <a:pt x="41" y="1044"/>
                  </a:cubicBezTo>
                  <a:cubicBezTo>
                    <a:pt x="65" y="1068"/>
                    <a:pt x="118" y="1099"/>
                    <a:pt x="148" y="1118"/>
                  </a:cubicBezTo>
                  <a:cubicBezTo>
                    <a:pt x="261" y="1108"/>
                    <a:pt x="214" y="1109"/>
                    <a:pt x="288" y="1085"/>
                  </a:cubicBezTo>
                  <a:cubicBezTo>
                    <a:pt x="318" y="1040"/>
                    <a:pt x="321" y="1027"/>
                    <a:pt x="337" y="978"/>
                  </a:cubicBezTo>
                  <a:cubicBezTo>
                    <a:pt x="331" y="914"/>
                    <a:pt x="333" y="858"/>
                    <a:pt x="296" y="806"/>
                  </a:cubicBezTo>
                  <a:cubicBezTo>
                    <a:pt x="280" y="756"/>
                    <a:pt x="264" y="710"/>
                    <a:pt x="255" y="658"/>
                  </a:cubicBezTo>
                  <a:cubicBezTo>
                    <a:pt x="261" y="578"/>
                    <a:pt x="241" y="556"/>
                    <a:pt x="304" y="535"/>
                  </a:cubicBezTo>
                  <a:cubicBezTo>
                    <a:pt x="327" y="512"/>
                    <a:pt x="331" y="495"/>
                    <a:pt x="362" y="485"/>
                  </a:cubicBezTo>
                  <a:cubicBezTo>
                    <a:pt x="407" y="455"/>
                    <a:pt x="434" y="440"/>
                    <a:pt x="452" y="387"/>
                  </a:cubicBezTo>
                  <a:cubicBezTo>
                    <a:pt x="443" y="343"/>
                    <a:pt x="444" y="334"/>
                    <a:pt x="403" y="321"/>
                  </a:cubicBezTo>
                  <a:cubicBezTo>
                    <a:pt x="364" y="324"/>
                    <a:pt x="321" y="317"/>
                    <a:pt x="288" y="337"/>
                  </a:cubicBezTo>
                  <a:cubicBezTo>
                    <a:pt x="254" y="357"/>
                    <a:pt x="255" y="390"/>
                    <a:pt x="214" y="403"/>
                  </a:cubicBezTo>
                  <a:cubicBezTo>
                    <a:pt x="194" y="341"/>
                    <a:pt x="189" y="253"/>
                    <a:pt x="239" y="206"/>
                  </a:cubicBezTo>
                  <a:cubicBezTo>
                    <a:pt x="259" y="125"/>
                    <a:pt x="264" y="78"/>
                    <a:pt x="197" y="33"/>
                  </a:cubicBezTo>
                  <a:cubicBezTo>
                    <a:pt x="192" y="25"/>
                    <a:pt x="188" y="15"/>
                    <a:pt x="181" y="9"/>
                  </a:cubicBezTo>
                  <a:cubicBezTo>
                    <a:pt x="174" y="3"/>
                    <a:pt x="156" y="0"/>
                    <a:pt x="156" y="0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8" name="Freeform 209"/>
            <p:cNvSpPr>
              <a:spLocks/>
            </p:cNvSpPr>
            <p:nvPr/>
          </p:nvSpPr>
          <p:spPr bwMode="auto">
            <a:xfrm>
              <a:off x="644" y="2686"/>
              <a:ext cx="302" cy="1153"/>
            </a:xfrm>
            <a:custGeom>
              <a:avLst/>
              <a:gdLst>
                <a:gd name="T0" fmla="*/ 170 w 344"/>
                <a:gd name="T1" fmla="*/ 18 h 1211"/>
                <a:gd name="T2" fmla="*/ 47 w 344"/>
                <a:gd name="T3" fmla="*/ 68 h 1211"/>
                <a:gd name="T4" fmla="*/ 22 w 344"/>
                <a:gd name="T5" fmla="*/ 142 h 1211"/>
                <a:gd name="T6" fmla="*/ 30 w 344"/>
                <a:gd name="T7" fmla="*/ 421 h 1211"/>
                <a:gd name="T8" fmla="*/ 55 w 344"/>
                <a:gd name="T9" fmla="*/ 495 h 1211"/>
                <a:gd name="T10" fmla="*/ 71 w 344"/>
                <a:gd name="T11" fmla="*/ 544 h 1211"/>
                <a:gd name="T12" fmla="*/ 39 w 344"/>
                <a:gd name="T13" fmla="*/ 947 h 1211"/>
                <a:gd name="T14" fmla="*/ 252 w 344"/>
                <a:gd name="T15" fmla="*/ 1161 h 1211"/>
                <a:gd name="T16" fmla="*/ 310 w 344"/>
                <a:gd name="T17" fmla="*/ 1062 h 1211"/>
                <a:gd name="T18" fmla="*/ 302 w 344"/>
                <a:gd name="T19" fmla="*/ 865 h 1211"/>
                <a:gd name="T20" fmla="*/ 252 w 344"/>
                <a:gd name="T21" fmla="*/ 717 h 1211"/>
                <a:gd name="T22" fmla="*/ 285 w 344"/>
                <a:gd name="T23" fmla="*/ 364 h 1211"/>
                <a:gd name="T24" fmla="*/ 310 w 344"/>
                <a:gd name="T25" fmla="*/ 290 h 1211"/>
                <a:gd name="T26" fmla="*/ 318 w 344"/>
                <a:gd name="T27" fmla="*/ 265 h 1211"/>
                <a:gd name="T28" fmla="*/ 269 w 344"/>
                <a:gd name="T29" fmla="*/ 84 h 1211"/>
                <a:gd name="T30" fmla="*/ 211 w 344"/>
                <a:gd name="T31" fmla="*/ 27 h 1211"/>
                <a:gd name="T32" fmla="*/ 186 w 344"/>
                <a:gd name="T33" fmla="*/ 10 h 1211"/>
                <a:gd name="T34" fmla="*/ 170 w 344"/>
                <a:gd name="T35" fmla="*/ 18 h 12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44"/>
                <a:gd name="T55" fmla="*/ 0 h 1211"/>
                <a:gd name="T56" fmla="*/ 344 w 344"/>
                <a:gd name="T57" fmla="*/ 1211 h 12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44" h="1211">
                  <a:moveTo>
                    <a:pt x="170" y="18"/>
                  </a:moveTo>
                  <a:cubicBezTo>
                    <a:pt x="114" y="0"/>
                    <a:pt x="83" y="30"/>
                    <a:pt x="47" y="68"/>
                  </a:cubicBezTo>
                  <a:cubicBezTo>
                    <a:pt x="27" y="125"/>
                    <a:pt x="35" y="101"/>
                    <a:pt x="22" y="142"/>
                  </a:cubicBezTo>
                  <a:cubicBezTo>
                    <a:pt x="25" y="235"/>
                    <a:pt x="23" y="328"/>
                    <a:pt x="30" y="421"/>
                  </a:cubicBezTo>
                  <a:cubicBezTo>
                    <a:pt x="32" y="447"/>
                    <a:pt x="47" y="470"/>
                    <a:pt x="55" y="495"/>
                  </a:cubicBezTo>
                  <a:cubicBezTo>
                    <a:pt x="60" y="511"/>
                    <a:pt x="71" y="544"/>
                    <a:pt x="71" y="544"/>
                  </a:cubicBezTo>
                  <a:cubicBezTo>
                    <a:pt x="66" y="684"/>
                    <a:pt x="58" y="811"/>
                    <a:pt x="39" y="947"/>
                  </a:cubicBezTo>
                  <a:cubicBezTo>
                    <a:pt x="49" y="1211"/>
                    <a:pt x="0" y="1172"/>
                    <a:pt x="252" y="1161"/>
                  </a:cubicBezTo>
                  <a:cubicBezTo>
                    <a:pt x="295" y="1118"/>
                    <a:pt x="296" y="1118"/>
                    <a:pt x="310" y="1062"/>
                  </a:cubicBezTo>
                  <a:cubicBezTo>
                    <a:pt x="307" y="996"/>
                    <a:pt x="309" y="930"/>
                    <a:pt x="302" y="865"/>
                  </a:cubicBezTo>
                  <a:cubicBezTo>
                    <a:pt x="297" y="819"/>
                    <a:pt x="267" y="763"/>
                    <a:pt x="252" y="717"/>
                  </a:cubicBezTo>
                  <a:cubicBezTo>
                    <a:pt x="256" y="572"/>
                    <a:pt x="215" y="469"/>
                    <a:pt x="285" y="364"/>
                  </a:cubicBezTo>
                  <a:cubicBezTo>
                    <a:pt x="303" y="308"/>
                    <a:pt x="281" y="376"/>
                    <a:pt x="310" y="290"/>
                  </a:cubicBezTo>
                  <a:cubicBezTo>
                    <a:pt x="313" y="282"/>
                    <a:pt x="318" y="265"/>
                    <a:pt x="318" y="265"/>
                  </a:cubicBezTo>
                  <a:cubicBezTo>
                    <a:pt x="304" y="0"/>
                    <a:pt x="344" y="164"/>
                    <a:pt x="269" y="84"/>
                  </a:cubicBezTo>
                  <a:cubicBezTo>
                    <a:pt x="253" y="40"/>
                    <a:pt x="268" y="65"/>
                    <a:pt x="211" y="27"/>
                  </a:cubicBezTo>
                  <a:cubicBezTo>
                    <a:pt x="203" y="21"/>
                    <a:pt x="186" y="10"/>
                    <a:pt x="186" y="10"/>
                  </a:cubicBezTo>
                  <a:cubicBezTo>
                    <a:pt x="159" y="19"/>
                    <a:pt x="154" y="18"/>
                    <a:pt x="170" y="18"/>
                  </a:cubicBezTo>
                  <a:close/>
                </a:path>
              </a:pathLst>
            </a:custGeom>
            <a:solidFill>
              <a:srgbClr val="00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9" name="Freeform 210"/>
          <p:cNvSpPr>
            <a:spLocks/>
          </p:cNvSpPr>
          <p:nvPr/>
        </p:nvSpPr>
        <p:spPr bwMode="auto">
          <a:xfrm>
            <a:off x="3581400" y="4730750"/>
            <a:ext cx="588962" cy="1822450"/>
          </a:xfrm>
          <a:custGeom>
            <a:avLst/>
            <a:gdLst>
              <a:gd name="T0" fmla="*/ 132 w 454"/>
              <a:gd name="T1" fmla="*/ 16 h 1148"/>
              <a:gd name="T2" fmla="*/ 66 w 454"/>
              <a:gd name="T3" fmla="*/ 57 h 1148"/>
              <a:gd name="T4" fmla="*/ 58 w 454"/>
              <a:gd name="T5" fmla="*/ 90 h 1148"/>
              <a:gd name="T6" fmla="*/ 41 w 454"/>
              <a:gd name="T7" fmla="*/ 106 h 1148"/>
              <a:gd name="T8" fmla="*/ 0 w 454"/>
              <a:gd name="T9" fmla="*/ 230 h 1148"/>
              <a:gd name="T10" fmla="*/ 9 w 454"/>
              <a:gd name="T11" fmla="*/ 501 h 1148"/>
              <a:gd name="T12" fmla="*/ 17 w 454"/>
              <a:gd name="T13" fmla="*/ 542 h 1148"/>
              <a:gd name="T14" fmla="*/ 33 w 454"/>
              <a:gd name="T15" fmla="*/ 673 h 1148"/>
              <a:gd name="T16" fmla="*/ 41 w 454"/>
              <a:gd name="T17" fmla="*/ 838 h 1148"/>
              <a:gd name="T18" fmla="*/ 50 w 454"/>
              <a:gd name="T19" fmla="*/ 879 h 1148"/>
              <a:gd name="T20" fmla="*/ 99 w 454"/>
              <a:gd name="T21" fmla="*/ 1093 h 1148"/>
              <a:gd name="T22" fmla="*/ 165 w 454"/>
              <a:gd name="T23" fmla="*/ 1109 h 1148"/>
              <a:gd name="T24" fmla="*/ 321 w 454"/>
              <a:gd name="T25" fmla="*/ 1117 h 1148"/>
              <a:gd name="T26" fmla="*/ 370 w 454"/>
              <a:gd name="T27" fmla="*/ 1101 h 1148"/>
              <a:gd name="T28" fmla="*/ 419 w 454"/>
              <a:gd name="T29" fmla="*/ 1035 h 1148"/>
              <a:gd name="T30" fmla="*/ 436 w 454"/>
              <a:gd name="T31" fmla="*/ 986 h 1148"/>
              <a:gd name="T32" fmla="*/ 444 w 454"/>
              <a:gd name="T33" fmla="*/ 961 h 1148"/>
              <a:gd name="T34" fmla="*/ 395 w 454"/>
              <a:gd name="T35" fmla="*/ 443 h 1148"/>
              <a:gd name="T36" fmla="*/ 387 w 454"/>
              <a:gd name="T37" fmla="*/ 386 h 1148"/>
              <a:gd name="T38" fmla="*/ 321 w 454"/>
              <a:gd name="T39" fmla="*/ 57 h 1148"/>
              <a:gd name="T40" fmla="*/ 156 w 454"/>
              <a:gd name="T41" fmla="*/ 0 h 1148"/>
              <a:gd name="T42" fmla="*/ 132 w 454"/>
              <a:gd name="T43" fmla="*/ 16 h 11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54"/>
              <a:gd name="T67" fmla="*/ 0 h 1148"/>
              <a:gd name="T68" fmla="*/ 454 w 454"/>
              <a:gd name="T69" fmla="*/ 1148 h 11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54" h="1148">
                <a:moveTo>
                  <a:pt x="132" y="16"/>
                </a:moveTo>
                <a:cubicBezTo>
                  <a:pt x="96" y="25"/>
                  <a:pt x="92" y="33"/>
                  <a:pt x="66" y="57"/>
                </a:cubicBezTo>
                <a:cubicBezTo>
                  <a:pt x="63" y="68"/>
                  <a:pt x="63" y="80"/>
                  <a:pt x="58" y="90"/>
                </a:cubicBezTo>
                <a:cubicBezTo>
                  <a:pt x="54" y="97"/>
                  <a:pt x="44" y="99"/>
                  <a:pt x="41" y="106"/>
                </a:cubicBezTo>
                <a:cubicBezTo>
                  <a:pt x="22" y="143"/>
                  <a:pt x="14" y="190"/>
                  <a:pt x="0" y="230"/>
                </a:cubicBezTo>
                <a:cubicBezTo>
                  <a:pt x="3" y="320"/>
                  <a:pt x="4" y="411"/>
                  <a:pt x="9" y="501"/>
                </a:cubicBezTo>
                <a:cubicBezTo>
                  <a:pt x="10" y="515"/>
                  <a:pt x="15" y="528"/>
                  <a:pt x="17" y="542"/>
                </a:cubicBezTo>
                <a:cubicBezTo>
                  <a:pt x="23" y="586"/>
                  <a:pt x="33" y="673"/>
                  <a:pt x="33" y="673"/>
                </a:cubicBezTo>
                <a:cubicBezTo>
                  <a:pt x="36" y="728"/>
                  <a:pt x="36" y="783"/>
                  <a:pt x="41" y="838"/>
                </a:cubicBezTo>
                <a:cubicBezTo>
                  <a:pt x="42" y="852"/>
                  <a:pt x="49" y="865"/>
                  <a:pt x="50" y="879"/>
                </a:cubicBezTo>
                <a:cubicBezTo>
                  <a:pt x="52" y="903"/>
                  <a:pt x="38" y="1068"/>
                  <a:pt x="99" y="1093"/>
                </a:cubicBezTo>
                <a:cubicBezTo>
                  <a:pt x="120" y="1101"/>
                  <a:pt x="143" y="1104"/>
                  <a:pt x="165" y="1109"/>
                </a:cubicBezTo>
                <a:cubicBezTo>
                  <a:pt x="223" y="1148"/>
                  <a:pt x="192" y="1134"/>
                  <a:pt x="321" y="1117"/>
                </a:cubicBezTo>
                <a:cubicBezTo>
                  <a:pt x="338" y="1115"/>
                  <a:pt x="370" y="1101"/>
                  <a:pt x="370" y="1101"/>
                </a:cubicBezTo>
                <a:cubicBezTo>
                  <a:pt x="390" y="1081"/>
                  <a:pt x="409" y="1065"/>
                  <a:pt x="419" y="1035"/>
                </a:cubicBezTo>
                <a:cubicBezTo>
                  <a:pt x="425" y="1019"/>
                  <a:pt x="430" y="1002"/>
                  <a:pt x="436" y="986"/>
                </a:cubicBezTo>
                <a:cubicBezTo>
                  <a:pt x="439" y="978"/>
                  <a:pt x="444" y="961"/>
                  <a:pt x="444" y="961"/>
                </a:cubicBezTo>
                <a:cubicBezTo>
                  <a:pt x="439" y="724"/>
                  <a:pt x="454" y="626"/>
                  <a:pt x="395" y="443"/>
                </a:cubicBezTo>
                <a:cubicBezTo>
                  <a:pt x="392" y="424"/>
                  <a:pt x="388" y="405"/>
                  <a:pt x="387" y="386"/>
                </a:cubicBezTo>
                <a:cubicBezTo>
                  <a:pt x="386" y="364"/>
                  <a:pt x="404" y="84"/>
                  <a:pt x="321" y="57"/>
                </a:cubicBezTo>
                <a:cubicBezTo>
                  <a:pt x="271" y="10"/>
                  <a:pt x="222" y="7"/>
                  <a:pt x="156" y="0"/>
                </a:cubicBezTo>
                <a:cubicBezTo>
                  <a:pt x="145" y="3"/>
                  <a:pt x="68" y="37"/>
                  <a:pt x="132" y="16"/>
                </a:cubicBezTo>
                <a:close/>
              </a:path>
            </a:pathLst>
          </a:cu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772400" cy="609600"/>
          </a:xfrm>
        </p:spPr>
        <p:txBody>
          <a:bodyPr/>
          <a:lstStyle/>
          <a:p>
            <a:r>
              <a:rPr lang="en-GB" sz="4300" b="0" dirty="0" smtClean="0"/>
              <a:t>Types of membrane transport</a:t>
            </a:r>
            <a:br>
              <a:rPr lang="en-GB" sz="4300" b="0" dirty="0" smtClean="0"/>
            </a:br>
            <a:endParaRPr lang="en-GB" sz="43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410200" cy="4419600"/>
          </a:xfrm>
        </p:spPr>
        <p:txBody>
          <a:bodyPr/>
          <a:lstStyle/>
          <a:p>
            <a:r>
              <a:rPr lang="en-GB" sz="2800" b="1" dirty="0" smtClean="0"/>
              <a:t>1‐ Diffusion</a:t>
            </a:r>
          </a:p>
          <a:p>
            <a:pPr>
              <a:buNone/>
            </a:pPr>
            <a:r>
              <a:rPr lang="en-GB" sz="2800" dirty="0" smtClean="0"/>
              <a:t>      ‐ simple diffusion.</a:t>
            </a:r>
          </a:p>
          <a:p>
            <a:pPr>
              <a:buNone/>
            </a:pPr>
            <a:r>
              <a:rPr lang="en-GB" sz="2800" dirty="0" smtClean="0"/>
              <a:t>      ‐ facilitated diffusion.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b="1" dirty="0" smtClean="0"/>
              <a:t>2‐ Active transport</a:t>
            </a:r>
          </a:p>
          <a:p>
            <a:pPr>
              <a:buNone/>
            </a:pPr>
            <a:r>
              <a:rPr lang="en-GB" sz="2800" dirty="0" smtClean="0"/>
              <a:t>      ‐ primary active transport.</a:t>
            </a:r>
          </a:p>
          <a:p>
            <a:pPr>
              <a:buNone/>
            </a:pPr>
            <a:r>
              <a:rPr lang="en-GB" sz="2800" dirty="0" smtClean="0"/>
              <a:t>      ‐ secondary active transport.</a:t>
            </a:r>
          </a:p>
          <a:p>
            <a:pPr>
              <a:buNone/>
            </a:pPr>
            <a:endParaRPr lang="en-GB" sz="2800" dirty="0" smtClean="0"/>
          </a:p>
          <a:p>
            <a:r>
              <a:rPr lang="en-GB" sz="2800" b="1" dirty="0" smtClean="0"/>
              <a:t>3‐ Osmosis</a:t>
            </a:r>
            <a:endParaRPr lang="en-GB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886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Diffusion</a:t>
            </a:r>
            <a:endParaRPr lang="en-GB" sz="5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2286000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1800"/>
              </a:spcAft>
            </a:pPr>
            <a:r>
              <a:rPr lang="en-GB" sz="2600" dirty="0" smtClean="0"/>
              <a:t>Random movement of substance either through the membrane directly or in combination with carrier protein </a:t>
            </a:r>
            <a:r>
              <a:rPr lang="en-GB" sz="2600" u="sng" dirty="0" smtClean="0"/>
              <a:t>down an electrochemical gradient</a:t>
            </a:r>
          </a:p>
          <a:p>
            <a:pPr>
              <a:spcAft>
                <a:spcPts val="1800"/>
              </a:spcAft>
            </a:pPr>
            <a:r>
              <a:rPr lang="en-GB" sz="2600" b="1" dirty="0" smtClean="0">
                <a:solidFill>
                  <a:srgbClr val="3333CC"/>
                </a:solidFill>
              </a:rPr>
              <a:t>1‐ Simple diffusion</a:t>
            </a:r>
          </a:p>
          <a:p>
            <a:pPr>
              <a:spcAft>
                <a:spcPts val="1800"/>
              </a:spcAft>
            </a:pPr>
            <a:r>
              <a:rPr lang="en-GB" sz="2600" b="1" dirty="0" smtClean="0">
                <a:solidFill>
                  <a:srgbClr val="3333CC"/>
                </a:solidFill>
              </a:rPr>
              <a:t>2‐ Facilitated diffusion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6896" t="38542" r="30893" b="17708"/>
          <a:stretch>
            <a:fillRect/>
          </a:stretch>
        </p:blipFill>
        <p:spPr bwMode="auto">
          <a:xfrm>
            <a:off x="1447800" y="1447800"/>
            <a:ext cx="6477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4800" y="3810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Simple Diffusion</a:t>
            </a:r>
            <a:endParaRPr kumimoji="0" lang="en-GB" sz="5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Simple Diffusion</a:t>
            </a:r>
            <a:endParaRPr lang="en-GB" sz="5000" b="0" dirty="0"/>
          </a:p>
        </p:txBody>
      </p:sp>
      <p:sp>
        <p:nvSpPr>
          <p:cNvPr id="5" name="Rectangle 4"/>
          <p:cNvSpPr/>
          <p:nvPr/>
        </p:nvSpPr>
        <p:spPr>
          <a:xfrm>
            <a:off x="76200" y="1317010"/>
            <a:ext cx="90678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600" dirty="0" smtClean="0"/>
              <a:t>- Non carrier mediated transport down an electrochemical gradient</a:t>
            </a:r>
          </a:p>
          <a:p>
            <a:pPr>
              <a:spcAft>
                <a:spcPts val="1200"/>
              </a:spcAft>
            </a:pPr>
            <a:r>
              <a:rPr lang="en-GB" sz="2600" dirty="0" smtClean="0"/>
              <a:t>- Diffusion of </a:t>
            </a:r>
            <a:r>
              <a:rPr lang="en-GB" sz="2600" b="1" dirty="0" smtClean="0"/>
              <a:t>non-electrolytes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E0606"/>
                </a:solidFill>
              </a:rPr>
              <a:t>(uncharged) </a:t>
            </a:r>
            <a:r>
              <a:rPr lang="en-GB" sz="2600" dirty="0" smtClean="0"/>
              <a:t>from high concentration to low concentration</a:t>
            </a:r>
          </a:p>
          <a:p>
            <a:pPr>
              <a:spcAft>
                <a:spcPts val="1200"/>
              </a:spcAft>
            </a:pPr>
            <a:r>
              <a:rPr lang="en-GB" sz="2600" dirty="0" smtClean="0"/>
              <a:t>- Diffusion of </a:t>
            </a:r>
            <a:r>
              <a:rPr lang="en-GB" sz="2600" b="1" dirty="0" smtClean="0"/>
              <a:t>electrolytes</a:t>
            </a:r>
            <a:r>
              <a:rPr lang="en-GB" sz="2600" dirty="0" smtClean="0"/>
              <a:t> </a:t>
            </a:r>
            <a:r>
              <a:rPr lang="en-GB" sz="2600" dirty="0" smtClean="0">
                <a:solidFill>
                  <a:srgbClr val="FE0606"/>
                </a:solidFill>
              </a:rPr>
              <a:t>(charged) </a:t>
            </a:r>
            <a:r>
              <a:rPr lang="en-GB" sz="2600" dirty="0" smtClean="0"/>
              <a:t>depend on both chemical as well as electrical potential difference</a:t>
            </a:r>
            <a:endParaRPr lang="en-GB" sz="2600" dirty="0"/>
          </a:p>
        </p:txBody>
      </p:sp>
      <p:pic>
        <p:nvPicPr>
          <p:cNvPr id="7" name="Simple Diffusion[1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733800" y="3886200"/>
            <a:ext cx="5257800" cy="29527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41148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3333CC"/>
                </a:solidFill>
              </a:rPr>
              <a:t> Through the interstices of the lipid </a:t>
            </a:r>
            <a:r>
              <a:rPr lang="en-GB" dirty="0" err="1" smtClean="0">
                <a:solidFill>
                  <a:srgbClr val="3333CC"/>
                </a:solidFill>
              </a:rPr>
              <a:t>bilayer</a:t>
            </a:r>
            <a:r>
              <a:rPr lang="en-GB" dirty="0" smtClean="0">
                <a:solidFill>
                  <a:srgbClr val="3333CC"/>
                </a:solidFill>
              </a:rPr>
              <a:t> if the diffusing substance is lipid-soluble</a:t>
            </a:r>
          </a:p>
          <a:p>
            <a:pPr>
              <a:buFont typeface="Wingdings" pitchFamily="2" charset="2"/>
              <a:buChar char="Ø"/>
            </a:pPr>
            <a:r>
              <a:rPr lang="en-GB" dirty="0" smtClean="0">
                <a:solidFill>
                  <a:srgbClr val="3333CC"/>
                </a:solidFill>
              </a:rPr>
              <a:t>  Through watery channels if lipid-insoluble</a:t>
            </a:r>
            <a:endParaRPr lang="en-GB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mute="1">
                <p:cTn id="28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CC99"/>
          </a:solidFill>
        </p:spPr>
        <p:txBody>
          <a:bodyPr/>
          <a:lstStyle/>
          <a:p>
            <a:pPr>
              <a:buNone/>
            </a:pPr>
            <a:endParaRPr lang="en-GB" sz="2600" b="1" dirty="0" smtClean="0"/>
          </a:p>
          <a:p>
            <a:pPr>
              <a:buFont typeface="Wingdings" pitchFamily="2" charset="2"/>
              <a:buChar char="q"/>
            </a:pPr>
            <a:r>
              <a:rPr lang="en-GB" sz="2600" b="1" dirty="0" smtClean="0"/>
              <a:t> Rate of simple diffusion depends on:</a:t>
            </a: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1‐ Amount of substance available</a:t>
            </a: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2‐ The number and sizes of opening in the membrane for the substance (selective gating system)</a:t>
            </a: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3‐ Chemical concentration difference</a:t>
            </a: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        </a:t>
            </a:r>
            <a:r>
              <a:rPr lang="it-IT" sz="2600" dirty="0" smtClean="0">
                <a:solidFill>
                  <a:srgbClr val="0070C0"/>
                </a:solidFill>
              </a:rPr>
              <a:t>net rate of diffusion= P x A (Co‐Ci)</a:t>
            </a:r>
          </a:p>
          <a:p>
            <a:pPr marL="2867025" defTabSz="2684463">
              <a:buNone/>
            </a:pPr>
            <a:r>
              <a:rPr lang="en-GB" sz="2000" i="1" dirty="0" smtClean="0"/>
              <a:t>        (P</a:t>
            </a:r>
            <a:r>
              <a:rPr lang="en-GB" sz="2000" dirty="0" smtClean="0"/>
              <a:t> = permeability constant , A = membrane surface area)</a:t>
            </a:r>
            <a:endParaRPr lang="it-IT" sz="2000" dirty="0" smtClean="0">
              <a:solidFill>
                <a:srgbClr val="0070C0"/>
              </a:solidFill>
            </a:endParaRP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4‐ Electrical potential difference, EPD= ± 61 log C1/C2</a:t>
            </a: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5‐ Molecular size of the substance</a:t>
            </a: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6‐ Lipid solubility</a:t>
            </a:r>
          </a:p>
          <a:p>
            <a:pPr marL="530225">
              <a:buNone/>
            </a:pPr>
            <a:r>
              <a:rPr lang="en-GB" sz="2600" dirty="0" smtClean="0">
                <a:solidFill>
                  <a:srgbClr val="0070C0"/>
                </a:solidFill>
              </a:rPr>
              <a:t>7‐ Temperature</a:t>
            </a:r>
            <a:endParaRPr lang="en-GB" sz="2600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Simple Diffusion</a:t>
            </a:r>
            <a:endParaRPr lang="en-GB" sz="5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Facilitated diffusion</a:t>
            </a:r>
            <a:endParaRPr lang="en-GB" sz="5000" b="0" dirty="0"/>
          </a:p>
        </p:txBody>
      </p:sp>
      <p:pic>
        <p:nvPicPr>
          <p:cNvPr id="4" name="Facilitated Diffusion[1]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819400"/>
            <a:ext cx="3886200" cy="243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1447800"/>
            <a:ext cx="487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/>
              <a:t>• e.g. Glucose, most of amino acids</a:t>
            </a:r>
            <a:endParaRPr lang="en-GB" sz="26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04353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B050"/>
                </a:solidFill>
              </a:rPr>
              <a:t>High concentration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724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Low concentration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5569803"/>
            <a:ext cx="75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Substance </a:t>
            </a:r>
            <a:r>
              <a:rPr lang="en-GB" b="1" dirty="0" smtClean="0">
                <a:solidFill>
                  <a:srgbClr val="C00000"/>
                </a:solidFill>
              </a:rPr>
              <a:t>→</a:t>
            </a:r>
            <a:r>
              <a:rPr lang="en-GB" dirty="0" smtClean="0"/>
              <a:t> binding site </a:t>
            </a:r>
            <a:r>
              <a:rPr lang="en-GB" b="1" dirty="0" smtClean="0">
                <a:solidFill>
                  <a:srgbClr val="C00000"/>
                </a:solidFill>
              </a:rPr>
              <a:t>→</a:t>
            </a:r>
            <a:r>
              <a:rPr lang="en-GB" dirty="0" smtClean="0"/>
              <a:t> substance protein complex </a:t>
            </a:r>
            <a:r>
              <a:rPr lang="en-GB" b="1" dirty="0" smtClean="0">
                <a:solidFill>
                  <a:srgbClr val="C00000"/>
                </a:solidFill>
              </a:rPr>
              <a:t>→</a:t>
            </a:r>
            <a:r>
              <a:rPr lang="en-GB" dirty="0" smtClean="0"/>
              <a:t> conformational changes release of substance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video>
              <p:cMediaNode mute="1"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Facilitated diffusion</a:t>
            </a:r>
            <a:endParaRPr lang="en-GB" sz="50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rgbClr val="FFCC99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2400" dirty="0" smtClean="0"/>
              <a:t> </a:t>
            </a:r>
            <a:r>
              <a:rPr lang="en-GB" sz="2400" b="1" u="sng" dirty="0" smtClean="0">
                <a:solidFill>
                  <a:srgbClr val="C00000"/>
                </a:solidFill>
              </a:rPr>
              <a:t>Carrier </a:t>
            </a:r>
            <a:r>
              <a:rPr lang="en-GB" sz="2400" b="1" u="sng" dirty="0" smtClean="0">
                <a:solidFill>
                  <a:srgbClr val="C00000"/>
                </a:solidFill>
              </a:rPr>
              <a:t>mediated</a:t>
            </a:r>
            <a:r>
              <a:rPr lang="en-GB" sz="2400" dirty="0" smtClean="0">
                <a:solidFill>
                  <a:srgbClr val="C00000"/>
                </a:solidFill>
              </a:rPr>
              <a:t> transport down an electrochemical gradient</a:t>
            </a:r>
          </a:p>
          <a:p>
            <a:pPr>
              <a:buFont typeface="Wingdings" pitchFamily="2" charset="2"/>
              <a:buChar char="v"/>
            </a:pPr>
            <a:r>
              <a:rPr lang="en-GB" sz="2400" b="1" u="sng" dirty="0" smtClean="0"/>
              <a:t>Features of Carrier Mediated Transport:</a:t>
            </a:r>
          </a:p>
          <a:p>
            <a:r>
              <a:rPr lang="en-GB" sz="2400" b="1" dirty="0" smtClean="0">
                <a:solidFill>
                  <a:srgbClr val="3333CC"/>
                </a:solidFill>
              </a:rPr>
              <a:t>1‐ Saturation:  </a:t>
            </a:r>
            <a:r>
              <a:rPr lang="en-GB" sz="2400" dirty="0" smtClean="0"/>
              <a:t>↑ concentration  </a:t>
            </a:r>
            <a:r>
              <a:rPr lang="en-GB" sz="2400" b="1" dirty="0" smtClean="0">
                <a:solidFill>
                  <a:srgbClr val="C00000"/>
                </a:solidFill>
              </a:rPr>
              <a:t>→</a:t>
            </a:r>
            <a:r>
              <a:rPr lang="en-GB" sz="2400" dirty="0" smtClean="0"/>
              <a:t>   ↑ binding of protein</a:t>
            </a:r>
          </a:p>
          <a:p>
            <a:r>
              <a:rPr lang="en-GB" sz="2400" dirty="0" smtClean="0"/>
              <a:t>If all protein is occupied we achieve full </a:t>
            </a:r>
            <a:r>
              <a:rPr lang="en-GB" sz="2400" dirty="0" smtClean="0"/>
              <a:t>saturation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3333CC"/>
                </a:solidFill>
              </a:rPr>
              <a:t>2‐ Stereo specificity:</a:t>
            </a:r>
          </a:p>
          <a:p>
            <a:r>
              <a:rPr lang="en-GB" sz="2400" dirty="0" smtClean="0"/>
              <a:t>The binding site recognize a specific substance, e.g. D‐glucose but not </a:t>
            </a:r>
            <a:r>
              <a:rPr lang="en-GB" sz="2400" dirty="0" smtClean="0"/>
              <a:t>L‐glucose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3333CC"/>
                </a:solidFill>
              </a:rPr>
              <a:t>3‐ Competition:</a:t>
            </a:r>
          </a:p>
          <a:p>
            <a:r>
              <a:rPr lang="en-GB" sz="2400" dirty="0" smtClean="0"/>
              <a:t>Chemically similar substance can compete for the same binding site         D‐ </a:t>
            </a:r>
            <a:r>
              <a:rPr lang="en-GB" sz="2400" dirty="0" err="1" smtClean="0"/>
              <a:t>galactose</a:t>
            </a:r>
            <a:r>
              <a:rPr lang="en-GB" sz="2400" dirty="0" smtClean="0"/>
              <a:t>,  </a:t>
            </a:r>
            <a:r>
              <a:rPr lang="en-GB" sz="2400" dirty="0" smtClean="0"/>
              <a:t>D‐glucose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447800"/>
            <a:ext cx="4876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dirty="0" smtClean="0"/>
              <a:t>• Glucose, most of amino acids</a:t>
            </a:r>
            <a:endParaRPr lang="en-GB" sz="2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Facilitated diffusion</a:t>
            </a:r>
            <a:endParaRPr lang="en-GB" sz="5000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09800"/>
            <a:ext cx="5410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609600"/>
          </a:xfrm>
        </p:spPr>
        <p:txBody>
          <a:bodyPr/>
          <a:lstStyle/>
          <a:p>
            <a:r>
              <a:rPr lang="en-GB" sz="5000" b="0" smtClean="0"/>
              <a:t>Objectives</a:t>
            </a:r>
            <a:endParaRPr lang="en-GB" sz="5000" b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0292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sz="3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3000" b="1" u="sng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end of this session, the students should be able to:</a:t>
            </a:r>
          </a:p>
          <a:p>
            <a:r>
              <a:rPr lang="en-GB" sz="2800" dirty="0" smtClean="0"/>
              <a:t>Describe the fluid mosaic model of membrane structure and function</a:t>
            </a:r>
          </a:p>
          <a:p>
            <a:r>
              <a:rPr lang="en-GB" sz="2800" dirty="0" smtClean="0"/>
              <a:t>Define permeability and list factors influencing permeability</a:t>
            </a:r>
          </a:p>
          <a:p>
            <a:r>
              <a:rPr lang="en-GB" sz="2800" dirty="0" smtClean="0"/>
              <a:t>Identify and describe carried‐mediated transport processes: Primary active transport, </a:t>
            </a:r>
            <a:r>
              <a:rPr lang="fr-FR" sz="2800" dirty="0" err="1" smtClean="0"/>
              <a:t>secondary</a:t>
            </a:r>
            <a:r>
              <a:rPr lang="fr-FR" sz="2800" dirty="0" smtClean="0"/>
              <a:t> active transport, </a:t>
            </a:r>
            <a:r>
              <a:rPr lang="fr-FR" sz="2800" dirty="0" err="1" smtClean="0"/>
              <a:t>facilitated</a:t>
            </a:r>
            <a:r>
              <a:rPr lang="fr-FR" sz="2800" dirty="0" smtClean="0"/>
              <a:t> diffusion.</a:t>
            </a:r>
            <a:endParaRPr lang="en-GB" sz="3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Active transport</a:t>
            </a:r>
            <a:endParaRPr lang="en-GB" sz="5000" b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56223" t="37500" r="13909" b="18750"/>
          <a:stretch>
            <a:fillRect/>
          </a:stretch>
        </p:blipFill>
        <p:spPr bwMode="auto">
          <a:xfrm>
            <a:off x="3276600" y="2438400"/>
            <a:ext cx="5791200" cy="441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1000" y="1447800"/>
            <a:ext cx="85344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600" b="1" dirty="0" smtClean="0">
                <a:solidFill>
                  <a:srgbClr val="3333CC"/>
                </a:solidFill>
              </a:rPr>
              <a:t>The net movement of molecules against an electrochemical gradient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2438400"/>
            <a:ext cx="3733800" cy="4419600"/>
          </a:xfrm>
          <a:solidFill>
            <a:schemeClr val="bg1"/>
          </a:solidFill>
          <a:ln>
            <a:solidFill>
              <a:srgbClr val="339966"/>
            </a:solidFill>
          </a:ln>
        </p:spPr>
        <p:txBody>
          <a:bodyPr/>
          <a:lstStyle/>
          <a:p>
            <a:pPr>
              <a:buNone/>
            </a:pPr>
            <a:endParaRPr lang="en-GB" sz="2200" dirty="0" smtClean="0"/>
          </a:p>
          <a:p>
            <a:r>
              <a:rPr lang="en-GB" sz="2200" dirty="0" smtClean="0"/>
              <a:t>Requires energy </a:t>
            </a:r>
            <a:r>
              <a:rPr lang="en-GB" sz="2200" b="1" dirty="0" smtClean="0">
                <a:solidFill>
                  <a:srgbClr val="C00000"/>
                </a:solidFill>
              </a:rPr>
              <a:t>→ </a:t>
            </a:r>
            <a:r>
              <a:rPr lang="en-GB" sz="2200" dirty="0" smtClean="0"/>
              <a:t>direct</a:t>
            </a:r>
          </a:p>
          <a:p>
            <a:pPr>
              <a:buNone/>
            </a:pPr>
            <a:r>
              <a:rPr lang="en-GB" sz="2200" b="1" dirty="0" smtClean="0">
                <a:solidFill>
                  <a:srgbClr val="C00000"/>
                </a:solidFill>
              </a:rPr>
              <a:t>                                →</a:t>
            </a:r>
            <a:r>
              <a:rPr lang="en-GB" sz="2200" dirty="0" smtClean="0"/>
              <a:t> indirect</a:t>
            </a:r>
          </a:p>
          <a:p>
            <a:pPr>
              <a:buNone/>
            </a:pPr>
            <a:endParaRPr lang="en-GB" sz="2200" dirty="0" smtClean="0"/>
          </a:p>
          <a:p>
            <a:r>
              <a:rPr lang="en-GB" sz="2200" dirty="0" smtClean="0"/>
              <a:t>Requires </a:t>
            </a:r>
            <a:r>
              <a:rPr lang="en-GB" sz="2200" b="1" i="1" dirty="0" smtClean="0"/>
              <a:t>carrier protein</a:t>
            </a:r>
            <a:endParaRPr lang="en-GB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4876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sz="2500" b="1" dirty="0" smtClean="0">
                <a:solidFill>
                  <a:srgbClr val="7030A0"/>
                </a:solidFill>
              </a:rPr>
              <a:t>1‐ Primary active transport</a:t>
            </a:r>
          </a:p>
          <a:p>
            <a:r>
              <a:rPr lang="en-GB" sz="2500" dirty="0" smtClean="0"/>
              <a:t>Energy is supplied directly from </a:t>
            </a:r>
            <a:r>
              <a:rPr lang="en-GB" sz="2500" b="1" dirty="0" smtClean="0"/>
              <a:t>ATP</a:t>
            </a:r>
            <a:r>
              <a:rPr lang="en-GB" sz="2500" dirty="0" smtClean="0"/>
              <a:t>.  ATP </a:t>
            </a:r>
            <a:r>
              <a:rPr lang="en-GB" sz="2500" b="1" dirty="0" smtClean="0">
                <a:solidFill>
                  <a:schemeClr val="tx2"/>
                </a:solidFill>
              </a:rPr>
              <a:t>→</a:t>
            </a:r>
            <a:r>
              <a:rPr lang="en-GB" sz="2500" b="1" dirty="0" smtClean="0">
                <a:solidFill>
                  <a:srgbClr val="C00000"/>
                </a:solidFill>
              </a:rPr>
              <a:t> </a:t>
            </a:r>
            <a:r>
              <a:rPr lang="en-GB" sz="2500" dirty="0" smtClean="0"/>
              <a:t>ADP +P+ energy</a:t>
            </a:r>
          </a:p>
          <a:p>
            <a:pPr>
              <a:buNone/>
            </a:pPr>
            <a:r>
              <a:rPr lang="en-GB" sz="2500" b="1" dirty="0" smtClean="0">
                <a:solidFill>
                  <a:srgbClr val="C00000"/>
                </a:solidFill>
              </a:rPr>
              <a:t>(A) </a:t>
            </a:r>
            <a:r>
              <a:rPr lang="en-GB" sz="2500" b="1" dirty="0" smtClean="0"/>
              <a:t>Sodium‐Potassium pump (Na‐K pump):</a:t>
            </a:r>
          </a:p>
          <a:p>
            <a:r>
              <a:rPr lang="en-GB" sz="2500" dirty="0" smtClean="0"/>
              <a:t>It is found in all cell membranes</a:t>
            </a:r>
          </a:p>
          <a:p>
            <a:r>
              <a:rPr lang="en-GB" sz="2500" dirty="0" smtClean="0"/>
              <a:t>Na in </a:t>
            </a:r>
            <a:r>
              <a:rPr lang="en-GB" sz="2500" b="1" dirty="0" smtClean="0">
                <a:solidFill>
                  <a:srgbClr val="C00000"/>
                </a:solidFill>
              </a:rPr>
              <a:t> →</a:t>
            </a:r>
            <a:r>
              <a:rPr lang="en-GB" sz="2500" dirty="0" smtClean="0"/>
              <a:t>  out</a:t>
            </a:r>
          </a:p>
          <a:p>
            <a:r>
              <a:rPr lang="en-GB" sz="2500" dirty="0" smtClean="0"/>
              <a:t>K out </a:t>
            </a:r>
            <a:r>
              <a:rPr lang="en-GB" sz="2500" b="1" dirty="0" smtClean="0">
                <a:solidFill>
                  <a:srgbClr val="C00000"/>
                </a:solidFill>
              </a:rPr>
              <a:t> →</a:t>
            </a:r>
            <a:r>
              <a:rPr lang="en-GB" sz="2500" dirty="0" smtClean="0"/>
              <a:t>  in</a:t>
            </a:r>
            <a:endParaRPr lang="en-GB" sz="2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Active transport</a:t>
            </a:r>
            <a:endParaRPr lang="en-GB" sz="5000" b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34375" r="42021" b="17708"/>
          <a:stretch>
            <a:fillRect/>
          </a:stretch>
        </p:blipFill>
        <p:spPr bwMode="auto">
          <a:xfrm>
            <a:off x="4038600" y="3276600"/>
            <a:ext cx="4953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CC99"/>
          </a:solidFill>
        </p:spPr>
        <p:txBody>
          <a:bodyPr/>
          <a:lstStyle/>
          <a:p>
            <a:r>
              <a:rPr lang="en-GB" sz="2500" b="1" dirty="0" smtClean="0"/>
              <a:t>Characteristic of the Na‐K pump:</a:t>
            </a:r>
          </a:p>
          <a:p>
            <a:r>
              <a:rPr lang="en-GB" sz="2500" dirty="0" smtClean="0"/>
              <a:t> Carrier protein</a:t>
            </a:r>
          </a:p>
          <a:p>
            <a:r>
              <a:rPr lang="en-GB" sz="2500" dirty="0" smtClean="0"/>
              <a:t> Binding site for Na inside the cell</a:t>
            </a:r>
          </a:p>
          <a:p>
            <a:r>
              <a:rPr lang="en-GB" sz="2500" dirty="0" smtClean="0"/>
              <a:t>Binding site for K outside the cell</a:t>
            </a:r>
          </a:p>
          <a:p>
            <a:r>
              <a:rPr lang="en-GB" sz="2500" dirty="0" smtClean="0"/>
              <a:t>It has</a:t>
            </a:r>
            <a:r>
              <a:rPr lang="en-GB" sz="2500" i="1" dirty="0" smtClean="0"/>
              <a:t> </a:t>
            </a:r>
            <a:r>
              <a:rPr lang="en-GB" sz="2500" i="1" dirty="0" err="1" smtClean="0"/>
              <a:t>ATPase</a:t>
            </a:r>
            <a:r>
              <a:rPr lang="en-GB" sz="2500" i="1" dirty="0" smtClean="0"/>
              <a:t> </a:t>
            </a:r>
            <a:r>
              <a:rPr lang="en-GB" sz="2500" dirty="0" smtClean="0"/>
              <a:t>activity</a:t>
            </a:r>
          </a:p>
          <a:p>
            <a:r>
              <a:rPr lang="en-GB" sz="2500" dirty="0" smtClean="0"/>
              <a:t>3 Na out</a:t>
            </a:r>
          </a:p>
          <a:p>
            <a:r>
              <a:rPr lang="en-GB" sz="2500" dirty="0" smtClean="0"/>
              <a:t>2 K in</a:t>
            </a:r>
          </a:p>
          <a:p>
            <a:pPr>
              <a:buNone/>
            </a:pPr>
            <a:endParaRPr lang="en-GB" sz="2500" dirty="0" smtClean="0"/>
          </a:p>
          <a:p>
            <a:r>
              <a:rPr lang="en-GB" sz="2500" b="1" dirty="0" smtClean="0"/>
              <a:t>Function</a:t>
            </a:r>
          </a:p>
          <a:p>
            <a:pPr marL="531813">
              <a:buNone/>
            </a:pPr>
            <a:r>
              <a:rPr lang="en-GB" sz="2500" dirty="0" smtClean="0"/>
              <a:t>1. Maintaining Na and K concentration difference </a:t>
            </a:r>
          </a:p>
          <a:p>
            <a:pPr marL="531813">
              <a:buNone/>
            </a:pPr>
            <a:r>
              <a:rPr lang="en-GB" sz="2500" dirty="0" smtClean="0"/>
              <a:t>2. It’s the basis of nerve signal </a:t>
            </a:r>
            <a:r>
              <a:rPr lang="en-GB" sz="2500" dirty="0" err="1" smtClean="0"/>
              <a:t>transmition</a:t>
            </a:r>
            <a:r>
              <a:rPr lang="en-GB" sz="2500" dirty="0" smtClean="0"/>
              <a:t> </a:t>
            </a:r>
          </a:p>
          <a:p>
            <a:pPr marL="531813">
              <a:buNone/>
            </a:pPr>
            <a:r>
              <a:rPr lang="en-GB" sz="2500" dirty="0" smtClean="0"/>
              <a:t>3. Maintaining –</a:t>
            </a:r>
            <a:r>
              <a:rPr lang="en-GB" sz="2500" dirty="0" err="1" smtClean="0"/>
              <a:t>Ve</a:t>
            </a:r>
            <a:r>
              <a:rPr lang="en-GB" sz="2500" dirty="0" smtClean="0"/>
              <a:t> potential inside the cell</a:t>
            </a:r>
            <a:endParaRPr lang="en-GB" sz="25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Active transport</a:t>
            </a:r>
            <a:endParaRPr lang="en-GB" sz="5000" b="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25183" t="34375" r="42021" b="26041"/>
          <a:stretch>
            <a:fillRect/>
          </a:stretch>
        </p:blipFill>
        <p:spPr bwMode="auto">
          <a:xfrm>
            <a:off x="5029200" y="22098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FFCC99"/>
          </a:solidFill>
        </p:spPr>
        <p:txBody>
          <a:bodyPr/>
          <a:lstStyle/>
          <a:p>
            <a:pPr>
              <a:buNone/>
            </a:pPr>
            <a:r>
              <a:rPr lang="en-GB" sz="2600" b="1" dirty="0" smtClean="0">
                <a:solidFill>
                  <a:srgbClr val="C00000"/>
                </a:solidFill>
              </a:rPr>
              <a:t>(B) </a:t>
            </a:r>
            <a:r>
              <a:rPr lang="en-GB" sz="2600" b="1" dirty="0" smtClean="0"/>
              <a:t>Primary active transport of calcium (Ca ²+ </a:t>
            </a:r>
            <a:r>
              <a:rPr lang="en-GB" sz="2600" b="1" dirty="0" err="1" smtClean="0"/>
              <a:t>ATPase</a:t>
            </a:r>
            <a:r>
              <a:rPr lang="en-GB" sz="2600" b="1" dirty="0" smtClean="0"/>
              <a:t>)</a:t>
            </a:r>
          </a:p>
          <a:p>
            <a:pPr>
              <a:buNone/>
            </a:pPr>
            <a:r>
              <a:rPr lang="en-GB" sz="2600" dirty="0" smtClean="0"/>
              <a:t>      ‐ </a:t>
            </a:r>
            <a:r>
              <a:rPr lang="en-GB" sz="2600" dirty="0" err="1" smtClean="0"/>
              <a:t>sarcoplasmic</a:t>
            </a:r>
            <a:r>
              <a:rPr lang="en-GB" sz="2600" dirty="0" smtClean="0"/>
              <a:t> reticulum (SR)</a:t>
            </a:r>
          </a:p>
          <a:p>
            <a:pPr>
              <a:buNone/>
            </a:pPr>
            <a:r>
              <a:rPr lang="en-GB" sz="2600" dirty="0" smtClean="0"/>
              <a:t>      ‐ mitochondria</a:t>
            </a:r>
          </a:p>
          <a:p>
            <a:pPr>
              <a:buNone/>
            </a:pPr>
            <a:r>
              <a:rPr lang="en-GB" sz="2600" dirty="0" smtClean="0"/>
              <a:t>      ‐ in some cell membranes</a:t>
            </a:r>
          </a:p>
          <a:p>
            <a:r>
              <a:rPr lang="en-GB" sz="2600" b="1" dirty="0" smtClean="0"/>
              <a:t>Function:  </a:t>
            </a:r>
            <a:r>
              <a:rPr lang="en-GB" sz="2600" dirty="0" smtClean="0"/>
              <a:t>Maintaining a low Ca²+ concentration inside the cell</a:t>
            </a:r>
          </a:p>
          <a:p>
            <a:pPr>
              <a:buNone/>
            </a:pPr>
            <a:endParaRPr lang="en-GB" sz="2600" dirty="0" smtClean="0"/>
          </a:p>
          <a:p>
            <a:pPr>
              <a:buNone/>
            </a:pPr>
            <a:r>
              <a:rPr lang="en-GB" sz="2600" b="1" dirty="0" smtClean="0">
                <a:solidFill>
                  <a:srgbClr val="C00000"/>
                </a:solidFill>
              </a:rPr>
              <a:t>(C) </a:t>
            </a:r>
            <a:r>
              <a:rPr lang="en-GB" sz="2600" b="1" dirty="0" smtClean="0"/>
              <a:t>Primary active transport of hydrogen ions (H+‐K </a:t>
            </a:r>
            <a:r>
              <a:rPr lang="en-GB" sz="2600" b="1" dirty="0" err="1" smtClean="0"/>
              <a:t>ATPase</a:t>
            </a:r>
            <a:r>
              <a:rPr lang="en-GB" sz="2600" b="1" dirty="0" smtClean="0"/>
              <a:t>)</a:t>
            </a:r>
          </a:p>
          <a:p>
            <a:pPr>
              <a:buNone/>
            </a:pPr>
            <a:r>
              <a:rPr lang="en-GB" sz="2600" dirty="0" smtClean="0"/>
              <a:t>      ‐ stomach</a:t>
            </a:r>
          </a:p>
          <a:p>
            <a:pPr>
              <a:buNone/>
            </a:pPr>
            <a:r>
              <a:rPr lang="en-GB" sz="2600" dirty="0" smtClean="0"/>
              <a:t>      ‐ kidneys</a:t>
            </a:r>
          </a:p>
          <a:p>
            <a:pPr>
              <a:buNone/>
            </a:pPr>
            <a:r>
              <a:rPr lang="en-GB" sz="2600" dirty="0" smtClean="0"/>
              <a:t>      </a:t>
            </a:r>
            <a:r>
              <a:rPr lang="en-GB" sz="2600" smtClean="0"/>
              <a:t>‐ pumps </a:t>
            </a:r>
            <a:r>
              <a:rPr lang="en-GB" sz="2600" dirty="0" smtClean="0"/>
              <a:t>to the lumen</a:t>
            </a:r>
          </a:p>
          <a:p>
            <a:pPr>
              <a:buNone/>
            </a:pPr>
            <a:r>
              <a:rPr lang="en-GB" sz="2600" dirty="0" smtClean="0"/>
              <a:t>      ‐ H+‐K </a:t>
            </a:r>
            <a:r>
              <a:rPr lang="en-GB" sz="2600" dirty="0" err="1" smtClean="0"/>
              <a:t>ATPase</a:t>
            </a:r>
            <a:r>
              <a:rPr lang="en-GB" sz="2600" dirty="0" smtClean="0"/>
              <a:t> inhibitors (treat ulcer disease). (</a:t>
            </a:r>
            <a:r>
              <a:rPr lang="en-GB" sz="2600" dirty="0" err="1" smtClean="0"/>
              <a:t>omeprazol</a:t>
            </a:r>
            <a:r>
              <a:rPr lang="en-GB" sz="2600" dirty="0" smtClean="0"/>
              <a:t>)</a:t>
            </a:r>
            <a:endParaRPr lang="en-GB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Active transport</a:t>
            </a:r>
            <a:endParaRPr lang="en-GB" sz="5000" b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FFCC99"/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GB" sz="2600" b="1" dirty="0" smtClean="0">
                <a:solidFill>
                  <a:srgbClr val="7030A0"/>
                </a:solidFill>
              </a:rPr>
              <a:t>2‐ Secondary active transport</a:t>
            </a:r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Transport of one or more solutes against an electrochemical </a:t>
            </a:r>
            <a:r>
              <a:rPr lang="en-GB" sz="2600" dirty="0" smtClean="0"/>
              <a:t>gradient, </a:t>
            </a:r>
            <a:r>
              <a:rPr lang="en-GB" sz="2600" dirty="0" smtClean="0"/>
              <a:t>coupled to the transport of another solute down an electrochemical gradient  </a:t>
            </a:r>
            <a:endParaRPr lang="en-GB" sz="2600" dirty="0" smtClean="0"/>
          </a:p>
          <a:p>
            <a:pPr>
              <a:buFont typeface="Arial" pitchFamily="34" charset="0"/>
              <a:buChar char="•"/>
            </a:pPr>
            <a:r>
              <a:rPr lang="en-GB" sz="2600" dirty="0" smtClean="0"/>
              <a:t>‘</a:t>
            </a:r>
            <a:r>
              <a:rPr lang="en-GB" sz="2600" dirty="0" smtClean="0"/>
              <a:t>’downhill’’ solute is Na.</a:t>
            </a:r>
          </a:p>
          <a:p>
            <a:r>
              <a:rPr lang="en-GB" sz="2600" dirty="0" smtClean="0"/>
              <a:t>Energy is supplied indirectly form primary transport</a:t>
            </a:r>
            <a:r>
              <a:rPr lang="en-GB" sz="2600" dirty="0" smtClean="0"/>
              <a:t>.</a:t>
            </a:r>
            <a:endParaRPr lang="en-GB" sz="2600" dirty="0" smtClean="0"/>
          </a:p>
          <a:p>
            <a:pPr>
              <a:buFont typeface="Wingdings" pitchFamily="2" charset="2"/>
              <a:buChar char="Ø"/>
            </a:pPr>
            <a:r>
              <a:rPr lang="en-GB" sz="2600" b="1" dirty="0" smtClean="0">
                <a:solidFill>
                  <a:srgbClr val="339966"/>
                </a:solidFill>
              </a:rPr>
              <a:t>Co transport:</a:t>
            </a:r>
          </a:p>
          <a:p>
            <a:pPr>
              <a:buNone/>
            </a:pPr>
            <a:r>
              <a:rPr lang="en-GB" sz="2600" dirty="0" smtClean="0"/>
              <a:t> - </a:t>
            </a:r>
            <a:r>
              <a:rPr lang="en-GB" sz="2600" dirty="0" smtClean="0"/>
              <a:t>All solutes move in the </a:t>
            </a:r>
            <a:r>
              <a:rPr lang="en-GB" sz="2600" dirty="0" smtClean="0"/>
              <a:t>same</a:t>
            </a:r>
          </a:p>
          <a:p>
            <a:pPr>
              <a:buNone/>
            </a:pPr>
            <a:r>
              <a:rPr lang="en-GB" sz="2600" dirty="0" smtClean="0"/>
              <a:t>    direction </a:t>
            </a:r>
            <a:r>
              <a:rPr lang="en-GB" sz="2600" dirty="0" smtClean="0"/>
              <a:t>‘’ inside cell’’. e.g.</a:t>
            </a:r>
          </a:p>
          <a:p>
            <a:r>
              <a:rPr lang="pt-BR" sz="2600" dirty="0" smtClean="0"/>
              <a:t>Na ‐ glucose Co transport.</a:t>
            </a:r>
          </a:p>
          <a:p>
            <a:r>
              <a:rPr lang="pt-BR" sz="2600" dirty="0" smtClean="0"/>
              <a:t>Na – amino acid Co </a:t>
            </a:r>
            <a:r>
              <a:rPr lang="pt-BR" sz="2600" dirty="0" smtClean="0"/>
              <a:t>transport</a:t>
            </a:r>
          </a:p>
          <a:p>
            <a:pPr>
              <a:buNone/>
            </a:pPr>
            <a:r>
              <a:rPr lang="pt-BR" sz="2600" dirty="0" smtClean="0"/>
              <a:t> </a:t>
            </a:r>
            <a:r>
              <a:rPr lang="pt-BR" sz="2600" dirty="0" smtClean="0"/>
              <a:t>   </a:t>
            </a:r>
            <a:r>
              <a:rPr lang="en-GB" sz="2600" dirty="0" smtClean="0"/>
              <a:t>in </a:t>
            </a:r>
            <a:r>
              <a:rPr lang="en-GB" sz="2600" dirty="0" smtClean="0"/>
              <a:t>the intestinal tract kidney.</a:t>
            </a:r>
            <a:endParaRPr lang="en-GB" sz="2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Active transport</a:t>
            </a:r>
            <a:endParaRPr lang="en-GB" sz="5000" b="0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24597" t="20833" r="40849" b="36458"/>
          <a:stretch>
            <a:fillRect/>
          </a:stretch>
        </p:blipFill>
        <p:spPr bwMode="auto">
          <a:xfrm>
            <a:off x="4495800" y="40386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3733800"/>
          </a:xfrm>
        </p:spPr>
        <p:txBody>
          <a:bodyPr/>
          <a:lstStyle/>
          <a:p>
            <a:r>
              <a:rPr lang="en-GB" b="1" dirty="0" smtClean="0">
                <a:solidFill>
                  <a:srgbClr val="339966"/>
                </a:solidFill>
              </a:rPr>
              <a:t>Counter transport:</a:t>
            </a:r>
          </a:p>
          <a:p>
            <a:r>
              <a:rPr lang="en-GB" sz="2800" dirty="0" smtClean="0"/>
              <a:t>Na is moving to the interior causing other substance to move out.</a:t>
            </a:r>
          </a:p>
          <a:p>
            <a:r>
              <a:rPr lang="en-GB" sz="2800" dirty="0" smtClean="0"/>
              <a:t>Ca²+ ‐ Na+ exchanger (present in many cell membranes)</a:t>
            </a:r>
          </a:p>
          <a:p>
            <a:r>
              <a:rPr lang="en-GB" sz="2800" dirty="0" smtClean="0"/>
              <a:t>Na –H+ exchanger in the kidney.</a:t>
            </a:r>
            <a:endParaRPr lang="en-GB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772400" cy="609600"/>
          </a:xfrm>
        </p:spPr>
        <p:txBody>
          <a:bodyPr/>
          <a:lstStyle/>
          <a:p>
            <a:r>
              <a:rPr lang="en-GB" sz="5000" b="0" dirty="0" smtClean="0"/>
              <a:t>Active transport</a:t>
            </a:r>
            <a:endParaRPr lang="en-GB" sz="5000" b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3880" t="21875" r="5124" b="38542"/>
          <a:stretch>
            <a:fillRect/>
          </a:stretch>
        </p:blipFill>
        <p:spPr bwMode="auto">
          <a:xfrm>
            <a:off x="2743200" y="3962400"/>
            <a:ext cx="594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ansport across cell membrane.jpg"/>
          <p:cNvPicPr>
            <a:picLocks noChangeAspect="1"/>
          </p:cNvPicPr>
          <p:nvPr/>
        </p:nvPicPr>
        <p:blipFill>
          <a:blip r:embed="rId2" cstate="print"/>
          <a:srcRect b="8219"/>
          <a:stretch>
            <a:fillRect/>
          </a:stretch>
        </p:blipFill>
        <p:spPr bwMode="auto">
          <a:xfrm>
            <a:off x="228600" y="17526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76200" y="381000"/>
            <a:ext cx="7772400" cy="6096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Transport through the cell membrane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862078"/>
            <a:ext cx="49530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The End</a:t>
            </a: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  <a:endParaRPr lang="en-US" sz="60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7772400" cy="4572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Organization of the Cell</a:t>
            </a:r>
            <a:r>
              <a:rPr lang="en-US" sz="4000" b="0" dirty="0" smtClean="0"/>
              <a:t/>
            </a:r>
            <a:br>
              <a:rPr lang="en-US" sz="4000" b="0" dirty="0" smtClean="0"/>
            </a:br>
            <a:endParaRPr lang="en-US" sz="4000" b="0" dirty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762000" y="1981200"/>
          <a:ext cx="7894638" cy="4019550"/>
        </p:xfrm>
        <a:graphic>
          <a:graphicData uri="http://schemas.openxmlformats.org/presentationml/2006/ole">
            <p:oleObj spid="_x0000_s1026" name="Photo Editor Photo" r:id="rId4" imgW="6923810" imgH="3524742" progId="">
              <p:embed/>
            </p:oleObj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38200" y="6248400"/>
            <a:ext cx="806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Figure 2-1</a:t>
            </a:r>
            <a:endParaRPr lang="en-U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7772400" cy="609600"/>
          </a:xfrm>
        </p:spPr>
        <p:txBody>
          <a:bodyPr/>
          <a:lstStyle/>
          <a:p>
            <a:r>
              <a:rPr lang="en-GB" sz="4500" b="0" dirty="0" smtClean="0"/>
              <a:t>Cell membrane</a:t>
            </a:r>
            <a:br>
              <a:rPr lang="en-GB" sz="4500" b="0" dirty="0" smtClean="0"/>
            </a:br>
            <a:endParaRPr lang="en-GB" sz="45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486400"/>
          </a:xfrm>
          <a:solidFill>
            <a:srgbClr val="FFCC99"/>
          </a:solidFill>
        </p:spPr>
        <p:txBody>
          <a:bodyPr/>
          <a:lstStyle/>
          <a:p>
            <a:r>
              <a:rPr lang="en-GB" sz="2800" dirty="0" smtClean="0"/>
              <a:t>It covers the cell.</a:t>
            </a:r>
          </a:p>
          <a:p>
            <a:r>
              <a:rPr lang="en-GB" sz="2800" dirty="0" smtClean="0"/>
              <a:t>It is a fluid and not solid.</a:t>
            </a:r>
          </a:p>
          <a:p>
            <a:r>
              <a:rPr lang="en-GB" sz="2800" dirty="0" smtClean="0"/>
              <a:t>It is 7-10 </a:t>
            </a:r>
            <a:r>
              <a:rPr lang="en-GB" sz="2800" dirty="0" err="1" smtClean="0"/>
              <a:t>nanometer</a:t>
            </a:r>
            <a:r>
              <a:rPr lang="en-GB" sz="2800" dirty="0" smtClean="0"/>
              <a:t> thick.</a:t>
            </a:r>
          </a:p>
          <a:p>
            <a:r>
              <a:rPr lang="en-GB" sz="2800" dirty="0" smtClean="0"/>
              <a:t>It is also referred to as the plasma membrane.</a:t>
            </a:r>
          </a:p>
          <a:p>
            <a:r>
              <a:rPr lang="en-GB" sz="2800" b="1" dirty="0" smtClean="0"/>
              <a:t>Composition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048000" y="3657600"/>
            <a:ext cx="5638800" cy="3124200"/>
            <a:chOff x="3048000" y="3657600"/>
            <a:chExt cx="5638800" cy="3124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5725" t="37500" r="20937" b="11459"/>
            <a:stretch>
              <a:fillRect/>
            </a:stretch>
          </p:blipFill>
          <p:spPr bwMode="auto">
            <a:xfrm>
              <a:off x="3048000" y="3657600"/>
              <a:ext cx="5638800" cy="312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6019800" y="5405735"/>
              <a:ext cx="2514600" cy="43088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dirty="0" smtClean="0"/>
                <a:t>Cholesterol   13 %  </a:t>
              </a:r>
              <a:endParaRPr lang="en-GB" sz="2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9800" y="4572000"/>
              <a:ext cx="2514600" cy="43088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dirty="0" smtClean="0"/>
                <a:t>Phospholipids  25 %  </a:t>
              </a:r>
              <a:endParaRPr lang="en-GB" sz="2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19800" y="6172200"/>
              <a:ext cx="2514600" cy="43088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dirty="0" err="1" smtClean="0"/>
                <a:t>Glycolipids</a:t>
              </a:r>
              <a:r>
                <a:rPr lang="en-GB" sz="2200" dirty="0" smtClean="0"/>
                <a:t>  4 %  </a:t>
              </a:r>
              <a:endParaRPr lang="en-GB" sz="2200" dirty="0"/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5562600" y="3657600"/>
            <a:ext cx="3124200" cy="3200400"/>
          </a:xfrm>
          <a:prstGeom prst="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52663" y="4727575"/>
            <a:ext cx="6051550" cy="1978025"/>
            <a:chOff x="1412" y="2678"/>
            <a:chExt cx="3812" cy="124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412" y="2678"/>
              <a:ext cx="3758" cy="660"/>
              <a:chOff x="960" y="2160"/>
              <a:chExt cx="3895" cy="821"/>
            </a:xfrm>
          </p:grpSpPr>
          <p:grpSp>
            <p:nvGrpSpPr>
              <p:cNvPr id="121" name="Group 6"/>
              <p:cNvGrpSpPr>
                <a:grpSpLocks/>
              </p:cNvGrpSpPr>
              <p:nvPr/>
            </p:nvGrpSpPr>
            <p:grpSpPr bwMode="auto">
              <a:xfrm>
                <a:off x="960" y="2160"/>
                <a:ext cx="3888" cy="240"/>
                <a:chOff x="1056" y="2448"/>
                <a:chExt cx="3888" cy="336"/>
              </a:xfrm>
            </p:grpSpPr>
            <p:grpSp>
              <p:nvGrpSpPr>
                <p:cNvPr id="207" name="Group 7"/>
                <p:cNvGrpSpPr>
                  <a:grpSpLocks/>
                </p:cNvGrpSpPr>
                <p:nvPr/>
              </p:nvGrpSpPr>
              <p:grpSpPr bwMode="auto">
                <a:xfrm>
                  <a:off x="1056" y="2448"/>
                  <a:ext cx="1296" cy="336"/>
                  <a:chOff x="1056" y="2448"/>
                  <a:chExt cx="1296" cy="336"/>
                </a:xfrm>
              </p:grpSpPr>
              <p:sp>
                <p:nvSpPr>
                  <p:cNvPr id="228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0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1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3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8" name="Group 17"/>
                <p:cNvGrpSpPr>
                  <a:grpSpLocks/>
                </p:cNvGrpSpPr>
                <p:nvPr/>
              </p:nvGrpSpPr>
              <p:grpSpPr bwMode="auto">
                <a:xfrm>
                  <a:off x="2352" y="2448"/>
                  <a:ext cx="1296" cy="336"/>
                  <a:chOff x="1056" y="2448"/>
                  <a:chExt cx="1296" cy="336"/>
                </a:xfrm>
              </p:grpSpPr>
              <p:sp>
                <p:nvSpPr>
                  <p:cNvPr id="219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1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2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3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4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5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6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27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9" name="Group 27"/>
                <p:cNvGrpSpPr>
                  <a:grpSpLocks/>
                </p:cNvGrpSpPr>
                <p:nvPr/>
              </p:nvGrpSpPr>
              <p:grpSpPr bwMode="auto">
                <a:xfrm>
                  <a:off x="3648" y="2448"/>
                  <a:ext cx="1296" cy="336"/>
                  <a:chOff x="1056" y="2448"/>
                  <a:chExt cx="1296" cy="336"/>
                </a:xfrm>
              </p:grpSpPr>
              <p:sp>
                <p:nvSpPr>
                  <p:cNvPr id="21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2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3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5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6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7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18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2" name="Group 37"/>
              <p:cNvGrpSpPr>
                <a:grpSpLocks/>
              </p:cNvGrpSpPr>
              <p:nvPr/>
            </p:nvGrpSpPr>
            <p:grpSpPr bwMode="auto">
              <a:xfrm>
                <a:off x="1008" y="2400"/>
                <a:ext cx="831" cy="576"/>
                <a:chOff x="1008" y="2400"/>
                <a:chExt cx="831" cy="576"/>
              </a:xfrm>
            </p:grpSpPr>
            <p:grpSp>
              <p:nvGrpSpPr>
                <p:cNvPr id="189" name="Group 38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205" name="Freeform 39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6" name="Freeform 40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0" name="Group 41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203" name="Freeform 42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4" name="Freeform 43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1" name="Group 44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201" name="Freeform 45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2" name="Freeform 46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2" name="Group 47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199" name="Freeform 48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00" name="Freeform 49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3" name="Group 50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197" name="Freeform 51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8" name="Freeform 52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94" name="Group 53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195" name="Freeform 54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96" name="Freeform 55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3" name="Group 56"/>
              <p:cNvGrpSpPr>
                <a:grpSpLocks/>
              </p:cNvGrpSpPr>
              <p:nvPr/>
            </p:nvGrpSpPr>
            <p:grpSpPr bwMode="auto">
              <a:xfrm>
                <a:off x="1868" y="2398"/>
                <a:ext cx="831" cy="576"/>
                <a:chOff x="1008" y="2400"/>
                <a:chExt cx="831" cy="576"/>
              </a:xfrm>
            </p:grpSpPr>
            <p:grpSp>
              <p:nvGrpSpPr>
                <p:cNvPr id="171" name="Group 57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187" name="Freeform 58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8" name="Freeform 59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2" name="Group 60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185" name="Freeform 61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6" name="Freeform 62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3" name="Group 63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183" name="Freeform 64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4" name="Freeform 65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4" name="Group 66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181" name="Freeform 67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2" name="Freeform 68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5" name="Group 69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179" name="Freeform 70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80" name="Freeform 71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76" name="Group 72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177" name="Freeform 73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8" name="Freeform 74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4" name="Group 75"/>
              <p:cNvGrpSpPr>
                <a:grpSpLocks/>
              </p:cNvGrpSpPr>
              <p:nvPr/>
            </p:nvGrpSpPr>
            <p:grpSpPr bwMode="auto">
              <a:xfrm>
                <a:off x="2740" y="2405"/>
                <a:ext cx="831" cy="576"/>
                <a:chOff x="1008" y="2400"/>
                <a:chExt cx="831" cy="576"/>
              </a:xfrm>
            </p:grpSpPr>
            <p:grpSp>
              <p:nvGrpSpPr>
                <p:cNvPr id="153" name="Group 76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169" name="Freeform 77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70" name="Freeform 78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4" name="Group 79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167" name="Freeform 80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8" name="Freeform 81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5" name="Group 82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165" name="Freeform 83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6" name="Freeform 84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6" name="Group 85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163" name="Freeform 86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4" name="Freeform 87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7" name="Group 88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161" name="Freeform 89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2" name="Freeform 90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58" name="Group 91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159" name="Freeform 92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60" name="Freeform 93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5" name="Group 94"/>
              <p:cNvGrpSpPr>
                <a:grpSpLocks/>
              </p:cNvGrpSpPr>
              <p:nvPr/>
            </p:nvGrpSpPr>
            <p:grpSpPr bwMode="auto">
              <a:xfrm>
                <a:off x="3595" y="2397"/>
                <a:ext cx="831" cy="576"/>
                <a:chOff x="1008" y="2400"/>
                <a:chExt cx="831" cy="576"/>
              </a:xfrm>
            </p:grpSpPr>
            <p:grpSp>
              <p:nvGrpSpPr>
                <p:cNvPr id="135" name="Group 95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151" name="Freeform 96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2" name="Freeform 97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36" name="Group 98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149" name="Freeform 99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50" name="Freeform 100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37" name="Group 101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147" name="Freeform 102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8" name="Freeform 103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38" name="Group 104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145" name="Freeform 105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6" name="Freeform 106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39" name="Group 107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143" name="Freeform 108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4" name="Freeform 109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40" name="Group 110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141" name="Freeform 111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42" name="Freeform 112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26" name="Group 113"/>
              <p:cNvGrpSpPr>
                <a:grpSpLocks/>
              </p:cNvGrpSpPr>
              <p:nvPr/>
            </p:nvGrpSpPr>
            <p:grpSpPr bwMode="auto">
              <a:xfrm>
                <a:off x="4457" y="2397"/>
                <a:ext cx="96" cy="576"/>
                <a:chOff x="424" y="2880"/>
                <a:chExt cx="200" cy="768"/>
              </a:xfrm>
            </p:grpSpPr>
            <p:sp>
              <p:nvSpPr>
                <p:cNvPr id="133" name="Freeform 114"/>
                <p:cNvSpPr>
                  <a:spLocks/>
                </p:cNvSpPr>
                <p:nvPr/>
              </p:nvSpPr>
              <p:spPr bwMode="auto">
                <a:xfrm>
                  <a:off x="528" y="2880"/>
                  <a:ext cx="96" cy="768"/>
                </a:xfrm>
                <a:custGeom>
                  <a:avLst/>
                  <a:gdLst>
                    <a:gd name="T0" fmla="*/ 0 w 104"/>
                    <a:gd name="T1" fmla="*/ 0 h 768"/>
                    <a:gd name="T2" fmla="*/ 96 w 104"/>
                    <a:gd name="T3" fmla="*/ 336 h 768"/>
                    <a:gd name="T4" fmla="*/ 48 w 104"/>
                    <a:gd name="T5" fmla="*/ 624 h 768"/>
                    <a:gd name="T6" fmla="*/ 96 w 104"/>
                    <a:gd name="T7" fmla="*/ 768 h 7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768"/>
                    <a:gd name="T14" fmla="*/ 104 w 104"/>
                    <a:gd name="T15" fmla="*/ 768 h 7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768">
                      <a:moveTo>
                        <a:pt x="0" y="0"/>
                      </a:moveTo>
                      <a:cubicBezTo>
                        <a:pt x="44" y="116"/>
                        <a:pt x="88" y="232"/>
                        <a:pt x="96" y="336"/>
                      </a:cubicBezTo>
                      <a:cubicBezTo>
                        <a:pt x="104" y="440"/>
                        <a:pt x="48" y="552"/>
                        <a:pt x="48" y="624"/>
                      </a:cubicBezTo>
                      <a:cubicBezTo>
                        <a:pt x="48" y="696"/>
                        <a:pt x="72" y="732"/>
                        <a:pt x="96" y="7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" name="Freeform 115"/>
                <p:cNvSpPr>
                  <a:spLocks/>
                </p:cNvSpPr>
                <p:nvPr/>
              </p:nvSpPr>
              <p:spPr bwMode="auto">
                <a:xfrm>
                  <a:off x="424" y="2880"/>
                  <a:ext cx="104" cy="480"/>
                </a:xfrm>
                <a:custGeom>
                  <a:avLst/>
                  <a:gdLst>
                    <a:gd name="T0" fmla="*/ 56 w 104"/>
                    <a:gd name="T1" fmla="*/ 0 h 480"/>
                    <a:gd name="T2" fmla="*/ 8 w 104"/>
                    <a:gd name="T3" fmla="*/ 288 h 480"/>
                    <a:gd name="T4" fmla="*/ 104 w 104"/>
                    <a:gd name="T5" fmla="*/ 480 h 480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480"/>
                    <a:gd name="T11" fmla="*/ 104 w 104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480">
                      <a:moveTo>
                        <a:pt x="56" y="0"/>
                      </a:moveTo>
                      <a:cubicBezTo>
                        <a:pt x="28" y="104"/>
                        <a:pt x="0" y="208"/>
                        <a:pt x="8" y="288"/>
                      </a:cubicBezTo>
                      <a:cubicBezTo>
                        <a:pt x="16" y="368"/>
                        <a:pt x="60" y="424"/>
                        <a:pt x="104" y="48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7" name="Group 116"/>
              <p:cNvGrpSpPr>
                <a:grpSpLocks/>
              </p:cNvGrpSpPr>
              <p:nvPr/>
            </p:nvGrpSpPr>
            <p:grpSpPr bwMode="auto">
              <a:xfrm>
                <a:off x="4577" y="2397"/>
                <a:ext cx="96" cy="528"/>
                <a:chOff x="288" y="2784"/>
                <a:chExt cx="152" cy="528"/>
              </a:xfrm>
            </p:grpSpPr>
            <p:sp>
              <p:nvSpPr>
                <p:cNvPr id="131" name="Freeform 117"/>
                <p:cNvSpPr>
                  <a:spLocks/>
                </p:cNvSpPr>
                <p:nvPr/>
              </p:nvSpPr>
              <p:spPr bwMode="auto">
                <a:xfrm>
                  <a:off x="384" y="2784"/>
                  <a:ext cx="56" cy="528"/>
                </a:xfrm>
                <a:custGeom>
                  <a:avLst/>
                  <a:gdLst>
                    <a:gd name="T0" fmla="*/ 0 w 56"/>
                    <a:gd name="T1" fmla="*/ 0 h 528"/>
                    <a:gd name="T2" fmla="*/ 48 w 56"/>
                    <a:gd name="T3" fmla="*/ 336 h 528"/>
                    <a:gd name="T4" fmla="*/ 48 w 56"/>
                    <a:gd name="T5" fmla="*/ 528 h 528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528"/>
                    <a:gd name="T11" fmla="*/ 56 w 56"/>
                    <a:gd name="T12" fmla="*/ 528 h 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528">
                      <a:moveTo>
                        <a:pt x="0" y="0"/>
                      </a:moveTo>
                      <a:cubicBezTo>
                        <a:pt x="20" y="124"/>
                        <a:pt x="40" y="248"/>
                        <a:pt x="48" y="336"/>
                      </a:cubicBezTo>
                      <a:cubicBezTo>
                        <a:pt x="56" y="424"/>
                        <a:pt x="48" y="496"/>
                        <a:pt x="48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2" name="Freeform 118"/>
                <p:cNvSpPr>
                  <a:spLocks/>
                </p:cNvSpPr>
                <p:nvPr/>
              </p:nvSpPr>
              <p:spPr bwMode="auto">
                <a:xfrm>
                  <a:off x="288" y="2784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0 w 48"/>
                    <a:gd name="T3" fmla="*/ 336 h 480"/>
                    <a:gd name="T4" fmla="*/ 48 w 48"/>
                    <a:gd name="T5" fmla="*/ 480 h 480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480"/>
                    <a:gd name="T11" fmla="*/ 48 w 48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480">
                      <a:moveTo>
                        <a:pt x="48" y="0"/>
                      </a:moveTo>
                      <a:cubicBezTo>
                        <a:pt x="24" y="128"/>
                        <a:pt x="0" y="256"/>
                        <a:pt x="0" y="336"/>
                      </a:cubicBezTo>
                      <a:cubicBezTo>
                        <a:pt x="0" y="416"/>
                        <a:pt x="24" y="448"/>
                        <a:pt x="48" y="48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8" name="Group 119"/>
              <p:cNvGrpSpPr>
                <a:grpSpLocks/>
              </p:cNvGrpSpPr>
              <p:nvPr/>
            </p:nvGrpSpPr>
            <p:grpSpPr bwMode="auto">
              <a:xfrm>
                <a:off x="4704" y="2397"/>
                <a:ext cx="151" cy="559"/>
                <a:chOff x="367" y="2605"/>
                <a:chExt cx="151" cy="559"/>
              </a:xfrm>
            </p:grpSpPr>
            <p:sp>
              <p:nvSpPr>
                <p:cNvPr id="129" name="Freeform 120"/>
                <p:cNvSpPr>
                  <a:spLocks/>
                </p:cNvSpPr>
                <p:nvPr/>
              </p:nvSpPr>
              <p:spPr bwMode="auto">
                <a:xfrm>
                  <a:off x="367" y="2605"/>
                  <a:ext cx="52" cy="493"/>
                </a:xfrm>
                <a:custGeom>
                  <a:avLst/>
                  <a:gdLst>
                    <a:gd name="T0" fmla="*/ 36 w 52"/>
                    <a:gd name="T1" fmla="*/ 0 h 493"/>
                    <a:gd name="T2" fmla="*/ 3 w 52"/>
                    <a:gd name="T3" fmla="*/ 403 h 493"/>
                    <a:gd name="T4" fmla="*/ 52 w 52"/>
                    <a:gd name="T5" fmla="*/ 493 h 493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93"/>
                    <a:gd name="T11" fmla="*/ 52 w 52"/>
                    <a:gd name="T12" fmla="*/ 493 h 4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93">
                      <a:moveTo>
                        <a:pt x="36" y="0"/>
                      </a:moveTo>
                      <a:cubicBezTo>
                        <a:pt x="18" y="160"/>
                        <a:pt x="0" y="321"/>
                        <a:pt x="3" y="403"/>
                      </a:cubicBezTo>
                      <a:cubicBezTo>
                        <a:pt x="6" y="485"/>
                        <a:pt x="43" y="477"/>
                        <a:pt x="52" y="49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0" name="Freeform 121"/>
                <p:cNvSpPr>
                  <a:spLocks/>
                </p:cNvSpPr>
                <p:nvPr/>
              </p:nvSpPr>
              <p:spPr bwMode="auto">
                <a:xfrm>
                  <a:off x="449" y="2614"/>
                  <a:ext cx="69" cy="550"/>
                </a:xfrm>
                <a:custGeom>
                  <a:avLst/>
                  <a:gdLst>
                    <a:gd name="T0" fmla="*/ 3 w 69"/>
                    <a:gd name="T1" fmla="*/ 0 h 550"/>
                    <a:gd name="T2" fmla="*/ 11 w 69"/>
                    <a:gd name="T3" fmla="*/ 287 h 550"/>
                    <a:gd name="T4" fmla="*/ 69 w 69"/>
                    <a:gd name="T5" fmla="*/ 550 h 550"/>
                    <a:gd name="T6" fmla="*/ 0 60000 65536"/>
                    <a:gd name="T7" fmla="*/ 0 60000 65536"/>
                    <a:gd name="T8" fmla="*/ 0 60000 65536"/>
                    <a:gd name="T9" fmla="*/ 0 w 69"/>
                    <a:gd name="T10" fmla="*/ 0 h 550"/>
                    <a:gd name="T11" fmla="*/ 69 w 69"/>
                    <a:gd name="T12" fmla="*/ 550 h 5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" h="550">
                      <a:moveTo>
                        <a:pt x="3" y="0"/>
                      </a:moveTo>
                      <a:cubicBezTo>
                        <a:pt x="1" y="97"/>
                        <a:pt x="0" y="195"/>
                        <a:pt x="11" y="287"/>
                      </a:cubicBezTo>
                      <a:cubicBezTo>
                        <a:pt x="22" y="379"/>
                        <a:pt x="45" y="464"/>
                        <a:pt x="69" y="5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  <p:grpSp>
          <p:nvGrpSpPr>
            <p:cNvPr id="4" name="Group 122"/>
            <p:cNvGrpSpPr>
              <a:grpSpLocks/>
            </p:cNvGrpSpPr>
            <p:nvPr/>
          </p:nvGrpSpPr>
          <p:grpSpPr bwMode="auto">
            <a:xfrm flipH="1" flipV="1">
              <a:off x="1466" y="3264"/>
              <a:ext cx="3758" cy="660"/>
              <a:chOff x="960" y="2160"/>
              <a:chExt cx="3895" cy="821"/>
            </a:xfrm>
          </p:grpSpPr>
          <p:grpSp>
            <p:nvGrpSpPr>
              <p:cNvPr id="5" name="Group 123"/>
              <p:cNvGrpSpPr>
                <a:grpSpLocks/>
              </p:cNvGrpSpPr>
              <p:nvPr/>
            </p:nvGrpSpPr>
            <p:grpSpPr bwMode="auto">
              <a:xfrm>
                <a:off x="960" y="2160"/>
                <a:ext cx="3888" cy="240"/>
                <a:chOff x="1056" y="2448"/>
                <a:chExt cx="3888" cy="336"/>
              </a:xfrm>
            </p:grpSpPr>
            <p:grpSp>
              <p:nvGrpSpPr>
                <p:cNvPr id="91" name="Group 124"/>
                <p:cNvGrpSpPr>
                  <a:grpSpLocks/>
                </p:cNvGrpSpPr>
                <p:nvPr/>
              </p:nvGrpSpPr>
              <p:grpSpPr bwMode="auto">
                <a:xfrm>
                  <a:off x="1056" y="2448"/>
                  <a:ext cx="1296" cy="336"/>
                  <a:chOff x="1056" y="2448"/>
                  <a:chExt cx="1296" cy="336"/>
                </a:xfrm>
              </p:grpSpPr>
              <p:sp>
                <p:nvSpPr>
                  <p:cNvPr id="112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3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4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5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6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7" name="Oval 13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8" name="Oval 13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9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20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2" name="Group 134"/>
                <p:cNvGrpSpPr>
                  <a:grpSpLocks/>
                </p:cNvGrpSpPr>
                <p:nvPr/>
              </p:nvGrpSpPr>
              <p:grpSpPr bwMode="auto">
                <a:xfrm>
                  <a:off x="2352" y="2448"/>
                  <a:ext cx="1296" cy="336"/>
                  <a:chOff x="1056" y="2448"/>
                  <a:chExt cx="1296" cy="336"/>
                </a:xfrm>
              </p:grpSpPr>
              <p:sp>
                <p:nvSpPr>
                  <p:cNvPr id="103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4" name="Oval 13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5" name="Oval 13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6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7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8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9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0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11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93" name="Group 144"/>
                <p:cNvGrpSpPr>
                  <a:grpSpLocks/>
                </p:cNvGrpSpPr>
                <p:nvPr/>
              </p:nvGrpSpPr>
              <p:grpSpPr bwMode="auto">
                <a:xfrm>
                  <a:off x="3648" y="2448"/>
                  <a:ext cx="1296" cy="336"/>
                  <a:chOff x="1056" y="2448"/>
                  <a:chExt cx="1296" cy="336"/>
                </a:xfrm>
              </p:grpSpPr>
              <p:sp>
                <p:nvSpPr>
                  <p:cNvPr id="94" name="Oval 1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5" name="Oval 1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6" name="Oval 14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7" name="Oval 148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8" name="Oval 14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9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1776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0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1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2064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102" name="Oval 153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2448"/>
                    <a:ext cx="144" cy="33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6" name="Group 154"/>
              <p:cNvGrpSpPr>
                <a:grpSpLocks/>
              </p:cNvGrpSpPr>
              <p:nvPr/>
            </p:nvGrpSpPr>
            <p:grpSpPr bwMode="auto">
              <a:xfrm>
                <a:off x="1008" y="2400"/>
                <a:ext cx="831" cy="576"/>
                <a:chOff x="1008" y="2400"/>
                <a:chExt cx="831" cy="576"/>
              </a:xfrm>
            </p:grpSpPr>
            <p:grpSp>
              <p:nvGrpSpPr>
                <p:cNvPr id="73" name="Group 155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89" name="Freeform 156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90" name="Freeform 157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4" name="Group 158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87" name="Freeform 159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8" name="Freeform 160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5" name="Group 161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85" name="Freeform 162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6" name="Freeform 163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6" name="Group 164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83" name="Freeform 165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4" name="Freeform 166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7" name="Group 167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81" name="Freeform 168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2" name="Freeform 169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78" name="Group 170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79" name="Freeform 171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80" name="Freeform 172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7" name="Group 173"/>
              <p:cNvGrpSpPr>
                <a:grpSpLocks/>
              </p:cNvGrpSpPr>
              <p:nvPr/>
            </p:nvGrpSpPr>
            <p:grpSpPr bwMode="auto">
              <a:xfrm>
                <a:off x="1868" y="2398"/>
                <a:ext cx="831" cy="576"/>
                <a:chOff x="1008" y="2400"/>
                <a:chExt cx="831" cy="576"/>
              </a:xfrm>
            </p:grpSpPr>
            <p:grpSp>
              <p:nvGrpSpPr>
                <p:cNvPr id="55" name="Group 174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71" name="Freeform 175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2" name="Freeform 176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6" name="Group 177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69" name="Freeform 178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70" name="Freeform 179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7" name="Group 180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67" name="Freeform 181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8" name="Freeform 182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8" name="Group 183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65" name="Freeform 184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6" name="Freeform 185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59" name="Group 186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63" name="Freeform 187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4" name="Freeform 188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60" name="Group 189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61" name="Freeform 190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62" name="Freeform 191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8" name="Group 192"/>
              <p:cNvGrpSpPr>
                <a:grpSpLocks/>
              </p:cNvGrpSpPr>
              <p:nvPr/>
            </p:nvGrpSpPr>
            <p:grpSpPr bwMode="auto">
              <a:xfrm>
                <a:off x="2740" y="2405"/>
                <a:ext cx="831" cy="576"/>
                <a:chOff x="1008" y="2400"/>
                <a:chExt cx="831" cy="576"/>
              </a:xfrm>
            </p:grpSpPr>
            <p:grpSp>
              <p:nvGrpSpPr>
                <p:cNvPr id="37" name="Group 193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53" name="Freeform 194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4" name="Freeform 195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8" name="Group 196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51" name="Freeform 197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2" name="Freeform 198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39" name="Group 199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49" name="Freeform 200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50" name="Freeform 201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0" name="Group 202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47" name="Freeform 203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8" name="Freeform 204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1" name="Group 205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45" name="Freeform 206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6" name="Freeform 207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42" name="Group 208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43" name="Freeform 209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44" name="Freeform 210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9" name="Group 211"/>
              <p:cNvGrpSpPr>
                <a:grpSpLocks/>
              </p:cNvGrpSpPr>
              <p:nvPr/>
            </p:nvGrpSpPr>
            <p:grpSpPr bwMode="auto">
              <a:xfrm>
                <a:off x="3595" y="2397"/>
                <a:ext cx="831" cy="576"/>
                <a:chOff x="1008" y="2400"/>
                <a:chExt cx="831" cy="576"/>
              </a:xfrm>
            </p:grpSpPr>
            <p:grpSp>
              <p:nvGrpSpPr>
                <p:cNvPr id="19" name="Group 212"/>
                <p:cNvGrpSpPr>
                  <a:grpSpLocks/>
                </p:cNvGrpSpPr>
                <p:nvPr/>
              </p:nvGrpSpPr>
              <p:grpSpPr bwMode="auto">
                <a:xfrm>
                  <a:off x="1008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35" name="Freeform 213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6" name="Freeform 214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0" name="Group 215"/>
                <p:cNvGrpSpPr>
                  <a:grpSpLocks/>
                </p:cNvGrpSpPr>
                <p:nvPr/>
              </p:nvGrpSpPr>
              <p:grpSpPr bwMode="auto">
                <a:xfrm>
                  <a:off x="1424" y="2400"/>
                  <a:ext cx="96" cy="576"/>
                  <a:chOff x="424" y="2880"/>
                  <a:chExt cx="200" cy="768"/>
                </a:xfrm>
              </p:grpSpPr>
              <p:sp>
                <p:nvSpPr>
                  <p:cNvPr id="33" name="Freeform 216"/>
                  <p:cNvSpPr>
                    <a:spLocks/>
                  </p:cNvSpPr>
                  <p:nvPr/>
                </p:nvSpPr>
                <p:spPr bwMode="auto">
                  <a:xfrm>
                    <a:off x="528" y="2880"/>
                    <a:ext cx="96" cy="768"/>
                  </a:xfrm>
                  <a:custGeom>
                    <a:avLst/>
                    <a:gdLst>
                      <a:gd name="T0" fmla="*/ 0 w 104"/>
                      <a:gd name="T1" fmla="*/ 0 h 768"/>
                      <a:gd name="T2" fmla="*/ 96 w 104"/>
                      <a:gd name="T3" fmla="*/ 336 h 768"/>
                      <a:gd name="T4" fmla="*/ 48 w 104"/>
                      <a:gd name="T5" fmla="*/ 624 h 768"/>
                      <a:gd name="T6" fmla="*/ 96 w 104"/>
                      <a:gd name="T7" fmla="*/ 768 h 768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768"/>
                      <a:gd name="T14" fmla="*/ 104 w 104"/>
                      <a:gd name="T15" fmla="*/ 768 h 768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768">
                        <a:moveTo>
                          <a:pt x="0" y="0"/>
                        </a:moveTo>
                        <a:cubicBezTo>
                          <a:pt x="44" y="116"/>
                          <a:pt x="88" y="232"/>
                          <a:pt x="96" y="336"/>
                        </a:cubicBezTo>
                        <a:cubicBezTo>
                          <a:pt x="104" y="440"/>
                          <a:pt x="48" y="552"/>
                          <a:pt x="48" y="624"/>
                        </a:cubicBezTo>
                        <a:cubicBezTo>
                          <a:pt x="48" y="696"/>
                          <a:pt x="72" y="732"/>
                          <a:pt x="96" y="7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4" name="Freeform 217"/>
                  <p:cNvSpPr>
                    <a:spLocks/>
                  </p:cNvSpPr>
                  <p:nvPr/>
                </p:nvSpPr>
                <p:spPr bwMode="auto">
                  <a:xfrm>
                    <a:off x="424" y="2880"/>
                    <a:ext cx="104" cy="480"/>
                  </a:xfrm>
                  <a:custGeom>
                    <a:avLst/>
                    <a:gdLst>
                      <a:gd name="T0" fmla="*/ 56 w 104"/>
                      <a:gd name="T1" fmla="*/ 0 h 480"/>
                      <a:gd name="T2" fmla="*/ 8 w 104"/>
                      <a:gd name="T3" fmla="*/ 288 h 480"/>
                      <a:gd name="T4" fmla="*/ 104 w 104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104"/>
                      <a:gd name="T10" fmla="*/ 0 h 480"/>
                      <a:gd name="T11" fmla="*/ 104 w 104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04" h="480">
                        <a:moveTo>
                          <a:pt x="56" y="0"/>
                        </a:moveTo>
                        <a:cubicBezTo>
                          <a:pt x="28" y="104"/>
                          <a:pt x="0" y="208"/>
                          <a:pt x="8" y="288"/>
                        </a:cubicBezTo>
                        <a:cubicBezTo>
                          <a:pt x="16" y="368"/>
                          <a:pt x="60" y="424"/>
                          <a:pt x="104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1" name="Group 218"/>
                <p:cNvGrpSpPr>
                  <a:grpSpLocks/>
                </p:cNvGrpSpPr>
                <p:nvPr/>
              </p:nvGrpSpPr>
              <p:grpSpPr bwMode="auto">
                <a:xfrm>
                  <a:off x="1128" y="2400"/>
                  <a:ext cx="96" cy="528"/>
                  <a:chOff x="288" y="2784"/>
                  <a:chExt cx="152" cy="528"/>
                </a:xfrm>
              </p:grpSpPr>
              <p:sp>
                <p:nvSpPr>
                  <p:cNvPr id="31" name="Freeform 219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2" name="Freeform 220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2" name="Group 221"/>
                <p:cNvGrpSpPr>
                  <a:grpSpLocks/>
                </p:cNvGrpSpPr>
                <p:nvPr/>
              </p:nvGrpSpPr>
              <p:grpSpPr bwMode="auto">
                <a:xfrm>
                  <a:off x="1561" y="2414"/>
                  <a:ext cx="96" cy="528"/>
                  <a:chOff x="288" y="2784"/>
                  <a:chExt cx="152" cy="528"/>
                </a:xfrm>
              </p:grpSpPr>
              <p:sp>
                <p:nvSpPr>
                  <p:cNvPr id="29" name="Freeform 222"/>
                  <p:cNvSpPr>
                    <a:spLocks/>
                  </p:cNvSpPr>
                  <p:nvPr/>
                </p:nvSpPr>
                <p:spPr bwMode="auto">
                  <a:xfrm>
                    <a:off x="384" y="2784"/>
                    <a:ext cx="56" cy="528"/>
                  </a:xfrm>
                  <a:custGeom>
                    <a:avLst/>
                    <a:gdLst>
                      <a:gd name="T0" fmla="*/ 0 w 56"/>
                      <a:gd name="T1" fmla="*/ 0 h 528"/>
                      <a:gd name="T2" fmla="*/ 48 w 56"/>
                      <a:gd name="T3" fmla="*/ 336 h 528"/>
                      <a:gd name="T4" fmla="*/ 48 w 56"/>
                      <a:gd name="T5" fmla="*/ 528 h 528"/>
                      <a:gd name="T6" fmla="*/ 0 60000 65536"/>
                      <a:gd name="T7" fmla="*/ 0 60000 65536"/>
                      <a:gd name="T8" fmla="*/ 0 60000 65536"/>
                      <a:gd name="T9" fmla="*/ 0 w 56"/>
                      <a:gd name="T10" fmla="*/ 0 h 528"/>
                      <a:gd name="T11" fmla="*/ 56 w 56"/>
                      <a:gd name="T12" fmla="*/ 528 h 52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6" h="528">
                        <a:moveTo>
                          <a:pt x="0" y="0"/>
                        </a:moveTo>
                        <a:cubicBezTo>
                          <a:pt x="20" y="124"/>
                          <a:pt x="40" y="248"/>
                          <a:pt x="48" y="336"/>
                        </a:cubicBezTo>
                        <a:cubicBezTo>
                          <a:pt x="56" y="424"/>
                          <a:pt x="48" y="496"/>
                          <a:pt x="48" y="52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30" name="Freeform 223"/>
                  <p:cNvSpPr>
                    <a:spLocks/>
                  </p:cNvSpPr>
                  <p:nvPr/>
                </p:nvSpPr>
                <p:spPr bwMode="auto">
                  <a:xfrm>
                    <a:off x="288" y="2784"/>
                    <a:ext cx="48" cy="480"/>
                  </a:xfrm>
                  <a:custGeom>
                    <a:avLst/>
                    <a:gdLst>
                      <a:gd name="T0" fmla="*/ 48 w 48"/>
                      <a:gd name="T1" fmla="*/ 0 h 480"/>
                      <a:gd name="T2" fmla="*/ 0 w 48"/>
                      <a:gd name="T3" fmla="*/ 336 h 480"/>
                      <a:gd name="T4" fmla="*/ 48 w 48"/>
                      <a:gd name="T5" fmla="*/ 480 h 480"/>
                      <a:gd name="T6" fmla="*/ 0 60000 65536"/>
                      <a:gd name="T7" fmla="*/ 0 60000 65536"/>
                      <a:gd name="T8" fmla="*/ 0 60000 65536"/>
                      <a:gd name="T9" fmla="*/ 0 w 48"/>
                      <a:gd name="T10" fmla="*/ 0 h 480"/>
                      <a:gd name="T11" fmla="*/ 48 w 48"/>
                      <a:gd name="T12" fmla="*/ 480 h 4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8" h="480">
                        <a:moveTo>
                          <a:pt x="48" y="0"/>
                        </a:moveTo>
                        <a:cubicBezTo>
                          <a:pt x="24" y="128"/>
                          <a:pt x="0" y="256"/>
                          <a:pt x="0" y="336"/>
                        </a:cubicBezTo>
                        <a:cubicBezTo>
                          <a:pt x="0" y="416"/>
                          <a:pt x="24" y="448"/>
                          <a:pt x="48" y="48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3" name="Group 224"/>
                <p:cNvGrpSpPr>
                  <a:grpSpLocks/>
                </p:cNvGrpSpPr>
                <p:nvPr/>
              </p:nvGrpSpPr>
              <p:grpSpPr bwMode="auto">
                <a:xfrm>
                  <a:off x="1255" y="2400"/>
                  <a:ext cx="151" cy="559"/>
                  <a:chOff x="367" y="2605"/>
                  <a:chExt cx="151" cy="559"/>
                </a:xfrm>
              </p:grpSpPr>
              <p:sp>
                <p:nvSpPr>
                  <p:cNvPr id="27" name="Freeform 225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8" name="Freeform 226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24" name="Group 227"/>
                <p:cNvGrpSpPr>
                  <a:grpSpLocks/>
                </p:cNvGrpSpPr>
                <p:nvPr/>
              </p:nvGrpSpPr>
              <p:grpSpPr bwMode="auto">
                <a:xfrm>
                  <a:off x="1688" y="2405"/>
                  <a:ext cx="151" cy="559"/>
                  <a:chOff x="367" y="2605"/>
                  <a:chExt cx="151" cy="559"/>
                </a:xfrm>
              </p:grpSpPr>
              <p:sp>
                <p:nvSpPr>
                  <p:cNvPr id="25" name="Freeform 228"/>
                  <p:cNvSpPr>
                    <a:spLocks/>
                  </p:cNvSpPr>
                  <p:nvPr/>
                </p:nvSpPr>
                <p:spPr bwMode="auto">
                  <a:xfrm>
                    <a:off x="367" y="2605"/>
                    <a:ext cx="52" cy="493"/>
                  </a:xfrm>
                  <a:custGeom>
                    <a:avLst/>
                    <a:gdLst>
                      <a:gd name="T0" fmla="*/ 36 w 52"/>
                      <a:gd name="T1" fmla="*/ 0 h 493"/>
                      <a:gd name="T2" fmla="*/ 3 w 52"/>
                      <a:gd name="T3" fmla="*/ 403 h 493"/>
                      <a:gd name="T4" fmla="*/ 52 w 52"/>
                      <a:gd name="T5" fmla="*/ 493 h 493"/>
                      <a:gd name="T6" fmla="*/ 0 60000 65536"/>
                      <a:gd name="T7" fmla="*/ 0 60000 65536"/>
                      <a:gd name="T8" fmla="*/ 0 60000 65536"/>
                      <a:gd name="T9" fmla="*/ 0 w 52"/>
                      <a:gd name="T10" fmla="*/ 0 h 493"/>
                      <a:gd name="T11" fmla="*/ 52 w 52"/>
                      <a:gd name="T12" fmla="*/ 493 h 49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2" h="493">
                        <a:moveTo>
                          <a:pt x="36" y="0"/>
                        </a:moveTo>
                        <a:cubicBezTo>
                          <a:pt x="18" y="160"/>
                          <a:pt x="0" y="321"/>
                          <a:pt x="3" y="403"/>
                        </a:cubicBezTo>
                        <a:cubicBezTo>
                          <a:pt x="6" y="485"/>
                          <a:pt x="43" y="477"/>
                          <a:pt x="52" y="493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  <p:sp>
                <p:nvSpPr>
                  <p:cNvPr id="26" name="Freeform 229"/>
                  <p:cNvSpPr>
                    <a:spLocks/>
                  </p:cNvSpPr>
                  <p:nvPr/>
                </p:nvSpPr>
                <p:spPr bwMode="auto">
                  <a:xfrm>
                    <a:off x="449" y="2614"/>
                    <a:ext cx="69" cy="550"/>
                  </a:xfrm>
                  <a:custGeom>
                    <a:avLst/>
                    <a:gdLst>
                      <a:gd name="T0" fmla="*/ 3 w 69"/>
                      <a:gd name="T1" fmla="*/ 0 h 550"/>
                      <a:gd name="T2" fmla="*/ 11 w 69"/>
                      <a:gd name="T3" fmla="*/ 287 h 550"/>
                      <a:gd name="T4" fmla="*/ 69 w 69"/>
                      <a:gd name="T5" fmla="*/ 550 h 550"/>
                      <a:gd name="T6" fmla="*/ 0 60000 65536"/>
                      <a:gd name="T7" fmla="*/ 0 60000 65536"/>
                      <a:gd name="T8" fmla="*/ 0 60000 65536"/>
                      <a:gd name="T9" fmla="*/ 0 w 69"/>
                      <a:gd name="T10" fmla="*/ 0 h 550"/>
                      <a:gd name="T11" fmla="*/ 69 w 69"/>
                      <a:gd name="T12" fmla="*/ 550 h 55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9" h="550">
                        <a:moveTo>
                          <a:pt x="3" y="0"/>
                        </a:moveTo>
                        <a:cubicBezTo>
                          <a:pt x="1" y="97"/>
                          <a:pt x="0" y="195"/>
                          <a:pt x="11" y="287"/>
                        </a:cubicBezTo>
                        <a:cubicBezTo>
                          <a:pt x="22" y="379"/>
                          <a:pt x="45" y="464"/>
                          <a:pt x="69" y="550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GB"/>
                  </a:p>
                </p:txBody>
              </p:sp>
            </p:grpSp>
          </p:grpSp>
          <p:grpSp>
            <p:nvGrpSpPr>
              <p:cNvPr id="10" name="Group 230"/>
              <p:cNvGrpSpPr>
                <a:grpSpLocks/>
              </p:cNvGrpSpPr>
              <p:nvPr/>
            </p:nvGrpSpPr>
            <p:grpSpPr bwMode="auto">
              <a:xfrm>
                <a:off x="4457" y="2397"/>
                <a:ext cx="96" cy="576"/>
                <a:chOff x="424" y="2880"/>
                <a:chExt cx="200" cy="768"/>
              </a:xfrm>
            </p:grpSpPr>
            <p:sp>
              <p:nvSpPr>
                <p:cNvPr id="17" name="Freeform 231"/>
                <p:cNvSpPr>
                  <a:spLocks/>
                </p:cNvSpPr>
                <p:nvPr/>
              </p:nvSpPr>
              <p:spPr bwMode="auto">
                <a:xfrm>
                  <a:off x="528" y="2880"/>
                  <a:ext cx="96" cy="768"/>
                </a:xfrm>
                <a:custGeom>
                  <a:avLst/>
                  <a:gdLst>
                    <a:gd name="T0" fmla="*/ 0 w 104"/>
                    <a:gd name="T1" fmla="*/ 0 h 768"/>
                    <a:gd name="T2" fmla="*/ 96 w 104"/>
                    <a:gd name="T3" fmla="*/ 336 h 768"/>
                    <a:gd name="T4" fmla="*/ 48 w 104"/>
                    <a:gd name="T5" fmla="*/ 624 h 768"/>
                    <a:gd name="T6" fmla="*/ 96 w 104"/>
                    <a:gd name="T7" fmla="*/ 768 h 76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4"/>
                    <a:gd name="T13" fmla="*/ 0 h 768"/>
                    <a:gd name="T14" fmla="*/ 104 w 104"/>
                    <a:gd name="T15" fmla="*/ 768 h 76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4" h="768">
                      <a:moveTo>
                        <a:pt x="0" y="0"/>
                      </a:moveTo>
                      <a:cubicBezTo>
                        <a:pt x="44" y="116"/>
                        <a:pt x="88" y="232"/>
                        <a:pt x="96" y="336"/>
                      </a:cubicBezTo>
                      <a:cubicBezTo>
                        <a:pt x="104" y="440"/>
                        <a:pt x="48" y="552"/>
                        <a:pt x="48" y="624"/>
                      </a:cubicBezTo>
                      <a:cubicBezTo>
                        <a:pt x="48" y="696"/>
                        <a:pt x="72" y="732"/>
                        <a:pt x="96" y="76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8" name="Freeform 232"/>
                <p:cNvSpPr>
                  <a:spLocks/>
                </p:cNvSpPr>
                <p:nvPr/>
              </p:nvSpPr>
              <p:spPr bwMode="auto">
                <a:xfrm>
                  <a:off x="424" y="2880"/>
                  <a:ext cx="104" cy="480"/>
                </a:xfrm>
                <a:custGeom>
                  <a:avLst/>
                  <a:gdLst>
                    <a:gd name="T0" fmla="*/ 56 w 104"/>
                    <a:gd name="T1" fmla="*/ 0 h 480"/>
                    <a:gd name="T2" fmla="*/ 8 w 104"/>
                    <a:gd name="T3" fmla="*/ 288 h 480"/>
                    <a:gd name="T4" fmla="*/ 104 w 104"/>
                    <a:gd name="T5" fmla="*/ 480 h 480"/>
                    <a:gd name="T6" fmla="*/ 0 60000 65536"/>
                    <a:gd name="T7" fmla="*/ 0 60000 65536"/>
                    <a:gd name="T8" fmla="*/ 0 60000 65536"/>
                    <a:gd name="T9" fmla="*/ 0 w 104"/>
                    <a:gd name="T10" fmla="*/ 0 h 480"/>
                    <a:gd name="T11" fmla="*/ 104 w 104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4" h="480">
                      <a:moveTo>
                        <a:pt x="56" y="0"/>
                      </a:moveTo>
                      <a:cubicBezTo>
                        <a:pt x="28" y="104"/>
                        <a:pt x="0" y="208"/>
                        <a:pt x="8" y="288"/>
                      </a:cubicBezTo>
                      <a:cubicBezTo>
                        <a:pt x="16" y="368"/>
                        <a:pt x="60" y="424"/>
                        <a:pt x="104" y="48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1" name="Group 233"/>
              <p:cNvGrpSpPr>
                <a:grpSpLocks/>
              </p:cNvGrpSpPr>
              <p:nvPr/>
            </p:nvGrpSpPr>
            <p:grpSpPr bwMode="auto">
              <a:xfrm>
                <a:off x="4577" y="2397"/>
                <a:ext cx="96" cy="528"/>
                <a:chOff x="288" y="2784"/>
                <a:chExt cx="152" cy="528"/>
              </a:xfrm>
            </p:grpSpPr>
            <p:sp>
              <p:nvSpPr>
                <p:cNvPr id="15" name="Freeform 234"/>
                <p:cNvSpPr>
                  <a:spLocks/>
                </p:cNvSpPr>
                <p:nvPr/>
              </p:nvSpPr>
              <p:spPr bwMode="auto">
                <a:xfrm>
                  <a:off x="384" y="2784"/>
                  <a:ext cx="56" cy="528"/>
                </a:xfrm>
                <a:custGeom>
                  <a:avLst/>
                  <a:gdLst>
                    <a:gd name="T0" fmla="*/ 0 w 56"/>
                    <a:gd name="T1" fmla="*/ 0 h 528"/>
                    <a:gd name="T2" fmla="*/ 48 w 56"/>
                    <a:gd name="T3" fmla="*/ 336 h 528"/>
                    <a:gd name="T4" fmla="*/ 48 w 56"/>
                    <a:gd name="T5" fmla="*/ 528 h 528"/>
                    <a:gd name="T6" fmla="*/ 0 60000 65536"/>
                    <a:gd name="T7" fmla="*/ 0 60000 65536"/>
                    <a:gd name="T8" fmla="*/ 0 60000 65536"/>
                    <a:gd name="T9" fmla="*/ 0 w 56"/>
                    <a:gd name="T10" fmla="*/ 0 h 528"/>
                    <a:gd name="T11" fmla="*/ 56 w 56"/>
                    <a:gd name="T12" fmla="*/ 528 h 52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6" h="528">
                      <a:moveTo>
                        <a:pt x="0" y="0"/>
                      </a:moveTo>
                      <a:cubicBezTo>
                        <a:pt x="20" y="124"/>
                        <a:pt x="40" y="248"/>
                        <a:pt x="48" y="336"/>
                      </a:cubicBezTo>
                      <a:cubicBezTo>
                        <a:pt x="56" y="424"/>
                        <a:pt x="48" y="496"/>
                        <a:pt x="48" y="528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6" name="Freeform 235"/>
                <p:cNvSpPr>
                  <a:spLocks/>
                </p:cNvSpPr>
                <p:nvPr/>
              </p:nvSpPr>
              <p:spPr bwMode="auto">
                <a:xfrm>
                  <a:off x="288" y="2784"/>
                  <a:ext cx="48" cy="480"/>
                </a:xfrm>
                <a:custGeom>
                  <a:avLst/>
                  <a:gdLst>
                    <a:gd name="T0" fmla="*/ 48 w 48"/>
                    <a:gd name="T1" fmla="*/ 0 h 480"/>
                    <a:gd name="T2" fmla="*/ 0 w 48"/>
                    <a:gd name="T3" fmla="*/ 336 h 480"/>
                    <a:gd name="T4" fmla="*/ 48 w 48"/>
                    <a:gd name="T5" fmla="*/ 480 h 480"/>
                    <a:gd name="T6" fmla="*/ 0 60000 65536"/>
                    <a:gd name="T7" fmla="*/ 0 60000 65536"/>
                    <a:gd name="T8" fmla="*/ 0 60000 65536"/>
                    <a:gd name="T9" fmla="*/ 0 w 48"/>
                    <a:gd name="T10" fmla="*/ 0 h 480"/>
                    <a:gd name="T11" fmla="*/ 48 w 48"/>
                    <a:gd name="T12" fmla="*/ 480 h 4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8" h="480">
                      <a:moveTo>
                        <a:pt x="48" y="0"/>
                      </a:moveTo>
                      <a:cubicBezTo>
                        <a:pt x="24" y="128"/>
                        <a:pt x="0" y="256"/>
                        <a:pt x="0" y="336"/>
                      </a:cubicBezTo>
                      <a:cubicBezTo>
                        <a:pt x="0" y="416"/>
                        <a:pt x="24" y="448"/>
                        <a:pt x="48" y="48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" name="Group 236"/>
              <p:cNvGrpSpPr>
                <a:grpSpLocks/>
              </p:cNvGrpSpPr>
              <p:nvPr/>
            </p:nvGrpSpPr>
            <p:grpSpPr bwMode="auto">
              <a:xfrm>
                <a:off x="4704" y="2397"/>
                <a:ext cx="151" cy="559"/>
                <a:chOff x="367" y="2605"/>
                <a:chExt cx="151" cy="559"/>
              </a:xfrm>
            </p:grpSpPr>
            <p:sp>
              <p:nvSpPr>
                <p:cNvPr id="13" name="Freeform 237"/>
                <p:cNvSpPr>
                  <a:spLocks/>
                </p:cNvSpPr>
                <p:nvPr/>
              </p:nvSpPr>
              <p:spPr bwMode="auto">
                <a:xfrm>
                  <a:off x="367" y="2605"/>
                  <a:ext cx="52" cy="493"/>
                </a:xfrm>
                <a:custGeom>
                  <a:avLst/>
                  <a:gdLst>
                    <a:gd name="T0" fmla="*/ 36 w 52"/>
                    <a:gd name="T1" fmla="*/ 0 h 493"/>
                    <a:gd name="T2" fmla="*/ 3 w 52"/>
                    <a:gd name="T3" fmla="*/ 403 h 493"/>
                    <a:gd name="T4" fmla="*/ 52 w 52"/>
                    <a:gd name="T5" fmla="*/ 493 h 493"/>
                    <a:gd name="T6" fmla="*/ 0 60000 65536"/>
                    <a:gd name="T7" fmla="*/ 0 60000 65536"/>
                    <a:gd name="T8" fmla="*/ 0 60000 65536"/>
                    <a:gd name="T9" fmla="*/ 0 w 52"/>
                    <a:gd name="T10" fmla="*/ 0 h 493"/>
                    <a:gd name="T11" fmla="*/ 52 w 52"/>
                    <a:gd name="T12" fmla="*/ 493 h 4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2" h="493">
                      <a:moveTo>
                        <a:pt x="36" y="0"/>
                      </a:moveTo>
                      <a:cubicBezTo>
                        <a:pt x="18" y="160"/>
                        <a:pt x="0" y="321"/>
                        <a:pt x="3" y="403"/>
                      </a:cubicBezTo>
                      <a:cubicBezTo>
                        <a:pt x="6" y="485"/>
                        <a:pt x="43" y="477"/>
                        <a:pt x="52" y="493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4" name="Freeform 238"/>
                <p:cNvSpPr>
                  <a:spLocks/>
                </p:cNvSpPr>
                <p:nvPr/>
              </p:nvSpPr>
              <p:spPr bwMode="auto">
                <a:xfrm>
                  <a:off x="449" y="2614"/>
                  <a:ext cx="69" cy="550"/>
                </a:xfrm>
                <a:custGeom>
                  <a:avLst/>
                  <a:gdLst>
                    <a:gd name="T0" fmla="*/ 3 w 69"/>
                    <a:gd name="T1" fmla="*/ 0 h 550"/>
                    <a:gd name="T2" fmla="*/ 11 w 69"/>
                    <a:gd name="T3" fmla="*/ 287 h 550"/>
                    <a:gd name="T4" fmla="*/ 69 w 69"/>
                    <a:gd name="T5" fmla="*/ 550 h 550"/>
                    <a:gd name="T6" fmla="*/ 0 60000 65536"/>
                    <a:gd name="T7" fmla="*/ 0 60000 65536"/>
                    <a:gd name="T8" fmla="*/ 0 60000 65536"/>
                    <a:gd name="T9" fmla="*/ 0 w 69"/>
                    <a:gd name="T10" fmla="*/ 0 h 550"/>
                    <a:gd name="T11" fmla="*/ 69 w 69"/>
                    <a:gd name="T12" fmla="*/ 550 h 55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" h="550">
                      <a:moveTo>
                        <a:pt x="3" y="0"/>
                      </a:moveTo>
                      <a:cubicBezTo>
                        <a:pt x="1" y="97"/>
                        <a:pt x="0" y="195"/>
                        <a:pt x="11" y="287"/>
                      </a:cubicBezTo>
                      <a:cubicBezTo>
                        <a:pt x="22" y="379"/>
                        <a:pt x="45" y="464"/>
                        <a:pt x="69" y="55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237" name="Group 239"/>
          <p:cNvGrpSpPr>
            <a:grpSpLocks/>
          </p:cNvGrpSpPr>
          <p:nvPr/>
        </p:nvGrpSpPr>
        <p:grpSpPr bwMode="auto">
          <a:xfrm>
            <a:off x="1992313" y="4741862"/>
            <a:ext cx="131762" cy="260350"/>
            <a:chOff x="755" y="2169"/>
            <a:chExt cx="84" cy="164"/>
          </a:xfrm>
        </p:grpSpPr>
        <p:sp>
          <p:nvSpPr>
            <p:cNvPr id="238" name="Line 240"/>
            <p:cNvSpPr>
              <a:spLocks noChangeShapeType="1"/>
            </p:cNvSpPr>
            <p:nvPr/>
          </p:nvSpPr>
          <p:spPr bwMode="auto">
            <a:xfrm flipH="1">
              <a:off x="757" y="2169"/>
              <a:ext cx="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9" name="Line 241"/>
            <p:cNvSpPr>
              <a:spLocks noChangeShapeType="1"/>
            </p:cNvSpPr>
            <p:nvPr/>
          </p:nvSpPr>
          <p:spPr bwMode="auto">
            <a:xfrm flipH="1">
              <a:off x="755" y="2331"/>
              <a:ext cx="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0" name="Line 242"/>
            <p:cNvSpPr>
              <a:spLocks noChangeShapeType="1"/>
            </p:cNvSpPr>
            <p:nvPr/>
          </p:nvSpPr>
          <p:spPr bwMode="auto">
            <a:xfrm flipH="1">
              <a:off x="764" y="2170"/>
              <a:ext cx="0" cy="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1" name="Group 243"/>
          <p:cNvGrpSpPr>
            <a:grpSpLocks/>
          </p:cNvGrpSpPr>
          <p:nvPr/>
        </p:nvGrpSpPr>
        <p:grpSpPr bwMode="auto">
          <a:xfrm>
            <a:off x="1995488" y="5040312"/>
            <a:ext cx="144462" cy="612775"/>
            <a:chOff x="757" y="2389"/>
            <a:chExt cx="92" cy="386"/>
          </a:xfrm>
        </p:grpSpPr>
        <p:sp>
          <p:nvSpPr>
            <p:cNvPr id="242" name="Line 244"/>
            <p:cNvSpPr>
              <a:spLocks noChangeShapeType="1"/>
            </p:cNvSpPr>
            <p:nvPr/>
          </p:nvSpPr>
          <p:spPr bwMode="auto">
            <a:xfrm flipH="1">
              <a:off x="767" y="2773"/>
              <a:ext cx="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3" name="Line 245"/>
            <p:cNvSpPr>
              <a:spLocks noChangeShapeType="1"/>
            </p:cNvSpPr>
            <p:nvPr/>
          </p:nvSpPr>
          <p:spPr bwMode="auto">
            <a:xfrm flipH="1">
              <a:off x="757" y="2391"/>
              <a:ext cx="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44" name="Line 246"/>
            <p:cNvSpPr>
              <a:spLocks noChangeShapeType="1"/>
            </p:cNvSpPr>
            <p:nvPr/>
          </p:nvSpPr>
          <p:spPr bwMode="auto">
            <a:xfrm>
              <a:off x="761" y="2389"/>
              <a:ext cx="1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45" name="Text Box 247"/>
          <p:cNvSpPr txBox="1">
            <a:spLocks noChangeArrowheads="1"/>
          </p:cNvSpPr>
          <p:nvPr/>
        </p:nvSpPr>
        <p:spPr bwMode="auto">
          <a:xfrm>
            <a:off x="301625" y="4484687"/>
            <a:ext cx="12795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Arial" charset="0"/>
              </a:rPr>
              <a:t>hydrophilic</a:t>
            </a:r>
          </a:p>
          <a:p>
            <a:pPr algn="ctr"/>
            <a:r>
              <a:rPr lang="en-US" sz="1600" b="1">
                <a:solidFill>
                  <a:srgbClr val="C00000"/>
                </a:solidFill>
                <a:latin typeface="Arial" charset="0"/>
              </a:rPr>
              <a:t>“head”</a:t>
            </a:r>
            <a:endParaRPr lang="en-US" sz="16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46" name="Text Box 248"/>
          <p:cNvSpPr txBox="1">
            <a:spLocks noChangeArrowheads="1"/>
          </p:cNvSpPr>
          <p:nvPr/>
        </p:nvSpPr>
        <p:spPr bwMode="auto">
          <a:xfrm>
            <a:off x="300038" y="5097462"/>
            <a:ext cx="14239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charset="0"/>
              </a:rPr>
              <a:t>hydrophobic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charset="0"/>
              </a:rPr>
              <a:t>FA “tail”</a:t>
            </a:r>
            <a:endParaRPr lang="en-US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47" name="Line 249"/>
          <p:cNvSpPr>
            <a:spLocks noChangeShapeType="1"/>
          </p:cNvSpPr>
          <p:nvPr/>
        </p:nvSpPr>
        <p:spPr bwMode="auto">
          <a:xfrm>
            <a:off x="1749425" y="4875212"/>
            <a:ext cx="2317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248" name="Line 250"/>
          <p:cNvSpPr>
            <a:spLocks noChangeShapeType="1"/>
          </p:cNvSpPr>
          <p:nvPr/>
        </p:nvSpPr>
        <p:spPr bwMode="auto">
          <a:xfrm>
            <a:off x="1749425" y="5311775"/>
            <a:ext cx="23177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382962" y="0"/>
          <a:ext cx="5761038" cy="2971800"/>
        </p:xfrm>
        <a:graphic>
          <a:graphicData uri="http://schemas.openxmlformats.org/presentationml/2006/ole">
            <p:oleObj spid="_x0000_s2050" name="Photo Editor Photo" r:id="rId3" imgW="6923810" imgH="3524742" progId="">
              <p:embed/>
            </p:oleObj>
          </a:graphicData>
        </a:graphic>
      </p:graphicFrame>
      <p:sp>
        <p:nvSpPr>
          <p:cNvPr id="250" name="Rectangle 249"/>
          <p:cNvSpPr/>
          <p:nvPr/>
        </p:nvSpPr>
        <p:spPr bwMode="auto">
          <a:xfrm>
            <a:off x="5181600" y="2667000"/>
            <a:ext cx="533400" cy="457200"/>
          </a:xfrm>
          <a:prstGeom prst="rect">
            <a:avLst/>
          </a:prstGeom>
          <a:noFill/>
          <a:ln w="2857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sp>
        <p:nvSpPr>
          <p:cNvPr id="251" name="Curved Right Arrow 250"/>
          <p:cNvSpPr/>
          <p:nvPr/>
        </p:nvSpPr>
        <p:spPr bwMode="auto">
          <a:xfrm rot="1748175">
            <a:off x="4015501" y="2574757"/>
            <a:ext cx="762000" cy="198120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-25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152400" y="250448"/>
            <a:ext cx="3124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</a:rPr>
              <a:t>The Cell Membrane Phospholipids </a:t>
            </a:r>
            <a:endParaRPr lang="en-GB" sz="2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/>
      <p:bldP spid="246" grpId="0"/>
      <p:bldP spid="247" grpId="0" animBg="1"/>
      <p:bldP spid="248" grpId="0" animBg="1"/>
      <p:bldP spid="250" grpId="0" animBg="1"/>
      <p:bldP spid="2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086600" cy="609600"/>
          </a:xfrm>
        </p:spPr>
        <p:txBody>
          <a:bodyPr/>
          <a:lstStyle/>
          <a:p>
            <a:r>
              <a:rPr lang="en-GB" b="0" dirty="0" smtClean="0"/>
              <a:t>The Cell Membrane Structure</a:t>
            </a:r>
            <a:br>
              <a:rPr lang="en-GB" b="0" dirty="0" smtClean="0"/>
            </a:b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3733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</a:rPr>
              <a:t>Organized in a </a:t>
            </a:r>
            <a:r>
              <a:rPr lang="en-US" sz="3000" dirty="0" err="1" smtClean="0">
                <a:solidFill>
                  <a:srgbClr val="C00000"/>
                </a:solidFill>
                <a:latin typeface="Times New Roman" pitchFamily="18" charset="0"/>
              </a:rPr>
              <a:t>bilayer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</a:rPr>
              <a:t> of </a:t>
            </a:r>
            <a:r>
              <a:rPr lang="en-US" sz="3000" b="1" u="sng" dirty="0" err="1" smtClean="0">
                <a:solidFill>
                  <a:srgbClr val="C00000"/>
                </a:solidFill>
                <a:latin typeface="Times New Roman" pitchFamily="18" charset="0"/>
              </a:rPr>
              <a:t>phospholipid</a:t>
            </a:r>
            <a:r>
              <a:rPr lang="en-US" sz="3000" dirty="0" smtClean="0">
                <a:solidFill>
                  <a:srgbClr val="C00000"/>
                </a:solidFill>
                <a:latin typeface="Times New Roman" pitchFamily="18" charset="0"/>
              </a:rPr>
              <a:t> molecules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</a:endParaRPr>
          </a:p>
          <a:p>
            <a:pPr>
              <a:buNone/>
            </a:pPr>
            <a:r>
              <a:rPr lang="en-GB" sz="3000" b="1" dirty="0" smtClean="0"/>
              <a:t>1. Glycerol head </a:t>
            </a:r>
            <a:r>
              <a:rPr lang="en-GB" sz="3000" dirty="0" smtClean="0"/>
              <a:t>(hydrophilic).</a:t>
            </a:r>
          </a:p>
          <a:p>
            <a:pPr>
              <a:buNone/>
            </a:pPr>
            <a:r>
              <a:rPr lang="en-GB" sz="3000" b="1" dirty="0" smtClean="0"/>
              <a:t>2. Two fatty acid </a:t>
            </a:r>
            <a:r>
              <a:rPr lang="en-GB" sz="3000" dirty="0" smtClean="0"/>
              <a:t>‘’tails’’ (hydrophobic). </a:t>
            </a:r>
          </a:p>
          <a:p>
            <a:r>
              <a:rPr lang="en-GB" sz="3000" dirty="0" smtClean="0"/>
              <a:t>Heads (hydrophilic) facing ICF and ECF and tails (hydrophobic) face each other in the interior of the </a:t>
            </a:r>
            <a:r>
              <a:rPr lang="en-GB" sz="3000" dirty="0" err="1" smtClean="0"/>
              <a:t>bilayer</a:t>
            </a:r>
            <a:r>
              <a:rPr lang="en-GB" sz="3000" dirty="0" smtClean="0"/>
              <a:t> </a:t>
            </a:r>
            <a:r>
              <a:rPr lang="en-GB" sz="3000" dirty="0" smtClean="0">
                <a:solidFill>
                  <a:srgbClr val="7030A0"/>
                </a:solidFill>
              </a:rPr>
              <a:t>(</a:t>
            </a:r>
            <a:r>
              <a:rPr lang="en-GB" sz="3000" dirty="0" err="1" smtClean="0">
                <a:solidFill>
                  <a:srgbClr val="7030A0"/>
                </a:solidFill>
              </a:rPr>
              <a:t>Amphipathic</a:t>
            </a:r>
            <a:r>
              <a:rPr lang="en-GB" sz="3000" dirty="0" smtClean="0">
                <a:solidFill>
                  <a:srgbClr val="7030A0"/>
                </a:solidFill>
              </a:rPr>
              <a:t>)</a:t>
            </a:r>
            <a:endParaRPr lang="en-GB" sz="3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200" b="0" dirty="0" smtClean="0"/>
              <a:t>The cell membrane </a:t>
            </a:r>
            <a:r>
              <a:rPr lang="en-GB" sz="4200" b="0" dirty="0" smtClean="0">
                <a:solidFill>
                  <a:srgbClr val="FFFF00"/>
                </a:solidFill>
              </a:rPr>
              <a:t>proteins</a:t>
            </a:r>
            <a:r>
              <a:rPr lang="en-GB" sz="4200" b="0" dirty="0" smtClean="0"/>
              <a:t/>
            </a:r>
            <a:br>
              <a:rPr lang="en-GB" sz="4200" b="0" dirty="0" smtClean="0"/>
            </a:br>
            <a:endParaRPr lang="en-GB" sz="4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382000" cy="4267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b="1" dirty="0" smtClean="0">
                <a:solidFill>
                  <a:srgbClr val="C00000"/>
                </a:solidFill>
              </a:rPr>
              <a:t>Integral proteins </a:t>
            </a:r>
            <a:r>
              <a:rPr lang="en-GB" dirty="0" smtClean="0"/>
              <a:t>span the membrane</a:t>
            </a:r>
          </a:p>
          <a:p>
            <a:pPr marL="514350" indent="-514350">
              <a:buNone/>
            </a:pPr>
            <a:r>
              <a:rPr lang="en-GB" dirty="0" smtClean="0"/>
              <a:t>     - Proteins provide structural </a:t>
            </a:r>
            <a:r>
              <a:rPr lang="en-GB" u="sng" dirty="0" smtClean="0"/>
              <a:t>channels</a:t>
            </a:r>
            <a:r>
              <a:rPr lang="en-GB" dirty="0" smtClean="0"/>
              <a:t> or </a:t>
            </a:r>
            <a:r>
              <a:rPr lang="en-GB" u="sng" dirty="0" smtClean="0"/>
              <a:t>pores</a:t>
            </a:r>
          </a:p>
          <a:p>
            <a:pPr marL="514350" indent="-514350">
              <a:buNone/>
            </a:pPr>
            <a:endParaRPr lang="en-GB" dirty="0" smtClean="0"/>
          </a:p>
          <a:p>
            <a:pPr>
              <a:buNone/>
            </a:pPr>
            <a:r>
              <a:rPr lang="en-GB" b="1" dirty="0" smtClean="0">
                <a:solidFill>
                  <a:srgbClr val="C00000"/>
                </a:solidFill>
              </a:rPr>
              <a:t>2. Peripheral proteins </a:t>
            </a:r>
            <a:r>
              <a:rPr lang="en-GB" dirty="0" smtClean="0"/>
              <a:t>(carrier proteins)</a:t>
            </a:r>
          </a:p>
          <a:p>
            <a:pPr>
              <a:buNone/>
            </a:pPr>
            <a:r>
              <a:rPr lang="en-GB" dirty="0" smtClean="0"/>
              <a:t>    ‐ Present in one side</a:t>
            </a:r>
          </a:p>
          <a:p>
            <a:pPr>
              <a:buNone/>
            </a:pPr>
            <a:r>
              <a:rPr lang="en-GB" dirty="0" smtClean="0"/>
              <a:t>    ‐ Hormone receptors</a:t>
            </a:r>
          </a:p>
          <a:p>
            <a:pPr>
              <a:buNone/>
            </a:pPr>
            <a:r>
              <a:rPr lang="en-GB" dirty="0" smtClean="0"/>
              <a:t>    ‐ Cell surface antigens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025" y="4133850"/>
            <a:ext cx="42957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772400" cy="609600"/>
          </a:xfrm>
        </p:spPr>
        <p:txBody>
          <a:bodyPr/>
          <a:lstStyle/>
          <a:p>
            <a:r>
              <a:rPr lang="en-GB" sz="3800" b="0" dirty="0" smtClean="0"/>
              <a:t>The cell membrane </a:t>
            </a:r>
            <a:r>
              <a:rPr lang="en-GB" sz="3800" b="0" dirty="0" smtClean="0">
                <a:solidFill>
                  <a:srgbClr val="FFFF00"/>
                </a:solidFill>
              </a:rPr>
              <a:t>carbohydrates</a:t>
            </a:r>
            <a:r>
              <a:rPr lang="en-GB" sz="3800" b="0" dirty="0" smtClean="0"/>
              <a:t/>
            </a:r>
            <a:br>
              <a:rPr lang="en-GB" sz="3800" b="0" dirty="0" smtClean="0"/>
            </a:br>
            <a:endParaRPr lang="en-GB" sz="3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91000" cy="5562600"/>
          </a:xfrm>
          <a:solidFill>
            <a:srgbClr val="FFCC99"/>
          </a:solidFill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GB" sz="2500" dirty="0" smtClean="0"/>
              <a:t>  - </a:t>
            </a:r>
            <a:r>
              <a:rPr lang="en-GB" sz="2500" b="1" dirty="0" err="1" smtClean="0">
                <a:solidFill>
                  <a:srgbClr val="C00000"/>
                </a:solidFill>
              </a:rPr>
              <a:t>Glycoproteins</a:t>
            </a:r>
            <a:r>
              <a:rPr lang="en-GB" sz="2500" dirty="0" smtClean="0"/>
              <a:t> (most of it )</a:t>
            </a:r>
          </a:p>
          <a:p>
            <a:pPr>
              <a:lnSpc>
                <a:spcPct val="150000"/>
              </a:lnSpc>
              <a:buNone/>
            </a:pPr>
            <a:r>
              <a:rPr lang="en-GB" sz="2500" dirty="0" smtClean="0"/>
              <a:t>  - </a:t>
            </a:r>
            <a:r>
              <a:rPr lang="en-GB" sz="2500" b="1" dirty="0" err="1" smtClean="0">
                <a:solidFill>
                  <a:srgbClr val="C00000"/>
                </a:solidFill>
              </a:rPr>
              <a:t>Glycolipids</a:t>
            </a:r>
            <a:r>
              <a:rPr lang="en-GB" sz="2500" dirty="0" smtClean="0"/>
              <a:t> (1/10)</a:t>
            </a:r>
          </a:p>
          <a:p>
            <a:pPr>
              <a:lnSpc>
                <a:spcPct val="150000"/>
              </a:lnSpc>
              <a:buNone/>
            </a:pPr>
            <a:r>
              <a:rPr lang="en-GB" sz="2500" dirty="0" smtClean="0"/>
              <a:t>  - </a:t>
            </a:r>
            <a:r>
              <a:rPr lang="en-GB" sz="2500" b="1" dirty="0" err="1" smtClean="0">
                <a:solidFill>
                  <a:srgbClr val="C00000"/>
                </a:solidFill>
              </a:rPr>
              <a:t>Proteoglycans</a:t>
            </a:r>
            <a:r>
              <a:rPr lang="en-GB" sz="2500" dirty="0" smtClean="0"/>
              <a:t> (mainly carbohydrate substance bound together by protein)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GB" sz="2500" b="1" dirty="0" err="1" smtClean="0">
                <a:solidFill>
                  <a:srgbClr val="C00000"/>
                </a:solidFill>
              </a:rPr>
              <a:t>Glycocalyx</a:t>
            </a:r>
            <a:r>
              <a:rPr lang="en-GB" sz="2500" dirty="0" smtClean="0"/>
              <a:t> (loose coat </a:t>
            </a:r>
            <a:r>
              <a:rPr lang="en-GB" sz="2500" smtClean="0"/>
              <a:t>of carbohydrates)</a:t>
            </a:r>
            <a:endParaRPr lang="en-GB" sz="2500" dirty="0" smtClean="0"/>
          </a:p>
          <a:p>
            <a:pPr>
              <a:lnSpc>
                <a:spcPct val="150000"/>
              </a:lnSpc>
              <a:buNone/>
            </a:pPr>
            <a:r>
              <a:rPr lang="en-GB" sz="2500" dirty="0" smtClean="0"/>
              <a:t> - ‘’</a:t>
            </a:r>
            <a:r>
              <a:rPr lang="en-GB" sz="2500" dirty="0" err="1" smtClean="0"/>
              <a:t>glyco</a:t>
            </a:r>
            <a:r>
              <a:rPr lang="en-GB" sz="2500" dirty="0" smtClean="0"/>
              <a:t>’’ part is in the surface forming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295400"/>
            <a:ext cx="5029201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37338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GB" b="1" dirty="0" smtClean="0"/>
              <a:t> Function of carbohydrates:</a:t>
            </a:r>
          </a:p>
          <a:p>
            <a:pPr marL="706438"/>
            <a:r>
              <a:rPr lang="en-GB" dirty="0" smtClean="0"/>
              <a:t>Attaches cell to each others.</a:t>
            </a:r>
          </a:p>
          <a:p>
            <a:pPr marL="706438"/>
            <a:r>
              <a:rPr lang="en-GB" dirty="0" smtClean="0"/>
              <a:t>Act as receptors substances (help ligand to recognize its receptor )</a:t>
            </a:r>
          </a:p>
          <a:p>
            <a:pPr marL="706438"/>
            <a:r>
              <a:rPr lang="en-GB" dirty="0" smtClean="0"/>
              <a:t>Some enter into immune reactions.</a:t>
            </a:r>
          </a:p>
          <a:p>
            <a:pPr marL="706438"/>
            <a:r>
              <a:rPr lang="en-GB" dirty="0" smtClean="0"/>
              <a:t>Give most of cells overall –</a:t>
            </a:r>
            <a:r>
              <a:rPr lang="en-GB" dirty="0" err="1" smtClean="0"/>
              <a:t>ve</a:t>
            </a:r>
            <a:r>
              <a:rPr lang="en-GB" dirty="0" smtClean="0"/>
              <a:t> surface.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7772400" cy="609600"/>
          </a:xfrm>
        </p:spPr>
        <p:txBody>
          <a:bodyPr/>
          <a:lstStyle/>
          <a:p>
            <a:r>
              <a:rPr lang="en-GB" sz="3800" b="0" dirty="0" smtClean="0"/>
              <a:t>The cell membrane </a:t>
            </a:r>
            <a:r>
              <a:rPr lang="en-GB" sz="3800" b="0" dirty="0" smtClean="0">
                <a:solidFill>
                  <a:srgbClr val="FFFF00"/>
                </a:solidFill>
              </a:rPr>
              <a:t>carbohydrates</a:t>
            </a:r>
            <a:r>
              <a:rPr lang="en-GB" sz="3800" b="0" dirty="0" smtClean="0"/>
              <a:t/>
            </a:r>
            <a:br>
              <a:rPr lang="en-GB" sz="3800" b="0" dirty="0" smtClean="0"/>
            </a:br>
            <a:endParaRPr lang="en-GB" sz="3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-25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1067</Words>
  <Application>Microsoft Office PowerPoint</Application>
  <PresentationFormat>On-screen Show (4:3)</PresentationFormat>
  <Paragraphs>179</Paragraphs>
  <Slides>27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Blank</vt:lpstr>
      <vt:lpstr>Photo Editor Photo</vt:lpstr>
      <vt:lpstr>Slide 1</vt:lpstr>
      <vt:lpstr>Objectives</vt:lpstr>
      <vt:lpstr>Organization of the Cell </vt:lpstr>
      <vt:lpstr>Cell membrane </vt:lpstr>
      <vt:lpstr>Slide 5</vt:lpstr>
      <vt:lpstr>The Cell Membrane Structure </vt:lpstr>
      <vt:lpstr>The cell membrane proteins </vt:lpstr>
      <vt:lpstr>The cell membrane carbohydrates </vt:lpstr>
      <vt:lpstr>The cell membrane carbohydrates </vt:lpstr>
      <vt:lpstr>Slide 10</vt:lpstr>
      <vt:lpstr>Transport through the cell membrane</vt:lpstr>
      <vt:lpstr>Types of membrane transport </vt:lpstr>
      <vt:lpstr>Diffusion</vt:lpstr>
      <vt:lpstr>Slide 14</vt:lpstr>
      <vt:lpstr>Simple Diffusion</vt:lpstr>
      <vt:lpstr>Simple Diffusion</vt:lpstr>
      <vt:lpstr>Facilitated diffusion</vt:lpstr>
      <vt:lpstr>Facilitated diffusion</vt:lpstr>
      <vt:lpstr>Facilitated diffusion</vt:lpstr>
      <vt:lpstr>Active transport</vt:lpstr>
      <vt:lpstr>Active transport</vt:lpstr>
      <vt:lpstr>Active transport</vt:lpstr>
      <vt:lpstr>Active transport</vt:lpstr>
      <vt:lpstr>Active transport</vt:lpstr>
      <vt:lpstr>Active transport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Physiology:  The Cell and General Physiology</dc:title>
  <dc:creator>Denise Roslonski</dc:creator>
  <cp:lastModifiedBy>Mohd</cp:lastModifiedBy>
  <cp:revision>428</cp:revision>
  <cp:lastPrinted>2005-05-20T19:48:39Z</cp:lastPrinted>
  <dcterms:created xsi:type="dcterms:W3CDTF">2005-05-20T19:06:17Z</dcterms:created>
  <dcterms:modified xsi:type="dcterms:W3CDTF">2014-09-02T16:50:25Z</dcterms:modified>
</cp:coreProperties>
</file>