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2" r:id="rId2"/>
    <p:sldId id="275" r:id="rId3"/>
    <p:sldId id="259" r:id="rId4"/>
    <p:sldId id="260" r:id="rId5"/>
    <p:sldId id="257" r:id="rId6"/>
    <p:sldId id="258" r:id="rId7"/>
    <p:sldId id="261" r:id="rId8"/>
    <p:sldId id="265" r:id="rId9"/>
    <p:sldId id="264" r:id="rId10"/>
    <p:sldId id="281" r:id="rId11"/>
    <p:sldId id="282" r:id="rId12"/>
    <p:sldId id="271" r:id="rId13"/>
    <p:sldId id="278" r:id="rId14"/>
    <p:sldId id="279" r:id="rId15"/>
    <p:sldId id="266" r:id="rId16"/>
    <p:sldId id="267" r:id="rId17"/>
    <p:sldId id="269" r:id="rId18"/>
    <p:sldId id="270" r:id="rId19"/>
    <p:sldId id="272" r:id="rId20"/>
    <p:sldId id="273" r:id="rId21"/>
    <p:sldId id="276" r:id="rId22"/>
    <p:sldId id="277" r:id="rId23"/>
    <p:sldId id="280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4E70-7D30-4690-94FA-748938210100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3FA2A-09EC-4264-979A-82216F947C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9E30B-5839-4B18-9D28-196D08CEB48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14B9F-3ED3-4308-A64E-24A314FC0858}" type="slidenum">
              <a:rPr lang="ar-SA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165A6-5D78-41BC-8E06-01969FCA8525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9A7E22-9CEE-45DB-B62D-8A84431AE470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29294-58E6-456C-AA71-0BAC392E52F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82BB19-05C7-4B26-B18A-7421B17AD07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Shape biconcave to provide wide surface area for diffusion.</a:t>
            </a:r>
            <a:endParaRPr lang="ar-S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49AE-3CC7-467C-93E1-76197418DC1F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ADA4-DEE8-43C9-9240-3934C5B81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410B-7524-4F96-85E6-F41FD1C1CB08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 Sitelbanat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6166-49C6-4355-ACFB-F933CBC5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1293-30F8-4E57-B4E3-17EFF7D93E49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04AB-2C57-4AA2-8E2A-8968926850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he-healthcare.org/wp-content/uploads/2013/07/HematocritLevels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h20KKYAMAXUNPM&amp;tbnid=8mRMSXDFU4CcaM:&amp;ved=0CAUQjRw&amp;url=http://physicsworld.com/cws/article/news/46226&amp;ei=P58jUuL2EsSOtQaWzoGYDA&amp;psig=AFQjCNGD8FsCCGIjGpfKM5D9LF6UU1t_sA&amp;ust=13781525336295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&amp;esrc=s&amp;frm=1&amp;source=images&amp;cd=&amp;cad=rja&amp;docid=id9B4l2vK7-_LM&amp;tbnid=wrAc79069qX0wM:&amp;ved=0CAUQjRw&amp;url=http://www.sciencequiz.net/jcscience/jcbiology/circulatorysystem/circulatory1a.htm&amp;ei=ma8jUr-HDcTnswbz3YCYDg&amp;psig=AFQjCNGubJ75TVkoi_I2mgEBdU_V8aXP_w&amp;ust=137815680199639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.sa/url?sa=i&amp;rct=j&amp;q=&amp;esrc=s&amp;frm=1&amp;source=images&amp;cd=&amp;cad=rja&amp;docid=gX0HdxqppMA5YM&amp;tbnid=Z1py9HqWYxkNIM:&amp;ved=0CAUQjRw&amp;url=http://www.ouhsc.edu/platelets/platelets/platelets%20intro.html&amp;ei=Rq8jUq3yI8bpswaArIHIDg&amp;psig=AFQjCNF0p53qLYlOKRVjp6G0AVNBnVRy6Q&amp;ust=1378156606886446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.sa/url?sa=i&amp;rct=j&amp;q=&amp;esrc=s&amp;frm=1&amp;source=images&amp;cd=&amp;cad=rja&amp;docid=MG3gfYoVyQOSBM&amp;tbnid=P2KOfJ_z8BTf-M:&amp;ved=0CAUQjRw&amp;url=http://blog.healthtap.com/topic_w.html&amp;ei=x6YsUpmFLpKHswaN7YGIAg&amp;psig=AFQjCNHTIYROwwvJiPtvDJydP_P0lEtiOA&amp;ust=13787442654384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%0c19-01c_1.jpg%20%20%20%20%20%20%20%20%20%20%20%20%20%20%20%20%20%20%20%20%20%20%20%20%20%20%20%20%20%20%20%20%20%20%20%20%20%20%20%20%20%20%20%20%20%20%20%20%20%20%200001C664%0e%20%20Macintosh%20HD%20%20%20%20%20%20%20%20%20%20%20%20%20%20%20%20%20BA03BFAA: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6672"/>
            <a:ext cx="7772400" cy="1506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COMPOSITION AND FUNCTION OF BLOOD 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916832"/>
            <a:ext cx="7391400" cy="4572000"/>
          </a:xfrm>
        </p:spPr>
        <p:txBody>
          <a:bodyPr/>
          <a:lstStyle/>
          <a:p>
            <a:pPr marL="812800" indent="-812800" algn="l" rtl="0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accent1"/>
                </a:solidFill>
                <a:latin typeface="Comic Sans MS" pitchFamily="66" charset="0"/>
              </a:rPr>
              <a:t>TEXTBOOK OF MEDICAL  PHYSIOLOGY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GUYTON &amp; HALL 11</a:t>
            </a:r>
            <a:r>
              <a:rPr lang="en-US" sz="1600" b="1" baseline="30000" dirty="0" smtClean="0">
                <a:solidFill>
                  <a:schemeClr val="tx1"/>
                </a:solidFill>
                <a:latin typeface="Comic Sans MS" pitchFamily="66" charset="0"/>
              </a:rPr>
              <a:t>TH</a:t>
            </a: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 EDITION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UNIT VI  CHAPTERS 32-3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6</a:t>
            </a:r>
          </a:p>
          <a:p>
            <a:pPr marL="812800" indent="-812800" algn="l" eaLnBrk="1" hangingPunct="1">
              <a:lnSpc>
                <a:spcPct val="80000"/>
              </a:lnSpc>
            </a:pPr>
            <a:endParaRPr lang="en-US" sz="16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endParaRPr lang="en-US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Dr.Salah Elmalik</a:t>
            </a:r>
            <a:endParaRPr lang="en-US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Department of Physiology</a:t>
            </a: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College of Medicine</a:t>
            </a:r>
          </a:p>
          <a:p>
            <a:pPr marL="812800" indent="-812800" algn="l" rtl="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King Saud University </a:t>
            </a:r>
          </a:p>
          <a:p>
            <a:pPr marL="812800" indent="-812800" algn="l" eaLnBrk="1" hangingPunct="1">
              <a:lnSpc>
                <a:spcPct val="80000"/>
              </a:lnSpc>
            </a:pPr>
            <a:r>
              <a:rPr lang="en-US" sz="1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2048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8855C-1F0F-4D08-A52B-202FB3E12E58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cs typeface="Arial" pitchFamily="34" charset="0"/>
            </a:endParaRPr>
          </a:p>
        </p:txBody>
      </p:sp>
      <p:pic>
        <p:nvPicPr>
          <p:cNvPr id="6" name="Picture 2" descr="bloo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80112" y="2492896"/>
            <a:ext cx="3347864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Normal, High, and Low Hematocrit Leve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657850" cy="502920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987824" y="2996952"/>
            <a:ext cx="5040560" cy="584775"/>
            <a:chOff x="2987824" y="3717032"/>
            <a:chExt cx="5040560" cy="58477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87824" y="4005064"/>
              <a:ext cx="38884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48264" y="3717032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</a:rPr>
                <a:t>45 %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51920" y="54452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Anemia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54452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Polycythemia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54452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Normal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7944" y="4221088"/>
            <a:ext cx="3873002" cy="584775"/>
            <a:chOff x="2987824" y="3717032"/>
            <a:chExt cx="4929276" cy="58477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87824" y="4005064"/>
              <a:ext cx="35742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62040" y="3717032"/>
              <a:ext cx="13550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</a:rPr>
                <a:t>15 %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056" y="2348880"/>
            <a:ext cx="3096344" cy="584775"/>
            <a:chOff x="2987824" y="3717032"/>
            <a:chExt cx="4898726" cy="5847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987824" y="4005064"/>
              <a:ext cx="299848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986311" y="3717032"/>
              <a:ext cx="19002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</a:rPr>
                <a:t>65 %</a:t>
              </a:r>
              <a:endParaRPr lang="en-GB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9512" y="5877272"/>
            <a:ext cx="4824536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chemeClr val="accent1">
                    <a:lumMod val="50000"/>
                  </a:schemeClr>
                </a:solidFill>
              </a:rPr>
              <a:t>Hematocrit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2000" b="1" dirty="0" smtClean="0"/>
              <a:t>is the percentage of blood volume occupied by red blood cells (RBCs</a:t>
            </a:r>
            <a:r>
              <a:rPr lang="en-GB" sz="2000" dirty="0" smtClean="0"/>
              <a:t>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1680" y="1052736"/>
            <a:ext cx="6408712" cy="4968552"/>
            <a:chOff x="1691680" y="1052736"/>
            <a:chExt cx="5688632" cy="49685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700" t="20297" r="51579" b="11782"/>
            <a:stretch>
              <a:fillRect/>
            </a:stretch>
          </p:blipFill>
          <p:spPr bwMode="auto">
            <a:xfrm>
              <a:off x="1691680" y="1052736"/>
              <a:ext cx="5688632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6948264" y="1772816"/>
              <a:ext cx="432048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.miami.edu/chemistry/2086/chap19/NEWChapter%2019-Part1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27784" y="0"/>
            <a:ext cx="6516216" cy="666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99592" y="4581128"/>
            <a:ext cx="108012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55 %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949280"/>
            <a:ext cx="93610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45 %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>
                <a:solidFill>
                  <a:srgbClr val="FF0000"/>
                </a:solidFill>
              </a:rPr>
              <a:t>Plasma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Straw colored fluid made of water (~92%), other contents include: </a:t>
            </a:r>
          </a:p>
          <a:p>
            <a:r>
              <a:rPr lang="en-US" dirty="0" smtClean="0"/>
              <a:t>Proteins make the bulk of the solutes: manufactured in the liver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-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Albumins</a:t>
            </a:r>
            <a:r>
              <a:rPr lang="en-US" b="1" dirty="0" smtClean="0"/>
              <a:t> </a:t>
            </a:r>
            <a:r>
              <a:rPr lang="en-US" dirty="0" smtClean="0"/>
              <a:t>(60%), are the most abundant type of plasma proteins, maintain the plasma volume by osmotic pressure. (  No        edema).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- </a:t>
            </a:r>
            <a:r>
              <a:rPr lang="en-US" b="1" dirty="0" smtClean="0">
                <a:solidFill>
                  <a:srgbClr val="0070C0"/>
                </a:solidFill>
              </a:rPr>
              <a:t>Globulins</a:t>
            </a:r>
            <a:r>
              <a:rPr lang="en-US" dirty="0" smtClean="0"/>
              <a:t> (35%),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alpha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beta</a:t>
            </a:r>
            <a:r>
              <a:rPr lang="en-US" dirty="0" smtClean="0"/>
              <a:t> Globulins transport lipids and certain minerals through the bloodstream.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Gamma</a:t>
            </a:r>
            <a:r>
              <a:rPr lang="en-US" dirty="0" smtClean="0"/>
              <a:t> Globulins are antibodies.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- </a:t>
            </a:r>
            <a:r>
              <a:rPr lang="en-US" b="1" dirty="0" smtClean="0">
                <a:solidFill>
                  <a:srgbClr val="0070C0"/>
                </a:solidFill>
              </a:rPr>
              <a:t>Fibrinogen</a:t>
            </a:r>
            <a:r>
              <a:rPr lang="en-US" dirty="0" smtClean="0"/>
              <a:t> (4%) for blood clotting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23928" y="3789040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9992" y="400506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55165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Nutrients: </a:t>
            </a:r>
            <a:r>
              <a:rPr lang="en-US" dirty="0" smtClean="0"/>
              <a:t>glucose, amino acids, lipids, cholesterol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Electrolytes: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Ca</a:t>
            </a:r>
            <a:r>
              <a:rPr lang="en-US" baseline="30000" dirty="0" smtClean="0"/>
              <a:t>++</a:t>
            </a:r>
            <a:r>
              <a:rPr lang="en-US" dirty="0" smtClean="0"/>
              <a:t>, Mg</a:t>
            </a:r>
            <a:r>
              <a:rPr lang="en-US" baseline="30000" dirty="0" smtClean="0"/>
              <a:t>++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,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,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--</a:t>
            </a:r>
            <a:r>
              <a:rPr lang="en-US" dirty="0" smtClean="0"/>
              <a:t>,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--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Waste: </a:t>
            </a:r>
            <a:r>
              <a:rPr lang="en-US" dirty="0" smtClean="0"/>
              <a:t>urea, creatinine, uric acid, bilirubin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Gases: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, CO</a:t>
            </a:r>
            <a:r>
              <a:rPr lang="en-US" baseline="-25000" dirty="0" smtClean="0"/>
              <a:t>2 </a:t>
            </a:r>
          </a:p>
          <a:p>
            <a:pPr eaLnBrk="1" hangingPunct="1"/>
            <a:r>
              <a:rPr lang="en-US" dirty="0" smtClean="0"/>
              <a:t>Protein bound hormones</a:t>
            </a:r>
          </a:p>
          <a:p>
            <a:pPr eaLnBrk="1" hangingPunct="1"/>
            <a:r>
              <a:rPr lang="en-US" dirty="0" smtClean="0"/>
              <a:t>Plasma without clotting factors is called </a:t>
            </a:r>
            <a:r>
              <a:rPr lang="en-US" dirty="0" smtClean="0">
                <a:solidFill>
                  <a:srgbClr val="7030A0"/>
                </a:solidFill>
              </a:rPr>
              <a:t>“serum”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Plasma, </a:t>
            </a:r>
            <a:r>
              <a:rPr lang="en-US" sz="3200" dirty="0" smtClean="0">
                <a:solidFill>
                  <a:srgbClr val="FF0000"/>
                </a:solidFill>
              </a:rPr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BLOOD COMPOSITION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424936" cy="4572000"/>
          </a:xfrm>
        </p:spPr>
        <p:txBody>
          <a:bodyPr>
            <a:normAutofit/>
          </a:bodyPr>
          <a:lstStyle/>
          <a:p>
            <a:pPr marL="1066800" lvl="1" indent="-6096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Cellular components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Red Blood Cells</a:t>
            </a:r>
            <a:r>
              <a:rPr lang="en-US" sz="2800" b="1" dirty="0" smtClean="0">
                <a:latin typeface="Comic Sans MS" pitchFamily="66" charset="0"/>
              </a:rPr>
              <a:t>, RBCs </a:t>
            </a:r>
            <a:r>
              <a:rPr lang="en-US" sz="2800" b="1" dirty="0" smtClean="0"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Erythrocytes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White Blood </a:t>
            </a:r>
            <a:r>
              <a:rPr lang="en-US" sz="2800" b="1" dirty="0" smtClean="0">
                <a:latin typeface="Comic Sans MS" pitchFamily="66" charset="0"/>
              </a:rPr>
              <a:t>Cells ,</a:t>
            </a:r>
            <a:r>
              <a:rPr lang="en-US" sz="2800" b="1" dirty="0" smtClean="0">
                <a:latin typeface="Comic Sans MS" pitchFamily="66" charset="0"/>
              </a:rPr>
              <a:t>WBCs (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Leukocytes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Platelets (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Thrombocytes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endParaRPr lang="en-US" sz="2800" b="1" dirty="0" smtClean="0">
              <a:latin typeface="Comic Sans MS" pitchFamily="66" charset="0"/>
            </a:endParaRPr>
          </a:p>
          <a:p>
            <a:pPr marL="1066800" lvl="1" indent="-609600" algn="l" rtl="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Plasma 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92% water, ions, plasma proteins (Albumin, globulin, Fibrinogen)</a:t>
            </a:r>
          </a:p>
          <a:p>
            <a:pPr marL="1524000" lvl="2" indent="-609600" algn="l" rtl="0" eaLnBrk="1" hangingPunct="1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</a:rPr>
              <a:t>Same ionic composition as interstitial  fluid</a:t>
            </a:r>
          </a:p>
        </p:txBody>
      </p:sp>
      <p:sp>
        <p:nvSpPr>
          <p:cNvPr id="2662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58EE6-ED8F-4CCD-8EEE-39428B60E052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Blood Volume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90600" lvl="1" indent="-533400" algn="l" rtl="0" eaLnBrk="1" hangingPunct="1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5 liter </a:t>
            </a:r>
            <a:r>
              <a:rPr lang="en-US" sz="2800" b="1" dirty="0" smtClean="0">
                <a:latin typeface="Comic Sans MS" pitchFamily="66" charset="0"/>
              </a:rPr>
              <a:t>in adult</a:t>
            </a:r>
          </a:p>
          <a:p>
            <a:pPr marL="1371600" lvl="2" indent="-457200" algn="l" rtl="0" eaLnBrk="1" hangingPunct="1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45% </a:t>
            </a:r>
            <a:r>
              <a:rPr lang="en-US" sz="2800" b="1" dirty="0" smtClean="0">
                <a:latin typeface="Comic Sans MS" pitchFamily="66" charset="0"/>
              </a:rPr>
              <a:t>is packed cells volume (PCV)</a:t>
            </a:r>
          </a:p>
          <a:p>
            <a:pPr marL="1371600" lvl="2" indent="-457200" algn="l" rtl="0" eaLnBrk="1" hangingPunct="1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55% </a:t>
            </a:r>
            <a:r>
              <a:rPr lang="en-US" sz="2800" b="1" dirty="0" smtClean="0">
                <a:latin typeface="Comic Sans MS" pitchFamily="66" charset="0"/>
              </a:rPr>
              <a:t>is plasma volume</a:t>
            </a:r>
          </a:p>
          <a:p>
            <a:pPr marL="609600" indent="-609600" algn="l" rtl="0" eaLnBrk="1" hangingPunct="1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867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6383B-4BE1-404A-9770-BDDB3CB323F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19643" b="8589"/>
          <a:stretch>
            <a:fillRect/>
          </a:stretch>
        </p:blipFill>
        <p:spPr bwMode="auto">
          <a:xfrm>
            <a:off x="5292080" y="1844824"/>
            <a:ext cx="3429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40080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Blood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831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Each type of blood cell performs a different function</a:t>
            </a:r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/>
          </a:p>
          <a:p>
            <a:pPr marL="45720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Red blood cells (</a:t>
            </a:r>
            <a:r>
              <a:rPr lang="en-US" sz="2000" dirty="0" smtClean="0">
                <a:solidFill>
                  <a:srgbClr val="FF0000"/>
                </a:solidFill>
              </a:rPr>
              <a:t>Erythrocytes</a:t>
            </a:r>
            <a:r>
              <a:rPr lang="en-US" sz="2000" dirty="0" smtClean="0"/>
              <a:t>)</a:t>
            </a:r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White blood cells (</a:t>
            </a:r>
            <a:r>
              <a:rPr lang="en-US" sz="2000" dirty="0" smtClean="0">
                <a:solidFill>
                  <a:srgbClr val="FF0000"/>
                </a:solidFill>
              </a:rPr>
              <a:t>Leukocytes</a:t>
            </a:r>
            <a:r>
              <a:rPr lang="en-US" sz="2000" dirty="0" smtClean="0"/>
              <a:t>)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 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 smtClean="0"/>
          </a:p>
          <a:p>
            <a:pPr marL="228600" lvl="1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Platelets (</a:t>
            </a:r>
            <a:r>
              <a:rPr lang="en-US" sz="2000" dirty="0" smtClean="0">
                <a:solidFill>
                  <a:srgbClr val="FF0000"/>
                </a:solidFill>
              </a:rPr>
              <a:t>Thrombocytes</a:t>
            </a:r>
            <a:r>
              <a:rPr lang="en-US" sz="2000" dirty="0" smtClean="0"/>
              <a:t>) </a:t>
            </a:r>
          </a:p>
          <a:p>
            <a:pPr marL="8572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5105400"/>
            <a:ext cx="137636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3622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263" y="3344863"/>
            <a:ext cx="2540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Hematopoiesis</a:t>
            </a:r>
            <a:r>
              <a:rPr lang="en-GB" sz="2800" dirty="0" smtClean="0"/>
              <a:t> </a:t>
            </a:r>
          </a:p>
          <a:p>
            <a:endParaRPr lang="en-GB" sz="2800" dirty="0" smtClean="0"/>
          </a:p>
          <a:p>
            <a:r>
              <a:rPr lang="en-GB" sz="2800" dirty="0" smtClean="0"/>
              <a:t>• Is a formation of blood cells from stem cells in the red bone marrow (</a:t>
            </a:r>
            <a:r>
              <a:rPr lang="en-GB" sz="2800" dirty="0" smtClean="0">
                <a:solidFill>
                  <a:srgbClr val="00B050"/>
                </a:solidFill>
              </a:rPr>
              <a:t>myeloid stem cell</a:t>
            </a:r>
            <a:r>
              <a:rPr lang="en-GB" sz="2800" dirty="0" smtClean="0"/>
              <a:t>) &amp; lymphatic tissue (</a:t>
            </a:r>
            <a:r>
              <a:rPr lang="en-GB" sz="2800" dirty="0" smtClean="0">
                <a:solidFill>
                  <a:srgbClr val="00B050"/>
                </a:solidFill>
              </a:rPr>
              <a:t>lymphoid stem cell</a:t>
            </a:r>
            <a:r>
              <a:rPr lang="en-GB" sz="2800" dirty="0" smtClean="0"/>
              <a:t>)</a:t>
            </a:r>
            <a:r>
              <a:rPr lang="en-GB" sz="2800" dirty="0" smtClean="0">
                <a:solidFill>
                  <a:srgbClr val="00B050"/>
                </a:solidFill>
              </a:rPr>
              <a:t> </a:t>
            </a:r>
          </a:p>
          <a:p>
            <a:endParaRPr lang="en-GB" sz="2800" dirty="0" smtClean="0"/>
          </a:p>
          <a:p>
            <a:r>
              <a:rPr lang="en-GB" sz="2800" dirty="0" smtClean="0"/>
              <a:t>• </a:t>
            </a:r>
            <a:r>
              <a:rPr lang="en-GB" sz="2800" b="1" u="sng" dirty="0" smtClean="0">
                <a:solidFill>
                  <a:srgbClr val="7030A0"/>
                </a:solidFill>
              </a:rPr>
              <a:t>Erythropoiesis </a:t>
            </a:r>
            <a:r>
              <a:rPr lang="en-GB" sz="2800" dirty="0" smtClean="0"/>
              <a:t> is formation of RBCs – Stimulated by erythropoietin (EPO) from kidney </a:t>
            </a:r>
          </a:p>
          <a:p>
            <a:endParaRPr lang="en-GB" sz="2800" dirty="0" smtClean="0"/>
          </a:p>
          <a:p>
            <a:r>
              <a:rPr lang="en-GB" sz="2800" dirty="0" smtClean="0"/>
              <a:t>• </a:t>
            </a:r>
            <a:r>
              <a:rPr lang="en-GB" sz="2800" b="1" u="sng" dirty="0" smtClean="0">
                <a:solidFill>
                  <a:srgbClr val="7030A0"/>
                </a:solidFill>
              </a:rPr>
              <a:t>Leukopoiesi</a:t>
            </a:r>
            <a:r>
              <a:rPr lang="en-GB" sz="2800" b="1" dirty="0" smtClean="0">
                <a:solidFill>
                  <a:srgbClr val="7030A0"/>
                </a:solidFill>
              </a:rPr>
              <a:t>s</a:t>
            </a:r>
            <a:r>
              <a:rPr lang="en-GB" sz="2800" dirty="0" smtClean="0"/>
              <a:t>  is formation of WBCs – Stimulated by variety of cytokines</a:t>
            </a:r>
          </a:p>
          <a:p>
            <a:endParaRPr lang="en-GB" sz="2800" dirty="0" smtClean="0"/>
          </a:p>
          <a:p>
            <a:r>
              <a:rPr lang="en-GB" sz="2800" dirty="0" smtClean="0"/>
              <a:t>• </a:t>
            </a:r>
            <a:r>
              <a:rPr lang="en-GB" sz="2800" b="1" u="sng" dirty="0" smtClean="0">
                <a:solidFill>
                  <a:srgbClr val="7030A0"/>
                </a:solidFill>
              </a:rPr>
              <a:t>Thrombopoiesis</a:t>
            </a:r>
            <a:r>
              <a:rPr lang="en-GB" sz="2800" dirty="0" smtClean="0"/>
              <a:t>  is formation of platelets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Red Blood Cells</a:t>
            </a:r>
            <a:endParaRPr lang="en-US" sz="40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3810000" cy="2438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latin typeface="Comic Sans MS" pitchFamily="66" charset="0"/>
              </a:rPr>
              <a:t>Function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US" sz="2800" b="1" dirty="0" smtClean="0">
                <a:latin typeface="Comic Sans MS" pitchFamily="66" charset="0"/>
              </a:rPr>
              <a:t> transport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CO</a:t>
            </a:r>
            <a:r>
              <a:rPr lang="en-US" sz="28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  <a:r>
              <a:rPr lang="en-US" sz="2800" b="1" baseline="-250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transport</a:t>
            </a:r>
            <a:endParaRPr lang="en-US" sz="2800" b="1" dirty="0" smtClean="0">
              <a:latin typeface="Comic Sans MS" pitchFamily="66" charset="0"/>
              <a:sym typeface="Symbol" pitchFamily="18" charset="2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Buffer</a:t>
            </a:r>
            <a:r>
              <a:rPr lang="en-US" sz="2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3072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4C027-2AF2-432D-B641-A2CBCF2ECF33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37890" name="Picture 2" descr="http://images.iop.org/objects/phw/news/15/6/7/red-blood-ce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556792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260648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340768"/>
            <a:ext cx="77724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At the end of this lecture student should be able to: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Recognize functions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Describe Cellular and non-cellular components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Define Erythropoiesis; leukopoiesis, and thrombopoiesis.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Describe features of RBCs, WBCs, and Platelets.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Red Blood Cells (Erythrocytes)</a:t>
            </a:r>
            <a:endParaRPr lang="en-US" sz="32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648200" cy="5029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Shape &amp; size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Flattened Biconcave Disc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Lack nuclei and mitochondria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Diameter 7-8 µm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Flexible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Life span- </a:t>
            </a:r>
            <a:r>
              <a:rPr lang="en-US" sz="2400" b="1" dirty="0" smtClean="0">
                <a:latin typeface="Comic Sans MS" pitchFamily="66" charset="0"/>
              </a:rPr>
              <a:t>120 days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Number =4.7-5.2 million/ mm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174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466AC-6E99-40BF-852A-EF385FDDA020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95963" y="2133600"/>
            <a:ext cx="2341562" cy="3671888"/>
            <a:chOff x="4416" y="1008"/>
            <a:chExt cx="816" cy="1584"/>
          </a:xfrm>
        </p:grpSpPr>
        <p:pic>
          <p:nvPicPr>
            <p:cNvPr id="36871" name="Picture 8" descr="177524"/>
            <p:cNvPicPr>
              <a:picLocks noChangeAspect="1" noChangeArrowheads="1"/>
            </p:cNvPicPr>
            <p:nvPr/>
          </p:nvPicPr>
          <p:blipFill>
            <a:blip r:embed="rId3" cstate="print"/>
            <a:srcRect t="11020" r="83000" b="18457"/>
            <a:stretch>
              <a:fillRect/>
            </a:stretch>
          </p:blipFill>
          <p:spPr bwMode="auto">
            <a:xfrm>
              <a:off x="4416" y="1056"/>
              <a:ext cx="81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5136" y="1008"/>
              <a:ext cx="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5616" y="260648"/>
            <a:ext cx="7128792" cy="7200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White Blood Cells (Leukocytes)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828800"/>
            <a:ext cx="46482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Shape &amp; size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b="1" dirty="0" smtClean="0">
                <a:latin typeface="Comic Sans MS" pitchFamily="66" charset="0"/>
              </a:rPr>
              <a:t>H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nucleus and mitochondria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Two types: granular and non-granular, Amoeboid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dirty="0" smtClean="0">
                <a:latin typeface="Comic Sans MS" pitchFamily="66" charset="0"/>
              </a:rPr>
              <a:t>Diapedesis - can "slip between" capillary wall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u="sng" dirty="0" smtClean="0">
                <a:solidFill>
                  <a:srgbClr val="7030A0"/>
                </a:solidFill>
                <a:latin typeface="Comic Sans MS" pitchFamily="66" charset="0"/>
              </a:rPr>
              <a:t>Number =4,000-11,000 / mm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9940" name="Picture 4" descr="http://www.sciencequiz.net/jcscience/jcbiology/circulatorysystem/white_blood_ce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3524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18864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Platelets (Thrombocytes)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124744"/>
            <a:ext cx="504056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Shape &amp; size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Are smallest of formed elements.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b="1" dirty="0" smtClean="0">
                <a:latin typeface="Comic Sans MS" pitchFamily="66" charset="0"/>
              </a:rPr>
              <a:t>Lack nucleus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Irregularly shaped fragments of megakaryocytes</a:t>
            </a:r>
            <a:r>
              <a:rPr lang="en-US" sz="2400" b="1" noProof="0" dirty="0" smtClean="0">
                <a:latin typeface="Comic Sans MS" pitchFamily="66" charset="0"/>
              </a:rPr>
              <a:t>, amoeboid.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Diameter: 2-3 </a:t>
            </a:r>
            <a:r>
              <a:rPr lang="en-GB" sz="2400" b="1" dirty="0" smtClean="0"/>
              <a:t>µ</a:t>
            </a:r>
            <a:r>
              <a:rPr lang="en-US" sz="2400" b="1" dirty="0" smtClean="0">
                <a:latin typeface="Comic Sans MS" pitchFamily="66" charset="0"/>
              </a:rPr>
              <a:t>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Life span- </a:t>
            </a:r>
            <a:r>
              <a:rPr lang="en-US" sz="2400" b="1" dirty="0" smtClean="0">
                <a:latin typeface="Comic Sans MS" pitchFamily="66" charset="0"/>
              </a:rPr>
              <a:t>from 5 to 10 days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Essential for clotting</a:t>
            </a:r>
            <a:endParaRPr kumimoji="0" lang="en-US" sz="2400" b="1" i="0" strike="noStrike" kern="1200" cap="none" spc="0" normalizeH="0" baseline="3000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Number =250,000-500,000/ mm</a:t>
            </a:r>
            <a:r>
              <a:rPr kumimoji="0" lang="en-US" sz="2400" b="1" i="0" u="sng" strike="noStrike" kern="1200" cap="none" spc="0" normalizeH="0" baseline="30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 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sng" strike="noStrike" kern="1200" cap="none" spc="0" normalizeH="0" baseline="30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3010" name="Picture 2" descr="http://www.ouhsc.edu/platelets/platelets/Platelet%20Pics/Platelets%2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05064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8001000" cy="2057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GB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What we have learnt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260648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1340768"/>
            <a:ext cx="77724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At the end of this lecture student should be able to:</a:t>
            </a: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Recognize functions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kern="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Describe Cellular and non-cellular components of blood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Define Erythropoiesis; leukopoiesis, and thrombopoiesis.</a:t>
            </a:r>
          </a:p>
          <a:p>
            <a:pPr marL="514350" lvl="0" indent="-51435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206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Describe features of RBCs, WBCs, and Platelets.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What is Blood?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Blood is a fluid connective tissue found within the cardiovascular system</a:t>
            </a:r>
          </a:p>
          <a:p>
            <a:pPr eaLnBrk="1" hangingPunct="1"/>
            <a:r>
              <a:rPr lang="en-US" dirty="0"/>
              <a:t> </a:t>
            </a:r>
            <a:r>
              <a:rPr lang="en-US" dirty="0" smtClean="0"/>
              <a:t>accounts for about 8% of TBW  </a:t>
            </a:r>
          </a:p>
          <a:p>
            <a:pPr eaLnBrk="1" hangingPunct="1"/>
            <a:r>
              <a:rPr lang="en-US" dirty="0" smtClean="0"/>
              <a:t> Its volume is 5-6 L in males and 4-5 L in females</a:t>
            </a:r>
          </a:p>
          <a:p>
            <a:r>
              <a:rPr lang="en-US" dirty="0"/>
              <a:t> </a:t>
            </a:r>
            <a:r>
              <a:rPr lang="en-US" dirty="0" smtClean="0"/>
              <a:t>Much </a:t>
            </a:r>
            <a:r>
              <a:rPr lang="en-US" dirty="0"/>
              <a:t>more dense than pure water</a:t>
            </a:r>
            <a:endParaRPr lang="en-US" dirty="0" smtClean="0"/>
          </a:p>
          <a:p>
            <a:pPr eaLnBrk="1" hangingPunct="1"/>
            <a:r>
              <a:rPr lang="en-US" dirty="0" smtClean="0"/>
              <a:t>It is slightly alkaline, with a pH of 7.35- 7.45</a:t>
            </a:r>
          </a:p>
          <a:p>
            <a:pPr eaLnBrk="1" hangingPunct="1"/>
            <a:r>
              <a:rPr lang="en-US" dirty="0" smtClean="0"/>
              <a:t>Its color varies from bright to dark red</a:t>
            </a:r>
          </a:p>
          <a:p>
            <a:pPr eaLnBrk="1" hangingPunct="1"/>
            <a:r>
              <a:rPr lang="en-US" dirty="0" smtClean="0"/>
              <a:t>It has a salty metallic taste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General Function of the Blood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1- Transportation: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dirty="0" smtClean="0"/>
              <a:t>A) Gases: O</a:t>
            </a:r>
            <a:r>
              <a:rPr lang="en-US" sz="2000" dirty="0" smtClean="0"/>
              <a:t>2</a:t>
            </a:r>
            <a:r>
              <a:rPr lang="en-US" dirty="0" smtClean="0"/>
              <a:t> , CO</a:t>
            </a:r>
            <a:r>
              <a:rPr lang="en-US" sz="2800" dirty="0" smtClean="0"/>
              <a:t>2 , …..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B) Nutrient and metabolic Wastes: Glucose, amino acids, ….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C) Hormones and Enzymes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D) Antibodies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2800" dirty="0" smtClean="0"/>
              <a:t>E) Electrolytes and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77281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Regulation: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regulation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pH regulation: By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buffering systems found in the blood that maintain the pH between 7.35 to 7.45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Electrolytes regulation (Na, K,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D) Blood pressure regulation: by increasing or decreasing blood flow to the kidneys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Function of the Blood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Cont.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198884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Protection: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Defense mechanism: By white blood cells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Clotting mechanism: Blood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contains materials that stop bleeding when vessels are damaged (Hemostasis)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Function of the Blood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Cont.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Composition of blood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700808"/>
            <a:ext cx="4042792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Blood consists of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formed elements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are suspended and carried in a fluid called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plasma</a:t>
            </a:r>
          </a:p>
        </p:txBody>
      </p:sp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628775"/>
            <a:ext cx="4033837" cy="475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chemeClr val="tx1"/>
                </a:solidFill>
                <a:latin typeface="Comic Sans MS" pitchFamily="66" charset="0"/>
              </a:rPr>
              <a:t>Blood Film</a:t>
            </a:r>
          </a:p>
        </p:txBody>
      </p:sp>
      <p:pic>
        <p:nvPicPr>
          <p:cNvPr id="30723" name="Picture 3" descr="Bloo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5" y="1268760"/>
            <a:ext cx="5184576" cy="4608983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96552" y="5715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Formed Elements</a:t>
            </a:r>
          </a:p>
        </p:txBody>
      </p:sp>
      <p:pic>
        <p:nvPicPr>
          <p:cNvPr id="20482" name="Picture 2" descr="http://blog.healthtap.com/images/shutterstock_778881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556792"/>
            <a:ext cx="30963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-01c_1.jpg                                                   0001C664  Macintosh HD                 BA03BFAA:"/>
          <p:cNvPicPr preferRelativeResize="0"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88" y="138113"/>
            <a:ext cx="91408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83768" y="476672"/>
            <a:ext cx="6660232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576" y="4581128"/>
            <a:ext cx="1080120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55 %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5949280"/>
            <a:ext cx="93610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45 %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829</Words>
  <Application>Microsoft Office PowerPoint</Application>
  <PresentationFormat>On-screen Show (4:3)</PresentationFormat>
  <Paragraphs>166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COMPOSITION AND FUNCTION OF BLOOD  </vt:lpstr>
      <vt:lpstr>Slide 2</vt:lpstr>
      <vt:lpstr>What is Blood?</vt:lpstr>
      <vt:lpstr>General Function of the Blood</vt:lpstr>
      <vt:lpstr>Slide 5</vt:lpstr>
      <vt:lpstr>Slide 6</vt:lpstr>
      <vt:lpstr>Slide 7</vt:lpstr>
      <vt:lpstr>Blood Film</vt:lpstr>
      <vt:lpstr>Slide 9</vt:lpstr>
      <vt:lpstr>Slide 10</vt:lpstr>
      <vt:lpstr>Slide 11</vt:lpstr>
      <vt:lpstr>Slide 12</vt:lpstr>
      <vt:lpstr>Plasma</vt:lpstr>
      <vt:lpstr>Plasma, cont.</vt:lpstr>
      <vt:lpstr>BLOOD COMPOSITION</vt:lpstr>
      <vt:lpstr>Blood Volume</vt:lpstr>
      <vt:lpstr>Blood Cells</vt:lpstr>
      <vt:lpstr>Slide 18</vt:lpstr>
      <vt:lpstr>Red Blood Cells</vt:lpstr>
      <vt:lpstr>Red Blood Cells (Erythrocytes)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Composition and Function </dc:title>
  <dc:creator>Mohd</dc:creator>
  <cp:lastModifiedBy>Dr. Salah</cp:lastModifiedBy>
  <cp:revision>119</cp:revision>
  <dcterms:created xsi:type="dcterms:W3CDTF">2013-08-23T19:37:27Z</dcterms:created>
  <dcterms:modified xsi:type="dcterms:W3CDTF">2014-09-10T07:34:38Z</dcterms:modified>
</cp:coreProperties>
</file>