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91" r:id="rId6"/>
    <p:sldId id="260" r:id="rId7"/>
    <p:sldId id="284" r:id="rId8"/>
    <p:sldId id="285" r:id="rId9"/>
    <p:sldId id="295" r:id="rId10"/>
    <p:sldId id="292" r:id="rId11"/>
    <p:sldId id="262" r:id="rId12"/>
    <p:sldId id="263" r:id="rId13"/>
    <p:sldId id="264" r:id="rId14"/>
    <p:sldId id="282" r:id="rId15"/>
    <p:sldId id="269" r:id="rId16"/>
    <p:sldId id="294" r:id="rId17"/>
    <p:sldId id="270" r:id="rId18"/>
    <p:sldId id="271" r:id="rId19"/>
    <p:sldId id="272" r:id="rId20"/>
    <p:sldId id="273" r:id="rId21"/>
    <p:sldId id="274" r:id="rId22"/>
    <p:sldId id="279" r:id="rId23"/>
    <p:sldId id="286" r:id="rId24"/>
    <p:sldId id="287" r:id="rId25"/>
    <p:sldId id="288" r:id="rId26"/>
    <p:sldId id="290" r:id="rId27"/>
    <p:sldId id="289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33CC"/>
    <a:srgbClr val="0000FF"/>
    <a:srgbClr val="CC66FF"/>
    <a:srgbClr val="33CC33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79791-2EAF-40D2-85D9-7276C46A76FB}" type="datetimeFigureOut">
              <a:rPr lang="en-GB" smtClean="0"/>
              <a:pPr/>
              <a:t>13/09/2014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A9F7F-3EFF-4707-8BF7-262A26BB510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89E30B-5839-4B18-9D28-196D08CEB48D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07B6A3-7963-420A-A76F-8CC6E640BAB6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A9F7F-3EFF-4707-8BF7-262A26BB510B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C9B3A9-3477-4322-8E27-E194B56E53D2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937A8-283A-4446-A933-6873E600C83C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4561E4-E9B3-4765-9B08-382D248E6604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4561E4-E9B3-4765-9B08-382D248E6604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C3E481-B0CD-4F73-BF26-7E06ADB2EDE4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F43A-EDDC-4D16-B583-B7A9AE20DE6D}" type="datetimeFigureOut">
              <a:rPr lang="en-GB" smtClean="0"/>
              <a:pPr/>
              <a:t>13/09/2014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AB14-B669-454F-A4F0-3E0191AF75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F43A-EDDC-4D16-B583-B7A9AE20DE6D}" type="datetimeFigureOut">
              <a:rPr lang="en-GB" smtClean="0"/>
              <a:pPr/>
              <a:t>13/09/2014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AB14-B669-454F-A4F0-3E0191AF75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F43A-EDDC-4D16-B583-B7A9AE20DE6D}" type="datetimeFigureOut">
              <a:rPr lang="en-GB" smtClean="0"/>
              <a:pPr/>
              <a:t>13/09/2014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AB14-B669-454F-A4F0-3E0191AF75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F43A-EDDC-4D16-B583-B7A9AE20DE6D}" type="datetimeFigureOut">
              <a:rPr lang="en-GB" smtClean="0"/>
              <a:pPr/>
              <a:t>13/09/2014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AB14-B669-454F-A4F0-3E0191AF75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F43A-EDDC-4D16-B583-B7A9AE20DE6D}" type="datetimeFigureOut">
              <a:rPr lang="en-GB" smtClean="0"/>
              <a:pPr/>
              <a:t>13/09/2014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AB14-B669-454F-A4F0-3E0191AF75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F43A-EDDC-4D16-B583-B7A9AE20DE6D}" type="datetimeFigureOut">
              <a:rPr lang="en-GB" smtClean="0"/>
              <a:pPr/>
              <a:t>13/09/2014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AB14-B669-454F-A4F0-3E0191AF75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F43A-EDDC-4D16-B583-B7A9AE20DE6D}" type="datetimeFigureOut">
              <a:rPr lang="en-GB" smtClean="0"/>
              <a:pPr/>
              <a:t>13/09/2014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AB14-B669-454F-A4F0-3E0191AF75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F43A-EDDC-4D16-B583-B7A9AE20DE6D}" type="datetimeFigureOut">
              <a:rPr lang="en-GB" smtClean="0"/>
              <a:pPr/>
              <a:t>13/09/2014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AB14-B669-454F-A4F0-3E0191AF75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F43A-EDDC-4D16-B583-B7A9AE20DE6D}" type="datetimeFigureOut">
              <a:rPr lang="en-GB" smtClean="0"/>
              <a:pPr/>
              <a:t>13/09/2014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AB14-B669-454F-A4F0-3E0191AF75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F43A-EDDC-4D16-B583-B7A9AE20DE6D}" type="datetimeFigureOut">
              <a:rPr lang="en-GB" smtClean="0"/>
              <a:pPr/>
              <a:t>13/09/2014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AB14-B669-454F-A4F0-3E0191AF75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F43A-EDDC-4D16-B583-B7A9AE20DE6D}" type="datetimeFigureOut">
              <a:rPr lang="en-GB" smtClean="0"/>
              <a:pPr/>
              <a:t>13/09/2014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AB14-B669-454F-A4F0-3E0191AF75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DF43A-EDDC-4D16-B583-B7A9AE20DE6D}" type="datetimeFigureOut">
              <a:rPr lang="en-GB" smtClean="0"/>
              <a:pPr/>
              <a:t>13/09/2014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BAB14-B669-454F-A4F0-3E0191AF75B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Gray22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764704"/>
            <a:ext cx="7772400" cy="1506538"/>
          </a:xfrm>
        </p:spPr>
        <p:txBody>
          <a:bodyPr>
            <a:no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Comic Sans MS" pitchFamily="66" charset="0"/>
              </a:rPr>
              <a:t>Erythropoiesis</a:t>
            </a:r>
            <a:r>
              <a:rPr lang="en-US" sz="60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6000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en-US" sz="60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1988840"/>
            <a:ext cx="7391400" cy="4572000"/>
          </a:xfrm>
        </p:spPr>
        <p:txBody>
          <a:bodyPr/>
          <a:lstStyle/>
          <a:p>
            <a:pPr marL="812800" indent="-812800" algn="l" rtl="0" eaLnBrk="1" hangingPunct="1">
              <a:lnSpc>
                <a:spcPct val="80000"/>
              </a:lnSpc>
            </a:pPr>
            <a:endParaRPr lang="en-US" sz="16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812800" indent="-812800" algn="l" rtl="0" eaLnBrk="1" hangingPunct="1">
              <a:lnSpc>
                <a:spcPct val="80000"/>
              </a:lnSpc>
            </a:pPr>
            <a:endParaRPr lang="en-US" sz="16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812800" indent="-812800" algn="l" rtl="0"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chemeClr val="accent1"/>
                </a:solidFill>
                <a:latin typeface="Comic Sans MS" pitchFamily="66" charset="0"/>
              </a:rPr>
              <a:t>TEXTBOOK OF MEDICAL  PHYSIOLOGY</a:t>
            </a:r>
          </a:p>
          <a:p>
            <a:pPr marL="812800" indent="-812800" algn="l" eaLnBrk="1" hangingPunct="1">
              <a:lnSpc>
                <a:spcPct val="80000"/>
              </a:lnSpc>
            </a:pPr>
            <a:endParaRPr lang="en-US" sz="16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812800" indent="-812800" algn="l"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GUYTON &amp; HALL 11</a:t>
            </a:r>
            <a:r>
              <a:rPr lang="en-US" sz="1600" b="1" baseline="30000" dirty="0" smtClean="0">
                <a:solidFill>
                  <a:schemeClr val="tx1"/>
                </a:solidFill>
                <a:latin typeface="Comic Sans MS" pitchFamily="66" charset="0"/>
              </a:rPr>
              <a:t>TH</a:t>
            </a: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 EDITION</a:t>
            </a:r>
          </a:p>
          <a:p>
            <a:pPr marL="812800" indent="-812800" algn="l" eaLnBrk="1" hangingPunct="1">
              <a:lnSpc>
                <a:spcPct val="80000"/>
              </a:lnSpc>
            </a:pPr>
            <a:endParaRPr lang="en-US" sz="16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812800" indent="-812800" algn="l" rtl="0" eaLnBrk="1" hangingPunct="1">
              <a:lnSpc>
                <a:spcPct val="80000"/>
              </a:lnSpc>
            </a:pPr>
            <a:endParaRPr lang="en-US" sz="18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812800" indent="-812800" algn="l" rtl="0" eaLnBrk="1" hangingPunct="1">
              <a:lnSpc>
                <a:spcPct val="80000"/>
              </a:lnSpc>
            </a:pPr>
            <a:endParaRPr lang="en-US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812800" indent="-812800" algn="l" rtl="0" eaLnBrk="1" hangingPunct="1">
              <a:lnSpc>
                <a:spcPct val="80000"/>
              </a:lnSpc>
            </a:pPr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Dr.Salah</a:t>
            </a: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Elmalik</a:t>
            </a:r>
            <a:endParaRPr lang="en-US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812800" indent="-812800" algn="l" rtl="0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Department of Physiology</a:t>
            </a:r>
          </a:p>
          <a:p>
            <a:pPr marL="812800" indent="-812800" algn="l" rtl="0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College of Medicine</a:t>
            </a:r>
          </a:p>
          <a:p>
            <a:pPr marL="812800" indent="-812800" algn="l" rtl="0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King Saud University </a:t>
            </a:r>
          </a:p>
          <a:p>
            <a:pPr marL="812800" indent="-812800" algn="l" eaLnBrk="1" hangingPunct="1">
              <a:lnSpc>
                <a:spcPct val="80000"/>
              </a:lnSpc>
            </a:pPr>
            <a:r>
              <a:rPr lang="en-US" sz="1800" b="1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2048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08855C-1F0F-4D08-A52B-202FB3E12E58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m3lf1709_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960" y="1537786"/>
            <a:ext cx="8030487" cy="527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  <a:sym typeface="Wingdings 3" pitchFamily="18" charset="2"/>
              </a:rPr>
              <a:t>Hematopoiesis</a:t>
            </a:r>
            <a:r>
              <a:rPr lang="en-US" dirty="0" smtClean="0">
                <a:sym typeface="Wingdings 3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686800" cy="53340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800" b="1" i="1" dirty="0" err="1">
                <a:solidFill>
                  <a:srgbClr val="0000FF"/>
                </a:solidFill>
              </a:rPr>
              <a:t>Pluripotential</a:t>
            </a:r>
            <a:r>
              <a:rPr lang="en-US" sz="2800" b="1" i="1" dirty="0">
                <a:solidFill>
                  <a:srgbClr val="0000FF"/>
                </a:solidFill>
              </a:rPr>
              <a:t> hematopoietic stem </a:t>
            </a:r>
            <a:r>
              <a:rPr lang="en-US" sz="2800" b="1" i="1" dirty="0" smtClean="0">
                <a:solidFill>
                  <a:srgbClr val="0000FF"/>
                </a:solidFill>
              </a:rPr>
              <a:t>cell</a:t>
            </a:r>
            <a:r>
              <a:rPr lang="en-US" sz="2800" i="1" dirty="0" smtClean="0">
                <a:solidFill>
                  <a:srgbClr val="0000FF"/>
                </a:solidFill>
              </a:rPr>
              <a:t> </a:t>
            </a:r>
            <a:r>
              <a:rPr lang="en-US" sz="2800" i="1" dirty="0" smtClean="0"/>
              <a:t>(</a:t>
            </a:r>
            <a:r>
              <a:rPr lang="en-US" sz="2800" b="1" i="1" dirty="0" smtClean="0"/>
              <a:t>PHSC).</a:t>
            </a:r>
            <a:endParaRPr lang="en-US" sz="2800" b="1" dirty="0"/>
          </a:p>
          <a:p>
            <a:pPr>
              <a:lnSpc>
                <a:spcPct val="140000"/>
              </a:lnSpc>
            </a:pPr>
            <a:r>
              <a:rPr lang="en-US" sz="2800" dirty="0"/>
              <a:t>Committed stem cell that produces </a:t>
            </a:r>
            <a:r>
              <a:rPr lang="en-US" sz="2800" b="1" dirty="0">
                <a:solidFill>
                  <a:srgbClr val="FF0000"/>
                </a:solidFill>
              </a:rPr>
              <a:t>erythrocytes </a:t>
            </a:r>
            <a:r>
              <a:rPr lang="en-US" sz="2800" dirty="0"/>
              <a:t>is called  </a:t>
            </a:r>
            <a:r>
              <a:rPr lang="en-US" sz="2800" b="1" i="1" dirty="0" smtClean="0">
                <a:solidFill>
                  <a:srgbClr val="7030A0"/>
                </a:solidFill>
              </a:rPr>
              <a:t>Colony-forming </a:t>
            </a:r>
            <a:r>
              <a:rPr lang="en-US" sz="2800" b="1" i="1" dirty="0">
                <a:solidFill>
                  <a:srgbClr val="7030A0"/>
                </a:solidFill>
              </a:rPr>
              <a:t>unit–erythrocyte</a:t>
            </a:r>
            <a:r>
              <a:rPr lang="en-US" b="1" i="1" dirty="0"/>
              <a:t>, </a:t>
            </a:r>
            <a:r>
              <a:rPr lang="en-US" b="1" dirty="0"/>
              <a:t>CFU-E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US" sz="3600" b="1" u="sng" dirty="0">
                <a:solidFill>
                  <a:srgbClr val="0070C0"/>
                </a:solidFill>
                <a:latin typeface="Monotype Corsiva" pitchFamily="66" charset="0"/>
              </a:rPr>
              <a:t>Factors:</a:t>
            </a:r>
          </a:p>
          <a:p>
            <a:pPr lvl="1">
              <a:lnSpc>
                <a:spcPct val="140000"/>
              </a:lnSpc>
            </a:pPr>
            <a:r>
              <a:rPr lang="en-US" i="1" dirty="0"/>
              <a:t>Growth </a:t>
            </a:r>
            <a:r>
              <a:rPr lang="en-US" i="1" dirty="0" smtClean="0"/>
              <a:t>inducers, such as </a:t>
            </a:r>
            <a:r>
              <a:rPr lang="en-US" i="1" dirty="0" smtClean="0">
                <a:solidFill>
                  <a:srgbClr val="C00000"/>
                </a:solidFill>
              </a:rPr>
              <a:t>interleukin-3</a:t>
            </a:r>
            <a:endParaRPr lang="en-US" i="1" dirty="0">
              <a:solidFill>
                <a:srgbClr val="C00000"/>
              </a:solidFill>
            </a:endParaRPr>
          </a:p>
          <a:p>
            <a:pPr lvl="1">
              <a:lnSpc>
                <a:spcPct val="140000"/>
              </a:lnSpc>
            </a:pPr>
            <a:r>
              <a:rPr lang="en-US" i="1" dirty="0"/>
              <a:t>Differentiation inducers.</a:t>
            </a:r>
            <a:endParaRPr lang="en-US" dirty="0"/>
          </a:p>
          <a:p>
            <a:pPr>
              <a:lnSpc>
                <a:spcPct val="140000"/>
              </a:lnSpc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7772400" cy="1143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3600" b="1" u="sng" dirty="0" smtClean="0">
                <a:solidFill>
                  <a:srgbClr val="FF0000"/>
                </a:solidFill>
                <a:latin typeface="Comic Sans MS" pitchFamily="66" charset="0"/>
              </a:rPr>
              <a:t>Genesis (Production) of RBC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Stages of </a:t>
            </a:r>
            <a:r>
              <a:rPr lang="en-US" sz="3200" b="1" u="sng" dirty="0" err="1" smtClean="0">
                <a:solidFill>
                  <a:srgbClr val="FF0000"/>
                </a:solidFill>
                <a:latin typeface="Comic Sans MS" pitchFamily="66" charset="0"/>
              </a:rPr>
              <a:t>Erythropoiesis</a:t>
            </a:r>
            <a:endParaRPr lang="en-US" sz="32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9632" y="1052736"/>
            <a:ext cx="6629400" cy="6400800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  <a:buFontTx/>
              <a:buNone/>
            </a:pPr>
            <a:r>
              <a:rPr lang="en-US" sz="1400" dirty="0" smtClean="0"/>
              <a:t>   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PHSC</a:t>
            </a:r>
          </a:p>
          <a:p>
            <a:pPr algn="ctr">
              <a:lnSpc>
                <a:spcPct val="130000"/>
              </a:lnSpc>
              <a:buFontTx/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 algn="ctr">
              <a:lnSpc>
                <a:spcPct val="110000"/>
              </a:lnSpc>
              <a:buFontTx/>
              <a:buNone/>
            </a:pPr>
            <a:r>
              <a:rPr lang="en-US" b="1" dirty="0" err="1" smtClean="0"/>
              <a:t>Comittes</a:t>
            </a:r>
            <a:r>
              <a:rPr lang="en-US" b="1" dirty="0" smtClean="0"/>
              <a:t> stem cell, CFU-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  <a:p>
            <a:pPr algn="ctr">
              <a:lnSpc>
                <a:spcPct val="110000"/>
              </a:lnSpc>
              <a:buFontTx/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Proerythroblast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ct val="110000"/>
              </a:lnSpc>
              <a:buFontTx/>
              <a:buNone/>
            </a:pPr>
            <a:r>
              <a:rPr lang="en-US" b="1" dirty="0" err="1" smtClean="0">
                <a:solidFill>
                  <a:srgbClr val="0000FF"/>
                </a:solidFill>
              </a:rPr>
              <a:t>Basophil</a:t>
            </a:r>
            <a:r>
              <a:rPr lang="en-US" b="1" dirty="0" smtClean="0">
                <a:solidFill>
                  <a:srgbClr val="0000FF"/>
                </a:solidFill>
              </a:rPr>
              <a:t> erythroblast</a:t>
            </a:r>
            <a:endParaRPr lang="en-US" b="1" dirty="0">
              <a:solidFill>
                <a:srgbClr val="0000FF"/>
              </a:solidFill>
            </a:endParaRPr>
          </a:p>
          <a:p>
            <a:pPr algn="ctr">
              <a:buFontTx/>
              <a:buNone/>
            </a:pPr>
            <a:r>
              <a:rPr lang="en-US" b="1" dirty="0" err="1">
                <a:solidFill>
                  <a:srgbClr val="0070C0"/>
                </a:solidFill>
              </a:rPr>
              <a:t>Polychromatophil</a:t>
            </a:r>
            <a:r>
              <a:rPr lang="en-US" b="1" dirty="0">
                <a:solidFill>
                  <a:srgbClr val="0070C0"/>
                </a:solidFill>
              </a:rPr>
              <a:t> erythroblast</a:t>
            </a:r>
          </a:p>
          <a:p>
            <a:pPr algn="ctr">
              <a:buFontTx/>
              <a:buNone/>
            </a:pPr>
            <a:r>
              <a:rPr lang="en-US" b="1" dirty="0" err="1"/>
              <a:t>Orthochromatophil</a:t>
            </a:r>
            <a:r>
              <a:rPr lang="en-US" b="1" dirty="0"/>
              <a:t>  erythroblast</a:t>
            </a:r>
          </a:p>
          <a:p>
            <a:pPr algn="ctr">
              <a:lnSpc>
                <a:spcPct val="200000"/>
              </a:lnSpc>
              <a:buFontTx/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Reticulocyte</a:t>
            </a:r>
            <a:endParaRPr lang="en-US" b="1" dirty="0">
              <a:solidFill>
                <a:schemeClr val="accent2"/>
              </a:solidFill>
            </a:endParaRP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Erythrocyte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4666928" y="1686744"/>
            <a:ext cx="0" cy="541784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522912" y="5071120"/>
            <a:ext cx="0" cy="389384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522912" y="5791200"/>
            <a:ext cx="0" cy="389384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.miami.edu/chemistry/2086/chap19/NEWChapter%2019-Part1_files/image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2453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32040" y="1340768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Erythroblasts</a:t>
            </a:r>
            <a:r>
              <a:rPr lang="en-GB" sz="2400" b="1" dirty="0" smtClean="0">
                <a:solidFill>
                  <a:srgbClr val="000099"/>
                </a:solidFill>
                <a:latin typeface="Comic Sans MS" pitchFamily="66" charset="0"/>
              </a:rPr>
              <a:t> actively synthesize </a:t>
            </a:r>
            <a:r>
              <a:rPr lang="en-GB" sz="2400" b="1" dirty="0" err="1" smtClean="0">
                <a:solidFill>
                  <a:srgbClr val="000099"/>
                </a:solidFill>
                <a:latin typeface="Comic Sans MS" pitchFamily="66" charset="0"/>
              </a:rPr>
              <a:t>Hb</a:t>
            </a:r>
            <a:r>
              <a:rPr lang="en-GB" sz="2400" b="1" dirty="0" smtClean="0">
                <a:solidFill>
                  <a:srgbClr val="000099"/>
                </a:solidFill>
                <a:latin typeface="Comic Sans MS" pitchFamily="66" charset="0"/>
              </a:rPr>
              <a:t>. They are categorized on the basis of total size, the amount of </a:t>
            </a:r>
            <a:r>
              <a:rPr lang="en-GB" sz="2400" b="1" dirty="0" err="1" smtClean="0">
                <a:solidFill>
                  <a:srgbClr val="000099"/>
                </a:solidFill>
                <a:latin typeface="Comic Sans MS" pitchFamily="66" charset="0"/>
              </a:rPr>
              <a:t>Hb</a:t>
            </a:r>
            <a:r>
              <a:rPr lang="en-GB" sz="2400" b="1" dirty="0" smtClean="0">
                <a:solidFill>
                  <a:srgbClr val="000099"/>
                </a:solidFill>
                <a:latin typeface="Comic Sans MS" pitchFamily="66" charset="0"/>
              </a:rPr>
              <a:t> present, and the size of nucleus.</a:t>
            </a:r>
            <a:endParaRPr lang="en-GB" sz="24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84168" y="0"/>
            <a:ext cx="2819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>
              <a:defRPr/>
            </a:pP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Maturation Times </a:t>
            </a:r>
            <a:endParaRPr lang="en-US" alt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75656" y="0"/>
            <a:ext cx="288032" cy="6669360"/>
          </a:xfrm>
          <a:prstGeom prst="line">
            <a:avLst/>
          </a:prstGeom>
          <a:ln w="38100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267744" y="0"/>
            <a:ext cx="288032" cy="6597352"/>
          </a:xfrm>
          <a:prstGeom prst="line">
            <a:avLst/>
          </a:prstGeom>
          <a:ln w="38100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 rtl="0"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4000" b="1" dirty="0" err="1" smtClean="0">
                <a:solidFill>
                  <a:srgbClr val="FF0000"/>
                </a:solidFill>
                <a:latin typeface="Comic Sans MS" pitchFamily="66" charset="0"/>
              </a:rPr>
              <a:t>Erythropoiesis</a:t>
            </a: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en-US" sz="4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7488832" cy="2590800"/>
          </a:xfrm>
        </p:spPr>
        <p:txBody>
          <a:bodyPr/>
          <a:lstStyle/>
          <a:p>
            <a:pPr marL="355600" lvl="1" indent="-273050" algn="l" rtl="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RBC development is characterized by:</a:t>
            </a:r>
          </a:p>
          <a:p>
            <a:pPr marL="355600" lvl="1" indent="-273050" algn="l" rtl="0" eaLnBrk="1" hangingPunct="1">
              <a:lnSpc>
                <a:spcPct val="90000"/>
              </a:lnSpc>
              <a:buNone/>
              <a:defRPr/>
            </a:pPr>
            <a:endParaRPr lang="en-US" sz="28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1081088" lvl="3" indent="-452438" algn="l" rtl="0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Comic Sans MS" pitchFamily="66" charset="0"/>
              </a:rPr>
              <a:t>A decrease in cell size</a:t>
            </a:r>
          </a:p>
          <a:p>
            <a:pPr marL="1081088" lvl="3" indent="-452438" algn="l" rtl="0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Comic Sans MS" pitchFamily="66" charset="0"/>
              </a:rPr>
              <a:t>A disappearance of nucleus</a:t>
            </a:r>
          </a:p>
          <a:p>
            <a:pPr marL="1081088" lvl="3" indent="-452438" algn="l" rtl="0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Comic Sans MS" pitchFamily="66" charset="0"/>
              </a:rPr>
              <a:t>An appearance of hemoglobin</a:t>
            </a:r>
          </a:p>
          <a:p>
            <a:pPr marL="1752600" lvl="3" indent="-381000" algn="l" rtl="0" eaLnBrk="1" hangingPunct="1">
              <a:lnSpc>
                <a:spcPct val="90000"/>
              </a:lnSpc>
              <a:buFontTx/>
              <a:buNone/>
              <a:defRPr/>
            </a:pPr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3686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EB7AB0-65E1-4995-AE39-DF5B6F0A7EF7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Reticulocyte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631432" cy="5029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b="1" dirty="0"/>
              <a:t>Reticulum</a:t>
            </a:r>
          </a:p>
          <a:p>
            <a:pPr>
              <a:lnSpc>
                <a:spcPct val="130000"/>
              </a:lnSpc>
            </a:pPr>
            <a:r>
              <a:rPr lang="en-US" dirty="0"/>
              <a:t>Remnant of </a:t>
            </a:r>
            <a:r>
              <a:rPr lang="en-US" b="1" dirty="0"/>
              <a:t>ER</a:t>
            </a:r>
            <a:r>
              <a:rPr lang="en-US" dirty="0"/>
              <a:t> &amp; </a:t>
            </a:r>
            <a:r>
              <a:rPr lang="en-US" dirty="0" smtClean="0"/>
              <a:t>GA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 Contains</a:t>
            </a:r>
            <a:r>
              <a:rPr lang="en-US" dirty="0" smtClean="0">
                <a:solidFill>
                  <a:srgbClr val="0000FF"/>
                </a:solidFill>
              </a:rPr>
              <a:t> RNA </a:t>
            </a:r>
            <a:r>
              <a:rPr lang="en-US" dirty="0" smtClean="0"/>
              <a:t>in the cytoplasm to:</a:t>
            </a:r>
            <a:endParaRPr lang="en-US" dirty="0"/>
          </a:p>
          <a:p>
            <a:pPr lvl="1">
              <a:lnSpc>
                <a:spcPct val="130000"/>
              </a:lnSpc>
            </a:pPr>
            <a:r>
              <a:rPr lang="en-US" b="1" dirty="0">
                <a:solidFill>
                  <a:srgbClr val="7030A0"/>
                </a:solidFill>
              </a:rPr>
              <a:t>Synthesize </a:t>
            </a:r>
            <a:r>
              <a:rPr lang="en-US" b="1" dirty="0" err="1" smtClean="0">
                <a:solidFill>
                  <a:srgbClr val="7030A0"/>
                </a:solidFill>
              </a:rPr>
              <a:t>Hb</a:t>
            </a:r>
            <a:endParaRPr lang="en-US" b="1" dirty="0" smtClean="0">
              <a:solidFill>
                <a:srgbClr val="7030A0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b="1" dirty="0" smtClean="0">
                <a:solidFill>
                  <a:srgbClr val="7030A0"/>
                </a:solidFill>
              </a:rPr>
              <a:t> synthesize other proteins</a:t>
            </a:r>
            <a:endParaRPr lang="en-US" b="1" dirty="0">
              <a:solidFill>
                <a:srgbClr val="7030A0"/>
              </a:solidFill>
            </a:endParaRPr>
          </a:p>
          <a:p>
            <a:pPr>
              <a:lnSpc>
                <a:spcPct val="130000"/>
              </a:lnSpc>
            </a:pPr>
            <a:r>
              <a:rPr lang="en-US" b="1" dirty="0"/>
              <a:t>Few Mitochondria</a:t>
            </a: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0070C0"/>
                </a:solidFill>
              </a:rPr>
              <a:t>Young RBCs </a:t>
            </a:r>
            <a:r>
              <a:rPr lang="en-US" b="1" dirty="0" smtClean="0">
                <a:solidFill>
                  <a:srgbClr val="0070C0"/>
                </a:solidFill>
              </a:rPr>
              <a:t>(80% </a:t>
            </a:r>
            <a:r>
              <a:rPr lang="en-US" b="1" dirty="0" err="1">
                <a:solidFill>
                  <a:srgbClr val="0070C0"/>
                </a:solidFill>
              </a:rPr>
              <a:t>Hb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  <a:p>
            <a:pPr>
              <a:lnSpc>
                <a:spcPct val="130000"/>
              </a:lnSpc>
            </a:pPr>
            <a:r>
              <a:rPr lang="en-US" b="1" dirty="0" smtClean="0"/>
              <a:t>&lt; 1 </a:t>
            </a:r>
            <a:r>
              <a:rPr lang="en-US" b="1" dirty="0"/>
              <a:t>%</a:t>
            </a:r>
            <a:r>
              <a:rPr lang="en-US" dirty="0"/>
              <a:t> of </a:t>
            </a:r>
            <a:r>
              <a:rPr lang="en-US" dirty="0" smtClean="0"/>
              <a:t>RBCs</a:t>
            </a: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314" name="Picture 2" descr="http://www.microscopeworld.com/images/Polychromatic_erythrocyte.jpg"/>
          <p:cNvPicPr>
            <a:picLocks noChangeAspect="1" noChangeArrowheads="1"/>
          </p:cNvPicPr>
          <p:nvPr/>
        </p:nvPicPr>
        <p:blipFill>
          <a:blip r:embed="rId2" cstate="print"/>
          <a:srcRect l="47692"/>
          <a:stretch>
            <a:fillRect/>
          </a:stretch>
        </p:blipFill>
        <p:spPr bwMode="auto">
          <a:xfrm>
            <a:off x="6372200" y="1988840"/>
            <a:ext cx="244827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/>
            </a:r>
            <a:br>
              <a:rPr lang="en-US" sz="3600" b="1" u="sng" dirty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Stages of differentiation of RBC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229600" cy="5791200"/>
          </a:xfrm>
        </p:spPr>
        <p:txBody>
          <a:bodyPr/>
          <a:lstStyle/>
          <a:p>
            <a:pPr>
              <a:lnSpc>
                <a:spcPct val="170000"/>
              </a:lnSpc>
            </a:pP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Proerythroblast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70000"/>
              </a:lnSpc>
            </a:pPr>
            <a:r>
              <a:rPr lang="en-US" b="1" dirty="0">
                <a:solidFill>
                  <a:srgbClr val="FF33CC"/>
                </a:solidFill>
              </a:rPr>
              <a:t>Basophilic Erythroblast</a:t>
            </a:r>
          </a:p>
          <a:p>
            <a:pPr>
              <a:lnSpc>
                <a:spcPct val="170000"/>
              </a:lnSpc>
            </a:pPr>
            <a:r>
              <a:rPr lang="en-US" dirty="0" err="1"/>
              <a:t>Polychromatophil</a:t>
            </a:r>
            <a:r>
              <a:rPr lang="en-US" dirty="0"/>
              <a:t> Erythroblast</a:t>
            </a:r>
          </a:p>
          <a:p>
            <a:pPr>
              <a:lnSpc>
                <a:spcPct val="170000"/>
              </a:lnSpc>
            </a:pPr>
            <a:r>
              <a:rPr lang="en-US" b="1" dirty="0">
                <a:solidFill>
                  <a:srgbClr val="00B050"/>
                </a:solidFill>
              </a:rPr>
              <a:t>Orthochromatic </a:t>
            </a:r>
            <a:r>
              <a:rPr lang="en-US" b="1" dirty="0" smtClean="0">
                <a:solidFill>
                  <a:srgbClr val="00B050"/>
                </a:solidFill>
              </a:rPr>
              <a:t>erythroblast</a:t>
            </a:r>
            <a:endParaRPr lang="en-US" b="1" dirty="0">
              <a:solidFill>
                <a:srgbClr val="00B050"/>
              </a:solidFill>
            </a:endParaRPr>
          </a:p>
          <a:p>
            <a:pPr>
              <a:lnSpc>
                <a:spcPct val="170000"/>
              </a:lnSpc>
            </a:pPr>
            <a:r>
              <a:rPr lang="en-US" dirty="0">
                <a:solidFill>
                  <a:srgbClr val="7030A0"/>
                </a:solidFill>
                <a:latin typeface="Comic Sans MS" pitchFamily="66" charset="0"/>
              </a:rPr>
              <a:t>Reticulocyte</a:t>
            </a:r>
          </a:p>
          <a:p>
            <a:pPr>
              <a:lnSpc>
                <a:spcPct val="170000"/>
              </a:lnSpc>
            </a:pPr>
            <a:r>
              <a:rPr lang="en-US" b="1" dirty="0">
                <a:solidFill>
                  <a:srgbClr val="FF0000"/>
                </a:solidFill>
              </a:rPr>
              <a:t>Erythrocyte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340768"/>
            <a:ext cx="2423864" cy="5364832"/>
          </a:xfrm>
          <a:prstGeom prst="rect">
            <a:avLst/>
          </a:prstGeom>
          <a:noFill/>
        </p:spPr>
      </p:pic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3962400" y="1600200"/>
            <a:ext cx="2743200" cy="152400"/>
          </a:xfrm>
          <a:prstGeom prst="rightArrow">
            <a:avLst>
              <a:gd name="adj1" fmla="val 50000"/>
              <a:gd name="adj2" fmla="val 450000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4716016" y="2420888"/>
            <a:ext cx="1913384" cy="216024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FF00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4876800" y="3657600"/>
            <a:ext cx="2057400" cy="152400"/>
          </a:xfrm>
          <a:prstGeom prst="rightArrow">
            <a:avLst>
              <a:gd name="adj1" fmla="val 50000"/>
              <a:gd name="adj2" fmla="val 337500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4953000" y="4572000"/>
            <a:ext cx="2057400" cy="152400"/>
          </a:xfrm>
          <a:prstGeom prst="rightArrow">
            <a:avLst>
              <a:gd name="adj1" fmla="val 50000"/>
              <a:gd name="adj2" fmla="val 337500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3352800" y="5301208"/>
            <a:ext cx="3276600" cy="185192"/>
          </a:xfrm>
          <a:prstGeom prst="rightArrow">
            <a:avLst>
              <a:gd name="adj1" fmla="val 50000"/>
              <a:gd name="adj2" fmla="val 537500"/>
            </a:avLst>
          </a:prstGeom>
          <a:solidFill>
            <a:srgbClr val="7030A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67" name="AutoShape 11"/>
          <p:cNvSpPr>
            <a:spLocks noChangeArrowheads="1"/>
          </p:cNvSpPr>
          <p:nvPr/>
        </p:nvSpPr>
        <p:spPr bwMode="auto">
          <a:xfrm>
            <a:off x="3352800" y="6248400"/>
            <a:ext cx="3200400" cy="228600"/>
          </a:xfrm>
          <a:prstGeom prst="rightArrow">
            <a:avLst>
              <a:gd name="adj1" fmla="val 50000"/>
              <a:gd name="adj2" fmla="val 3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000FF"/>
                </a:solidFill>
              </a:rPr>
              <a:t>Transfer of RBC to Circulation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dirty="0"/>
              <a:t>RBC pass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from the bone marrow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/>
              <a:t>into the </a:t>
            </a:r>
            <a:r>
              <a:rPr lang="en-US" b="1" dirty="0">
                <a:solidFill>
                  <a:srgbClr val="FF0000"/>
                </a:solidFill>
              </a:rPr>
              <a:t>blood capillaries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dirty="0"/>
              <a:t>By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3600" b="1" i="1" dirty="0" err="1">
                <a:solidFill>
                  <a:srgbClr val="7030A0"/>
                </a:solidFill>
                <a:latin typeface="Comic Sans MS" pitchFamily="66" charset="0"/>
              </a:rPr>
              <a:t>Diapedesis</a:t>
            </a:r>
            <a:r>
              <a:rPr lang="en-US" sz="3600" b="1" i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 algn="ctr">
              <a:buFontTx/>
              <a:buNone/>
            </a:pPr>
            <a:r>
              <a:rPr lang="en-US" dirty="0"/>
              <a:t>(</a:t>
            </a:r>
            <a:r>
              <a:rPr lang="en-US" dirty="0">
                <a:latin typeface="Comic Sans MS" pitchFamily="66" charset="0"/>
              </a:rPr>
              <a:t>squeezing through the pores of the capillary membrane</a:t>
            </a:r>
            <a:r>
              <a:rPr lang="en-US" dirty="0"/>
              <a:t>).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loome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699792" y="381000"/>
            <a:ext cx="629180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 cstate="print">
            <a:lum bright="-4000" contrast="4000"/>
          </a:blip>
          <a:srcRect/>
          <a:stretch>
            <a:fillRect/>
          </a:stretch>
        </p:blipFill>
        <p:spPr bwMode="auto">
          <a:xfrm>
            <a:off x="152400" y="381000"/>
            <a:ext cx="225936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159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Erythrocytes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5181600" cy="5257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b="1" dirty="0"/>
              <a:t>Round,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biconcave, </a:t>
            </a:r>
            <a:r>
              <a:rPr lang="en-US" b="1" dirty="0"/>
              <a:t>disc shaped.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7030A0"/>
                </a:solidFill>
              </a:rPr>
              <a:t>Smooth contours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C00000"/>
                </a:solidFill>
              </a:rPr>
              <a:t>Diameter </a:t>
            </a:r>
            <a:r>
              <a:rPr lang="en-US" b="1" dirty="0" smtClean="0">
                <a:solidFill>
                  <a:srgbClr val="C00000"/>
                </a:solidFill>
              </a:rPr>
              <a:t>7- 8 </a:t>
            </a:r>
            <a:r>
              <a:rPr lang="en-US" b="1" dirty="0">
                <a:solidFill>
                  <a:srgbClr val="C00000"/>
                </a:solidFill>
              </a:rPr>
              <a:t>um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dirty="0"/>
              <a:t>Normally no variation in size and shape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rgbClr val="00B050"/>
                </a:solidFill>
              </a:rPr>
              <a:t>Can </a:t>
            </a:r>
            <a:r>
              <a:rPr lang="en-US" b="1" dirty="0">
                <a:solidFill>
                  <a:srgbClr val="00B050"/>
                </a:solidFill>
              </a:rPr>
              <a:t>deform </a:t>
            </a:r>
            <a:r>
              <a:rPr lang="en-US" b="1" dirty="0" smtClean="0">
                <a:solidFill>
                  <a:srgbClr val="00B050"/>
                </a:solidFill>
              </a:rPr>
              <a:t>easily</a:t>
            </a:r>
            <a:endParaRPr lang="en-US" dirty="0"/>
          </a:p>
          <a:p>
            <a:pPr marL="23813" lvl="1" indent="-23813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u="sng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b="1" u="sng" dirty="0" err="1" smtClean="0">
                <a:solidFill>
                  <a:srgbClr val="000099"/>
                </a:solidFill>
                <a:latin typeface="Comic Sans MS" pitchFamily="66" charset="0"/>
              </a:rPr>
              <a:t>Hb</a:t>
            </a:r>
            <a:r>
              <a:rPr lang="en-US" b="1" u="sng" dirty="0" smtClean="0">
                <a:solidFill>
                  <a:srgbClr val="000099"/>
                </a:solidFill>
                <a:latin typeface="Comic Sans MS" pitchFamily="66" charset="0"/>
              </a:rPr>
              <a:t> =34g/dl of cells</a:t>
            </a:r>
          </a:p>
          <a:p>
            <a:pPr marL="23813" lvl="1" indent="-23813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u="sng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b="1" u="sng" dirty="0" err="1" smtClean="0">
                <a:solidFill>
                  <a:srgbClr val="000099"/>
                </a:solidFill>
                <a:latin typeface="Comic Sans MS" pitchFamily="66" charset="0"/>
              </a:rPr>
              <a:t>Hb</a:t>
            </a:r>
            <a:r>
              <a:rPr lang="en-US" b="1" u="sng" dirty="0" smtClean="0">
                <a:solidFill>
                  <a:srgbClr val="000099"/>
                </a:solidFill>
                <a:latin typeface="Comic Sans MS" pitchFamily="66" charset="0"/>
              </a:rPr>
              <a:t>= 14-16 g/dl in the blood</a:t>
            </a:r>
          </a:p>
          <a:p>
            <a:pPr>
              <a:lnSpc>
                <a:spcPct val="110000"/>
              </a:lnSpc>
              <a:buNone/>
            </a:pPr>
            <a:endParaRPr lang="en-US" dirty="0"/>
          </a:p>
          <a:p>
            <a:pPr>
              <a:lnSpc>
                <a:spcPct val="110000"/>
              </a:lnSpc>
              <a:buFontTx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19200"/>
            <a:ext cx="34861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RBC1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24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2060848"/>
            <a:ext cx="6400800" cy="1752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The process of formation of RBCs is called </a:t>
            </a:r>
            <a:r>
              <a:rPr lang="en-US" sz="4800" b="1" dirty="0" err="1">
                <a:solidFill>
                  <a:srgbClr val="FFFF00"/>
                </a:solidFill>
              </a:rPr>
              <a:t>Erythropoiesis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STRUCTURE OF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RBC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Negative surface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charge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7030A0"/>
                </a:solidFill>
              </a:rPr>
              <a:t>Bag of fluid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/>
              <a:t>with dissolved substances and hemoglobin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Membrane – </a:t>
            </a:r>
          </a:p>
          <a:p>
            <a:pPr lvl="1">
              <a:lnSpc>
                <a:spcPct val="130000"/>
              </a:lnSpc>
            </a:pPr>
            <a:r>
              <a:rPr lang="en-US" b="1" dirty="0"/>
              <a:t>Outer </a:t>
            </a:r>
            <a:r>
              <a:rPr lang="en-US" dirty="0"/>
              <a:t>glycoprotein coat   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Lipid </a:t>
            </a:r>
            <a:r>
              <a:rPr lang="en-US" dirty="0" err="1"/>
              <a:t>bilayer</a:t>
            </a:r>
            <a:r>
              <a:rPr lang="en-US" dirty="0"/>
              <a:t> (PL 55%,Cholesterol 45</a:t>
            </a:r>
            <a:r>
              <a:rPr lang="en-US" dirty="0" smtClean="0"/>
              <a:t>%)</a:t>
            </a:r>
          </a:p>
          <a:p>
            <a:pPr lvl="1">
              <a:lnSpc>
                <a:spcPct val="130000"/>
              </a:lnSpc>
            </a:pPr>
            <a:r>
              <a:rPr lang="en-US" sz="2800" b="1" dirty="0" smtClean="0"/>
              <a:t>Inner </a:t>
            </a:r>
            <a:r>
              <a:rPr lang="en-US" sz="2800" dirty="0"/>
              <a:t>protein molecules 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cytoskeleton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lvl="1">
              <a:lnSpc>
                <a:spcPct val="130000"/>
              </a:lnSpc>
            </a:pPr>
            <a:r>
              <a:rPr lang="en-US" b="1" dirty="0" err="1">
                <a:latin typeface="Comic Sans MS" pitchFamily="66" charset="0"/>
              </a:rPr>
              <a:t>Spectrin</a:t>
            </a:r>
            <a:r>
              <a:rPr lang="en-US" b="1" dirty="0">
                <a:latin typeface="Comic Sans MS" pitchFamily="66" charset="0"/>
              </a:rPr>
              <a:t>, </a:t>
            </a:r>
            <a:r>
              <a:rPr lang="en-US" b="1" dirty="0" err="1">
                <a:latin typeface="Comic Sans MS" pitchFamily="66" charset="0"/>
              </a:rPr>
              <a:t>Actin</a:t>
            </a:r>
            <a:r>
              <a:rPr lang="en-US" b="1" dirty="0">
                <a:latin typeface="Comic Sans MS" pitchFamily="66" charset="0"/>
              </a:rPr>
              <a:t>, </a:t>
            </a:r>
            <a:r>
              <a:rPr lang="en-US" b="1" dirty="0" err="1">
                <a:latin typeface="Comic Sans MS" pitchFamily="66" charset="0"/>
              </a:rPr>
              <a:t>Ankyrin</a:t>
            </a:r>
            <a:r>
              <a:rPr lang="en-US" b="1" dirty="0">
                <a:latin typeface="Comic Sans MS" pitchFamily="66" charset="0"/>
              </a:rPr>
              <a:t> etc</a:t>
            </a:r>
            <a:r>
              <a:rPr lang="en-US" sz="24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C00FF"/>
                </a:solidFill>
                <a:latin typeface="Comic Sans MS" pitchFamily="66" charset="0"/>
              </a:rPr>
              <a:t>ENERGY METABOLISM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8007350" cy="57150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800" b="1" dirty="0">
                <a:solidFill>
                  <a:srgbClr val="00B050"/>
                </a:solidFill>
              </a:rPr>
              <a:t>Less energy required</a:t>
            </a:r>
          </a:p>
          <a:p>
            <a:pPr>
              <a:lnSpc>
                <a:spcPct val="140000"/>
              </a:lnSpc>
            </a:pPr>
            <a:r>
              <a:rPr lang="en-US" sz="2800" b="1" dirty="0" smtClean="0"/>
              <a:t>Utilize </a:t>
            </a:r>
            <a:r>
              <a:rPr lang="en-US" sz="2800" b="1" dirty="0"/>
              <a:t>Glucose </a:t>
            </a:r>
            <a:r>
              <a:rPr lang="en-US" sz="2800" b="1" dirty="0" smtClean="0"/>
              <a:t>for energy by: </a:t>
            </a:r>
          </a:p>
          <a:p>
            <a:pPr>
              <a:lnSpc>
                <a:spcPct val="140000"/>
              </a:lnSpc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      - Anaerobic </a:t>
            </a:r>
            <a:r>
              <a:rPr lang="en-US" sz="2800" b="1" dirty="0" err="1" smtClean="0">
                <a:solidFill>
                  <a:srgbClr val="0000FF"/>
                </a:solidFill>
              </a:rPr>
              <a:t>glycolysis</a:t>
            </a:r>
            <a:endParaRPr lang="en-US" sz="2800" b="1" dirty="0">
              <a:solidFill>
                <a:srgbClr val="0000FF"/>
              </a:solidFill>
            </a:endParaRPr>
          </a:p>
          <a:p>
            <a:pPr>
              <a:lnSpc>
                <a:spcPct val="140000"/>
              </a:lnSpc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      - Pentose </a:t>
            </a:r>
            <a:r>
              <a:rPr lang="en-US" sz="2800" b="1" dirty="0">
                <a:solidFill>
                  <a:srgbClr val="0000FF"/>
                </a:solidFill>
              </a:rPr>
              <a:t>phosphate </a:t>
            </a:r>
            <a:r>
              <a:rPr lang="en-US" sz="2800" b="1" dirty="0" smtClean="0">
                <a:solidFill>
                  <a:srgbClr val="0000FF"/>
                </a:solidFill>
              </a:rPr>
              <a:t>pathway</a:t>
            </a:r>
            <a:endParaRPr lang="en-US" sz="2800" b="1" dirty="0">
              <a:solidFill>
                <a:srgbClr val="0000FF"/>
              </a:solidFill>
            </a:endParaRPr>
          </a:p>
          <a:p>
            <a:pPr>
              <a:lnSpc>
                <a:spcPct val="140000"/>
              </a:lnSpc>
              <a:buFontTx/>
              <a:buNone/>
            </a:pPr>
            <a:endParaRPr lang="en-US" sz="2800" b="1" dirty="0"/>
          </a:p>
          <a:p>
            <a:pPr>
              <a:lnSpc>
                <a:spcPct val="140000"/>
              </a:lnSpc>
            </a:pP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RBC Count</a:t>
            </a:r>
            <a:br>
              <a:rPr lang="en-US" sz="4000" b="1" u="sng" dirty="0">
                <a:solidFill>
                  <a:srgbClr val="FF0000"/>
                </a:solidFill>
              </a:rPr>
            </a:b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4000" b="1" dirty="0">
                <a:solidFill>
                  <a:srgbClr val="0000FF"/>
                </a:solidFill>
                <a:latin typeface="Monotype Corsiva" pitchFamily="66" charset="0"/>
              </a:rPr>
              <a:t>MALE :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 lvl="3">
              <a:lnSpc>
                <a:spcPct val="140000"/>
              </a:lnSpc>
            </a:pPr>
            <a:r>
              <a:rPr lang="en-US" sz="3200" dirty="0"/>
              <a:t>   </a:t>
            </a:r>
            <a:r>
              <a:rPr lang="en-US" sz="3200" b="1" dirty="0"/>
              <a:t>5,200,000   </a:t>
            </a:r>
            <a:r>
              <a:rPr lang="en-US" sz="3200" b="1" dirty="0">
                <a:cs typeface="Arial" charset="0"/>
              </a:rPr>
              <a:t>±</a:t>
            </a:r>
            <a:r>
              <a:rPr lang="en-US" sz="3200" b="1" dirty="0"/>
              <a:t>  300000 per </a:t>
            </a:r>
            <a:r>
              <a:rPr lang="en-US" sz="3200" b="1" dirty="0" smtClean="0"/>
              <a:t>mm</a:t>
            </a:r>
            <a:r>
              <a:rPr lang="en-US" sz="3200" b="1" baseline="30000" dirty="0" smtClean="0"/>
              <a:t>3</a:t>
            </a:r>
            <a:r>
              <a:rPr lang="en-US" sz="3200" b="1" dirty="0"/>
              <a:t> </a:t>
            </a:r>
            <a:r>
              <a:rPr lang="en-US" sz="3200" b="1" dirty="0" smtClean="0"/>
              <a:t>(</a:t>
            </a:r>
            <a:r>
              <a:rPr lang="en-US" sz="3200" b="1" dirty="0" err="1" smtClean="0"/>
              <a:t>uL</a:t>
            </a:r>
            <a:r>
              <a:rPr lang="en-US" sz="3200" b="1" dirty="0" smtClean="0"/>
              <a:t>).</a:t>
            </a:r>
            <a:endParaRPr lang="en-US" sz="3200" b="1" dirty="0"/>
          </a:p>
          <a:p>
            <a:pPr>
              <a:lnSpc>
                <a:spcPct val="140000"/>
              </a:lnSpc>
            </a:pPr>
            <a:r>
              <a:rPr lang="en-US" sz="4000" b="1" dirty="0">
                <a:solidFill>
                  <a:srgbClr val="FF33CC"/>
                </a:solidFill>
                <a:latin typeface="Monotype Corsiva" pitchFamily="66" charset="0"/>
              </a:rPr>
              <a:t>FEMALE :</a:t>
            </a:r>
            <a:r>
              <a:rPr lang="en-US" sz="4000" dirty="0">
                <a:solidFill>
                  <a:srgbClr val="FF33CC"/>
                </a:solidFill>
              </a:rPr>
              <a:t> </a:t>
            </a:r>
          </a:p>
          <a:p>
            <a:pPr lvl="3">
              <a:lnSpc>
                <a:spcPct val="140000"/>
              </a:lnSpc>
            </a:pPr>
            <a:r>
              <a:rPr lang="en-US" sz="3200" dirty="0"/>
              <a:t> </a:t>
            </a:r>
            <a:r>
              <a:rPr lang="en-US" sz="3200" b="1" dirty="0"/>
              <a:t>4,700,000   </a:t>
            </a:r>
            <a:r>
              <a:rPr lang="en-US" sz="3200" b="1" dirty="0">
                <a:cs typeface="Arial" charset="0"/>
              </a:rPr>
              <a:t>±</a:t>
            </a:r>
            <a:r>
              <a:rPr lang="en-US" sz="3200" b="1" dirty="0"/>
              <a:t>  300000 per </a:t>
            </a:r>
            <a:r>
              <a:rPr lang="en-US" sz="3200" b="1" dirty="0" smtClean="0"/>
              <a:t>mm</a:t>
            </a:r>
            <a:r>
              <a:rPr lang="en-US" sz="3200" b="1" baseline="30000" dirty="0" smtClean="0"/>
              <a:t>3</a:t>
            </a:r>
            <a:r>
              <a:rPr lang="en-US" sz="3200" b="1" dirty="0" smtClean="0"/>
              <a:t> (</a:t>
            </a:r>
            <a:r>
              <a:rPr lang="en-US" sz="3200" b="1" dirty="0" err="1" smtClean="0"/>
              <a:t>uL</a:t>
            </a:r>
            <a:r>
              <a:rPr lang="en-US" sz="3200" b="1" dirty="0" smtClean="0"/>
              <a:t>).</a:t>
            </a:r>
          </a:p>
          <a:p>
            <a:pPr marL="228600" lvl="3">
              <a:lnSpc>
                <a:spcPct val="14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LIFE SPAN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: </a:t>
            </a:r>
            <a:r>
              <a:rPr lang="en-US" sz="3200" dirty="0" smtClean="0">
                <a:solidFill>
                  <a:srgbClr val="C00000"/>
                </a:solidFill>
                <a:cs typeface="Arial" charset="0"/>
              </a:rPr>
              <a:t>120 Days.</a:t>
            </a:r>
            <a:endParaRPr lang="en-US" sz="3200" dirty="0" smtClean="0">
              <a:solidFill>
                <a:srgbClr val="C00000"/>
              </a:solidFill>
            </a:endParaRPr>
          </a:p>
          <a:p>
            <a:pPr marL="228600" lvl="3">
              <a:lnSpc>
                <a:spcPct val="140000"/>
              </a:lnSpc>
              <a:buNone/>
            </a:pPr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Regulation of RBC production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800" b="1" dirty="0" err="1" smtClean="0">
                <a:solidFill>
                  <a:srgbClr val="0000FF"/>
                </a:solidFill>
                <a:latin typeface="Comic Sans MS" pitchFamily="66" charset="0"/>
              </a:rPr>
              <a:t>Erythropoiesis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 is stimulated by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erythropoietin (EPO)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 hormone produced by the kidney in response to hypoxia (low oxygen in the blood)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Hypoxia caused by: 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CC00FF"/>
                </a:solidFill>
                <a:latin typeface="Comic Sans MS" pitchFamily="66" charset="0"/>
              </a:rPr>
              <a:t>Low RBC count (</a:t>
            </a:r>
            <a:r>
              <a:rPr lang="en-US" sz="2800" b="1" dirty="0" err="1" smtClean="0">
                <a:solidFill>
                  <a:srgbClr val="CC00FF"/>
                </a:solidFill>
                <a:latin typeface="Comic Sans MS" pitchFamily="66" charset="0"/>
              </a:rPr>
              <a:t>Anaemia</a:t>
            </a:r>
            <a:r>
              <a:rPr lang="en-US" sz="2800" b="1" dirty="0" smtClean="0">
                <a:solidFill>
                  <a:srgbClr val="CC00FF"/>
                </a:solidFill>
                <a:latin typeface="Comic Sans MS" pitchFamily="66" charset="0"/>
              </a:rPr>
              <a:t>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CC00FF"/>
                </a:solidFill>
                <a:latin typeface="Comic Sans MS" pitchFamily="66" charset="0"/>
              </a:rPr>
              <a:t>Hemorrhage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CC00FF"/>
                </a:solidFill>
                <a:latin typeface="Comic Sans MS" pitchFamily="66" charset="0"/>
              </a:rPr>
              <a:t>High altitude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CC00FF"/>
                </a:solidFill>
                <a:latin typeface="Comic Sans MS" pitchFamily="66" charset="0"/>
              </a:rPr>
              <a:t>Prolong heart failure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CC00FF"/>
                </a:solidFill>
                <a:latin typeface="Comic Sans MS" pitchFamily="66" charset="0"/>
              </a:rPr>
              <a:t>Lung disease</a:t>
            </a:r>
            <a:endParaRPr lang="en-US" b="1" dirty="0" smtClean="0">
              <a:solidFill>
                <a:srgbClr val="CC00FF"/>
              </a:solidFill>
              <a:latin typeface="Comic Sans MS" pitchFamily="66" charset="0"/>
            </a:endParaRPr>
          </a:p>
        </p:txBody>
      </p:sp>
      <p:sp>
        <p:nvSpPr>
          <p:cNvPr id="3789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A88A2-9869-4987-9E41-536469BCF5AD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pPr rtl="0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Tissue oxygenation and RBC formation</a:t>
            </a:r>
          </a:p>
        </p:txBody>
      </p:sp>
      <p:pic>
        <p:nvPicPr>
          <p:cNvPr id="44035" name="Picture 5" descr="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648" y="1628800"/>
            <a:ext cx="6624736" cy="5229200"/>
          </a:xfrm>
        </p:spPr>
      </p:pic>
      <p:sp>
        <p:nvSpPr>
          <p:cNvPr id="3891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2A1AF7-3459-43B2-BE0D-638F2D6E376A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227687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CFU-E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772400" cy="1143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Erythropoietin (EPO)</a:t>
            </a:r>
            <a:endParaRPr lang="en-US" sz="4000" b="1" i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8676456" cy="480060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Glycoprotein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90% of EPO is produced from </a:t>
            </a:r>
            <a:r>
              <a:rPr lang="en-GB" sz="2400" b="1" dirty="0" err="1" smtClean="0">
                <a:solidFill>
                  <a:srgbClr val="7030A0"/>
                </a:solidFill>
                <a:latin typeface="Comic Sans MS" pitchFamily="66" charset="0"/>
              </a:rPr>
              <a:t>peritubular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fibroblasts  in the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renal cortex 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and 10% from the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liver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Renal failure or Chemotherapy)?               Low levels of EPO</a:t>
            </a:r>
          </a:p>
          <a:p>
            <a:pPr algn="l" rtl="0" eaLnBrk="1" hangingPunct="1">
              <a:lnSpc>
                <a:spcPct val="90000"/>
              </a:lnSpc>
            </a:pPr>
            <a:endParaRPr lang="en-US" sz="24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098" name="Picture 2" descr="http://1.bp.blogspot.com/-QToU0NjMIQU/Tb_zFk15RQI/AAAAAAAAAAU/9mTCx_NAOXQ/s748/p-50344-45534-epog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573016"/>
            <a:ext cx="4032448" cy="2664296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5580112" y="2780928"/>
            <a:ext cx="158417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772400" cy="1143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Erythropoietin (EPO)</a:t>
            </a:r>
            <a:endParaRPr lang="en-US" sz="4000" b="1" i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628800"/>
            <a:ext cx="7920880" cy="4800600"/>
          </a:xfrm>
        </p:spPr>
        <p:txBody>
          <a:bodyPr>
            <a:normAutofit fontScale="92500" lnSpcReduction="10000"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Glycoprotein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90% of EPO is produced from </a:t>
            </a:r>
            <a:r>
              <a:rPr lang="en-GB" sz="2400" b="1" dirty="0" err="1" smtClean="0">
                <a:solidFill>
                  <a:srgbClr val="7030A0"/>
                </a:solidFill>
                <a:latin typeface="Comic Sans MS" pitchFamily="66" charset="0"/>
              </a:rPr>
              <a:t>peritubular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fibroblasts  in the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renal cortex 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and 10% from the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liver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Renal failure?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Stimulate the growth of early stem cells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Can be measured in plasma &amp; urine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33CC"/>
                </a:solidFill>
                <a:latin typeface="Comic Sans MS" pitchFamily="66" charset="0"/>
              </a:rPr>
              <a:t>High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levels of erythropoietin</a:t>
            </a:r>
          </a:p>
          <a:p>
            <a:pPr lvl="3" algn="l" rtl="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Anemia, hemorrhage </a:t>
            </a:r>
          </a:p>
          <a:p>
            <a:pPr lvl="3" algn="l" rtl="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High altitude</a:t>
            </a:r>
          </a:p>
          <a:p>
            <a:pPr lvl="3" algn="l" rtl="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Heart failure</a:t>
            </a:r>
          </a:p>
          <a:p>
            <a:pPr lvl="3" algn="l" rtl="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Lung Disease</a:t>
            </a:r>
          </a:p>
          <a:p>
            <a:pPr lvl="3" algn="l" rtl="0" eaLnBrk="1" hangingPunct="1">
              <a:lnSpc>
                <a:spcPct val="90000"/>
              </a:lnSpc>
            </a:pPr>
            <a:endParaRPr lang="en-US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3" algn="l" rtl="0" eaLnBrk="1" hangingPunct="1">
              <a:lnSpc>
                <a:spcPct val="90000"/>
              </a:lnSpc>
              <a:buNone/>
            </a:pPr>
            <a:endParaRPr lang="en-US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3" algn="l" rtl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 (Result in </a:t>
            </a:r>
            <a:r>
              <a:rPr lang="en-US" sz="2400" b="1" u="sng" dirty="0" err="1" smtClean="0">
                <a:solidFill>
                  <a:srgbClr val="00B050"/>
                </a:solidFill>
                <a:latin typeface="Comic Sans MS" pitchFamily="66" charset="0"/>
              </a:rPr>
              <a:t>polycythemia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6" name="Curved Down Arrow 5"/>
          <p:cNvSpPr/>
          <p:nvPr/>
        </p:nvSpPr>
        <p:spPr>
          <a:xfrm rot="5015417">
            <a:off x="5537917" y="4521541"/>
            <a:ext cx="2064145" cy="1470480"/>
          </a:xfrm>
          <a:prstGeom prst="curvedDownArrow">
            <a:avLst>
              <a:gd name="adj1" fmla="val 14392"/>
              <a:gd name="adj2" fmla="val 33771"/>
              <a:gd name="adj3" fmla="val 25000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5508104" y="3933056"/>
            <a:ext cx="304800" cy="1371600"/>
          </a:xfrm>
          <a:prstGeom prst="rightBrace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>
            <a:normAutofit/>
          </a:bodyPr>
          <a:lstStyle/>
          <a:p>
            <a:pPr rtl="0" eaLnBrk="1" hangingPunct="1"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Comic Sans MS" pitchFamily="66" charset="0"/>
              </a:rPr>
              <a:t>Role of EPO</a:t>
            </a:r>
          </a:p>
        </p:txBody>
      </p:sp>
      <p:sp>
        <p:nvSpPr>
          <p:cNvPr id="4096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570125-A23D-4C7B-AFB3-498B439D3C38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628800"/>
            <a:ext cx="7772400" cy="480060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EPO stimulates increased cell division rates in erythroblasts and stem cells that produce erythroblasts.</a:t>
            </a:r>
          </a:p>
          <a:p>
            <a:pPr algn="l" rtl="0" eaLnBrk="1" hangingPunct="1">
              <a:lnSpc>
                <a:spcPct val="90000"/>
              </a:lnSpc>
            </a:pPr>
            <a:endParaRPr lang="en-US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CC66FF"/>
                </a:solidFill>
                <a:latin typeface="Comic Sans MS" pitchFamily="66" charset="0"/>
              </a:rPr>
              <a:t>EPO speeds up the maturation of RBCs by accelerating the rate of </a:t>
            </a:r>
            <a:r>
              <a:rPr lang="en-US" sz="2400" b="1" dirty="0" err="1" smtClean="0">
                <a:solidFill>
                  <a:srgbClr val="CC66FF"/>
                </a:solidFill>
                <a:latin typeface="Comic Sans MS" pitchFamily="66" charset="0"/>
              </a:rPr>
              <a:t>Hb</a:t>
            </a:r>
            <a:r>
              <a:rPr lang="en-US" sz="2400" b="1" dirty="0" smtClean="0">
                <a:solidFill>
                  <a:srgbClr val="CC66FF"/>
                </a:solidFill>
                <a:latin typeface="Comic Sans MS" pitchFamily="66" charset="0"/>
              </a:rPr>
              <a:t> synthesis. </a:t>
            </a:r>
          </a:p>
          <a:p>
            <a:pPr algn="l" rtl="0" eaLnBrk="1" hangingPunct="1">
              <a:lnSpc>
                <a:spcPct val="90000"/>
              </a:lnSpc>
            </a:pPr>
            <a:endParaRPr lang="en-US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Under maximum EPO stimulation, bone marrow can increase the rate of RBC production tenfold.</a:t>
            </a:r>
          </a:p>
          <a:p>
            <a:pPr algn="l" rtl="0" eaLnBrk="1" hangingPunct="1">
              <a:lnSpc>
                <a:spcPct val="90000"/>
              </a:lnSpc>
            </a:pPr>
            <a:endParaRPr lang="en-US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Blood doping?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299816806_61e6b8a4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9395" name="WordArt 3"/>
          <p:cNvSpPr>
            <a:spLocks noChangeArrowheads="1" noChangeShapeType="1" noTextEdit="1"/>
          </p:cNvSpPr>
          <p:nvPr/>
        </p:nvSpPr>
        <p:spPr bwMode="auto">
          <a:xfrm>
            <a:off x="4953000" y="457200"/>
            <a:ext cx="37338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1745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rgbClr val="0070C0"/>
                </a:solidFill>
                <a:latin typeface="Comic Sans MS" pitchFamily="66" charset="0"/>
              </a:rPr>
              <a:t>Learning Objectives of Today’s Lecture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70000"/>
              </a:lnSpc>
              <a:buNone/>
            </a:pPr>
            <a:r>
              <a:rPr lang="en-US" b="1" kern="0" dirty="0" smtClean="0">
                <a:solidFill>
                  <a:srgbClr val="000066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At the end of this lecture student should be able to recognize:</a:t>
            </a: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Sites 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of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Erythropoiesis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170000"/>
              </a:lnSpc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Main features of 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different stages 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of 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</a:rPr>
              <a:t>Erythropoiesis</a:t>
            </a:r>
            <a:endParaRPr lang="en-US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70000"/>
              </a:lnSpc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Features of 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mature RBCs</a:t>
            </a:r>
            <a:endParaRPr lang="en-US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65125" indent="-365125">
              <a:lnSpc>
                <a:spcPct val="120000"/>
              </a:lnSpc>
              <a:defRPr/>
            </a:pPr>
            <a:r>
              <a:rPr lang="en-US" dirty="0" smtClean="0">
                <a:solidFill>
                  <a:srgbClr val="0070C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The regulation of RBC production and erythropoietin hormone secretion in response to hypoxia</a:t>
            </a:r>
          </a:p>
          <a:p>
            <a:pPr>
              <a:lnSpc>
                <a:spcPct val="170000"/>
              </a:lnSpc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4000" b="1" u="sng" dirty="0" smtClean="0">
                <a:solidFill>
                  <a:srgbClr val="FF0000"/>
                </a:solidFill>
              </a:rPr>
              <a:t>Site of RBC Production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29600" cy="6248400"/>
          </a:xfrm>
        </p:spPr>
        <p:txBody>
          <a:bodyPr/>
          <a:lstStyle/>
          <a:p>
            <a:pPr marL="609600" indent="-609600"/>
            <a:r>
              <a:rPr lang="en-US" b="1" u="sng" dirty="0" smtClean="0">
                <a:solidFill>
                  <a:srgbClr val="00B050"/>
                </a:solidFill>
              </a:rPr>
              <a:t>Early weeks of embryonic life:</a:t>
            </a:r>
          </a:p>
          <a:p>
            <a:pPr marL="990600" lvl="1" indent="-533400">
              <a:lnSpc>
                <a:spcPct val="120000"/>
              </a:lnSpc>
            </a:pPr>
            <a:r>
              <a:rPr lang="en-US" sz="3200" dirty="0" smtClean="0">
                <a:solidFill>
                  <a:srgbClr val="FF0000"/>
                </a:solidFill>
              </a:rPr>
              <a:t>Nucleated RBCs </a:t>
            </a:r>
            <a:r>
              <a:rPr lang="en-US" sz="3200" dirty="0" smtClean="0"/>
              <a:t>- </a:t>
            </a:r>
            <a:r>
              <a:rPr lang="en-US" sz="3200" dirty="0" smtClean="0">
                <a:latin typeface="Comic Sans MS" pitchFamily="66" charset="0"/>
              </a:rPr>
              <a:t>Yolk sac</a:t>
            </a:r>
            <a:endParaRPr lang="en-US" sz="3200" dirty="0" smtClean="0"/>
          </a:p>
          <a:p>
            <a:pPr marL="990600" lvl="1" indent="-533400">
              <a:lnSpc>
                <a:spcPct val="140000"/>
              </a:lnSpc>
              <a:buNone/>
            </a:pPr>
            <a:endParaRPr lang="en-US" sz="3200" dirty="0" smtClean="0"/>
          </a:p>
          <a:p>
            <a:pPr marL="990600" lvl="1" indent="-533400">
              <a:lnSpc>
                <a:spcPct val="140000"/>
              </a:lnSpc>
              <a:buNone/>
            </a:pPr>
            <a:endParaRPr lang="en-US" sz="3200" dirty="0"/>
          </a:p>
        </p:txBody>
      </p:sp>
      <p:pic>
        <p:nvPicPr>
          <p:cNvPr id="38914" name="Picture 2" descr="Gray2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564904"/>
            <a:ext cx="417646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484784"/>
            <a:ext cx="8064896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 typeface="Arial" pitchFamily="34" charset="0"/>
              <a:buChar char="•"/>
            </a:pPr>
            <a:r>
              <a:rPr lang="en-US" sz="3200" b="1" u="sng" dirty="0" smtClean="0">
                <a:solidFill>
                  <a:srgbClr val="00B050"/>
                </a:solidFill>
              </a:rPr>
              <a:t>Middle trimester of gestation:</a:t>
            </a:r>
          </a:p>
          <a:p>
            <a:pPr marL="990600" lvl="1" indent="-533400">
              <a:buFontTx/>
              <a:buChar char="•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Liver</a:t>
            </a:r>
            <a:r>
              <a:rPr lang="en-US" sz="3200" dirty="0" smtClean="0"/>
              <a:t> form blood cells </a:t>
            </a:r>
            <a:r>
              <a:rPr lang="en-US" sz="3200" dirty="0" smtClean="0">
                <a:solidFill>
                  <a:srgbClr val="7030A0"/>
                </a:solidFill>
              </a:rPr>
              <a:t>(mainly)</a:t>
            </a:r>
          </a:p>
          <a:p>
            <a:pPr marL="990600" lvl="1" indent="-533400">
              <a:lnSpc>
                <a:spcPct val="140000"/>
              </a:lnSpc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Spleen + lymph nodes </a:t>
            </a:r>
            <a:r>
              <a:rPr lang="en-US" sz="3200" dirty="0" smtClean="0"/>
              <a:t>form blood cells</a:t>
            </a:r>
          </a:p>
          <a:p>
            <a:pPr marL="541338" lvl="1" indent="-533400">
              <a:lnSpc>
                <a:spcPct val="140000"/>
              </a:lnSpc>
              <a:buFont typeface="Arial" pitchFamily="34" charset="0"/>
              <a:buChar char="•"/>
            </a:pPr>
            <a:r>
              <a:rPr lang="en-US" sz="3200" b="1" u="sng" dirty="0" smtClean="0">
                <a:solidFill>
                  <a:srgbClr val="00B050"/>
                </a:solidFill>
              </a:rPr>
              <a:t>Last month of gestation and after birth:</a:t>
            </a:r>
          </a:p>
          <a:p>
            <a:pPr marL="541338" lvl="1" indent="-533400">
              <a:lnSpc>
                <a:spcPct val="140000"/>
              </a:lnSpc>
              <a:buNone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- Red bone marrow </a:t>
            </a:r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(exclusively)</a:t>
            </a:r>
            <a:endParaRPr lang="en-US" sz="3200" dirty="0" smtClean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Site of RBC Production, Cont.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RBC </a:t>
            </a:r>
            <a:r>
              <a:rPr lang="en-US" sz="4000" b="1" dirty="0" smtClean="0">
                <a:solidFill>
                  <a:srgbClr val="FF0000"/>
                </a:solidFill>
              </a:rPr>
              <a:t>Production after </a:t>
            </a:r>
            <a:r>
              <a:rPr lang="en-US" sz="4000" b="1" dirty="0">
                <a:solidFill>
                  <a:srgbClr val="FF0000"/>
                </a:solidFill>
              </a:rPr>
              <a:t>birth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5257800"/>
          </a:xfrm>
        </p:spPr>
        <p:txBody>
          <a:bodyPr/>
          <a:lstStyle/>
          <a:p>
            <a:r>
              <a:rPr lang="en-US" dirty="0"/>
              <a:t>The bone </a:t>
            </a:r>
            <a:r>
              <a:rPr lang="en-US" dirty="0" smtClean="0"/>
              <a:t>marrow of </a:t>
            </a:r>
            <a:r>
              <a:rPr lang="en-US" b="1" dirty="0" smtClean="0">
                <a:solidFill>
                  <a:srgbClr val="7030A0"/>
                </a:solidFill>
              </a:rPr>
              <a:t>all </a:t>
            </a:r>
            <a:r>
              <a:rPr lang="en-US" b="1" dirty="0">
                <a:solidFill>
                  <a:srgbClr val="7030A0"/>
                </a:solidFill>
              </a:rPr>
              <a:t>bones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- </a:t>
            </a:r>
            <a:r>
              <a:rPr lang="en-US" b="1" dirty="0">
                <a:solidFill>
                  <a:srgbClr val="0000FF"/>
                </a:solidFill>
              </a:rPr>
              <a:t>5</a:t>
            </a:r>
            <a:r>
              <a:rPr lang="en-US" dirty="0"/>
              <a:t> years</a:t>
            </a:r>
          </a:p>
          <a:p>
            <a:r>
              <a:rPr lang="en-US" dirty="0"/>
              <a:t>Marrow of the </a:t>
            </a:r>
            <a:r>
              <a:rPr lang="en-US" b="1" dirty="0"/>
              <a:t>long bones</a:t>
            </a:r>
            <a:r>
              <a:rPr lang="en-US" dirty="0"/>
              <a:t> (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except for the proximal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humeri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tibiae</a:t>
            </a:r>
            <a:r>
              <a:rPr lang="en-US" dirty="0" smtClean="0"/>
              <a:t>) stop producing</a:t>
            </a:r>
            <a:r>
              <a:rPr lang="en-US" dirty="0"/>
              <a:t> </a:t>
            </a:r>
            <a:r>
              <a:rPr lang="en-US" dirty="0" smtClean="0"/>
              <a:t>red </a:t>
            </a:r>
            <a:r>
              <a:rPr lang="en-US" dirty="0"/>
              <a:t>blood cells </a:t>
            </a:r>
            <a:r>
              <a:rPr lang="en-US" dirty="0" smtClean="0"/>
              <a:t>are produced after the age of </a:t>
            </a:r>
            <a:r>
              <a:rPr lang="en-US" b="1" dirty="0"/>
              <a:t>20</a:t>
            </a:r>
            <a:r>
              <a:rPr lang="en-US" dirty="0"/>
              <a:t> years.</a:t>
            </a:r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Most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RBCs continue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to be produced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in the marrow of the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membranous bones</a:t>
            </a:r>
            <a:r>
              <a:rPr lang="en-US" dirty="0"/>
              <a:t>, such as</a:t>
            </a:r>
          </a:p>
          <a:p>
            <a:pPr lvl="1"/>
            <a:r>
              <a:rPr lang="en-US" b="1" dirty="0">
                <a:solidFill>
                  <a:srgbClr val="FF33CC"/>
                </a:solidFill>
                <a:latin typeface="Comic Sans MS" pitchFamily="66" charset="0"/>
              </a:rPr>
              <a:t>Vertebrae, Sternum, Ribs, and </a:t>
            </a:r>
            <a:r>
              <a:rPr lang="en-US" b="1" dirty="0" smtClean="0">
                <a:solidFill>
                  <a:srgbClr val="FF33CC"/>
                </a:solidFill>
                <a:latin typeface="Comic Sans MS" pitchFamily="66" charset="0"/>
              </a:rPr>
              <a:t>Ilia</a:t>
            </a:r>
            <a:endParaRPr lang="en-US" dirty="0">
              <a:solidFill>
                <a:srgbClr val="FF33CC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26469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Production of RBC-</a:t>
            </a:r>
            <a:r>
              <a:rPr lang="en-US" sz="2400" b="1" dirty="0" smtClean="0">
                <a:latin typeface="Comic Sans MS" pitchFamily="66" charset="0"/>
              </a:rPr>
              <a:t>cont</a:t>
            </a:r>
            <a:endParaRPr lang="en-US" dirty="0"/>
          </a:p>
        </p:txBody>
      </p:sp>
      <p:pic>
        <p:nvPicPr>
          <p:cNvPr id="4" name="Content Placeholder 3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243" y="1772816"/>
            <a:ext cx="784119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719</Words>
  <Application>Microsoft Office PowerPoint</Application>
  <PresentationFormat>On-screen Show (4:3)</PresentationFormat>
  <Paragraphs>164</Paragraphs>
  <Slides>28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Erythropoiesis </vt:lpstr>
      <vt:lpstr>Slide 2</vt:lpstr>
      <vt:lpstr>Learning Objectives of Today’s Lecture</vt:lpstr>
      <vt:lpstr>Site of RBC Production</vt:lpstr>
      <vt:lpstr>Slide 5</vt:lpstr>
      <vt:lpstr>RBC Production after birth</vt:lpstr>
      <vt:lpstr>Slide 7</vt:lpstr>
      <vt:lpstr>Slide 8</vt:lpstr>
      <vt:lpstr>.  Production of RBC-cont</vt:lpstr>
      <vt:lpstr>Hematopoiesis </vt:lpstr>
      <vt:lpstr>Genesis (Production) of RBC</vt:lpstr>
      <vt:lpstr>Stages of Erythropoiesis</vt:lpstr>
      <vt:lpstr>Slide 13</vt:lpstr>
      <vt:lpstr> Erythropoiesis </vt:lpstr>
      <vt:lpstr>Reticulocyte</vt:lpstr>
      <vt:lpstr> Stages of differentiation of RBC</vt:lpstr>
      <vt:lpstr>Transfer of RBC to Circulation</vt:lpstr>
      <vt:lpstr>Slide 18</vt:lpstr>
      <vt:lpstr>Erythrocytes </vt:lpstr>
      <vt:lpstr>STRUCTURE OF RBC</vt:lpstr>
      <vt:lpstr>ENERGY METABOLISM</vt:lpstr>
      <vt:lpstr>RBC Count </vt:lpstr>
      <vt:lpstr>Regulation of RBC production </vt:lpstr>
      <vt:lpstr>Tissue oxygenation and RBC formation</vt:lpstr>
      <vt:lpstr>Erythropoietin (EPO)</vt:lpstr>
      <vt:lpstr>Erythropoietin (EPO)</vt:lpstr>
      <vt:lpstr>Role of EPO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Erythropoiesis </dc:title>
  <dc:creator>Mohd</dc:creator>
  <cp:lastModifiedBy>Dr. Salah</cp:lastModifiedBy>
  <cp:revision>134</cp:revision>
  <dcterms:created xsi:type="dcterms:W3CDTF">2013-09-06T12:37:52Z</dcterms:created>
  <dcterms:modified xsi:type="dcterms:W3CDTF">2014-09-13T06:17:39Z</dcterms:modified>
</cp:coreProperties>
</file>