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A4BB0D-BA36-4B81-8DC6-EB216A35BA19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DCC572-D3CE-4B16-9D2F-9F8757DC7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590800"/>
            <a:ext cx="83633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Cambria" pitchFamily="18" charset="0"/>
              </a:rPr>
              <a:t>ERYTHROCYTE INDICES</a:t>
            </a:r>
            <a:endParaRPr lang="en-US" sz="4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mbria" pitchFamily="18" charset="0"/>
              </a:rPr>
              <a:t>MCV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ambria" pitchFamily="18" charset="0"/>
              </a:rPr>
              <a:t>Is the volume of average red blood cell measured in cubic micron</a:t>
            </a:r>
          </a:p>
          <a:p>
            <a:r>
              <a:rPr lang="en-US" dirty="0" smtClean="0">
                <a:latin typeface="Cambria" pitchFamily="18" charset="0"/>
              </a:rPr>
              <a:t>MCV= Packed cell volume x 10/red blood cell count</a:t>
            </a:r>
          </a:p>
          <a:p>
            <a:r>
              <a:rPr lang="en-US" dirty="0" smtClean="0">
                <a:latin typeface="Cambria" pitchFamily="18" charset="0"/>
              </a:rPr>
              <a:t> Normal value is 85±8 um3</a:t>
            </a:r>
          </a:p>
          <a:p>
            <a:r>
              <a:rPr lang="en-US" dirty="0" smtClean="0">
                <a:latin typeface="Cambria" pitchFamily="18" charset="0"/>
              </a:rPr>
              <a:t> MCV&gt;normal is called </a:t>
            </a:r>
            <a:r>
              <a:rPr lang="en-US" dirty="0" err="1" smtClean="0">
                <a:latin typeface="Cambria" pitchFamily="18" charset="0"/>
              </a:rPr>
              <a:t>Macrocytes</a:t>
            </a:r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 MCV&lt;normal is called </a:t>
            </a:r>
            <a:r>
              <a:rPr lang="en-US" dirty="0" err="1" smtClean="0">
                <a:latin typeface="Cambria" pitchFamily="18" charset="0"/>
              </a:rPr>
              <a:t>Microcytes</a:t>
            </a:r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Normal MCV is called </a:t>
            </a:r>
            <a:r>
              <a:rPr lang="en-US" dirty="0" err="1" smtClean="0">
                <a:latin typeface="Cambria" pitchFamily="18" charset="0"/>
              </a:rPr>
              <a:t>Normocytes</a:t>
            </a:r>
            <a:r>
              <a:rPr lang="en-US" dirty="0" smtClean="0">
                <a:latin typeface="Cambria" pitchFamily="18" charset="0"/>
              </a:rPr>
              <a:t>, </a:t>
            </a: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mbria" pitchFamily="18" charset="0"/>
              </a:rPr>
              <a:t>MCH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mbria" pitchFamily="18" charset="0"/>
              </a:rPr>
              <a:t>MCH It determines the mass of </a:t>
            </a:r>
            <a:r>
              <a:rPr lang="en-US" dirty="0" err="1" smtClean="0">
                <a:latin typeface="Cambria" pitchFamily="18" charset="0"/>
              </a:rPr>
              <a:t>haemoglobin</a:t>
            </a:r>
            <a:r>
              <a:rPr lang="en-US" dirty="0" smtClean="0">
                <a:latin typeface="Cambria" pitchFamily="18" charset="0"/>
              </a:rPr>
              <a:t> in an average erythrocyte.</a:t>
            </a:r>
          </a:p>
          <a:p>
            <a:r>
              <a:rPr lang="en-US" dirty="0" smtClean="0">
                <a:latin typeface="Cambria" pitchFamily="18" charset="0"/>
              </a:rPr>
              <a:t>MCH=</a:t>
            </a:r>
            <a:r>
              <a:rPr lang="en-US" dirty="0" err="1" smtClean="0">
                <a:latin typeface="Cambria" pitchFamily="18" charset="0"/>
              </a:rPr>
              <a:t>Hb</a:t>
            </a:r>
            <a:r>
              <a:rPr lang="en-US" smtClean="0">
                <a:latin typeface="Cambria" pitchFamily="18" charset="0"/>
              </a:rPr>
              <a:t> concentration X </a:t>
            </a:r>
            <a:r>
              <a:rPr lang="en-US" dirty="0" smtClean="0">
                <a:latin typeface="Cambria" pitchFamily="18" charset="0"/>
              </a:rPr>
              <a:t>10/Red </a:t>
            </a:r>
            <a:r>
              <a:rPr lang="en-US" dirty="0" smtClean="0">
                <a:latin typeface="Cambria" pitchFamily="18" charset="0"/>
              </a:rPr>
              <a:t>blood cell count</a:t>
            </a:r>
          </a:p>
          <a:p>
            <a:r>
              <a:rPr lang="en-US" dirty="0" smtClean="0">
                <a:latin typeface="Cambria" pitchFamily="18" charset="0"/>
              </a:rPr>
              <a:t>The normal value is 29±2.5 </a:t>
            </a:r>
            <a:r>
              <a:rPr lang="en-US" dirty="0" err="1" smtClean="0">
                <a:latin typeface="Cambria" pitchFamily="18" charset="0"/>
              </a:rPr>
              <a:t>picogram</a:t>
            </a:r>
            <a:r>
              <a:rPr lang="en-US" dirty="0" smtClean="0">
                <a:latin typeface="Cambria" pitchFamily="18" charset="0"/>
              </a:rPr>
              <a:t>. </a:t>
            </a:r>
          </a:p>
          <a:p>
            <a:r>
              <a:rPr lang="en-US" dirty="0" smtClean="0">
                <a:latin typeface="Cambria" pitchFamily="18" charset="0"/>
              </a:rPr>
              <a:t>An increase in Hb increases MCH which can be detected in the blood smear by the decrease in the central light area(spheroid shape).</a:t>
            </a:r>
          </a:p>
          <a:p>
            <a:r>
              <a:rPr lang="en-US" dirty="0" smtClean="0">
                <a:latin typeface="Cambria" pitchFamily="18" charset="0"/>
              </a:rPr>
              <a:t>Decrease in Hb or increase in RBC will have less MCH AND increase in central light area.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MCHC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MCHC= Hb conc. gm/dl x 100/</a:t>
            </a:r>
            <a:r>
              <a:rPr lang="en-US" dirty="0" err="1" smtClean="0"/>
              <a:t>pcv</a:t>
            </a:r>
            <a:endParaRPr lang="en-US" dirty="0" smtClean="0"/>
          </a:p>
          <a:p>
            <a:r>
              <a:rPr lang="en-US" dirty="0" smtClean="0"/>
              <a:t> Normal value is 30-36%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mbria" pitchFamily="18" charset="0"/>
              </a:rPr>
              <a:t>APPLICATIONS</a:t>
            </a:r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mbria" pitchFamily="18" charset="0"/>
              </a:rPr>
              <a:t>The following are the types of anemia and their causes:</a:t>
            </a:r>
          </a:p>
          <a:p>
            <a:r>
              <a:rPr lang="en-US" dirty="0" smtClean="0">
                <a:latin typeface="Cambria" pitchFamily="18" charset="0"/>
              </a:rPr>
              <a:t> Normocytic / normochromic (NC/NC) anemia is caused by sudden blood loss, prosthetic heart valves , sepsis , tumor, long-term disease or aplastic anemia .</a:t>
            </a:r>
          </a:p>
          <a:p>
            <a:r>
              <a:rPr lang="en-US" dirty="0" smtClean="0">
                <a:latin typeface="Cambria" pitchFamily="18" charset="0"/>
              </a:rPr>
              <a:t> Microcytic / hypochromic anemia is caused by iron deficiency, lead poisoning, or thalassemia .</a:t>
            </a:r>
          </a:p>
          <a:p>
            <a:r>
              <a:rPr lang="en-US" dirty="0" smtClean="0">
                <a:latin typeface="Cambria" pitchFamily="18" charset="0"/>
              </a:rPr>
              <a:t> Microcytic / normochromic anemia results from a lack (deficiency) of the hormone erythropoietin from kidney failure .</a:t>
            </a:r>
          </a:p>
          <a:p>
            <a:r>
              <a:rPr lang="en-US" dirty="0" smtClean="0">
                <a:latin typeface="Cambria" pitchFamily="18" charset="0"/>
              </a:rPr>
              <a:t> Macrocytic / normochromic anemia results from chemotherapy , </a:t>
            </a:r>
            <a:r>
              <a:rPr lang="en-US" dirty="0" err="1" smtClean="0">
                <a:latin typeface="Cambria" pitchFamily="18" charset="0"/>
              </a:rPr>
              <a:t>folate</a:t>
            </a:r>
            <a:r>
              <a:rPr lang="en-US" dirty="0" smtClean="0">
                <a:latin typeface="Cambria" pitchFamily="18" charset="0"/>
              </a:rPr>
              <a:t> deficiency , or vitamin B-12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223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Slide 1</vt:lpstr>
      <vt:lpstr>MCV</vt:lpstr>
      <vt:lpstr>MCH</vt:lpstr>
      <vt:lpstr> MCHC </vt:lpstr>
      <vt:lpstr>APPLICATIONS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Salah</dc:creator>
  <cp:lastModifiedBy>Mujeeb</cp:lastModifiedBy>
  <cp:revision>12</cp:revision>
  <dcterms:created xsi:type="dcterms:W3CDTF">2014-09-24T11:25:04Z</dcterms:created>
  <dcterms:modified xsi:type="dcterms:W3CDTF">2014-09-25T05:17:04Z</dcterms:modified>
</cp:coreProperties>
</file>