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9" r:id="rId3"/>
    <p:sldId id="267" r:id="rId4"/>
    <p:sldId id="266" r:id="rId5"/>
    <p:sldId id="270" r:id="rId6"/>
    <p:sldId id="271" r:id="rId7"/>
    <p:sldId id="262" r:id="rId8"/>
    <p:sldId id="263" r:id="rId9"/>
    <p:sldId id="260" r:id="rId10"/>
    <p:sldId id="261" r:id="rId11"/>
    <p:sldId id="258" r:id="rId12"/>
    <p:sldId id="259" r:id="rId13"/>
    <p:sldId id="256" r:id="rId14"/>
    <p:sldId id="25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21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B50B6-D071-2742-A3E2-CD6EBCAC9DBB}" type="doc">
      <dgm:prSet loTypeId="urn:microsoft.com/office/officeart/2005/8/layout/chevron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036BD3-278C-5147-ABC7-582F48B8D7B6}">
      <dgm:prSet phldrT="[Text]"/>
      <dgm:spPr/>
      <dgm:t>
        <a:bodyPr/>
        <a:lstStyle/>
        <a:p>
          <a:r>
            <a:rPr lang="en-US" dirty="0" smtClean="0"/>
            <a:t>Neurotransmitters</a:t>
          </a:r>
          <a:endParaRPr lang="en-US" dirty="0"/>
        </a:p>
      </dgm:t>
    </dgm:pt>
    <dgm:pt modelId="{72C00CD8-F6A1-F849-A54B-32D4ABE557B6}" type="parTrans" cxnId="{D1BB6402-9E8A-2248-87EE-F888E3A1F3C9}">
      <dgm:prSet/>
      <dgm:spPr/>
      <dgm:t>
        <a:bodyPr/>
        <a:lstStyle/>
        <a:p>
          <a:endParaRPr lang="en-US"/>
        </a:p>
      </dgm:t>
    </dgm:pt>
    <dgm:pt modelId="{109DA64B-2696-5F46-83A7-3790D59F8AEF}" type="sibTrans" cxnId="{D1BB6402-9E8A-2248-87EE-F888E3A1F3C9}">
      <dgm:prSet/>
      <dgm:spPr/>
      <dgm:t>
        <a:bodyPr/>
        <a:lstStyle/>
        <a:p>
          <a:endParaRPr lang="en-US"/>
        </a:p>
      </dgm:t>
    </dgm:pt>
    <dgm:pt modelId="{526F5C59-E380-1F44-A81A-D5EA919DD42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Gamma  amino butyric 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acid (GABA)            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Derivative of glutamic acid 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4F30F255-AA7B-7F47-939E-2D02D8CED1A5}" type="parTrans" cxnId="{06892629-8337-0B43-9469-B610B7B08BAD}">
      <dgm:prSet/>
      <dgm:spPr/>
      <dgm:t>
        <a:bodyPr/>
        <a:lstStyle/>
        <a:p>
          <a:endParaRPr lang="en-US"/>
        </a:p>
      </dgm:t>
    </dgm:pt>
    <dgm:pt modelId="{FF8897C6-5615-3740-B4ED-3B7649906E6A}" type="sibTrans" cxnId="{06892629-8337-0B43-9469-B610B7B08BAD}">
      <dgm:prSet/>
      <dgm:spPr/>
      <dgm:t>
        <a:bodyPr/>
        <a:lstStyle/>
        <a:p>
          <a:endParaRPr lang="en-US"/>
        </a:p>
      </dgm:t>
    </dgm:pt>
    <dgm:pt modelId="{3B5C665F-4AA8-854B-9A0F-7322602DCCD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Dopamine            from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Tryosine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5190456E-5C00-A448-9A43-F105622B980C}" type="parTrans" cxnId="{7FDEAEE7-4ED5-354F-AF8A-C4BF60D04F7F}">
      <dgm:prSet/>
      <dgm:spPr/>
      <dgm:t>
        <a:bodyPr/>
        <a:lstStyle/>
        <a:p>
          <a:endParaRPr lang="en-US"/>
        </a:p>
      </dgm:t>
    </dgm:pt>
    <dgm:pt modelId="{B487D5A7-8BFE-4147-9C63-67247F676D10}" type="sibTrans" cxnId="{7FDEAEE7-4ED5-354F-AF8A-C4BF60D04F7F}">
      <dgm:prSet/>
      <dgm:spPr/>
      <dgm:t>
        <a:bodyPr/>
        <a:lstStyle/>
        <a:p>
          <a:endParaRPr lang="en-US"/>
        </a:p>
      </dgm:t>
    </dgm:pt>
    <dgm:pt modelId="{79F977F3-423F-B440-AF32-5F707823381C}">
      <dgm:prSet phldrT="[Text]"/>
      <dgm:spPr/>
      <dgm:t>
        <a:bodyPr/>
        <a:lstStyle/>
        <a:p>
          <a:r>
            <a:rPr lang="en-US" dirty="0" smtClean="0"/>
            <a:t>Mediator of allergic reaction </a:t>
          </a:r>
          <a:endParaRPr lang="en-US" dirty="0"/>
        </a:p>
      </dgm:t>
    </dgm:pt>
    <dgm:pt modelId="{6D7F118B-2534-5E4B-95AA-AF495E0ABBE1}" type="parTrans" cxnId="{6EF99486-431F-044E-A301-A550D873C1F9}">
      <dgm:prSet/>
      <dgm:spPr/>
      <dgm:t>
        <a:bodyPr/>
        <a:lstStyle/>
        <a:p>
          <a:endParaRPr lang="en-US"/>
        </a:p>
      </dgm:t>
    </dgm:pt>
    <dgm:pt modelId="{80D002EB-23D9-0A40-AD34-6BC2F74584AA}" type="sibTrans" cxnId="{6EF99486-431F-044E-A301-A550D873C1F9}">
      <dgm:prSet/>
      <dgm:spPr/>
      <dgm:t>
        <a:bodyPr/>
        <a:lstStyle/>
        <a:p>
          <a:endParaRPr lang="en-US"/>
        </a:p>
      </dgm:t>
    </dgm:pt>
    <dgm:pt modelId="{99FEC1E5-C510-7242-B42F-B3B0FD0CD0A5}">
      <dgm:prSet phldrT="[Text]"/>
      <dgm:spPr/>
      <dgm:t>
        <a:bodyPr/>
        <a:lstStyle/>
        <a:p>
          <a:r>
            <a:rPr lang="en-US" dirty="0" smtClean="0"/>
            <a:t>Thyroid Hormone </a:t>
          </a:r>
          <a:endParaRPr lang="en-US" dirty="0"/>
        </a:p>
      </dgm:t>
    </dgm:pt>
    <dgm:pt modelId="{270EA3C8-B70F-1C4C-AC2D-8577543ACEFC}" type="parTrans" cxnId="{02EDD76C-BBF7-A74F-A5F3-6DEE42E72D49}">
      <dgm:prSet/>
      <dgm:spPr/>
      <dgm:t>
        <a:bodyPr/>
        <a:lstStyle/>
        <a:p>
          <a:endParaRPr lang="en-US"/>
        </a:p>
      </dgm:t>
    </dgm:pt>
    <dgm:pt modelId="{C429CF09-3EDF-044F-973B-93618F0E2B3A}" type="sibTrans" cxnId="{02EDD76C-BBF7-A74F-A5F3-6DEE42E72D49}">
      <dgm:prSet/>
      <dgm:spPr/>
      <dgm:t>
        <a:bodyPr/>
        <a:lstStyle/>
        <a:p>
          <a:endParaRPr lang="en-US"/>
        </a:p>
      </dgm:t>
    </dgm:pt>
    <dgm:pt modelId="{8E2EBB91-34A2-B645-8AD2-D5EDFE87F724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2"/>
              </a:solidFill>
            </a:rPr>
            <a:t>Throxine</a:t>
          </a:r>
          <a:r>
            <a:rPr lang="en-US" sz="1600" dirty="0" smtClean="0">
              <a:solidFill>
                <a:schemeClr val="accent2"/>
              </a:solidFill>
            </a:rPr>
            <a:t>               from </a:t>
          </a:r>
          <a:r>
            <a:rPr lang="en-US" sz="1600" dirty="0" err="1" smtClean="0">
              <a:solidFill>
                <a:schemeClr val="accent2"/>
              </a:solidFill>
            </a:rPr>
            <a:t>Tryosine</a:t>
          </a:r>
          <a:endParaRPr lang="en-US" sz="1600" dirty="0">
            <a:solidFill>
              <a:schemeClr val="accent2"/>
            </a:solidFill>
          </a:endParaRPr>
        </a:p>
      </dgm:t>
    </dgm:pt>
    <dgm:pt modelId="{A3F4D202-3D48-4146-92EE-4531C3760D91}" type="parTrans" cxnId="{7601DA7F-604C-B048-B952-7FB6A16F1659}">
      <dgm:prSet/>
      <dgm:spPr/>
      <dgm:t>
        <a:bodyPr/>
        <a:lstStyle/>
        <a:p>
          <a:endParaRPr lang="en-US"/>
        </a:p>
      </dgm:t>
    </dgm:pt>
    <dgm:pt modelId="{5AED5413-5101-E849-9A68-26628675EF3E}" type="sibTrans" cxnId="{7601DA7F-604C-B048-B952-7FB6A16F1659}">
      <dgm:prSet/>
      <dgm:spPr/>
      <dgm:t>
        <a:bodyPr/>
        <a:lstStyle/>
        <a:p>
          <a:endParaRPr lang="en-US"/>
        </a:p>
      </dgm:t>
    </dgm:pt>
    <dgm:pt modelId="{C1ADB57E-E766-5441-91C7-2D760F1C009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6"/>
              </a:solidFill>
            </a:rPr>
            <a:t>Histamine              from </a:t>
          </a:r>
          <a:r>
            <a:rPr lang="en-US" sz="1600" dirty="0" err="1" smtClean="0">
              <a:solidFill>
                <a:schemeClr val="accent6"/>
              </a:solidFill>
            </a:rPr>
            <a:t>Histidine</a:t>
          </a:r>
          <a:endParaRPr lang="en-US" sz="1600" dirty="0">
            <a:solidFill>
              <a:schemeClr val="accent6"/>
            </a:solidFill>
          </a:endParaRPr>
        </a:p>
      </dgm:t>
    </dgm:pt>
    <dgm:pt modelId="{F764A820-107E-CA47-AFAC-DEB82F9700C0}" type="sibTrans" cxnId="{FB69D396-DAA3-164F-8177-136F6EE8732D}">
      <dgm:prSet/>
      <dgm:spPr/>
      <dgm:t>
        <a:bodyPr/>
        <a:lstStyle/>
        <a:p>
          <a:endParaRPr lang="en-US"/>
        </a:p>
      </dgm:t>
    </dgm:pt>
    <dgm:pt modelId="{7F141C42-D36E-344C-826D-02A194D786F5}" type="parTrans" cxnId="{FB69D396-DAA3-164F-8177-136F6EE8732D}">
      <dgm:prSet/>
      <dgm:spPr/>
      <dgm:t>
        <a:bodyPr/>
        <a:lstStyle/>
        <a:p>
          <a:endParaRPr lang="en-US"/>
        </a:p>
      </dgm:t>
    </dgm:pt>
    <dgm:pt modelId="{336D9A34-9C91-2E4F-BED3-8B89FFA1E350}" type="pres">
      <dgm:prSet presAssocID="{963B50B6-D071-2742-A3E2-CD6EBCAC9D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E30C8-27C3-5E49-94C1-5A39E071DC09}" type="pres">
      <dgm:prSet presAssocID="{C8036BD3-278C-5147-ABC7-582F48B8D7B6}" presName="composite" presStyleCnt="0"/>
      <dgm:spPr/>
    </dgm:pt>
    <dgm:pt modelId="{AF9076D9-D6EB-E449-9851-53AF657E091A}" type="pres">
      <dgm:prSet presAssocID="{C8036BD3-278C-5147-ABC7-582F48B8D7B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F2A5E-E689-B048-8A16-4A98739FACF0}" type="pres">
      <dgm:prSet presAssocID="{C8036BD3-278C-5147-ABC7-582F48B8D7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9002-25C7-304E-AD1B-52E5F977F65B}" type="pres">
      <dgm:prSet presAssocID="{109DA64B-2696-5F46-83A7-3790D59F8AEF}" presName="sp" presStyleCnt="0"/>
      <dgm:spPr/>
    </dgm:pt>
    <dgm:pt modelId="{4FECA875-2B2A-544E-A5EC-739650DECF1B}" type="pres">
      <dgm:prSet presAssocID="{79F977F3-423F-B440-AF32-5F707823381C}" presName="composite" presStyleCnt="0"/>
      <dgm:spPr/>
    </dgm:pt>
    <dgm:pt modelId="{A7893455-8A80-A847-A63A-3FBC32A18A9E}" type="pres">
      <dgm:prSet presAssocID="{79F977F3-423F-B440-AF32-5F70782338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98E2A-B72C-4146-9F18-8FF651C3D2CA}" type="pres">
      <dgm:prSet presAssocID="{79F977F3-423F-B440-AF32-5F70782338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75E7F-50C6-434F-B65B-EDB6E06C52D0}" type="pres">
      <dgm:prSet presAssocID="{80D002EB-23D9-0A40-AD34-6BC2F74584AA}" presName="sp" presStyleCnt="0"/>
      <dgm:spPr/>
    </dgm:pt>
    <dgm:pt modelId="{1140ED9C-E071-6E42-8ED4-EF6A0AA72C0D}" type="pres">
      <dgm:prSet presAssocID="{99FEC1E5-C510-7242-B42F-B3B0FD0CD0A5}" presName="composite" presStyleCnt="0"/>
      <dgm:spPr/>
    </dgm:pt>
    <dgm:pt modelId="{0D3E43A7-E6EA-AE4A-B3AD-44179AAEA639}" type="pres">
      <dgm:prSet presAssocID="{99FEC1E5-C510-7242-B42F-B3B0FD0CD0A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3743E-AA5C-EF45-B33C-BD2C4FF4746B}" type="pres">
      <dgm:prSet presAssocID="{99FEC1E5-C510-7242-B42F-B3B0FD0CD0A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35B585-AE56-FB44-87E0-C789809343C1}" type="presOf" srcId="{8E2EBB91-34A2-B645-8AD2-D5EDFE87F724}" destId="{64A3743E-AA5C-EF45-B33C-BD2C4FF4746B}" srcOrd="0" destOrd="0" presId="urn:microsoft.com/office/officeart/2005/8/layout/chevron2"/>
    <dgm:cxn modelId="{02EDD76C-BBF7-A74F-A5F3-6DEE42E72D49}" srcId="{963B50B6-D071-2742-A3E2-CD6EBCAC9DBB}" destId="{99FEC1E5-C510-7242-B42F-B3B0FD0CD0A5}" srcOrd="2" destOrd="0" parTransId="{270EA3C8-B70F-1C4C-AC2D-8577543ACEFC}" sibTransId="{C429CF09-3EDF-044F-973B-93618F0E2B3A}"/>
    <dgm:cxn modelId="{F9B843ED-0872-C04A-90ED-1E79A1F51565}" type="presOf" srcId="{79F977F3-423F-B440-AF32-5F707823381C}" destId="{A7893455-8A80-A847-A63A-3FBC32A18A9E}" srcOrd="0" destOrd="0" presId="urn:microsoft.com/office/officeart/2005/8/layout/chevron2"/>
    <dgm:cxn modelId="{94B7D64B-72A7-774D-AB58-65B38218C5CC}" type="presOf" srcId="{C8036BD3-278C-5147-ABC7-582F48B8D7B6}" destId="{AF9076D9-D6EB-E449-9851-53AF657E091A}" srcOrd="0" destOrd="0" presId="urn:microsoft.com/office/officeart/2005/8/layout/chevron2"/>
    <dgm:cxn modelId="{7FDEAEE7-4ED5-354F-AF8A-C4BF60D04F7F}" srcId="{C8036BD3-278C-5147-ABC7-582F48B8D7B6}" destId="{3B5C665F-4AA8-854B-9A0F-7322602DCCD2}" srcOrd="1" destOrd="0" parTransId="{5190456E-5C00-A448-9A43-F105622B980C}" sibTransId="{B487D5A7-8BFE-4147-9C63-67247F676D10}"/>
    <dgm:cxn modelId="{6747279F-1F97-FC40-8E71-1E6186A888C2}" type="presOf" srcId="{526F5C59-E380-1F44-A81A-D5EA919DD428}" destId="{98FF2A5E-E689-B048-8A16-4A98739FACF0}" srcOrd="0" destOrd="0" presId="urn:microsoft.com/office/officeart/2005/8/layout/chevron2"/>
    <dgm:cxn modelId="{1E0396F9-297E-F242-BB9C-BC4B1AC0125D}" type="presOf" srcId="{3B5C665F-4AA8-854B-9A0F-7322602DCCD2}" destId="{98FF2A5E-E689-B048-8A16-4A98739FACF0}" srcOrd="0" destOrd="1" presId="urn:microsoft.com/office/officeart/2005/8/layout/chevron2"/>
    <dgm:cxn modelId="{DC11B0D9-C0D9-C546-9337-AF933ABAAC98}" type="presOf" srcId="{99FEC1E5-C510-7242-B42F-B3B0FD0CD0A5}" destId="{0D3E43A7-E6EA-AE4A-B3AD-44179AAEA639}" srcOrd="0" destOrd="0" presId="urn:microsoft.com/office/officeart/2005/8/layout/chevron2"/>
    <dgm:cxn modelId="{FB69D396-DAA3-164F-8177-136F6EE8732D}" srcId="{79F977F3-423F-B440-AF32-5F707823381C}" destId="{C1ADB57E-E766-5441-91C7-2D760F1C009A}" srcOrd="0" destOrd="0" parTransId="{7F141C42-D36E-344C-826D-02A194D786F5}" sibTransId="{F764A820-107E-CA47-AFAC-DEB82F9700C0}"/>
    <dgm:cxn modelId="{06892629-8337-0B43-9469-B610B7B08BAD}" srcId="{C8036BD3-278C-5147-ABC7-582F48B8D7B6}" destId="{526F5C59-E380-1F44-A81A-D5EA919DD428}" srcOrd="0" destOrd="0" parTransId="{4F30F255-AA7B-7F47-939E-2D02D8CED1A5}" sibTransId="{FF8897C6-5615-3740-B4ED-3B7649906E6A}"/>
    <dgm:cxn modelId="{180573DF-EE96-9748-8AA1-55B276034663}" type="presOf" srcId="{C1ADB57E-E766-5441-91C7-2D760F1C009A}" destId="{0EC98E2A-B72C-4146-9F18-8FF651C3D2CA}" srcOrd="0" destOrd="0" presId="urn:microsoft.com/office/officeart/2005/8/layout/chevron2"/>
    <dgm:cxn modelId="{D1BB6402-9E8A-2248-87EE-F888E3A1F3C9}" srcId="{963B50B6-D071-2742-A3E2-CD6EBCAC9DBB}" destId="{C8036BD3-278C-5147-ABC7-582F48B8D7B6}" srcOrd="0" destOrd="0" parTransId="{72C00CD8-F6A1-F849-A54B-32D4ABE557B6}" sibTransId="{109DA64B-2696-5F46-83A7-3790D59F8AEF}"/>
    <dgm:cxn modelId="{6EF99486-431F-044E-A301-A550D873C1F9}" srcId="{963B50B6-D071-2742-A3E2-CD6EBCAC9DBB}" destId="{79F977F3-423F-B440-AF32-5F707823381C}" srcOrd="1" destOrd="0" parTransId="{6D7F118B-2534-5E4B-95AA-AF495E0ABBE1}" sibTransId="{80D002EB-23D9-0A40-AD34-6BC2F74584AA}"/>
    <dgm:cxn modelId="{7601DA7F-604C-B048-B952-7FB6A16F1659}" srcId="{99FEC1E5-C510-7242-B42F-B3B0FD0CD0A5}" destId="{8E2EBB91-34A2-B645-8AD2-D5EDFE87F724}" srcOrd="0" destOrd="0" parTransId="{A3F4D202-3D48-4146-92EE-4531C3760D91}" sibTransId="{5AED5413-5101-E849-9A68-26628675EF3E}"/>
    <dgm:cxn modelId="{FAC1CD59-659F-A24B-8A41-89ADB6D32E44}" type="presOf" srcId="{963B50B6-D071-2742-A3E2-CD6EBCAC9DBB}" destId="{336D9A34-9C91-2E4F-BED3-8B89FFA1E350}" srcOrd="0" destOrd="0" presId="urn:microsoft.com/office/officeart/2005/8/layout/chevron2"/>
    <dgm:cxn modelId="{13DC7E0A-637D-C64A-8082-7103ED7A2C63}" type="presParOf" srcId="{336D9A34-9C91-2E4F-BED3-8B89FFA1E350}" destId="{033E30C8-27C3-5E49-94C1-5A39E071DC09}" srcOrd="0" destOrd="0" presId="urn:microsoft.com/office/officeart/2005/8/layout/chevron2"/>
    <dgm:cxn modelId="{F54ABB2E-D6F7-8D4E-8799-C3B66AA2EE03}" type="presParOf" srcId="{033E30C8-27C3-5E49-94C1-5A39E071DC09}" destId="{AF9076D9-D6EB-E449-9851-53AF657E091A}" srcOrd="0" destOrd="0" presId="urn:microsoft.com/office/officeart/2005/8/layout/chevron2"/>
    <dgm:cxn modelId="{A8ACBDAD-516A-424D-8C3F-9B67F12725AE}" type="presParOf" srcId="{033E30C8-27C3-5E49-94C1-5A39E071DC09}" destId="{98FF2A5E-E689-B048-8A16-4A98739FACF0}" srcOrd="1" destOrd="0" presId="urn:microsoft.com/office/officeart/2005/8/layout/chevron2"/>
    <dgm:cxn modelId="{6AC1630E-C9DA-714C-9361-CE0D10BF9462}" type="presParOf" srcId="{336D9A34-9C91-2E4F-BED3-8B89FFA1E350}" destId="{9F329002-25C7-304E-AD1B-52E5F977F65B}" srcOrd="1" destOrd="0" presId="urn:microsoft.com/office/officeart/2005/8/layout/chevron2"/>
    <dgm:cxn modelId="{82823834-2A9D-534D-9229-6CD424E50D27}" type="presParOf" srcId="{336D9A34-9C91-2E4F-BED3-8B89FFA1E350}" destId="{4FECA875-2B2A-544E-A5EC-739650DECF1B}" srcOrd="2" destOrd="0" presId="urn:microsoft.com/office/officeart/2005/8/layout/chevron2"/>
    <dgm:cxn modelId="{B9794C17-7E8E-FE40-BE26-A95500234436}" type="presParOf" srcId="{4FECA875-2B2A-544E-A5EC-739650DECF1B}" destId="{A7893455-8A80-A847-A63A-3FBC32A18A9E}" srcOrd="0" destOrd="0" presId="urn:microsoft.com/office/officeart/2005/8/layout/chevron2"/>
    <dgm:cxn modelId="{4428F26E-D485-4146-9733-89C6E111596A}" type="presParOf" srcId="{4FECA875-2B2A-544E-A5EC-739650DECF1B}" destId="{0EC98E2A-B72C-4146-9F18-8FF651C3D2CA}" srcOrd="1" destOrd="0" presId="urn:microsoft.com/office/officeart/2005/8/layout/chevron2"/>
    <dgm:cxn modelId="{ADA122D6-C5C7-AF40-9933-0CFA74B478E5}" type="presParOf" srcId="{336D9A34-9C91-2E4F-BED3-8B89FFA1E350}" destId="{AC875E7F-50C6-434F-B65B-EDB6E06C52D0}" srcOrd="3" destOrd="0" presId="urn:microsoft.com/office/officeart/2005/8/layout/chevron2"/>
    <dgm:cxn modelId="{2097A020-3E0A-F248-A025-B250353BFE28}" type="presParOf" srcId="{336D9A34-9C91-2E4F-BED3-8B89FFA1E350}" destId="{1140ED9C-E071-6E42-8ED4-EF6A0AA72C0D}" srcOrd="4" destOrd="0" presId="urn:microsoft.com/office/officeart/2005/8/layout/chevron2"/>
    <dgm:cxn modelId="{71D76D04-D670-D841-8BFA-ADC91766231D}" type="presParOf" srcId="{1140ED9C-E071-6E42-8ED4-EF6A0AA72C0D}" destId="{0D3E43A7-E6EA-AE4A-B3AD-44179AAEA639}" srcOrd="0" destOrd="0" presId="urn:microsoft.com/office/officeart/2005/8/layout/chevron2"/>
    <dgm:cxn modelId="{E8554A5B-F981-D548-983A-3BD5E9FCF82F}" type="presParOf" srcId="{1140ED9C-E071-6E42-8ED4-EF6A0AA72C0D}" destId="{64A3743E-AA5C-EF45-B33C-BD2C4FF474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076D9-D6EB-E449-9851-53AF657E091A}">
      <dsp:nvSpPr>
        <dsp:cNvPr id="0" name=""/>
        <dsp:cNvSpPr/>
      </dsp:nvSpPr>
      <dsp:spPr>
        <a:xfrm rot="5400000">
          <a:off x="-287480" y="288602"/>
          <a:ext cx="1916538" cy="134157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Neurotransmitters</a:t>
          </a:r>
          <a:endParaRPr lang="en-US" sz="1300" kern="1200" dirty="0"/>
        </a:p>
      </dsp:txBody>
      <dsp:txXfrm rot="-5400000">
        <a:off x="1" y="671909"/>
        <a:ext cx="1341576" cy="574962"/>
      </dsp:txXfrm>
    </dsp:sp>
    <dsp:sp modelId="{98FF2A5E-E689-B048-8A16-4A98739FACF0}">
      <dsp:nvSpPr>
        <dsp:cNvPr id="0" name=""/>
        <dsp:cNvSpPr/>
      </dsp:nvSpPr>
      <dsp:spPr>
        <a:xfrm rot="5400000">
          <a:off x="3813644" y="-2470946"/>
          <a:ext cx="1245750" cy="6189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Gamma  amino butyric 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acid (GABA)            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Derivative of glutamic acid 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Dopamine            from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Tryosine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1341577" y="61934"/>
        <a:ext cx="6129072" cy="1124124"/>
      </dsp:txXfrm>
    </dsp:sp>
    <dsp:sp modelId="{A7893455-8A80-A847-A63A-3FBC32A18A9E}">
      <dsp:nvSpPr>
        <dsp:cNvPr id="0" name=""/>
        <dsp:cNvSpPr/>
      </dsp:nvSpPr>
      <dsp:spPr>
        <a:xfrm rot="5400000">
          <a:off x="-287480" y="2013938"/>
          <a:ext cx="1916538" cy="1341576"/>
        </a:xfrm>
        <a:prstGeom prst="chevron">
          <a:avLst/>
        </a:prstGeom>
        <a:gradFill rotWithShape="0">
          <a:gsLst>
            <a:gs pos="0">
              <a:schemeClr val="accent3">
                <a:hueOff val="68"/>
                <a:satOff val="-25131"/>
                <a:lumOff val="-5883"/>
                <a:alphaOff val="0"/>
                <a:shade val="70000"/>
                <a:satMod val="150000"/>
              </a:schemeClr>
            </a:gs>
            <a:gs pos="34000">
              <a:schemeClr val="accent3">
                <a:hueOff val="68"/>
                <a:satOff val="-25131"/>
                <a:lumOff val="-5883"/>
                <a:alphaOff val="0"/>
                <a:shade val="70000"/>
                <a:satMod val="140000"/>
              </a:schemeClr>
            </a:gs>
            <a:gs pos="70000">
              <a:schemeClr val="accent3">
                <a:hueOff val="68"/>
                <a:satOff val="-25131"/>
                <a:lumOff val="-58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68"/>
                <a:satOff val="-25131"/>
                <a:lumOff val="-58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68"/>
              <a:satOff val="-25131"/>
              <a:lumOff val="-5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Mediator of allergic reaction </a:t>
          </a:r>
          <a:endParaRPr lang="en-US" sz="1300" kern="1200" dirty="0"/>
        </a:p>
      </dsp:txBody>
      <dsp:txXfrm rot="-5400000">
        <a:off x="1" y="2397245"/>
        <a:ext cx="1341576" cy="574962"/>
      </dsp:txXfrm>
    </dsp:sp>
    <dsp:sp modelId="{0EC98E2A-B72C-4146-9F18-8FF651C3D2CA}">
      <dsp:nvSpPr>
        <dsp:cNvPr id="0" name=""/>
        <dsp:cNvSpPr/>
      </dsp:nvSpPr>
      <dsp:spPr>
        <a:xfrm rot="5400000">
          <a:off x="3813644" y="-745609"/>
          <a:ext cx="1245750" cy="6189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8"/>
              <a:satOff val="-25131"/>
              <a:lumOff val="-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/>
              </a:solidFill>
            </a:rPr>
            <a:t>Histamine              from </a:t>
          </a:r>
          <a:r>
            <a:rPr lang="en-US" sz="1600" kern="1200" dirty="0" err="1" smtClean="0">
              <a:solidFill>
                <a:schemeClr val="accent6"/>
              </a:solidFill>
            </a:rPr>
            <a:t>Histidine</a:t>
          </a:r>
          <a:endParaRPr lang="en-US" sz="1600" kern="1200" dirty="0">
            <a:solidFill>
              <a:schemeClr val="accent6"/>
            </a:solidFill>
          </a:endParaRPr>
        </a:p>
      </dsp:txBody>
      <dsp:txXfrm rot="-5400000">
        <a:off x="1341577" y="1787271"/>
        <a:ext cx="6129072" cy="1124124"/>
      </dsp:txXfrm>
    </dsp:sp>
    <dsp:sp modelId="{0D3E43A7-E6EA-AE4A-B3AD-44179AAEA639}">
      <dsp:nvSpPr>
        <dsp:cNvPr id="0" name=""/>
        <dsp:cNvSpPr/>
      </dsp:nvSpPr>
      <dsp:spPr>
        <a:xfrm rot="5400000">
          <a:off x="-287480" y="3739274"/>
          <a:ext cx="1916538" cy="1341576"/>
        </a:xfrm>
        <a:prstGeom prst="chevron">
          <a:avLst/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70000"/>
                <a:satMod val="150000"/>
              </a:schemeClr>
            </a:gs>
            <a:gs pos="34000">
              <a:schemeClr val="accent3">
                <a:hueOff val="136"/>
                <a:satOff val="-50262"/>
                <a:lumOff val="-11766"/>
                <a:alphaOff val="0"/>
                <a:shade val="70000"/>
                <a:satMod val="140000"/>
              </a:schemeClr>
            </a:gs>
            <a:gs pos="70000">
              <a:schemeClr val="accent3">
                <a:hueOff val="136"/>
                <a:satOff val="-50262"/>
                <a:lumOff val="-1176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136"/>
              <a:satOff val="-50262"/>
              <a:lumOff val="-1176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Thyroid Hormone </a:t>
          </a:r>
          <a:endParaRPr lang="en-US" sz="1300" kern="1200" dirty="0"/>
        </a:p>
      </dsp:txBody>
      <dsp:txXfrm rot="-5400000">
        <a:off x="1" y="4122581"/>
        <a:ext cx="1341576" cy="574962"/>
      </dsp:txXfrm>
    </dsp:sp>
    <dsp:sp modelId="{64A3743E-AA5C-EF45-B33C-BD2C4FF4746B}">
      <dsp:nvSpPr>
        <dsp:cNvPr id="0" name=""/>
        <dsp:cNvSpPr/>
      </dsp:nvSpPr>
      <dsp:spPr>
        <a:xfrm rot="5400000">
          <a:off x="3813644" y="979726"/>
          <a:ext cx="1245750" cy="6189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36"/>
              <a:satOff val="-50262"/>
              <a:lumOff val="-117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accent2"/>
              </a:solidFill>
            </a:rPr>
            <a:t>Throxine</a:t>
          </a:r>
          <a:r>
            <a:rPr lang="en-US" sz="1600" kern="1200" dirty="0" smtClean="0">
              <a:solidFill>
                <a:schemeClr val="accent2"/>
              </a:solidFill>
            </a:rPr>
            <a:t>               from </a:t>
          </a:r>
          <a:r>
            <a:rPr lang="en-US" sz="1600" kern="1200" dirty="0" err="1" smtClean="0">
              <a:solidFill>
                <a:schemeClr val="accent2"/>
              </a:solidFill>
            </a:rPr>
            <a:t>Tryosine</a:t>
          </a:r>
          <a:endParaRPr lang="en-US" sz="1600" kern="1200" dirty="0">
            <a:solidFill>
              <a:schemeClr val="accent2"/>
            </a:solidFill>
          </a:endParaRPr>
        </a:p>
      </dsp:txBody>
      <dsp:txXfrm rot="-5400000">
        <a:off x="1341577" y="3512607"/>
        <a:ext cx="6129072" cy="1124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0971AE-4C4B-7941-823F-CAF8F771646E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DAE9BDC-F5A2-414A-9BBB-44E91FDCED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channel/UCJayvjGvKEblkA3KYK1BQQw" TargetMode="External"/><Relationship Id="rId7" Type="http://schemas.openxmlformats.org/officeDocument/2006/relationships/hyperlink" Target="http://www.youtube.com/watch?v=42llTiRn-b8" TargetMode="External"/><Relationship Id="rId2" Type="http://schemas.openxmlformats.org/officeDocument/2006/relationships/hyperlink" Target="https://www.examtime.com/p/1284255-untitled-quizz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gq-rWb0fmzQ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youtube.com/watch?v=BbZB-WBVF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2" y="388307"/>
            <a:ext cx="5699341" cy="2718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412" y="3457184"/>
            <a:ext cx="85302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Foundation block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*Learning objectives 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amino acids  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01666" y="3832964"/>
            <a:ext cx="7039627" cy="30225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8384" y="4341509"/>
            <a:ext cx="5761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lang="en-US" dirty="0">
                <a:latin typeface="Times New Roman"/>
                <a:cs typeface="Times New Roman"/>
              </a:rPr>
              <a:t> are the amino acids?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General structure.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Classification of amino acids.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Optical properties.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Amino acid configuration.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Non-standard amino acids.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Derivatives of amino acids.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8" y="513568"/>
            <a:ext cx="2938462" cy="16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Polar amino acids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4800600" y="1645225"/>
            <a:ext cx="3276600" cy="616528"/>
          </a:xfrm>
          <a:prstGeom prst="curvedConnector3">
            <a:avLst>
              <a:gd name="adj1" fmla="val 1003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955964" y="1645226"/>
            <a:ext cx="4038600" cy="616527"/>
          </a:xfrm>
          <a:prstGeom prst="curvedConnector3">
            <a:avLst>
              <a:gd name="adj1" fmla="val 1000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40382" y="1371600"/>
            <a:ext cx="0" cy="273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33455" y="2526716"/>
            <a:ext cx="0" cy="391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23299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Amino acids with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acidic side chains 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5236" y="231370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Amino acids with </a:t>
            </a:r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basic side chains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43056" y="2888857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38900" y="2970891"/>
            <a:ext cx="0" cy="902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0" y="34510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Histidine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696200" y="296004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65273" y="3873623"/>
            <a:ext cx="100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Lysine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29054" y="3504291"/>
            <a:ext cx="12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Arginine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35236" y="4682837"/>
            <a:ext cx="3903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are </a:t>
            </a:r>
            <a:r>
              <a:rPr lang="en-US" dirty="0">
                <a:latin typeface="Times New Roman"/>
                <a:cs typeface="Times New Roman"/>
              </a:rPr>
              <a:t>proton acceptors.</a:t>
            </a:r>
          </a:p>
          <a:p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At neutral pH,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lysine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arginine</a:t>
            </a:r>
            <a:r>
              <a:rPr lang="en-US" dirty="0">
                <a:latin typeface="Times New Roman"/>
                <a:cs typeface="Times New Roman"/>
              </a:rPr>
              <a:t> are fully ionized (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positively charged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  <a:p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124200" y="2888857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55964" y="2765256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3596716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Aspartic acid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667000" y="3655598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glutamic acid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8600" y="4682837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are </a:t>
            </a:r>
            <a:r>
              <a:rPr lang="en-US" dirty="0" err="1">
                <a:latin typeface="Times New Roman"/>
                <a:cs typeface="Times New Roman"/>
              </a:rPr>
              <a:t>are</a:t>
            </a:r>
            <a:r>
              <a:rPr lang="en-US" dirty="0">
                <a:latin typeface="Times New Roman"/>
                <a:cs typeface="Times New Roman"/>
              </a:rPr>
              <a:t> proton donors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0" lvl="1"/>
            <a:endParaRPr lang="en-US" dirty="0" smtClean="0">
              <a:latin typeface="Times New Roman"/>
              <a:cs typeface="Times New Roman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At neutral pH, these amino acids are fully ionized (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negatively charged</a:t>
            </a:r>
            <a:r>
              <a:rPr lang="en-US" dirty="0">
                <a:latin typeface="Times New Roman"/>
                <a:cs typeface="Times New Roman"/>
              </a:rPr>
              <a:t>). So, they are called aspartate and glutamate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 smtClean="0"/>
              <a:t>Optical properties</a:t>
            </a:r>
            <a:endParaRPr lang="ar-SA" sz="5400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1578870" y="1901814"/>
            <a:ext cx="1912512" cy="7083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Asymmetrical </a:t>
            </a:r>
            <a:endParaRPr lang="ar-SA" dirty="0"/>
          </a:p>
        </p:txBody>
      </p:sp>
      <p:sp>
        <p:nvSpPr>
          <p:cNvPr id="5" name="Rounded Rectangle 4"/>
          <p:cNvSpPr/>
          <p:nvPr/>
        </p:nvSpPr>
        <p:spPr>
          <a:xfrm>
            <a:off x="5436495" y="1956918"/>
            <a:ext cx="1912512" cy="7083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symmetrical </a:t>
            </a:r>
            <a:endParaRPr lang="ar-SA" dirty="0"/>
          </a:p>
        </p:txBody>
      </p:sp>
      <p:sp>
        <p:nvSpPr>
          <p:cNvPr id="8" name="Rounded Rectangle 7"/>
          <p:cNvSpPr/>
          <p:nvPr/>
        </p:nvSpPr>
        <p:spPr>
          <a:xfrm>
            <a:off x="840345" y="2610152"/>
            <a:ext cx="3389560" cy="9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α-C attached to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4 different </a:t>
            </a:r>
            <a:r>
              <a:rPr lang="en-US" dirty="0" smtClean="0">
                <a:latin typeface="Times New Roman"/>
                <a:cs typeface="Times New Roman"/>
              </a:rPr>
              <a:t>groups </a:t>
            </a:r>
            <a:endParaRPr lang="ar-SA" dirty="0"/>
          </a:p>
        </p:txBody>
      </p:sp>
      <p:sp>
        <p:nvSpPr>
          <p:cNvPr id="9" name="Rounded Rectangle 8"/>
          <p:cNvSpPr/>
          <p:nvPr/>
        </p:nvSpPr>
        <p:spPr>
          <a:xfrm>
            <a:off x="4697971" y="2660677"/>
            <a:ext cx="3389560" cy="9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α-C is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not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attached to different groups  </a:t>
            </a:r>
            <a:endParaRPr lang="ar-SA" dirty="0"/>
          </a:p>
        </p:txBody>
      </p:sp>
      <p:sp>
        <p:nvSpPr>
          <p:cNvPr id="12" name="Rounded Rectangle 11"/>
          <p:cNvSpPr/>
          <p:nvPr/>
        </p:nvSpPr>
        <p:spPr>
          <a:xfrm>
            <a:off x="1563977" y="4432358"/>
            <a:ext cx="1912512" cy="7083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Active </a:t>
            </a:r>
            <a:endParaRPr lang="ar-SA" dirty="0"/>
          </a:p>
        </p:txBody>
      </p:sp>
      <p:sp>
        <p:nvSpPr>
          <p:cNvPr id="13" name="Rounded Rectangle 12"/>
          <p:cNvSpPr/>
          <p:nvPr/>
        </p:nvSpPr>
        <p:spPr>
          <a:xfrm>
            <a:off x="5436494" y="4432358"/>
            <a:ext cx="1912512" cy="7083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Inactive </a:t>
            </a:r>
            <a:endParaRPr lang="ar-SA" dirty="0"/>
          </a:p>
        </p:txBody>
      </p:sp>
      <p:sp>
        <p:nvSpPr>
          <p:cNvPr id="14" name="Rounded Rectangle 13"/>
          <p:cNvSpPr/>
          <p:nvPr/>
        </p:nvSpPr>
        <p:spPr>
          <a:xfrm>
            <a:off x="840345" y="5140477"/>
            <a:ext cx="3389560" cy="9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ability to rotate</a:t>
            </a:r>
            <a:r>
              <a:rPr lang="en-US" b="1" dirty="0" smtClean="0"/>
              <a:t> </a:t>
            </a:r>
            <a:r>
              <a:rPr lang="en-US" dirty="0"/>
              <a:t>the plane of polarized light in a polarimeter.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ar-SA" dirty="0"/>
          </a:p>
        </p:txBody>
      </p:sp>
      <p:sp>
        <p:nvSpPr>
          <p:cNvPr id="15" name="Rounded Rectangle 14"/>
          <p:cNvSpPr/>
          <p:nvPr/>
        </p:nvSpPr>
        <p:spPr>
          <a:xfrm>
            <a:off x="4697971" y="5140477"/>
            <a:ext cx="3389560" cy="9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inability to rotate </a:t>
            </a:r>
            <a:r>
              <a:rPr lang="en-US" dirty="0" smtClean="0"/>
              <a:t>the plane of polarized light in a polarimeter.</a:t>
            </a:r>
            <a:endParaRPr lang="ar-SA" dirty="0"/>
          </a:p>
        </p:txBody>
      </p:sp>
      <p:sp>
        <p:nvSpPr>
          <p:cNvPr id="28" name="Down Arrow 27"/>
          <p:cNvSpPr/>
          <p:nvPr/>
        </p:nvSpPr>
        <p:spPr>
          <a:xfrm>
            <a:off x="2376153" y="3709116"/>
            <a:ext cx="158972" cy="59242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6316283" y="3728600"/>
            <a:ext cx="158972" cy="59242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88" y="909466"/>
            <a:ext cx="1195724" cy="145286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8087531" y="870476"/>
            <a:ext cx="264620" cy="377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87531" y="1650922"/>
            <a:ext cx="264620" cy="377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7" y="762200"/>
            <a:ext cx="1200101" cy="160013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04431" y="5463576"/>
            <a:ext cx="573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2400" b="1" i="0" u="sng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ar-SA" sz="2400" b="1" i="0" u="sng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 i="0" u="sng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All amino acids are optically active except glycine.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505179" y="1519311"/>
            <a:ext cx="10550" cy="4577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181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/>
              <a:t>Amino acid configuration</a:t>
            </a:r>
            <a:endParaRPr lang="ar-SA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21642"/>
              </p:ext>
            </p:extLst>
          </p:nvPr>
        </p:nvGraphicFramePr>
        <p:xfrm>
          <a:off x="2813173" y="2082019"/>
          <a:ext cx="6155349" cy="428574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51783"/>
                <a:gridCol w="2051783"/>
                <a:gridCol w="2051783"/>
              </a:tblGrid>
              <a:tr h="567136">
                <a:tc>
                  <a:txBody>
                    <a:bodyPr/>
                    <a:lstStyle/>
                    <a:p>
                      <a:pPr algn="ctr" rtl="1"/>
                      <a:endParaRPr lang="ar-SA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D-</a:t>
                      </a:r>
                      <a:r>
                        <a:rPr lang="en-GB" baseline="0" dirty="0" smtClean="0"/>
                        <a:t> Amino Acid 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lang="en-GB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L-</a:t>
                      </a:r>
                      <a:r>
                        <a:rPr lang="en-GB" baseline="0" dirty="0" smtClean="0"/>
                        <a:t> Amino Acid </a:t>
                      </a:r>
                      <a:endParaRPr lang="ar-SA" dirty="0" smtClean="0"/>
                    </a:p>
                    <a:p>
                      <a:pPr algn="ctr" rtl="1"/>
                      <a:endParaRPr lang="ar-SA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marL="68580" marR="68580"/>
                </a:tc>
              </a:tr>
              <a:tr h="1359665">
                <a:tc>
                  <a:txBody>
                    <a:bodyPr/>
                    <a:lstStyle/>
                    <a:p>
                      <a:pPr algn="ctr"/>
                      <a:endParaRPr lang="ar-S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Rotate polarized light to the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Right.</a:t>
                      </a:r>
                      <a:endParaRPr lang="en-US" sz="1800" b="0" i="0" u="none" strike="noStrike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ar-S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Rotate polarized light to the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left. </a:t>
                      </a:r>
                      <a:endParaRPr lang="en-US" sz="1800" b="0" i="0" u="none" strike="noStrike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lang="en-GB" dirty="0" smtClean="0"/>
                    </a:p>
                    <a:p>
                      <a:pPr algn="ctr" rtl="1"/>
                      <a:endParaRPr lang="en-GB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Rotation</a:t>
                      </a:r>
                      <a:r>
                        <a:rPr lang="en-GB" b="1" baseline="0" dirty="0" smtClean="0"/>
                        <a:t> :</a:t>
                      </a:r>
                      <a:endParaRPr lang="en-GB" b="1" dirty="0" smtClean="0"/>
                    </a:p>
                    <a:p>
                      <a:pPr algn="ctr" rtl="1"/>
                      <a:endParaRPr lang="en-GB" dirty="0" smtClean="0"/>
                    </a:p>
                  </a:txBody>
                  <a:tcPr marL="68580" marR="68580"/>
                </a:tc>
              </a:tr>
              <a:tr h="1591915">
                <a:tc>
                  <a:txBody>
                    <a:bodyPr/>
                    <a:lstStyle/>
                    <a:p>
                      <a:pPr algn="ctr"/>
                      <a:endParaRPr lang="ar-S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1.Antibiotics.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Plants Bacterial cell walls.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ar-S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amino acid</a:t>
                      </a:r>
                    </a:p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 rtl="1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*</a:t>
                      </a:r>
                      <a:r>
                        <a:rPr lang="en-US" baseline="0" dirty="0" smtClean="0">
                          <a:solidFill>
                            <a:schemeClr val="accent4"/>
                          </a:solidFill>
                        </a:rPr>
                        <a:t> All mammalian Amino acids are in </a:t>
                      </a:r>
                    </a:p>
                    <a:p>
                      <a:pPr algn="ctr" rtl="1"/>
                      <a:r>
                        <a:rPr lang="en-US" baseline="0" dirty="0" smtClean="0">
                          <a:solidFill>
                            <a:schemeClr val="accent4"/>
                          </a:solidFill>
                        </a:rPr>
                        <a:t>L- configuration</a:t>
                      </a:r>
                      <a:endParaRPr lang="ar-SA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endParaRPr lang="en-GB" dirty="0" smtClean="0"/>
                    </a:p>
                    <a:p>
                      <a:pPr algn="ctr" rtl="1"/>
                      <a:endParaRPr lang="en-GB" dirty="0" smtClean="0"/>
                    </a:p>
                    <a:p>
                      <a:pPr algn="ctr" rtl="1"/>
                      <a:r>
                        <a:rPr lang="en-GB" b="1" dirty="0" smtClean="0"/>
                        <a:t>Found</a:t>
                      </a:r>
                      <a:r>
                        <a:rPr lang="en-GB" b="1" baseline="0" dirty="0" smtClean="0"/>
                        <a:t> in :</a:t>
                      </a:r>
                      <a:r>
                        <a:rPr lang="en-GB" b="1" dirty="0" smtClean="0"/>
                        <a:t> </a:t>
                      </a:r>
                    </a:p>
                    <a:p>
                      <a:pPr algn="ctr" rtl="1"/>
                      <a:endParaRPr lang="en-GB" dirty="0" smtClean="0"/>
                    </a:p>
                    <a:p>
                      <a:pPr algn="ctr" rtl="1"/>
                      <a:endParaRPr lang="ar-SA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115418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sz="2000" b="0" i="0" u="none" strike="noStrike" baseline="0" dirty="0" smtClean="0">
              <a:solidFill>
                <a:schemeClr val="accent1"/>
              </a:solidFill>
              <a:latin typeface="Wingdings" panose="05000000000000000000" pitchFamily="2" charset="2"/>
            </a:endParaRPr>
          </a:p>
          <a:p>
            <a:pPr algn="ctr"/>
            <a:r>
              <a:rPr lang="en-US" sz="2000" b="0" i="0" u="none" strike="noStrike" baseline="0" dirty="0" smtClean="0">
                <a:solidFill>
                  <a:schemeClr val="accent1"/>
                </a:solidFill>
                <a:latin typeface="Wingdings" panose="05000000000000000000" pitchFamily="2" charset="2"/>
              </a:rPr>
              <a:t> </a:t>
            </a:r>
            <a:r>
              <a:rPr lang="en-US" sz="20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They are chemically the same. </a:t>
            </a:r>
            <a:endParaRPr lang="en-US" sz="2000" b="0" i="0" u="none" strike="noStrike" baseline="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38" y="1819863"/>
            <a:ext cx="2626575" cy="2037885"/>
          </a:xfrm>
          <a:prstGeom prst="rect">
            <a:avLst/>
          </a:prstGeom>
        </p:spPr>
      </p:pic>
      <p:pic>
        <p:nvPicPr>
          <p:cNvPr id="10" name="Content Placeholder 4" descr="L and D configuration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4248"/>
          <a:stretch>
            <a:fillRect/>
          </a:stretch>
        </p:blipFill>
        <p:spPr>
          <a:xfrm>
            <a:off x="144038" y="4394254"/>
            <a:ext cx="2626575" cy="22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61" y="120127"/>
            <a:ext cx="5701484" cy="99947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660066"/>
                </a:solidFill>
              </a:rPr>
              <a:t>Non-Standard amino acids 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7638"/>
            <a:ext cx="6629400" cy="5226050"/>
          </a:xfrm>
        </p:spPr>
      </p:pic>
      <p:sp>
        <p:nvSpPr>
          <p:cNvPr id="5" name="TextBox 4"/>
          <p:cNvSpPr txBox="1"/>
          <p:nvPr/>
        </p:nvSpPr>
        <p:spPr>
          <a:xfrm>
            <a:off x="289187" y="1119605"/>
            <a:ext cx="468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Some uncommon amino acid residues that are components of certain proteins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9187" y="1765936"/>
            <a:ext cx="7418303" cy="47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3645941"/>
              </p:ext>
            </p:extLst>
          </p:nvPr>
        </p:nvGraphicFramePr>
        <p:xfrm>
          <a:off x="502936" y="1270058"/>
          <a:ext cx="7531462" cy="536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516972" y="1642240"/>
            <a:ext cx="352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62208" y="2076613"/>
            <a:ext cx="364629" cy="12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67907" y="3646702"/>
            <a:ext cx="465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1880" y="5369455"/>
            <a:ext cx="540656" cy="12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573" y="701458"/>
            <a:ext cx="433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>
                <a:solidFill>
                  <a:srgbClr val="2F5897"/>
                </a:solidFill>
                <a:ea typeface="+mj-ea"/>
                <a:cs typeface="+mj-cs"/>
              </a:rPr>
              <a:t>Quiz yourself : </a:t>
            </a:r>
            <a:r>
              <a:rPr lang="en-US" sz="2000" spc="-100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  <a:hlinkClick r:id="rId2"/>
              </a:rPr>
              <a:t>quiz</a:t>
            </a:r>
            <a:endParaRPr lang="en-US" sz="2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86" y="1528175"/>
            <a:ext cx="4271376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en-US" sz="2800" b="1" dirty="0">
                <a:solidFill>
                  <a:srgbClr val="6076B4">
                    <a:lumMod val="50000"/>
                  </a:srgbClr>
                </a:solidFill>
              </a:rPr>
              <a:t>Helpful videos</a:t>
            </a:r>
            <a:r>
              <a:rPr lang="en-US" sz="2800" b="1" dirty="0" smtClean="0">
                <a:solidFill>
                  <a:srgbClr val="6076B4">
                    <a:lumMod val="50000"/>
                  </a:srgbClr>
                </a:solidFill>
              </a:rPr>
              <a:t>:</a:t>
            </a:r>
          </a:p>
          <a:p>
            <a:pPr marL="182880" lvl="0" indent="-182880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endParaRPr lang="en-US" sz="2800" b="1" dirty="0" smtClean="0">
              <a:solidFill>
                <a:srgbClr val="6076B4">
                  <a:lumMod val="50000"/>
                </a:srgb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Amino Acid </a:t>
            </a:r>
            <a:r>
              <a:rPr lang="en-US" sz="2400" dirty="0" smtClean="0"/>
              <a:t>Structure: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Memorize </a:t>
            </a:r>
            <a:r>
              <a:rPr lang="en-US" sz="2400" dirty="0"/>
              <a:t>the 20 amino </a:t>
            </a:r>
            <a:r>
              <a:rPr lang="en-US" sz="2400" dirty="0" smtClean="0"/>
              <a:t>acids: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Isoelectric Point and </a:t>
            </a:r>
            <a:r>
              <a:rPr lang="en-US" sz="2400" dirty="0" smtClean="0"/>
              <a:t>Zwitterions:</a:t>
            </a:r>
            <a:endParaRPr lang="en-US" sz="2400" dirty="0"/>
          </a:p>
          <a:p>
            <a:r>
              <a:rPr lang="en-US" sz="2400" dirty="0">
                <a:hlinkClick r:id="rId3"/>
              </a:rPr>
              <a:t/>
            </a:r>
            <a:br>
              <a:rPr lang="en-US" sz="2400" dirty="0">
                <a:hlinkClick r:id="rId3"/>
              </a:rPr>
            </a:br>
            <a:endParaRPr lang="en-US" sz="2400" dirty="0"/>
          </a:p>
          <a:p>
            <a:r>
              <a:rPr lang="en-US" sz="2800" dirty="0">
                <a:hlinkClick r:id="rId3"/>
              </a:rPr>
              <a:t/>
            </a:r>
            <a:br>
              <a:rPr lang="en-US" sz="2800" dirty="0">
                <a:hlinkClick r:id="rId3"/>
              </a:rPr>
            </a:br>
            <a:endParaRPr lang="en-US" sz="2800" b="1" dirty="0">
              <a:solidFill>
                <a:srgbClr val="6076B4">
                  <a:lumMod val="50000"/>
                </a:srgbClr>
              </a:solidFill>
            </a:endParaRPr>
          </a:p>
        </p:txBody>
      </p:sp>
      <p:pic>
        <p:nvPicPr>
          <p:cNvPr id="4" name="Content Placeholder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78" y="2611025"/>
            <a:ext cx="1219200" cy="996950"/>
          </a:xfrm>
          <a:prstGeom prst="rect">
            <a:avLst/>
          </a:prstGeom>
        </p:spPr>
      </p:pic>
      <p:pic>
        <p:nvPicPr>
          <p:cNvPr id="5" name="Content Placeholder 7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05" y="4012055"/>
            <a:ext cx="1219200" cy="996950"/>
          </a:xfrm>
          <a:prstGeom prst="rect">
            <a:avLst/>
          </a:prstGeom>
        </p:spPr>
      </p:pic>
      <p:pic>
        <p:nvPicPr>
          <p:cNvPr id="6" name="Content Placeholder 7">
            <a:hlinkClick r:id="rId7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05" y="5541724"/>
            <a:ext cx="1219200" cy="99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2937" y="1528175"/>
            <a:ext cx="36826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algn="ct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Our biochemistry heroes: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ريما الرشيد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لمى القحطاني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نجود الرشيد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حنان محمد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رنا البراك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فتون المطيري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ارياف السلمه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شيخة الدوسري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نهى القويز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مشاعل امين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جمانة فطاني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رنا الجنيدل</a:t>
            </a:r>
          </a:p>
          <a:p>
            <a:pPr marL="182880" lvl="0" indent="-182880" algn="r" defTabSz="914400">
              <a:spcBef>
                <a:spcPct val="20000"/>
              </a:spcBef>
              <a:buClr>
                <a:srgbClr val="6076B4"/>
              </a:buClr>
              <a:buSzPct val="85000"/>
              <a:buFont typeface="Arial" pitchFamily="34" charset="0"/>
              <a:buChar char="•"/>
            </a:pPr>
            <a:r>
              <a:rPr lang="ar-SA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نوف العريني</a:t>
            </a:r>
            <a:endParaRPr lang="en-US" sz="15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1556" y="2010240"/>
            <a:ext cx="176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محمد الخراز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محمد الدماس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عبدالعزيز السعود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انس الزهراني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600" b="1" dirty="0" smtClean="0"/>
              <a:t>محمد المعشوق</a:t>
            </a: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5319"/>
            <a:ext cx="6620005" cy="54383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amino acids</a:t>
            </a:r>
            <a:r>
              <a:rPr lang="en-US" dirty="0"/>
              <a:t> are?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*building blocks of proteins 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*Organic acids that contains a side chain(R)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Group “</a:t>
            </a:r>
            <a:r>
              <a:rPr lang="en-US" dirty="0">
                <a:latin typeface="Arial Rounded MT Bold" panose="020F0704030504030204" pitchFamily="34" charset="0"/>
                <a:cs typeface="Times New Roman"/>
              </a:rPr>
              <a:t>that makes each amino acid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/>
              </a:rPr>
              <a:t>different “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,Hydrogen atom and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functional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Groups:</a:t>
            </a:r>
            <a:endParaRPr lang="en-US" dirty="0">
              <a:latin typeface="Arial Rounded MT Bold" panose="020F0704030504030204" pitchFamily="34" charset="0"/>
            </a:endParaRPr>
          </a:p>
          <a:p>
            <a:pPr marL="342900" indent="-342900"/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(COOH) Carboxylic group </a:t>
            </a:r>
          </a:p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(NH2) Amino group</a:t>
            </a:r>
          </a:p>
          <a:p>
            <a:endParaRPr lang="en-US" dirty="0"/>
          </a:p>
        </p:txBody>
      </p:sp>
      <p:pic>
        <p:nvPicPr>
          <p:cNvPr id="4" name="Picture 3" descr="amino-acid-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20" y="2998556"/>
            <a:ext cx="3331920" cy="3177819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5400000">
            <a:off x="6725555" y="4940599"/>
            <a:ext cx="703298" cy="43841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86191" y="5345378"/>
            <a:ext cx="156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Common to all</a:t>
            </a:r>
          </a:p>
          <a:p>
            <a:r>
              <a:rPr lang="el-GR" sz="1600" b="1" dirty="0">
                <a:solidFill>
                  <a:srgbClr val="FF0000"/>
                </a:solidFill>
              </a:rPr>
              <a:t>α</a:t>
            </a:r>
            <a:r>
              <a:rPr lang="en-US" sz="1600" b="1" dirty="0" smtClean="0">
                <a:solidFill>
                  <a:srgbClr val="FF0000"/>
                </a:solidFill>
              </a:rPr>
              <a:t>-amino acid </a:t>
            </a:r>
            <a:r>
              <a:rPr lang="en-US" sz="1600" b="1" dirty="0" smtClean="0"/>
              <a:t>of proteins</a:t>
            </a:r>
            <a:endParaRPr lang="en-US" sz="16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457200" y="4587465"/>
            <a:ext cx="4703523" cy="1588910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510" y="4643256"/>
            <a:ext cx="4096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*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Half of the 20 amino acids can be produced by humans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the other half must be supplied in the food 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*Amino acids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plays an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intermediates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metabolism .</a:t>
            </a:r>
          </a:p>
        </p:txBody>
      </p:sp>
    </p:spTree>
    <p:extLst>
      <p:ext uri="{BB962C8B-B14F-4D97-AF65-F5344CB8AC3E}">
        <p14:creationId xmlns:p14="http://schemas.microsoft.com/office/powerpoint/2010/main" val="351075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٢٠١٤-٠٩-١٣ at ١٠.٥١.٥٩ ص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4923"/>
            <a:ext cx="8909539" cy="5373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83" y="1030798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acidic solution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cationic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9881" y="255965"/>
            <a:ext cx="4156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Isoelectric point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83" y="3905402"/>
            <a:ext cx="6328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alkaline solution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anionic</a:t>
            </a:r>
            <a:r>
              <a:rPr lang="en-US" sz="3200" dirty="0" smtClean="0">
                <a:latin typeface="Times New Roman"/>
                <a:cs typeface="Times New Roman"/>
              </a:rPr>
              <a:t>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42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39554" y="0"/>
            <a:ext cx="8440616" cy="6193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Isoelectric point </a:t>
            </a:r>
            <a:r>
              <a:rPr lang="en-US" sz="2800" dirty="0" smtClean="0">
                <a:solidFill>
                  <a:srgbClr val="FF0000"/>
                </a:solidFill>
              </a:rPr>
              <a:t>is the PH at which an amino acid is electrically neutral .</a:t>
            </a:r>
          </a:p>
          <a:p>
            <a:pPr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Which means that the sum of the </a:t>
            </a:r>
            <a:r>
              <a:rPr lang="en-US" sz="2800" dirty="0" smtClean="0">
                <a:solidFill>
                  <a:srgbClr val="FF0000"/>
                </a:solidFill>
              </a:rPr>
              <a:t>+ charge equals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sum of the </a:t>
            </a:r>
            <a:r>
              <a:rPr lang="en-US" sz="2800" dirty="0" smtClean="0">
                <a:solidFill>
                  <a:srgbClr val="FF0000"/>
                </a:solidFill>
              </a:rPr>
              <a:t>– charge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(the net charge = ZERO)</a:t>
            </a: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The amino acid at isoelectric point is called </a:t>
            </a:r>
            <a:r>
              <a:rPr lang="en-US" b="1" dirty="0" smtClean="0">
                <a:solidFill>
                  <a:schemeClr val="tx1"/>
                </a:solidFill>
              </a:rPr>
              <a:t>zwitterion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internal-s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3" y="1854442"/>
            <a:ext cx="4713407" cy="28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pK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3152"/>
            <a:ext cx="286077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- Ability of an acid to donate a proton (how fast it dissociates)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 Known as </a:t>
            </a:r>
            <a:r>
              <a:rPr lang="en-US" sz="2000" dirty="0" err="1" smtClean="0"/>
              <a:t>pKa</a:t>
            </a:r>
            <a:r>
              <a:rPr lang="en-US" sz="2000" dirty="0" smtClean="0"/>
              <a:t> or Acid Dissociation Constant.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 Carboxylic group = 2.2 (gives proton in LOW pH)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 Amino group = 9.4 (gives proton in HIGH pH)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15" y="1343852"/>
            <a:ext cx="5962265" cy="5317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34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5" y="195396"/>
            <a:ext cx="8916346" cy="6461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4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842992" cy="126492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Non Polar Amino Acids.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8579296" cy="1943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kind of amino acids formed when R group isn’t polar(</a:t>
            </a:r>
            <a:r>
              <a:rPr lang="en-US" sz="2000" dirty="0" smtClean="0">
                <a:solidFill>
                  <a:srgbClr val="FF0000"/>
                </a:solidFill>
              </a:rPr>
              <a:t>has no net charge</a:t>
            </a:r>
            <a:r>
              <a:rPr lang="en-US" sz="2000" dirty="0" smtClean="0"/>
              <a:t>). </a:t>
            </a:r>
          </a:p>
          <a:p>
            <a:r>
              <a:rPr lang="en-US" sz="2000" dirty="0" err="1" smtClean="0">
                <a:solidFill>
                  <a:srgbClr val="7030A0"/>
                </a:solidFill>
              </a:rPr>
              <a:t>So,,what</a:t>
            </a:r>
            <a:r>
              <a:rPr lang="en-US" sz="2000" dirty="0" smtClean="0">
                <a:solidFill>
                  <a:srgbClr val="7030A0"/>
                </a:solidFill>
              </a:rPr>
              <a:t> are non polar amino acids??</a:t>
            </a:r>
          </a:p>
          <a:p>
            <a:r>
              <a:rPr lang="en-US" sz="2000" dirty="0" smtClean="0"/>
              <a:t>The amino acids that don’t (give=bind off=participate) protons in hydrogen or ionic bond.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32164" y="4005064"/>
            <a:ext cx="832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If the protein was located in aqueous solution(hydrophilic environment), the non polar side chains will cluster together in the interior of the protein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188" y="4941168"/>
            <a:ext cx="853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On the other hand if it was located in hydrophobic environment, the R groups will be on outside surface interacting with lipid environment.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88632" cy="648072"/>
          </a:xfrm>
        </p:spPr>
        <p:txBody>
          <a:bodyPr/>
          <a:lstStyle/>
          <a:p>
            <a:r>
              <a:rPr lang="en-US" dirty="0" smtClean="0"/>
              <a:t>Examples of non polar amino acids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7504" y="1196753"/>
            <a:ext cx="2489393" cy="187220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99"/>
                </a:solidFill>
                <a:latin typeface="Arial Black" pitchFamily="34" charset="0"/>
              </a:rPr>
              <a:t>As you see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, PROLINE(secondary amino group) </a:t>
            </a:r>
            <a:r>
              <a:rPr lang="en-US" dirty="0" smtClean="0">
                <a:solidFill>
                  <a:srgbClr val="FF6699"/>
                </a:solidFill>
                <a:latin typeface="Arial Black" pitchFamily="34" charset="0"/>
              </a:rPr>
              <a:t>has different structure from other non polar amino acids.</a:t>
            </a:r>
          </a:p>
          <a:p>
            <a:r>
              <a:rPr lang="en-US" dirty="0">
                <a:solidFill>
                  <a:srgbClr val="FF6699"/>
                </a:solidFill>
                <a:latin typeface="Arial Black" pitchFamily="34" charset="0"/>
                <a:cs typeface="Times New Roman"/>
              </a:rPr>
              <a:t>its α-amino group form a ring structure (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an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IMINO GROUP</a:t>
            </a:r>
            <a:r>
              <a:rPr lang="en-US" dirty="0" smtClean="0">
                <a:solidFill>
                  <a:srgbClr val="FF6699"/>
                </a:solidFill>
                <a:latin typeface="Arial Black" pitchFamily="34" charset="0"/>
                <a:cs typeface="Times New Roman"/>
              </a:rPr>
              <a:t>).</a:t>
            </a:r>
            <a:endParaRPr lang="en-US" dirty="0">
              <a:solidFill>
                <a:srgbClr val="FF6699"/>
              </a:solidFill>
              <a:latin typeface="Arial Black" pitchFamily="34" charset="0"/>
              <a:cs typeface="Times New Roman"/>
            </a:endParaRPr>
          </a:p>
          <a:p>
            <a:endParaRPr lang="en-US" dirty="0">
              <a:solidFill>
                <a:srgbClr val="FF6699"/>
              </a:solidFill>
            </a:endParaRPr>
          </a:p>
        </p:txBody>
      </p:sp>
      <p:pic>
        <p:nvPicPr>
          <p:cNvPr id="8" name="Content Placeholder 7" descr="Nonpol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90044"/>
            <a:ext cx="5715000" cy="47827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36296" y="4221088"/>
            <a:ext cx="1296144" cy="17281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7772400" cy="708025"/>
          </a:xfrm>
        </p:spPr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Uncharged amino acids</a:t>
            </a:r>
            <a:endParaRPr lang="en-US" sz="3600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6172200" y="990600"/>
            <a:ext cx="1143000" cy="1066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9000" y="1250373"/>
            <a:ext cx="0" cy="14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" y="1219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1276350"/>
            <a:ext cx="0" cy="781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1250373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28750" y="1250373"/>
            <a:ext cx="0" cy="14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" y="19933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Cysteine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66463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Glutamine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2057400"/>
            <a:ext cx="135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Asparagine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Tyrosine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0" y="216638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Therionine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2695232"/>
            <a:ext cx="103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serine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7800" y="1276350"/>
            <a:ext cx="0" cy="141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91400" y="1396946"/>
            <a:ext cx="15932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These amino acids have zero net charge at neutral </a:t>
            </a:r>
            <a:r>
              <a:rPr lang="en-US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</a:t>
            </a:r>
            <a:r>
              <a:rPr lang="en-US" dirty="0" err="1" smtClean="0">
                <a:latin typeface="Times New Roman"/>
                <a:cs typeface="Times New Roman"/>
              </a:rPr>
              <a:t>.</a:t>
            </a:r>
            <a:endParaRPr lang="ar-SA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6700" y="355224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side chains of cysteine and 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tyrosine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can lose a proton at an alkaline ( basic )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pH.</a:t>
            </a:r>
            <a:endParaRPr lang="ar-SA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4572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Serine, </a:t>
            </a:r>
            <a:r>
              <a:rPr lang="en-US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Therionine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Tyrosine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each contain a polar hydroxyl group that can participate in hydrogen bond formation.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14300" indent="0" algn="just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side chains of </a:t>
            </a:r>
            <a:r>
              <a:rPr lang="en-US" dirty="0">
                <a:solidFill>
                  <a:srgbClr val="CC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asparagine and glutamine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each contain a carboxyl group and an amide group, both of which can also participate in hydrogen bonds.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</TotalTime>
  <Words>729</Words>
  <Application>Microsoft Office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PowerPoint Presentation</vt:lpstr>
      <vt:lpstr>What amino acids are? </vt:lpstr>
      <vt:lpstr>PowerPoint Presentation</vt:lpstr>
      <vt:lpstr>PowerPoint Presentation</vt:lpstr>
      <vt:lpstr>pK Value</vt:lpstr>
      <vt:lpstr>PowerPoint Presentation</vt:lpstr>
      <vt:lpstr>Non Polar Amino Acids.</vt:lpstr>
      <vt:lpstr>Examples of non polar amino acids</vt:lpstr>
      <vt:lpstr>Uncharged amino acids</vt:lpstr>
      <vt:lpstr>Polar amino acids</vt:lpstr>
      <vt:lpstr>Optical properties</vt:lpstr>
      <vt:lpstr>PowerPoint Presentation</vt:lpstr>
      <vt:lpstr>Non-Standard amino acids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Alkahtani</dc:creator>
  <cp:lastModifiedBy>pc</cp:lastModifiedBy>
  <cp:revision>12</cp:revision>
  <dcterms:created xsi:type="dcterms:W3CDTF">2014-09-13T07:20:55Z</dcterms:created>
  <dcterms:modified xsi:type="dcterms:W3CDTF">2014-09-14T18:19:30Z</dcterms:modified>
</cp:coreProperties>
</file>