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40"/>
  </p:notesMasterIdLst>
  <p:sldIdLst>
    <p:sldId id="334" r:id="rId3"/>
    <p:sldId id="291" r:id="rId4"/>
    <p:sldId id="283" r:id="rId5"/>
    <p:sldId id="284" r:id="rId6"/>
    <p:sldId id="294" r:id="rId7"/>
    <p:sldId id="285" r:id="rId8"/>
    <p:sldId id="318" r:id="rId9"/>
    <p:sldId id="320" r:id="rId10"/>
    <p:sldId id="314" r:id="rId11"/>
    <p:sldId id="321" r:id="rId12"/>
    <p:sldId id="280" r:id="rId13"/>
    <p:sldId id="287" r:id="rId14"/>
    <p:sldId id="259" r:id="rId15"/>
    <p:sldId id="323" r:id="rId16"/>
    <p:sldId id="297" r:id="rId17"/>
    <p:sldId id="299" r:id="rId18"/>
    <p:sldId id="311" r:id="rId19"/>
    <p:sldId id="312" r:id="rId20"/>
    <p:sldId id="325" r:id="rId21"/>
    <p:sldId id="326" r:id="rId22"/>
    <p:sldId id="316" r:id="rId23"/>
    <p:sldId id="300" r:id="rId24"/>
    <p:sldId id="301" r:id="rId25"/>
    <p:sldId id="317" r:id="rId26"/>
    <p:sldId id="302" r:id="rId27"/>
    <p:sldId id="303" r:id="rId28"/>
    <p:sldId id="304" r:id="rId29"/>
    <p:sldId id="305" r:id="rId30"/>
    <p:sldId id="306" r:id="rId31"/>
    <p:sldId id="328" r:id="rId32"/>
    <p:sldId id="307" r:id="rId33"/>
    <p:sldId id="309" r:id="rId34"/>
    <p:sldId id="310" r:id="rId35"/>
    <p:sldId id="330" r:id="rId36"/>
    <p:sldId id="315" r:id="rId37"/>
    <p:sldId id="331" r:id="rId38"/>
    <p:sldId id="33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ABAB"/>
    <a:srgbClr val="CC66FF"/>
    <a:srgbClr val="FF9999"/>
    <a:srgbClr val="6600CC"/>
    <a:srgbClr val="0033CC"/>
    <a:srgbClr val="E84706"/>
    <a:srgbClr val="3333FF"/>
    <a:srgbClr val="EA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865" autoAdjust="0"/>
  </p:normalViewPr>
  <p:slideViewPr>
    <p:cSldViewPr>
      <p:cViewPr>
        <p:scale>
          <a:sx n="50" d="100"/>
          <a:sy n="50" d="100"/>
        </p:scale>
        <p:origin x="-136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229DEF-0DBB-41D5-9AF5-95D0A50059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83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599B4-D968-45D1-BA8A-5D0BA15BA80D}" type="slidenum">
              <a:rPr lang="ar-SA" smtClean="0"/>
              <a:pPr/>
              <a:t>13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26F01-FF96-4EBA-871E-E183368A4B95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09435-F84B-4DF9-9059-9F6CDE69FB73}" type="slidenum">
              <a:rPr lang="ar-SA" smtClean="0"/>
              <a:pPr/>
              <a:t>18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29DEF-0DBB-41D5-9AF5-95D0A5005922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08481-E8C5-4D0F-A35C-379E776A99BA}" type="slidenum">
              <a:rPr lang="ar-SA" smtClean="0">
                <a:solidFill>
                  <a:prstClr val="black"/>
                </a:solidFill>
              </a:rPr>
              <a:pPr/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30AF-11FA-4C4C-BEBC-2C8F725FDCBE}" type="datetimeFigureOut">
              <a:rPr lang="ar-SA" smtClean="0">
                <a:solidFill>
                  <a:srgbClr val="564B3C"/>
                </a:solidFill>
              </a:rPr>
              <a:pPr/>
              <a:t>18/12/35</a:t>
            </a:fld>
            <a:endParaRPr lang="ar-SA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129A4F-27CC-46CC-8F8E-30105BAC019C}" type="slidenum">
              <a:rPr lang="ar-SA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ar-SA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5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30AF-11FA-4C4C-BEBC-2C8F725FDCBE}" type="datetimeFigureOut">
              <a:rPr lang="ar-SA" smtClean="0">
                <a:solidFill>
                  <a:srgbClr val="564B3C"/>
                </a:solidFill>
              </a:rPr>
              <a:pPr/>
              <a:t>18/12/35</a:t>
            </a:fld>
            <a:endParaRPr lang="ar-SA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9A4F-27CC-46CC-8F8E-30105BAC019C}" type="slidenum">
              <a:rPr lang="ar-SA" smtClean="0">
                <a:solidFill>
                  <a:srgbClr val="564B3C"/>
                </a:solidFill>
              </a:rPr>
              <a:pPr/>
              <a:t>‹#›</a:t>
            </a:fld>
            <a:endParaRPr lang="ar-SA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3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30AF-11FA-4C4C-BEBC-2C8F725FDCBE}" type="datetimeFigureOut">
              <a:rPr lang="ar-SA" smtClean="0">
                <a:solidFill>
                  <a:srgbClr val="564B3C"/>
                </a:solidFill>
              </a:rPr>
              <a:pPr/>
              <a:t>18/12/35</a:t>
            </a:fld>
            <a:endParaRPr lang="ar-SA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9A4F-27CC-46CC-8F8E-30105BAC019C}" type="slidenum">
              <a:rPr lang="ar-SA" smtClean="0">
                <a:solidFill>
                  <a:srgbClr val="564B3C"/>
                </a:solidFill>
              </a:rPr>
              <a:pPr/>
              <a:t>‹#›</a:t>
            </a:fld>
            <a:endParaRPr lang="ar-SA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3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81D5EF-F57B-4C73-9991-40703748BAF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A4551-C6E9-4C19-A653-AF8BA885CEE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18C0AD6-B9F6-445D-BF80-B52D8585587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AD719712-1F80-4317-8DA3-EAFB3FAD72D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3F17795-F594-417A-A871-132D2977B46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F4179-BD84-47AF-B477-E9B71E2CF55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F8695594-EF12-4DD3-9603-E93DB597B60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3A36F0B-086F-4B3E-9122-D17AA841C0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30AF-11FA-4C4C-BEBC-2C8F725FDCBE}" type="datetimeFigureOut">
              <a:rPr lang="ar-SA" smtClean="0">
                <a:solidFill>
                  <a:srgbClr val="564B3C"/>
                </a:solidFill>
              </a:rPr>
              <a:pPr/>
              <a:t>18/12/35</a:t>
            </a:fld>
            <a:endParaRPr lang="ar-SA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9A4F-27CC-46CC-8F8E-30105BAC019C}" type="slidenum">
              <a:rPr lang="ar-SA" smtClean="0">
                <a:solidFill>
                  <a:srgbClr val="564B3C"/>
                </a:solidFill>
              </a:rPr>
              <a:pPr/>
              <a:t>‹#›</a:t>
            </a:fld>
            <a:endParaRPr lang="ar-SA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49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16A40B8F-601A-45D6-94A5-ABA4688613C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289-B1CB-46CC-8FC9-BB4AB009F52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06A53-B039-4ACC-AB7B-7B2D7C0EBDF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30AF-11FA-4C4C-BEBC-2C8F725FDCBE}" type="datetimeFigureOut">
              <a:rPr lang="ar-SA" smtClean="0">
                <a:solidFill>
                  <a:srgbClr val="564B3C"/>
                </a:solidFill>
              </a:rPr>
              <a:pPr/>
              <a:t>18/12/35</a:t>
            </a:fld>
            <a:endParaRPr lang="ar-SA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9A4F-27CC-46CC-8F8E-30105BAC019C}" type="slidenum">
              <a:rPr lang="ar-SA" smtClean="0">
                <a:solidFill>
                  <a:srgbClr val="564B3C"/>
                </a:solidFill>
              </a:rPr>
              <a:pPr/>
              <a:t>‹#›</a:t>
            </a:fld>
            <a:endParaRPr lang="ar-SA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8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30AF-11FA-4C4C-BEBC-2C8F725FDCBE}" type="datetimeFigureOut">
              <a:rPr lang="ar-SA" smtClean="0">
                <a:solidFill>
                  <a:srgbClr val="564B3C"/>
                </a:solidFill>
              </a:rPr>
              <a:pPr/>
              <a:t>18/12/35</a:t>
            </a:fld>
            <a:endParaRPr lang="ar-SA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9A4F-27CC-46CC-8F8E-30105BAC019C}" type="slidenum">
              <a:rPr lang="ar-SA" smtClean="0">
                <a:solidFill>
                  <a:srgbClr val="564B3C"/>
                </a:solidFill>
              </a:rPr>
              <a:pPr/>
              <a:t>‹#›</a:t>
            </a:fld>
            <a:endParaRPr lang="ar-SA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5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30AF-11FA-4C4C-BEBC-2C8F725FDCBE}" type="datetimeFigureOut">
              <a:rPr lang="ar-SA" smtClean="0">
                <a:solidFill>
                  <a:srgbClr val="564B3C"/>
                </a:solidFill>
              </a:rPr>
              <a:pPr/>
              <a:t>18/12/35</a:t>
            </a:fld>
            <a:endParaRPr lang="ar-SA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9A4F-27CC-46CC-8F8E-30105BAC019C}" type="slidenum">
              <a:rPr lang="ar-SA" smtClean="0">
                <a:solidFill>
                  <a:srgbClr val="564B3C"/>
                </a:solidFill>
              </a:rPr>
              <a:pPr/>
              <a:t>‹#›</a:t>
            </a:fld>
            <a:endParaRPr lang="ar-SA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6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30AF-11FA-4C4C-BEBC-2C8F725FDCBE}" type="datetimeFigureOut">
              <a:rPr lang="ar-SA" smtClean="0">
                <a:solidFill>
                  <a:srgbClr val="564B3C"/>
                </a:solidFill>
              </a:rPr>
              <a:pPr/>
              <a:t>18/12/35</a:t>
            </a:fld>
            <a:endParaRPr lang="ar-SA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9A4F-27CC-46CC-8F8E-30105BAC019C}" type="slidenum">
              <a:rPr lang="ar-SA" smtClean="0">
                <a:solidFill>
                  <a:srgbClr val="564B3C"/>
                </a:solidFill>
              </a:rPr>
              <a:pPr/>
              <a:t>‹#›</a:t>
            </a:fld>
            <a:endParaRPr lang="ar-SA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6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30AF-11FA-4C4C-BEBC-2C8F725FDCBE}" type="datetimeFigureOut">
              <a:rPr lang="ar-SA" smtClean="0">
                <a:solidFill>
                  <a:srgbClr val="564B3C"/>
                </a:solidFill>
              </a:rPr>
              <a:pPr/>
              <a:t>18/12/35</a:t>
            </a:fld>
            <a:endParaRPr lang="ar-SA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9A4F-27CC-46CC-8F8E-30105BAC019C}" type="slidenum">
              <a:rPr lang="ar-SA" smtClean="0">
                <a:solidFill>
                  <a:srgbClr val="564B3C"/>
                </a:solidFill>
              </a:rPr>
              <a:pPr/>
              <a:t>‹#›</a:t>
            </a:fld>
            <a:endParaRPr lang="ar-SA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30AF-11FA-4C4C-BEBC-2C8F725FDCBE}" type="datetimeFigureOut">
              <a:rPr lang="ar-SA" smtClean="0">
                <a:solidFill>
                  <a:srgbClr val="564B3C"/>
                </a:solidFill>
              </a:rPr>
              <a:pPr/>
              <a:t>18/12/35</a:t>
            </a:fld>
            <a:endParaRPr lang="ar-SA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9A4F-27CC-46CC-8F8E-30105BAC019C}" type="slidenum">
              <a:rPr lang="ar-SA" smtClean="0">
                <a:solidFill>
                  <a:srgbClr val="564B3C"/>
                </a:solidFill>
              </a:rPr>
              <a:pPr/>
              <a:t>‹#›</a:t>
            </a:fld>
            <a:endParaRPr lang="ar-SA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2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30AF-11FA-4C4C-BEBC-2C8F725FDCBE}" type="datetimeFigureOut">
              <a:rPr lang="ar-SA" smtClean="0">
                <a:solidFill>
                  <a:srgbClr val="564B3C"/>
                </a:solidFill>
              </a:rPr>
              <a:pPr/>
              <a:t>18/12/35</a:t>
            </a:fld>
            <a:endParaRPr lang="ar-SA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9A4F-27CC-46CC-8F8E-30105BAC019C}" type="slidenum">
              <a:rPr lang="ar-SA" smtClean="0">
                <a:solidFill>
                  <a:srgbClr val="564B3C"/>
                </a:solidFill>
              </a:rPr>
              <a:pPr/>
              <a:t>‹#›</a:t>
            </a:fld>
            <a:endParaRPr lang="ar-SA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9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fld id="{6CBE30AF-11FA-4C4C-BEBC-2C8F725FDCBE}" type="datetimeFigureOut">
              <a:rPr lang="ar-SA" smtClean="0">
                <a:solidFill>
                  <a:srgbClr val="564B3C"/>
                </a:solidFill>
                <a:latin typeface="Century Gothic"/>
              </a:rPr>
              <a:pPr rtl="1" fontAlgn="auto">
                <a:spcBef>
                  <a:spcPts val="0"/>
                </a:spcBef>
                <a:spcAft>
                  <a:spcPts val="0"/>
                </a:spcAft>
              </a:pPr>
              <a:t>18/12/35</a:t>
            </a:fld>
            <a:endParaRPr lang="ar-SA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endParaRPr lang="ar-SA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fld id="{2F129A4F-27CC-46CC-8F8E-30105BAC019C}" type="slidenum">
              <a:rPr lang="ar-SA" smtClean="0">
                <a:solidFill>
                  <a:srgbClr val="564B3C"/>
                </a:solidFill>
                <a:latin typeface="Century Gothic"/>
              </a:rPr>
              <a:pPr rtl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ar-SA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1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fld id="{6CBE30AF-11FA-4C4C-BEBC-2C8F725FDCBE}" type="datetimeFigureOut">
              <a:rPr lang="ar-SA" smtClean="0">
                <a:solidFill>
                  <a:srgbClr val="564B3C"/>
                </a:solidFill>
                <a:latin typeface="Century Gothic"/>
              </a:rPr>
              <a:pPr rtl="1" fontAlgn="auto">
                <a:spcBef>
                  <a:spcPts val="0"/>
                </a:spcBef>
                <a:spcAft>
                  <a:spcPts val="0"/>
                </a:spcAft>
              </a:pPr>
              <a:t>18/12/35</a:t>
            </a:fld>
            <a:endParaRPr lang="ar-SA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endParaRPr lang="ar-SA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fld id="{2F129A4F-27CC-46CC-8F8E-30105BAC019C}" type="slidenum">
              <a:rPr lang="ar-SA" smtClean="0">
                <a:solidFill>
                  <a:srgbClr val="564B3C"/>
                </a:solidFill>
                <a:latin typeface="Century Gothic"/>
              </a:rPr>
              <a:pPr rtl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ar-SA">
              <a:solidFill>
                <a:srgbClr val="564B3C"/>
              </a:solidFill>
              <a:latin typeface="Century Gothic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533400"/>
            <a:ext cx="8062912" cy="171291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Introduction to Immunology</a:t>
            </a:r>
            <a:br>
              <a:rPr lang="en-US" sz="3600" dirty="0"/>
            </a:br>
            <a:r>
              <a:rPr lang="en-US" sz="3600" dirty="0"/>
              <a:t>&amp;</a:t>
            </a:r>
            <a:br>
              <a:rPr lang="en-US" sz="3600" dirty="0"/>
            </a:br>
            <a:r>
              <a:rPr lang="en-US" sz="3600" dirty="0"/>
              <a:t>Lymphoid System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3657600"/>
            <a:ext cx="8062912" cy="2895600"/>
          </a:xfrm>
        </p:spPr>
        <p:txBody>
          <a:bodyPr/>
          <a:lstStyle/>
          <a:p>
            <a:pPr marL="36576" marR="0" lvl="0" algn="ctr" rtl="0">
              <a:buClr>
                <a:srgbClr val="F07F09"/>
              </a:buClr>
            </a:pPr>
            <a:r>
              <a:rPr lang="en-US" sz="2800" b="1" dirty="0">
                <a:ln>
                  <a:noFill/>
                </a:ln>
                <a:solidFill>
                  <a:srgbClr val="7030A0"/>
                </a:solidFill>
                <a:latin typeface="Verdana"/>
              </a:rPr>
              <a:t>Dr. </a:t>
            </a:r>
            <a:r>
              <a:rPr lang="en-US" sz="2800" b="1" dirty="0" err="1">
                <a:ln>
                  <a:noFill/>
                </a:ln>
                <a:solidFill>
                  <a:srgbClr val="7030A0"/>
                </a:solidFill>
                <a:latin typeface="Verdana"/>
              </a:rPr>
              <a:t>Hend</a:t>
            </a:r>
            <a:r>
              <a:rPr lang="en-US" sz="2800" b="1" dirty="0">
                <a:ln>
                  <a:noFill/>
                </a:ln>
                <a:solidFill>
                  <a:srgbClr val="7030A0"/>
                </a:solidFill>
                <a:latin typeface="Verdana"/>
              </a:rPr>
              <a:t> </a:t>
            </a:r>
            <a:r>
              <a:rPr lang="en-US" sz="2800" b="1" dirty="0" err="1">
                <a:ln>
                  <a:noFill/>
                </a:ln>
                <a:solidFill>
                  <a:srgbClr val="7030A0"/>
                </a:solidFill>
                <a:latin typeface="Verdana"/>
              </a:rPr>
              <a:t>Alotaibi</a:t>
            </a:r>
            <a:endParaRPr lang="en-US" sz="2800" b="1" dirty="0">
              <a:ln>
                <a:noFill/>
              </a:ln>
              <a:solidFill>
                <a:srgbClr val="7030A0"/>
              </a:solidFill>
              <a:latin typeface="Verdana"/>
            </a:endParaRPr>
          </a:p>
          <a:p>
            <a:pPr marL="36576" marR="0" lvl="0" algn="ctr" rtl="0">
              <a:buClr>
                <a:srgbClr val="F07F09"/>
              </a:buClr>
            </a:pPr>
            <a:endParaRPr lang="en-US" sz="2000" b="1" dirty="0">
              <a:ln>
                <a:noFill/>
              </a:ln>
              <a:solidFill>
                <a:srgbClr val="CF543F">
                  <a:lumMod val="75000"/>
                </a:srgbClr>
              </a:solidFill>
              <a:latin typeface="Verdana"/>
            </a:endParaRPr>
          </a:p>
          <a:p>
            <a:pPr marL="36576" marR="0" lvl="0" algn="ctr" rtl="0">
              <a:buClr>
                <a:srgbClr val="F07F09"/>
              </a:buClr>
            </a:pPr>
            <a:r>
              <a:rPr lang="en-US" sz="180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 &amp; Consultant </a:t>
            </a:r>
          </a:p>
          <a:p>
            <a:pPr marL="36576" marR="0" lvl="0" algn="ctr" rtl="0">
              <a:buClr>
                <a:srgbClr val="F07F09"/>
              </a:buClr>
            </a:pPr>
            <a:r>
              <a:rPr lang="en-US" sz="180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Medicine, King Saud University</a:t>
            </a:r>
          </a:p>
          <a:p>
            <a:pPr marL="36576" marR="0" lvl="0" algn="ctr" rtl="0">
              <a:buClr>
                <a:srgbClr val="F07F09"/>
              </a:buClr>
            </a:pPr>
            <a:r>
              <a:rPr lang="ar-SA" sz="180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Dermatology Department /KKUH</a:t>
            </a:r>
          </a:p>
          <a:p>
            <a:pPr marR="0" lvl="0" algn="ctr" rtl="0">
              <a:spcBef>
                <a:spcPct val="20000"/>
              </a:spcBef>
              <a:buClr>
                <a:srgbClr val="CEB966"/>
              </a:buClr>
              <a:buSzPct val="85000"/>
            </a:pPr>
            <a:r>
              <a:rPr lang="en-US" sz="1600" b="1" cap="all" spc="250" dirty="0" smtClean="0">
                <a:ln>
                  <a:noFill/>
                </a:ln>
                <a:solidFill>
                  <a:srgbClr val="7030A0"/>
                </a:solidFill>
                <a:latin typeface="Georgia"/>
              </a:rPr>
              <a:t>13/10/2014</a:t>
            </a:r>
            <a:endParaRPr lang="en-US" sz="1600" b="1" cap="all" spc="250" dirty="0">
              <a:ln>
                <a:noFill/>
              </a:ln>
              <a:solidFill>
                <a:srgbClr val="7030A0"/>
              </a:solidFill>
              <a:latin typeface="Georgia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8503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7924800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0066"/>
                </a:solidFill>
              </a:rPr>
              <a:t>Antigen (Ag): </a:t>
            </a:r>
            <a:r>
              <a:rPr lang="en-US" sz="2800" dirty="0" smtClean="0"/>
              <a:t>any substance (usually foreign) that binds specifically to a component of adaptive immunity.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ABAB"/>
                </a:solidFill>
              </a:rPr>
              <a:t>Allergen</a:t>
            </a:r>
            <a:r>
              <a:rPr lang="en-US" sz="2800" dirty="0" smtClean="0">
                <a:solidFill>
                  <a:srgbClr val="FFABAB"/>
                </a:solidFill>
              </a:rPr>
              <a:t>: </a:t>
            </a:r>
            <a:r>
              <a:rPr lang="en-US" sz="2800" dirty="0" smtClean="0"/>
              <a:t>noninfectious antigens that induce hypersensitivity reactions, most commonly </a:t>
            </a:r>
            <a:r>
              <a:rPr lang="en-US" sz="2800" dirty="0" err="1" smtClean="0"/>
              <a:t>IgE</a:t>
            </a:r>
            <a:r>
              <a:rPr lang="en-US" sz="2800" dirty="0" smtClean="0"/>
              <a:t>-mediated type I reactions</a:t>
            </a:r>
            <a:r>
              <a:rPr lang="en-US" sz="28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CC66FF"/>
                </a:solidFill>
              </a:rPr>
              <a:t>Immunoglobulin (Ig) or Antibodies: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Secreted from plasma </a:t>
            </a:r>
            <a:r>
              <a:rPr lang="en-US" sz="2800" dirty="0" smtClean="0"/>
              <a:t>cell.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Consists of a heavy or light polypeptide chain.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4648200"/>
          </a:xfrm>
        </p:spPr>
        <p:txBody>
          <a:bodyPr/>
          <a:lstStyle/>
          <a:p>
            <a:pPr algn="l" rtl="0" eaLnBrk="1" hangingPunct="1"/>
            <a:r>
              <a:rPr lang="en-US" sz="2800" b="1" dirty="0" smtClean="0">
                <a:solidFill>
                  <a:srgbClr val="F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Immunity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host defenses that are mediated by T &amp; B cells following exposure to Ag.</a:t>
            </a:r>
          </a:p>
          <a:p>
            <a:pPr algn="l" rtl="0" eaLnBrk="1" hangingPunct="1"/>
            <a:r>
              <a:rPr lang="en-US" sz="2800" b="1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Innate immunity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Nonspecific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host defenses that exist prior to exposure to Ag.</a:t>
            </a:r>
            <a:endParaRPr lang="ar-S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a disease causing organism</a:t>
            </a:r>
          </a:p>
          <a:p>
            <a:pPr algn="l" rtl="0" eaLnBrk="1" hangingPunct="1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deliberate induction of protective immunity to a pathogen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772198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Microorganisms &amp; their related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  (proteins, polysaccharides, lipids)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Environmental substances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Drugs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Organs, tissues, cells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905000" y="914400"/>
            <a:ext cx="5925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latin typeface="Comic Sans MS" pitchFamily="66" charset="0"/>
                <a:ea typeface="新細明體" pitchFamily="18" charset="-120"/>
                <a:cs typeface="Arial" charset="0"/>
              </a:rPr>
              <a:t>Where &amp; what are antigens?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76B5A2DB"/>
          <p:cNvPicPr>
            <a:picLocks noChangeAspect="1" noChangeArrowheads="1"/>
          </p:cNvPicPr>
          <p:nvPr/>
        </p:nvPicPr>
        <p:blipFill>
          <a:blip r:embed="rId3" cstate="print"/>
          <a:srcRect l="34509" t="32384" r="38510" b="48917"/>
          <a:stretch>
            <a:fillRect/>
          </a:stretch>
        </p:blipFill>
        <p:spPr bwMode="auto">
          <a:xfrm>
            <a:off x="2057400" y="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76B5A2DB"/>
          <p:cNvPicPr>
            <a:picLocks noChangeAspect="1" noChangeArrowheads="1"/>
          </p:cNvPicPr>
          <p:nvPr/>
        </p:nvPicPr>
        <p:blipFill>
          <a:blip r:embed="rId3" cstate="print"/>
          <a:srcRect l="63023" t="12160" r="13672" b="69281"/>
          <a:stretch>
            <a:fillRect/>
          </a:stretch>
        </p:blipFill>
        <p:spPr bwMode="auto">
          <a:xfrm>
            <a:off x="0" y="0"/>
            <a:ext cx="2286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76B5A2DB"/>
          <p:cNvPicPr>
            <a:picLocks noChangeAspect="1" noChangeArrowheads="1"/>
          </p:cNvPicPr>
          <p:nvPr/>
        </p:nvPicPr>
        <p:blipFill>
          <a:blip r:embed="rId3" cstate="print"/>
          <a:srcRect l="63373" t="31927" r="10902" b="48917"/>
          <a:stretch>
            <a:fillRect/>
          </a:stretch>
        </p:blipFill>
        <p:spPr bwMode="auto">
          <a:xfrm>
            <a:off x="0" y="2209800"/>
            <a:ext cx="2454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76B5A2DB"/>
          <p:cNvPicPr>
            <a:picLocks noChangeAspect="1" noChangeArrowheads="1"/>
          </p:cNvPicPr>
          <p:nvPr/>
        </p:nvPicPr>
        <p:blipFill>
          <a:blip r:embed="rId3" cstate="print"/>
          <a:srcRect l="64000" t="51996" r="10274" b="28848"/>
          <a:stretch>
            <a:fillRect/>
          </a:stretch>
        </p:blipFill>
        <p:spPr bwMode="auto">
          <a:xfrm>
            <a:off x="0" y="4572000"/>
            <a:ext cx="2232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76B5A2DB"/>
          <p:cNvPicPr>
            <a:picLocks noChangeAspect="1" noChangeArrowheads="1"/>
          </p:cNvPicPr>
          <p:nvPr/>
        </p:nvPicPr>
        <p:blipFill>
          <a:blip r:embed="rId3" cstate="print"/>
          <a:srcRect l="64627" t="72520" r="9647" b="8780"/>
          <a:stretch>
            <a:fillRect/>
          </a:stretch>
        </p:blipFill>
        <p:spPr bwMode="auto">
          <a:xfrm>
            <a:off x="213360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12315" r="38510" b="68985"/>
          <a:stretch>
            <a:fillRect/>
          </a:stretch>
        </p:blipFill>
        <p:spPr bwMode="auto">
          <a:xfrm>
            <a:off x="2185988" y="2338388"/>
            <a:ext cx="25431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52452" r="38510" b="28392"/>
          <a:stretch>
            <a:fillRect/>
          </a:stretch>
        </p:blipFill>
        <p:spPr bwMode="auto">
          <a:xfrm>
            <a:off x="4562475" y="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76B5A2DB"/>
          <p:cNvPicPr>
            <a:picLocks noChangeAspect="1" noChangeArrowheads="1"/>
          </p:cNvPicPr>
          <p:nvPr/>
        </p:nvPicPr>
        <p:blipFill>
          <a:blip r:embed="rId3" cstate="print"/>
          <a:srcRect l="35765" t="72804" r="38510" b="8038"/>
          <a:stretch>
            <a:fillRect/>
          </a:stretch>
        </p:blipFill>
        <p:spPr bwMode="auto">
          <a:xfrm>
            <a:off x="6838950" y="4495800"/>
            <a:ext cx="2305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3" descr="76B5A2DB"/>
          <p:cNvPicPr>
            <a:picLocks noChangeAspect="1" noChangeArrowheads="1"/>
          </p:cNvPicPr>
          <p:nvPr/>
        </p:nvPicPr>
        <p:blipFill>
          <a:blip r:embed="rId3" cstate="print"/>
          <a:srcRect l="8156" t="73660" r="66745" b="8022"/>
          <a:stretch>
            <a:fillRect/>
          </a:stretch>
        </p:blipFill>
        <p:spPr bwMode="auto">
          <a:xfrm>
            <a:off x="6867525" y="2362200"/>
            <a:ext cx="227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4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52908" r="66745" b="28392"/>
          <a:stretch>
            <a:fillRect/>
          </a:stretch>
        </p:blipFill>
        <p:spPr bwMode="auto">
          <a:xfrm>
            <a:off x="4572000" y="2327275"/>
            <a:ext cx="23241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5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32840" r="66745" b="48460"/>
          <a:stretch>
            <a:fillRect/>
          </a:stretch>
        </p:blipFill>
        <p:spPr bwMode="auto">
          <a:xfrm>
            <a:off x="4572000" y="4551363"/>
            <a:ext cx="23622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6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12772" r="67999" b="68300"/>
          <a:stretch>
            <a:fillRect/>
          </a:stretch>
        </p:blipFill>
        <p:spPr bwMode="auto">
          <a:xfrm>
            <a:off x="6867525" y="0"/>
            <a:ext cx="227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4500"/>
            <a:ext cx="7776864" cy="446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2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igure-02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80772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Connector 2"/>
          <p:cNvSpPr/>
          <p:nvPr/>
        </p:nvSpPr>
        <p:spPr>
          <a:xfrm>
            <a:off x="1295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458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28"/>
          <p:cNvSpPr txBox="1">
            <a:spLocks noChangeArrowheads="1"/>
          </p:cNvSpPr>
          <p:nvPr/>
        </p:nvSpPr>
        <p:spPr bwMode="auto">
          <a:xfrm>
            <a:off x="4572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Th1 (CD4)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6096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7731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0574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2209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581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44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5626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7261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3152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74787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8" name="TextBox 40"/>
          <p:cNvSpPr txBox="1">
            <a:spLocks noChangeArrowheads="1"/>
          </p:cNvSpPr>
          <p:nvPr/>
        </p:nvSpPr>
        <p:spPr bwMode="auto">
          <a:xfrm>
            <a:off x="20574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Th2 (CD4)</a:t>
            </a:r>
          </a:p>
        </p:txBody>
      </p:sp>
      <p:sp>
        <p:nvSpPr>
          <p:cNvPr id="13329" name="TextBox 41"/>
          <p:cNvSpPr txBox="1">
            <a:spLocks noChangeArrowheads="1"/>
          </p:cNvSpPr>
          <p:nvPr/>
        </p:nvSpPr>
        <p:spPr bwMode="auto">
          <a:xfrm>
            <a:off x="152400" y="4572000"/>
            <a:ext cx="1066800" cy="64611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helper lymphocyte (CD4)</a:t>
            </a:r>
          </a:p>
        </p:txBody>
      </p:sp>
      <p:sp>
        <p:nvSpPr>
          <p:cNvPr id="13330" name="TextBox 42"/>
          <p:cNvSpPr txBox="1">
            <a:spLocks noChangeArrowheads="1"/>
          </p:cNvSpPr>
          <p:nvPr/>
        </p:nvSpPr>
        <p:spPr bwMode="auto">
          <a:xfrm>
            <a:off x="3276600" y="5486400"/>
            <a:ext cx="1524000" cy="46196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cytotoxic lymphocyte (CD8)</a:t>
            </a:r>
          </a:p>
        </p:txBody>
      </p:sp>
      <p:sp>
        <p:nvSpPr>
          <p:cNvPr id="13331" name="TextBox 43"/>
          <p:cNvSpPr txBox="1">
            <a:spLocks noChangeArrowheads="1"/>
          </p:cNvSpPr>
          <p:nvPr/>
        </p:nvSpPr>
        <p:spPr bwMode="auto">
          <a:xfrm>
            <a:off x="5257800" y="5667375"/>
            <a:ext cx="1676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Natural Killer Cell</a:t>
            </a:r>
          </a:p>
        </p:txBody>
      </p:sp>
      <p:sp>
        <p:nvSpPr>
          <p:cNvPr id="13332" name="TextBox 44"/>
          <p:cNvSpPr txBox="1">
            <a:spLocks noChangeArrowheads="1"/>
          </p:cNvSpPr>
          <p:nvPr/>
        </p:nvSpPr>
        <p:spPr bwMode="auto">
          <a:xfrm>
            <a:off x="7162800" y="5667375"/>
            <a:ext cx="1295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B lymphocyte</a:t>
            </a:r>
          </a:p>
        </p:txBody>
      </p:sp>
      <p:sp>
        <p:nvSpPr>
          <p:cNvPr id="13333" name="TextBox 45"/>
          <p:cNvSpPr txBox="1">
            <a:spLocks noChangeArrowheads="1"/>
          </p:cNvSpPr>
          <p:nvPr/>
        </p:nvSpPr>
        <p:spPr bwMode="auto">
          <a:xfrm>
            <a:off x="1905000" y="9525"/>
            <a:ext cx="5486400" cy="585788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Antigen Presenting Cells</a:t>
            </a:r>
          </a:p>
        </p:txBody>
      </p:sp>
      <p:sp>
        <p:nvSpPr>
          <p:cNvPr id="13334" name="TextBox 46"/>
          <p:cNvSpPr txBox="1">
            <a:spLocks noChangeArrowheads="1"/>
          </p:cNvSpPr>
          <p:nvPr/>
        </p:nvSpPr>
        <p:spPr bwMode="auto">
          <a:xfrm>
            <a:off x="0" y="3211513"/>
            <a:ext cx="9144000" cy="585787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Responding Cells</a:t>
            </a:r>
          </a:p>
        </p:txBody>
      </p:sp>
      <p:sp>
        <p:nvSpPr>
          <p:cNvPr id="23" name="Down Arrow 22"/>
          <p:cNvSpPr/>
          <p:nvPr/>
        </p:nvSpPr>
        <p:spPr>
          <a:xfrm rot="2249373">
            <a:off x="1212850" y="53340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9652585">
            <a:off x="1968500" y="53721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970525">
            <a:off x="7159625" y="430688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83887">
            <a:off x="7081838" y="4902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04807">
            <a:off x="7561263" y="52705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21721">
            <a:off x="8153400" y="49847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45501">
            <a:off x="8083550" y="43053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Brace 29"/>
          <p:cNvSpPr/>
          <p:nvPr/>
        </p:nvSpPr>
        <p:spPr>
          <a:xfrm rot="16200000">
            <a:off x="2665412" y="3427413"/>
            <a:ext cx="384175" cy="1905000"/>
          </a:xfrm>
          <a:prstGeom prst="rightBrac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3" name="TextBox 56"/>
          <p:cNvSpPr txBox="1">
            <a:spLocks noChangeArrowheads="1"/>
          </p:cNvSpPr>
          <p:nvPr/>
        </p:nvSpPr>
        <p:spPr bwMode="auto">
          <a:xfrm>
            <a:off x="1752600" y="3886200"/>
            <a:ext cx="22098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CD3 Positive T Lymphocyte</a:t>
            </a:r>
          </a:p>
        </p:txBody>
      </p:sp>
      <p:pic>
        <p:nvPicPr>
          <p:cNvPr id="133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663">
            <a:off x="7629525" y="41084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Types of Immunity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/>
            <a:r>
              <a:rPr lang="en-US" sz="2800" b="1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Innate (nonspecific) </a:t>
            </a:r>
            <a:r>
              <a:rPr lang="en-US" sz="2800" b="1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Immunity</a:t>
            </a:r>
          </a:p>
          <a:p>
            <a:pPr lvl="1" algn="l" rt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immunity you are born with ! Does not rely on previous exposure to infectious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  <a:p>
            <a:pPr lvl="1" algn="l" rt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Shorter duration</a:t>
            </a:r>
          </a:p>
          <a:p>
            <a:pPr lvl="1" algn="l" rtl="0" eaLnBrk="1" hangingPunct="1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</a:p>
          <a:p>
            <a:pPr lvl="1" algn="l" rtl="0" eaLnBrk="1" hangingPunct="1">
              <a:buFontTx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sz="2800" b="1" dirty="0" smtClean="0"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(specific) Immunity</a:t>
            </a:r>
          </a:p>
          <a:p>
            <a:pPr lvl="1" algn="l" rtl="0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of an antigen specific B and T lymphocytes to an antigen</a:t>
            </a:r>
          </a:p>
          <a:p>
            <a:pPr lvl="1" algn="l" rtl="0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Exhibit immunological memory, specificity and self/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nonself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Adaptive Immunity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b="1" dirty="0" err="1" smtClean="0">
                <a:solidFill>
                  <a:srgbClr val="FF0066"/>
                </a:solidFill>
              </a:rPr>
              <a:t>Humoral</a:t>
            </a:r>
            <a:r>
              <a:rPr lang="en-US" b="1" dirty="0" smtClean="0">
                <a:solidFill>
                  <a:srgbClr val="FF0066"/>
                </a:solidFill>
              </a:rPr>
              <a:t> immunity</a:t>
            </a:r>
          </a:p>
          <a:p>
            <a:pPr lvl="1" algn="l" rtl="0" eaLnBrk="1" hangingPunct="1"/>
            <a:r>
              <a:rPr lang="en-US" dirty="0" smtClean="0"/>
              <a:t>Immunity that is mediated by antibodies (B cells)</a:t>
            </a:r>
          </a:p>
          <a:p>
            <a:pPr algn="l" rtl="0" eaLnBrk="1" hangingPunct="1"/>
            <a:endParaRPr lang="en-US" b="1" dirty="0" smtClean="0"/>
          </a:p>
          <a:p>
            <a:pPr algn="l" rtl="0" eaLnBrk="1" hangingPunct="1"/>
            <a:r>
              <a:rPr lang="en-US" b="1" dirty="0" smtClean="0">
                <a:solidFill>
                  <a:srgbClr val="7030A0"/>
                </a:solidFill>
              </a:rPr>
              <a:t>Cell Mediated Immunity</a:t>
            </a:r>
          </a:p>
          <a:p>
            <a:pPr lvl="1" algn="l" rtl="0" eaLnBrk="1" hangingPunct="1"/>
            <a:r>
              <a:rPr lang="en-US" dirty="0" smtClean="0"/>
              <a:t>Immune response in which antigen specific T cells dominate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A803C"/>
                </a:solidFill>
              </a:rPr>
              <a:t>Comparison of Innate Immunity to Adaptive Immunity</a:t>
            </a:r>
            <a:endParaRPr lang="ar-SA" sz="2800" dirty="0">
              <a:solidFill>
                <a:srgbClr val="FA803C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047" y="1752600"/>
            <a:ext cx="8003906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1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To know the historical perspective of immunology</a:t>
            </a:r>
          </a:p>
          <a:p>
            <a:pPr algn="l" rtl="0"/>
            <a:r>
              <a:rPr lang="en-US" dirty="0" smtClean="0"/>
              <a:t>To be familiar with the basic terminology and definitions of immunology</a:t>
            </a:r>
          </a:p>
          <a:p>
            <a:pPr algn="l" rtl="0"/>
            <a:r>
              <a:rPr lang="en-US" dirty="0" smtClean="0"/>
              <a:t>Cells of immune response</a:t>
            </a:r>
          </a:p>
          <a:p>
            <a:pPr algn="l" rtl="0"/>
            <a:r>
              <a:rPr lang="en-US" dirty="0" smtClean="0"/>
              <a:t>To understand types of immune responses</a:t>
            </a:r>
          </a:p>
          <a:p>
            <a:pPr algn="l" rtl="0"/>
            <a:r>
              <a:rPr lang="en-US" dirty="0" smtClean="0"/>
              <a:t>To know about the lymphoid system</a:t>
            </a:r>
          </a:p>
          <a:p>
            <a:pPr algn="l" rtl="0"/>
            <a:r>
              <a:rPr lang="en-US" dirty="0" smtClean="0"/>
              <a:t>To understand T and B cell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8372"/>
            <a:ext cx="8291264" cy="1353753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00615"/>
            <a:ext cx="8229600" cy="367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6672"/>
            <a:ext cx="1522859" cy="15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09600" y="38100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33CC"/>
                </a:solidFill>
              </a:rPr>
              <a:t>Lymphatic vessels and lymphoid organs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85800" y="11430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Lymphoid System</a:t>
            </a:r>
          </a:p>
        </p:txBody>
      </p:sp>
      <p:pic>
        <p:nvPicPr>
          <p:cNvPr id="5" name="Picture 3" descr="figure-02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28600"/>
            <a:ext cx="71628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Primary Lymphoid Organs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305800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Secondary Lymphoid </a:t>
            </a:r>
            <a:r>
              <a:rPr lang="en-US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Organs</a:t>
            </a:r>
          </a:p>
          <a:p>
            <a:pPr>
              <a:defRPr/>
            </a:pPr>
            <a:endParaRPr lang="en-US" sz="36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Spleen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Lymph nodes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Tonsils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Appendix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MALT 	(Mucosa Associated 				Lymphoid Tissue) 			-  	</a:t>
            </a:r>
            <a:r>
              <a:rPr lang="en-US" sz="36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Peyer’s</a:t>
            </a: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patches</a:t>
            </a:r>
            <a:endParaRPr lang="en-US" sz="3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20574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	</a:t>
            </a:r>
            <a:r>
              <a:rPr lang="en-US" sz="4000" b="1" dirty="0">
                <a:latin typeface="Comic Sans MS" pitchFamily="66" charset="0"/>
              </a:rPr>
              <a:t>Lymphoid series comprise of two main lymphocyte populations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40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0033CC"/>
                </a:solidFill>
              </a:rPr>
              <a:t>T cells and B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09601"/>
            <a:ext cx="8637588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 Differentiation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524001"/>
            <a:ext cx="5105400" cy="5105399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Originate in Bone Marrow then migrate to Thymus for development.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cell precursors differentiate into mature T cells 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thymus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Stem cells </a:t>
            </a:r>
            <a:r>
              <a:rPr lang="en-US" sz="2400" dirty="0">
                <a:solidFill>
                  <a:srgbClr val="F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antigen receptors and CD3, CD4, CD8 surface markers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their passage through thymus they differentiate into T cells expressing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either markers (</a:t>
            </a:r>
            <a:r>
              <a:rPr lang="en-US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 or CD8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799"/>
            <a:ext cx="3379788" cy="50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609600"/>
            <a:ext cx="7793037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0066"/>
                </a:solidFill>
                <a:latin typeface="+mn-lt"/>
              </a:rPr>
              <a:t>All</a:t>
            </a:r>
            <a:r>
              <a:rPr lang="en-US" sz="3200" dirty="0">
                <a:latin typeface="+mn-lt"/>
              </a:rPr>
              <a:t> T cells have </a:t>
            </a:r>
            <a:r>
              <a:rPr lang="en-US" sz="3200" dirty="0">
                <a:solidFill>
                  <a:srgbClr val="FF0066"/>
                </a:solidFill>
                <a:latin typeface="+mn-lt"/>
              </a:rPr>
              <a:t>CD3</a:t>
            </a:r>
            <a:r>
              <a:rPr lang="en-US" sz="3200" dirty="0">
                <a:latin typeface="+mn-lt"/>
              </a:rPr>
              <a:t> proteins on their cell surface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CC66FF"/>
                </a:solidFill>
                <a:latin typeface="+mn-lt"/>
              </a:rPr>
              <a:t>Mature</a:t>
            </a:r>
            <a:r>
              <a:rPr lang="en-US" sz="3200" dirty="0">
                <a:latin typeface="+mn-lt"/>
              </a:rPr>
              <a:t> T cells have either </a:t>
            </a:r>
            <a:r>
              <a:rPr lang="en-US" sz="3200" dirty="0">
                <a:solidFill>
                  <a:srgbClr val="CC66FF"/>
                </a:solidFill>
                <a:latin typeface="+mn-lt"/>
              </a:rPr>
              <a:t>CD4</a:t>
            </a:r>
            <a:r>
              <a:rPr lang="en-US" sz="3200" dirty="0">
                <a:latin typeface="+mn-lt"/>
              </a:rPr>
              <a:t> or </a:t>
            </a:r>
            <a:r>
              <a:rPr lang="en-US" sz="3200" dirty="0">
                <a:solidFill>
                  <a:srgbClr val="CC66FF"/>
                </a:solidFill>
                <a:latin typeface="+mn-lt"/>
              </a:rPr>
              <a:t>CD8</a:t>
            </a:r>
            <a:r>
              <a:rPr lang="en-US" sz="3200" dirty="0">
                <a:latin typeface="+mn-lt"/>
              </a:rPr>
              <a:t> proteins but not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708025"/>
            <a:ext cx="8610600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CC66FF"/>
                </a:solidFill>
                <a:latin typeface="Comic Sans MS" pitchFamily="66" charset="0"/>
                <a:ea typeface="+mj-ea"/>
                <a:cs typeface="+mj-cs"/>
              </a:rPr>
              <a:t>Functions of Helper 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8077200" cy="4419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 Lymphocytes (Helper Type 1 and 2)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Help B cells to develop into antibody producing plasma cells (Th2)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Help CD8 cells to become activated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cytotoxic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 cells (Th1)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Help macrophages in cell mediated immunity (Th1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during inflammatory response.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82650" y="609600"/>
            <a:ext cx="7793038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FF0066"/>
                </a:solidFill>
                <a:latin typeface="Comic Sans MS" pitchFamily="66" charset="0"/>
                <a:ea typeface="+mj-ea"/>
                <a:cs typeface="+mj-cs"/>
              </a:rPr>
              <a:t>CD8 positive cells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91928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About </a:t>
            </a:r>
            <a:r>
              <a:rPr lang="en-US" sz="3200" dirty="0">
                <a:solidFill>
                  <a:srgbClr val="FF0066"/>
                </a:solidFill>
                <a:latin typeface="+mn-lt"/>
              </a:rPr>
              <a:t>35%</a:t>
            </a:r>
            <a:r>
              <a:rPr lang="en-US" sz="3200" dirty="0">
                <a:latin typeface="+mn-lt"/>
              </a:rPr>
              <a:t> of peripheral blood T cells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smtClean="0">
                <a:latin typeface="+mn-lt"/>
              </a:rPr>
              <a:t>Perform </a:t>
            </a:r>
            <a:r>
              <a:rPr lang="en-US" sz="3200" dirty="0" err="1">
                <a:latin typeface="+mn-lt"/>
              </a:rPr>
              <a:t>cytotoxic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functions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They kill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virus-infected cells, tumor </a:t>
            </a:r>
            <a:r>
              <a:rPr lang="en-US" sz="3200" dirty="0">
                <a:latin typeface="+mn-lt"/>
              </a:rPr>
              <a:t>and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allograft cells (transplant</a:t>
            </a: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)</a:t>
            </a:r>
            <a:endParaRPr lang="en-US" sz="3200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Comic Sans MS" pitchFamily="66" charset="0"/>
                <a:ea typeface="+mj-ea"/>
                <a:cs typeface="Times New Roman" pitchFamily="18" charset="0"/>
              </a:rPr>
              <a:t>B cells</a:t>
            </a:r>
            <a:endParaRPr lang="en-US" sz="4000" b="1" dirty="0"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1760538"/>
            <a:ext cx="5105400" cy="486886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During embryogenesis – 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fetal liver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Migrate to </a:t>
            </a:r>
            <a:r>
              <a:rPr lang="en-US" sz="2800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 marrow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final destination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800" dirty="0">
                <a:solidFill>
                  <a:srgbClr val="F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require thymus for maturation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57605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810000" y="8382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405752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 dirty="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Observation:</a:t>
            </a:r>
          </a:p>
          <a:p>
            <a:endParaRPr kumimoji="1" lang="en-US" altLang="zh-TW" sz="2400" dirty="0">
              <a:solidFill>
                <a:schemeClr val="tx2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400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Milkmaids who contracted </a:t>
            </a:r>
          </a:p>
          <a:p>
            <a:r>
              <a:rPr kumimoji="1" lang="en-US" altLang="zh-TW" sz="2400" dirty="0">
                <a:solidFill>
                  <a:srgbClr val="FF0066"/>
                </a:solidFill>
                <a:latin typeface="Comic Sans MS" pitchFamily="66" charset="0"/>
                <a:ea typeface="新細明體" pitchFamily="18" charset="-120"/>
              </a:rPr>
              <a:t>cowpox</a:t>
            </a:r>
            <a:r>
              <a:rPr kumimoji="1" lang="en-US" altLang="zh-TW" sz="2400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 (a mild disease) </a:t>
            </a:r>
          </a:p>
          <a:p>
            <a:r>
              <a:rPr kumimoji="1" lang="en-US" altLang="zh-TW" sz="2400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were subsequently immune </a:t>
            </a:r>
          </a:p>
          <a:p>
            <a:r>
              <a:rPr kumimoji="1" lang="en-US" altLang="zh-TW" sz="2400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to </a:t>
            </a:r>
            <a:r>
              <a:rPr kumimoji="1" lang="en-US" altLang="zh-TW" sz="2400" dirty="0">
                <a:solidFill>
                  <a:srgbClr val="FFABAB"/>
                </a:solidFill>
                <a:latin typeface="Comic Sans MS" pitchFamily="66" charset="0"/>
                <a:ea typeface="新細明體" pitchFamily="18" charset="-120"/>
              </a:rPr>
              <a:t>small pox</a:t>
            </a:r>
          </a:p>
        </p:txBody>
      </p:sp>
      <p:pic>
        <p:nvPicPr>
          <p:cNvPr id="53254" name="Picture 6" descr="擠牛奶的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513138"/>
            <a:ext cx="4629150" cy="3344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7" descr="Ed Jenner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050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7850" y="617538"/>
            <a:ext cx="7793038" cy="830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B cells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447800"/>
            <a:ext cx="5181600" cy="51816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 cells display </a:t>
            </a:r>
            <a:r>
              <a:rPr lang="en-US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</a:t>
            </a:r>
            <a:r>
              <a:rPr lang="en-US" sz="2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en-US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serves as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</a:t>
            </a:r>
            <a:r>
              <a:rPr lang="en-US" sz="2400" dirty="0" err="1">
                <a:solidFill>
                  <a:srgbClr val="F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IgD</a:t>
            </a:r>
            <a:r>
              <a:rPr lang="en-US" sz="2400" dirty="0">
                <a:solidFill>
                  <a:srgbClr val="F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some B cells also serves as an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B cells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found in 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 marrow</a:t>
            </a:r>
            <a:r>
              <a:rPr lang="en-US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mature B cells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found circulating in 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bloodstream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1905001"/>
            <a:ext cx="282910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The Antibodies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6628" name="Picture 3" descr="Parh 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063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  <a:ea typeface="+mj-ea"/>
                <a:cs typeface="+mj-cs"/>
              </a:rPr>
              <a:t>Antibodies are also called </a:t>
            </a:r>
            <a:r>
              <a:rPr lang="en-US" sz="3200" b="1" dirty="0" err="1">
                <a:latin typeface="Comic Sans MS" pitchFamily="66" charset="0"/>
                <a:ea typeface="+mj-ea"/>
                <a:cs typeface="+mj-cs"/>
              </a:rPr>
              <a:t>Immunoglobulins</a:t>
            </a:r>
            <a:endParaRPr lang="en-US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7848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Immunoglobulins (Ig) are grouped into 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classes: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IgD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Ig are </a:t>
            </a:r>
            <a:r>
              <a:rPr lang="en-US" sz="28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glycoproteins</a:t>
            </a:r>
          </a:p>
          <a:p>
            <a:endParaRPr lang="en-US"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They differ in size, amount of CHO and biologic functions after binding to specific </a:t>
            </a:r>
            <a:r>
              <a:rPr lang="en-US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5292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0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Concluding Remarks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Normal healthy state is maintained by intact immune response either innate (natural immunity) or adaptive (acquired immunity after exposure to antigens) </a:t>
            </a:r>
          </a:p>
          <a:p>
            <a:pPr algn="l" rtl="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Cell mediated immunity and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humoral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immunity is mediated by T and B lymphocytes respectively</a:t>
            </a:r>
          </a:p>
          <a:p>
            <a:pPr algn="l" rtl="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Lymphoid system provides suitable environment for development, maturation and proper functioning of cells of immune system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Sugessted</a:t>
            </a:r>
            <a:r>
              <a:rPr lang="en-US" dirty="0" smtClean="0"/>
              <a:t> readings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Immunology for medical students. </a:t>
            </a:r>
            <a:r>
              <a:rPr lang="en-US" dirty="0" err="1" smtClean="0"/>
              <a:t>Nairn</a:t>
            </a:r>
            <a:r>
              <a:rPr lang="en-US" dirty="0" smtClean="0"/>
              <a:t> &amp;</a:t>
            </a:r>
            <a:r>
              <a:rPr lang="en-US" dirty="0" err="1" smtClean="0"/>
              <a:t>Helbert</a:t>
            </a:r>
            <a:endParaRPr lang="en-US" dirty="0" smtClean="0"/>
          </a:p>
          <a:p>
            <a:pPr algn="l" rtl="0"/>
            <a:r>
              <a:rPr lang="en-US" dirty="0" smtClean="0"/>
              <a:t>Immunology. </a:t>
            </a:r>
            <a:r>
              <a:rPr lang="en-US" dirty="0" err="1" smtClean="0"/>
              <a:t>Kuby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/>
              <a:t>Basic Immunology . </a:t>
            </a:r>
            <a:r>
              <a:rPr lang="en-US" dirty="0" err="1"/>
              <a:t>Abul</a:t>
            </a:r>
            <a:r>
              <a:rPr lang="en-US" dirty="0"/>
              <a:t> Abbas </a:t>
            </a:r>
            <a:endParaRPr lang="en-US" dirty="0" smtClean="0"/>
          </a:p>
          <a:p>
            <a:pPr algn="l" rtl="0"/>
            <a:endParaRPr lang="ar-S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068960"/>
            <a:ext cx="224047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287084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24557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new_work_05_neutrophil_activ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7772400" cy="23082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chemeClr val="tx1"/>
                </a:solidFill>
              </a:rPr>
              <a:t>THANK YOU       </a:t>
            </a:r>
            <a:endParaRPr lang="en-US" sz="5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133600" y="6096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914400" y="1771650"/>
            <a:ext cx="768508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kumimoji="1" lang="en-US" altLang="zh-TW" sz="28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Profound results:</a:t>
            </a:r>
          </a:p>
          <a:p>
            <a:pPr marL="457200" indent="-457200"/>
            <a:endParaRPr kumimoji="1" lang="en-US" altLang="zh-TW" sz="2800" b="1" dirty="0">
              <a:ea typeface="新細明體" pitchFamily="18" charset="-120"/>
              <a:cs typeface="Arial" charset="0"/>
            </a:endParaRPr>
          </a:p>
          <a:p>
            <a:r>
              <a:rPr kumimoji="1" lang="en-US" altLang="zh-TW" sz="2800" b="1" dirty="0" smtClean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(1)</a:t>
            </a:r>
            <a:r>
              <a:rPr kumimoji="1" lang="en-US" altLang="zh-TW" sz="2800" b="1" dirty="0" smtClean="0">
                <a:ea typeface="新細明體" pitchFamily="18" charset="-120"/>
                <a:cs typeface="Arial" charset="0"/>
              </a:rPr>
              <a:t> </a:t>
            </a:r>
            <a:r>
              <a:rPr kumimoji="1" lang="en-US" altLang="zh-TW" sz="2800" b="1" dirty="0" smtClean="0">
                <a:ea typeface="新細明體" pitchFamily="18" charset="-120"/>
                <a:cs typeface="Arial" charset="0"/>
              </a:rPr>
              <a:t>Jenner’s </a:t>
            </a:r>
            <a:r>
              <a:rPr kumimoji="1" lang="en-US" altLang="zh-TW" sz="2800" b="1" dirty="0">
                <a:ea typeface="新細明體" pitchFamily="18" charset="-120"/>
                <a:cs typeface="Arial" charset="0"/>
              </a:rPr>
              <a:t>technique of inoculating with </a:t>
            </a:r>
          </a:p>
          <a:p>
            <a:pPr marL="457200" indent="-457200"/>
            <a:r>
              <a:rPr kumimoji="1" lang="en-US" altLang="zh-TW" sz="2800" b="1" dirty="0">
                <a:ea typeface="新細明體" pitchFamily="18" charset="-120"/>
                <a:cs typeface="Arial" charset="0"/>
              </a:rPr>
              <a:t>	cowpox to protect against small pox </a:t>
            </a:r>
          </a:p>
          <a:p>
            <a:pPr marL="457200" indent="-457200"/>
            <a:r>
              <a:rPr kumimoji="1" lang="en-US" altLang="zh-TW" sz="2800" b="1" dirty="0">
                <a:ea typeface="新細明體" pitchFamily="18" charset="-120"/>
                <a:cs typeface="Arial" charset="0"/>
              </a:rPr>
              <a:t>	spread quickly throughout Europe.</a:t>
            </a:r>
          </a:p>
          <a:p>
            <a:pPr marL="457200" indent="-457200"/>
            <a:endParaRPr kumimoji="1" lang="en-US" altLang="zh-TW" sz="2800" b="1" dirty="0">
              <a:ea typeface="新細明體" pitchFamily="18" charset="-120"/>
              <a:cs typeface="Arial" charset="0"/>
            </a:endParaRPr>
          </a:p>
          <a:p>
            <a:pPr marL="457200" indent="-457200"/>
            <a:r>
              <a:rPr kumimoji="1" lang="en-US" altLang="zh-TW" sz="2800" b="1" dirty="0">
                <a:solidFill>
                  <a:srgbClr val="FF0066"/>
                </a:solidFill>
                <a:ea typeface="新細明體" pitchFamily="18" charset="-120"/>
                <a:cs typeface="Arial" charset="0"/>
              </a:rPr>
              <a:t>(2)</a:t>
            </a:r>
            <a:r>
              <a:rPr kumimoji="1" lang="en-US" altLang="zh-TW" sz="2800" b="1" dirty="0">
                <a:ea typeface="新細明體" pitchFamily="18" charset="-120"/>
                <a:cs typeface="Arial" charset="0"/>
              </a:rPr>
              <a:t> Began the science of Immunology, </a:t>
            </a:r>
          </a:p>
          <a:p>
            <a:pPr marL="457200" indent="-457200"/>
            <a:r>
              <a:rPr kumimoji="1" lang="en-US" altLang="zh-TW" sz="2800" b="1" dirty="0">
                <a:ea typeface="新細明體" pitchFamily="18" charset="-120"/>
                <a:cs typeface="Arial" charset="0"/>
              </a:rPr>
              <a:t>	the study of the body’s response </a:t>
            </a:r>
          </a:p>
          <a:p>
            <a:pPr marL="457200" indent="-457200"/>
            <a:r>
              <a:rPr kumimoji="1" lang="en-US" altLang="zh-TW" sz="2800" b="1" dirty="0">
                <a:ea typeface="新細明體" pitchFamily="18" charset="-120"/>
                <a:cs typeface="Arial" charset="0"/>
              </a:rPr>
              <a:t>	to foreign substances.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Louis Pasteur’s Contributions</a:t>
            </a:r>
            <a:endParaRPr lang="en-US" b="1" dirty="0" smtClean="0">
              <a:solidFill>
                <a:srgbClr val="0033CC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808"/>
            <a:ext cx="8305800" cy="4572000"/>
          </a:xfrm>
        </p:spPr>
        <p:txBody>
          <a:bodyPr>
            <a:normAutofit/>
          </a:bodyPr>
          <a:lstStyle/>
          <a:p>
            <a:pPr algn="l" rtl="0"/>
            <a:r>
              <a:rPr lang="en-US" altLang="zh-TW" sz="2800" dirty="0" smtClean="0"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>Determined through studies of </a:t>
            </a:r>
            <a:r>
              <a:rPr lang="en-US" altLang="zh-TW" sz="2800" dirty="0" smtClean="0">
                <a:solidFill>
                  <a:srgbClr val="FFABAB"/>
                </a:solidFill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>cholera</a:t>
            </a:r>
            <a:r>
              <a:rPr lang="en-US" altLang="zh-TW" sz="2800" dirty="0" smtClean="0"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> in chickens that the virulence of a pathogen weakens with age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rgbClr val="6600CC"/>
                </a:solidFill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>Attenuated </a:t>
            </a:r>
            <a:r>
              <a:rPr lang="en-US" altLang="zh-TW" sz="2400" dirty="0" smtClean="0"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>– weakened, non-virulent strain whose exposure can confer resistance to disease</a:t>
            </a:r>
          </a:p>
          <a:p>
            <a:pPr lvl="1" algn="l" rtl="0">
              <a:buClr>
                <a:schemeClr val="tx1"/>
              </a:buClr>
              <a:buFontTx/>
              <a:buNone/>
            </a:pPr>
            <a:endParaRPr lang="en-US" altLang="zh-TW" sz="2400" dirty="0" smtClean="0">
              <a:latin typeface="Arial" panose="020B0604020202020204" pitchFamily="34" charset="0"/>
              <a:ea typeface="新細明體" pitchFamily="18" charset="-120"/>
              <a:cs typeface="Arial" panose="020B0604020202020204" pitchFamily="34" charset="0"/>
            </a:endParaRPr>
          </a:p>
          <a:p>
            <a:pPr algn="l" rtl="0"/>
            <a:r>
              <a:rPr lang="en-US" altLang="zh-TW" sz="2800" b="1" dirty="0" smtClean="0">
                <a:solidFill>
                  <a:srgbClr val="CC66FF"/>
                </a:solidFill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>Classical experiment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>Heat attenuated anthrax bacillus and subsequent challenge with virulent </a:t>
            </a:r>
            <a:r>
              <a:rPr lang="en-US" altLang="zh-TW" sz="2400" i="1" dirty="0" smtClean="0">
                <a:solidFill>
                  <a:srgbClr val="FFABAB"/>
                </a:solidFill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>Bacillus </a:t>
            </a:r>
            <a:r>
              <a:rPr lang="en-US" altLang="zh-TW" sz="2400" i="1" dirty="0" err="1" smtClean="0">
                <a:solidFill>
                  <a:srgbClr val="FFABAB"/>
                </a:solidFill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>anthracis</a:t>
            </a:r>
            <a:r>
              <a:rPr lang="en-US" altLang="zh-TW" sz="2400" dirty="0" smtClean="0">
                <a:solidFill>
                  <a:srgbClr val="FFABAB"/>
                </a:solidFill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>in sheep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81000" y="609600"/>
            <a:ext cx="2813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>
                <a:solidFill>
                  <a:srgbClr val="A50021"/>
                </a:solidFill>
                <a:latin typeface="Comic Sans MS" pitchFamily="66" charset="0"/>
                <a:ea typeface="新細明體" pitchFamily="18" charset="-120"/>
              </a:rPr>
              <a:t>Louis Pasteur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147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>
                <a:latin typeface="Comic Sans MS" pitchFamily="66" charset="0"/>
                <a:ea typeface="標楷體" pitchFamily="65" charset="-120"/>
              </a:rPr>
              <a:t>Cholera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09600" y="1981200"/>
            <a:ext cx="208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>
                <a:latin typeface="Comic Sans MS" pitchFamily="66" charset="0"/>
                <a:ea typeface="新細明體" pitchFamily="18" charset="-120"/>
              </a:rPr>
              <a:t>Observation:</a:t>
            </a:r>
          </a:p>
        </p:txBody>
      </p:sp>
      <p:pic>
        <p:nvPicPr>
          <p:cNvPr id="7173" name="Picture 7" descr="未標題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488315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kern="0" dirty="0">
                <a:solidFill>
                  <a:srgbClr val="6600CC"/>
                </a:solidFill>
                <a:latin typeface="Comic Sans MS" pitchFamily="66" charset="0"/>
                <a:ea typeface="+mj-ea"/>
                <a:cs typeface="+mj-cs"/>
              </a:rPr>
              <a:t>What is immunology?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95400"/>
            <a:ext cx="8153400" cy="5257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FF0066"/>
                </a:solidFill>
                <a:latin typeface="+mn-lt"/>
              </a:rPr>
              <a:t>Immune</a:t>
            </a:r>
            <a:r>
              <a:rPr lang="en-US" sz="3200" kern="0" dirty="0">
                <a:latin typeface="+mn-lt"/>
              </a:rPr>
              <a:t> (Latin- “</a:t>
            </a:r>
            <a:r>
              <a:rPr lang="en-US" sz="3200" kern="0" dirty="0" err="1">
                <a:latin typeface="+mn-lt"/>
              </a:rPr>
              <a:t>immunus</a:t>
            </a:r>
            <a:r>
              <a:rPr lang="en-US" sz="3200" kern="0" dirty="0">
                <a:latin typeface="+mn-lt"/>
              </a:rPr>
              <a:t>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To be free, exempt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People survived ravages of epidemic diseases when faced with the same disease again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FF0066"/>
                </a:solidFill>
                <a:latin typeface="+mn-lt"/>
              </a:rPr>
              <a:t>Immunity:</a:t>
            </a:r>
            <a:r>
              <a:rPr lang="en-US" sz="2800" kern="0" dirty="0">
                <a:latin typeface="+mn-lt"/>
              </a:rPr>
              <a:t> </a:t>
            </a:r>
            <a:r>
              <a:rPr kumimoji="1" lang="en-US" altLang="zh-TW" sz="2800" b="1" kern="0" dirty="0"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>The state of protection from infectious disease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smtClean="0">
                <a:solidFill>
                  <a:srgbClr val="FF0066"/>
                </a:solidFill>
                <a:latin typeface="+mn-lt"/>
              </a:rPr>
              <a:t>Immunology: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study of mechanisms that humans and other animals use to defend their bodies from invading organisms such as bacteria, viruses, fungi, parasites and toxins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27432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FFABAB"/>
                </a:solidFill>
              </a:rPr>
              <a:t>(CD) Cluster of Differentiation</a:t>
            </a:r>
            <a:r>
              <a:rPr lang="en-US" b="1" dirty="0" smtClean="0">
                <a:solidFill>
                  <a:srgbClr val="FFABAB"/>
                </a:solidFill>
              </a:rPr>
              <a:t>:</a:t>
            </a:r>
          </a:p>
          <a:p>
            <a:pPr marL="64008" indent="0" algn="l" rtl="0" eaLnBrk="1" hangingPunct="1">
              <a:lnSpc>
                <a:spcPct val="80000"/>
              </a:lnSpc>
              <a:buNone/>
            </a:pPr>
            <a:r>
              <a:rPr lang="en-US" dirty="0" smtClean="0"/>
              <a:t> </a:t>
            </a:r>
            <a:r>
              <a:rPr lang="en-US" sz="2800" dirty="0" smtClean="0"/>
              <a:t>molecule with a CD designation has a characteristic cell surface protein are often associated with the cell’s function.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220px-Cluster_of_differentiation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"/>
            <a:ext cx="5721061" cy="63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2098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Comic Sans MS" pitchFamily="66" charset="0"/>
              </a:rPr>
              <a:t>Cellular Markers (CD</a:t>
            </a:r>
            <a:r>
              <a:rPr lang="en-US" sz="3200" b="1" dirty="0">
                <a:solidFill>
                  <a:srgbClr val="0033CC"/>
                </a:solidFill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871</Words>
  <Application>Microsoft Office PowerPoint</Application>
  <PresentationFormat>On-screen Show (4:3)</PresentationFormat>
  <Paragraphs>176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Apothecary</vt:lpstr>
      <vt:lpstr>Verve</vt:lpstr>
      <vt:lpstr>Introduction to Immunology &amp; Lymphoid System</vt:lpstr>
      <vt:lpstr>Objectives</vt:lpstr>
      <vt:lpstr>PowerPoint Presentation</vt:lpstr>
      <vt:lpstr>PowerPoint Presentation</vt:lpstr>
      <vt:lpstr>Louis Pasteur’s Contributions</vt:lpstr>
      <vt:lpstr>PowerPoint Presentation</vt:lpstr>
      <vt:lpstr>PowerPoint Presentation</vt:lpstr>
      <vt:lpstr>Definitions </vt:lpstr>
      <vt:lpstr>PowerPoint Presentation</vt:lpstr>
      <vt:lpstr>PowerPoint Presentation</vt:lpstr>
      <vt:lpstr>Definitions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Immunity</vt:lpstr>
      <vt:lpstr>Adaptive Immunity</vt:lpstr>
      <vt:lpstr>Comparison of Innate Immunity to Adaptive Immunity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Concluding Remarks</vt:lpstr>
      <vt:lpstr>Sugessted readings</vt:lpstr>
      <vt:lpstr>THANK YOU       </vt:lpstr>
    </vt:vector>
  </TitlesOfParts>
  <Company>Technology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Immunology and hematology</dc:title>
  <dc:creator>HP Authorized Customer</dc:creator>
  <cp:lastModifiedBy>Dr.Hend</cp:lastModifiedBy>
  <cp:revision>103</cp:revision>
  <dcterms:created xsi:type="dcterms:W3CDTF">2007-04-09T19:10:24Z</dcterms:created>
  <dcterms:modified xsi:type="dcterms:W3CDTF">2014-10-12T21:37:25Z</dcterms:modified>
</cp:coreProperties>
</file>