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80" r:id="rId5"/>
    <p:sldId id="281" r:id="rId6"/>
    <p:sldId id="265" r:id="rId7"/>
    <p:sldId id="306" r:id="rId8"/>
    <p:sldId id="307" r:id="rId9"/>
    <p:sldId id="317" r:id="rId10"/>
    <p:sldId id="259" r:id="rId11"/>
    <p:sldId id="308" r:id="rId12"/>
    <p:sldId id="319" r:id="rId13"/>
    <p:sldId id="303" r:id="rId14"/>
    <p:sldId id="301" r:id="rId15"/>
    <p:sldId id="302" r:id="rId16"/>
    <p:sldId id="294" r:id="rId17"/>
    <p:sldId id="296" r:id="rId18"/>
    <p:sldId id="313" r:id="rId19"/>
    <p:sldId id="309" r:id="rId20"/>
    <p:sldId id="311" r:id="rId21"/>
    <p:sldId id="315" r:id="rId22"/>
    <p:sldId id="288" r:id="rId23"/>
    <p:sldId id="292" r:id="rId24"/>
    <p:sldId id="293" r:id="rId25"/>
    <p:sldId id="310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8BF5F2"/>
    <a:srgbClr val="0000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40" autoAdjust="0"/>
  </p:normalViewPr>
  <p:slideViewPr>
    <p:cSldViewPr>
      <p:cViewPr>
        <p:scale>
          <a:sx n="56" d="100"/>
          <a:sy n="56" d="100"/>
        </p:scale>
        <p:origin x="-1099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291A59-2487-49B0-9FF5-9538C54C9E09}" type="slidenum">
              <a:rPr lang="en-US" altLang="ar-SA" smtClean="0">
                <a:latin typeface="Times New Roman" pitchFamily="18" charset="0"/>
              </a:rPr>
              <a:pPr/>
              <a:t>10</a:t>
            </a:fld>
            <a:endParaRPr lang="en-US" altLang="ar-SA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Char char="-"/>
            </a:pPr>
            <a:endParaRPr lang="en-US" altLang="ar-SA" smtClean="0"/>
          </a:p>
          <a:p>
            <a:pPr eaLnBrk="1" hangingPunct="1">
              <a:buFontTx/>
              <a:buChar char="-"/>
            </a:pPr>
            <a:endParaRPr lang="en-US" altLang="ar-SA" smtClean="0"/>
          </a:p>
          <a:p>
            <a:pPr eaLnBrk="1" hangingPunct="1">
              <a:buFontTx/>
              <a:buChar char="-"/>
            </a:pPr>
            <a:endParaRPr lang="en-US" alt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D4598D-40E1-42CD-9280-9350F106D454}" type="slidenum">
              <a:rPr lang="en-US" altLang="ar-SA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lang="en-US" altLang="ar-SA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ar-SA" smtClean="0"/>
              <a:t>Figure 43.21 Antibody-mediated mechanisms of antigen disposal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11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9A24-46CF-4A61-9D16-3841DA349A9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4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81B72-0C98-4D8F-A67C-125ACA1C98C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46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F585-6100-47DA-9DAE-A070431F66F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0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374C4-EE30-40E0-BF4B-1EC834B16B2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8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7CB1-1505-4769-8E77-20CEB2CAF50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76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D0BA-1335-4C08-8BE6-418B8F294D1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28390-9E12-4765-BBCA-4CF1AD2738A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12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59110-3841-4D65-A03E-BEAED32FA96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B0F5-8D5C-436E-9529-11C5E73AD8D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57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65CA-3E84-4057-A60F-4D4D434F4F9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6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7D4A-7DB7-4DDB-8B3C-FADF4F04FF5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3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11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BAB6-C52C-426B-9585-97B625F5013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0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055C-AAE9-45BC-974C-7065A3CEC5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91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B232-0FBE-46A5-8665-BF6459927A7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35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5126-62D4-46DD-9BAB-1DB6D5A714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20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D986-4EB0-4069-A839-3B1BE53396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77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A44F-6653-4611-B3EC-9EBCEDC95F0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16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EEF0-516C-480F-866F-B252A6E0C1C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740F-C6C0-4886-8928-504B4FD135B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56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1C72-413B-41C0-A339-6AE89BD7251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61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73A68-7229-4C71-80A3-6BB2F3495BA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5231-23F1-4D5F-9D80-33D031B81A8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9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01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1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1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A6E94C-5FDC-4CF3-84C1-BDC201E90D89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3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A3A5D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 smtClean="0">
                <a:solidFill>
                  <a:prstClr val="white"/>
                </a:solidFill>
              </a:endParaRPr>
            </a:p>
          </p:txBody>
        </p:sp>
        <p:sp>
          <p:nvSpPr>
            <p:cNvPr id="901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1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01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1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1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84053-911A-4724-967E-6F5C22553C92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224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Dr.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Hend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Alotaibi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Assistant </a:t>
            </a: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Professor </a:t>
            </a: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&amp; Consultant </a:t>
            </a:r>
            <a:b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College of Medicine, King Saud University</a:t>
            </a:r>
            <a:b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Dermatology  </a:t>
            </a: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Department /KKUH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Antigens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953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“</a:t>
            </a:r>
            <a:r>
              <a:rPr lang="en-US" sz="2800" dirty="0" smtClean="0">
                <a:solidFill>
                  <a:schemeClr val="accent5"/>
                </a:solidFill>
              </a:rPr>
              <a:t>Self</a:t>
            </a:r>
            <a:r>
              <a:rPr lang="en-US" sz="2800" dirty="0" smtClean="0"/>
              <a:t>” versus “</a:t>
            </a:r>
            <a:r>
              <a:rPr lang="en-US" sz="2800" dirty="0" smtClean="0">
                <a:solidFill>
                  <a:schemeClr val="accent5"/>
                </a:solidFill>
              </a:rPr>
              <a:t>non-self</a:t>
            </a:r>
            <a:r>
              <a:rPr lang="en-US" sz="2800" dirty="0" smtClean="0"/>
              <a:t>”</a:t>
            </a:r>
          </a:p>
          <a:p>
            <a:pPr lvl="1" eaLnBrk="1" hangingPunct="1">
              <a:defRPr/>
            </a:pPr>
            <a:r>
              <a:rPr lang="en-US" dirty="0" smtClean="0"/>
              <a:t>T cells and B cells removed if they recognize self proteins</a:t>
            </a:r>
          </a:p>
          <a:p>
            <a:pPr eaLnBrk="1" hangingPunct="1">
              <a:defRPr/>
            </a:pPr>
            <a:r>
              <a:rPr lang="en-US" sz="2800" dirty="0" smtClean="0"/>
              <a:t>Antigens are mostly proteins or polysaccharides </a:t>
            </a:r>
          </a:p>
          <a:p>
            <a:pPr eaLnBrk="1" hangingPunct="1">
              <a:defRPr/>
            </a:pPr>
            <a:r>
              <a:rPr lang="en-US" sz="2800" dirty="0" smtClean="0"/>
              <a:t>Antigenic determinants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epitopes</a:t>
            </a:r>
            <a:r>
              <a:rPr lang="en-US" sz="2800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Each bacterial cell has many different </a:t>
            </a:r>
            <a:r>
              <a:rPr lang="en-US" dirty="0" err="1" smtClean="0"/>
              <a:t>epitopes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9220" name="Picture 4" descr="tf7lf1703_a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82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381001"/>
            <a:ext cx="80772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US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Antibodies </a:t>
            </a:r>
            <a:r>
              <a:rPr lang="en-US" sz="2800" dirty="0" smtClean="0">
                <a:cs typeface="Times New Roman" pitchFamily="18" charset="0"/>
              </a:rPr>
              <a:t>are </a:t>
            </a:r>
            <a:r>
              <a:rPr lang="en-US" sz="2800" dirty="0" smtClean="0">
                <a:cs typeface="Times New Roman" pitchFamily="18" charset="0"/>
              </a:rPr>
              <a:t>immunoglobulins (</a:t>
            </a:r>
            <a:r>
              <a:rPr lang="en-US" sz="2800" dirty="0">
                <a:cs typeface="Times New Roman" pitchFamily="18" charset="0"/>
              </a:rPr>
              <a:t>Ig)  </a:t>
            </a:r>
            <a:r>
              <a:rPr lang="en-US" sz="2800" dirty="0" smtClean="0">
                <a:cs typeface="Times New Roman" pitchFamily="18" charset="0"/>
              </a:rPr>
              <a:t>with 	specific </a:t>
            </a:r>
            <a:r>
              <a:rPr lang="en-US" sz="2800" dirty="0" smtClean="0">
                <a:cs typeface="Times New Roman" pitchFamily="18" charset="0"/>
              </a:rPr>
              <a:t>functions.</a:t>
            </a:r>
          </a:p>
          <a:p>
            <a:pPr>
              <a:buFontTx/>
              <a:buChar char="•"/>
            </a:pPr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Antibodies are </a:t>
            </a:r>
            <a:r>
              <a:rPr lang="en-US" sz="2800" dirty="0">
                <a:cs typeface="Times New Roman" pitchFamily="18" charset="0"/>
              </a:rPr>
              <a:t>found in extracellular fluids (blood plasma, lymph, mucus, etc.) and the surface of B cells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Antibodies </a:t>
            </a:r>
            <a:r>
              <a:rPr lang="en-US" sz="2800" dirty="0" smtClean="0">
                <a:cs typeface="Times New Roman" pitchFamily="18" charset="0"/>
              </a:rPr>
              <a:t>bind to specific sites on antigen </a:t>
            </a:r>
            <a:r>
              <a:rPr lang="en-US" sz="2800" dirty="0" smtClean="0">
                <a:cs typeface="Times New Roman" pitchFamily="18" charset="0"/>
              </a:rPr>
              <a:t>surfaces </a:t>
            </a:r>
            <a:r>
              <a:rPr lang="en-US" sz="2800" dirty="0" smtClean="0">
                <a:cs typeface="Times New Roman" pitchFamily="18" charset="0"/>
              </a:rPr>
              <a:t>and perform protective functions </a:t>
            </a:r>
            <a:r>
              <a:rPr lang="en-US" sz="2800" dirty="0" smtClean="0">
                <a:cs typeface="Times New Roman" pitchFamily="18" charset="0"/>
              </a:rPr>
              <a:t>by </a:t>
            </a:r>
            <a:r>
              <a:rPr lang="en-US" sz="2800" dirty="0" smtClean="0">
                <a:cs typeface="Times New Roman" pitchFamily="18" charset="0"/>
              </a:rPr>
              <a:t>different </a:t>
            </a:r>
            <a:r>
              <a:rPr lang="en-US" sz="2800" dirty="0" smtClean="0">
                <a:cs typeface="Times New Roman" pitchFamily="18" charset="0"/>
              </a:rPr>
              <a:t>mechanisms.</a:t>
            </a: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cs typeface="Times New Roman" pitchFamily="18" charset="0"/>
              </a:rPr>
              <a:t>There is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SPECIFIC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cs typeface="Times New Roman" pitchFamily="18" charset="0"/>
              </a:rPr>
              <a:t>antibody for any one given type of </a:t>
            </a:r>
            <a:r>
              <a:rPr lang="en-US" sz="2800" dirty="0" smtClean="0">
                <a:solidFill>
                  <a:srgbClr val="00B0F0"/>
                </a:solidFill>
                <a:cs typeface="Times New Roman" pitchFamily="18" charset="0"/>
              </a:rPr>
              <a:t>an antigen</a:t>
            </a:r>
            <a:endParaRPr lang="en-US" sz="2800" dirty="0">
              <a:solidFill>
                <a:srgbClr val="00B0F0"/>
              </a:solidFill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Protective functions of antibodies</a:t>
            </a:r>
            <a:endParaRPr lang="en-US" sz="3600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-16-HumoralImmunit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604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Electron micrographs of the effect of antibodies and complement upon bacteria</a:t>
            </a:r>
            <a:b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up of </a:t>
            </a:r>
            <a:r>
              <a:rPr lang="en-US" sz="2400" dirty="0">
                <a:solidFill>
                  <a:srgbClr val="00B0F0"/>
                </a:solidFill>
                <a:cs typeface="Times New Roman" pitchFamily="18" charset="0"/>
              </a:rPr>
              <a:t>four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polypeptides (amino acid chains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).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Two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larger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heavy chains 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) and the other </a:t>
            </a:r>
            <a:r>
              <a:rPr lang="en-US" sz="2400" dirty="0">
                <a:solidFill>
                  <a:srgbClr val="7030A0"/>
                </a:solidFill>
                <a:cs typeface="Times New Roman" pitchFamily="18" charset="0"/>
              </a:rPr>
              <a:t>two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the shape of a letter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“Y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”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eso-cdn.bestpractice.bmj.com/best-practice/images/bp/en-gb/891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1143000"/>
            <a:ext cx="5488640" cy="53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Antibody structure and functions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5867400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6172200"/>
            <a:ext cx="9906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5562600"/>
            <a:ext cx="1524000" cy="830997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Fc</a:t>
            </a:r>
            <a:r>
              <a:rPr lang="en-US" sz="1600" b="1" dirty="0" smtClean="0">
                <a:solidFill>
                  <a:schemeClr val="bg1"/>
                </a:solidFill>
              </a:rPr>
              <a:t> Region binds to receptors on different cells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21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Variable region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Left-Right-Up Arrow 13"/>
          <p:cNvSpPr/>
          <p:nvPr/>
        </p:nvSpPr>
        <p:spPr>
          <a:xfrm>
            <a:off x="5029200" y="1600200"/>
            <a:ext cx="1447800" cy="228600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5410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B0F0"/>
                </a:solidFill>
                <a:cs typeface="Times New Roman" pitchFamily="18" charset="0"/>
              </a:rPr>
              <a:t>Variable </a:t>
            </a:r>
            <a:r>
              <a:rPr lang="en-US" sz="2400" dirty="0">
                <a:solidFill>
                  <a:srgbClr val="00B0F0"/>
                </a:solidFill>
                <a:cs typeface="Times New Roman" pitchFamily="18" charset="0"/>
              </a:rPr>
              <a:t>region </a:t>
            </a:r>
            <a:r>
              <a:rPr lang="en-US" sz="2400" dirty="0">
                <a:cs typeface="Times New Roman" pitchFamily="18" charset="0"/>
              </a:rPr>
              <a:t>has the potential to bind with </a:t>
            </a:r>
            <a:r>
              <a:rPr lang="en-US" sz="2400" dirty="0" smtClean="0">
                <a:cs typeface="Times New Roman" pitchFamily="18" charset="0"/>
              </a:rPr>
              <a:t>particular classes </a:t>
            </a:r>
            <a:r>
              <a:rPr lang="en-US" sz="2400" dirty="0">
                <a:cs typeface="Times New Roman" pitchFamily="18" charset="0"/>
              </a:rPr>
              <a:t>of </a:t>
            </a:r>
            <a:r>
              <a:rPr lang="en-US" sz="2400" dirty="0" smtClean="0">
                <a:cs typeface="Times New Roman" pitchFamily="18" charset="0"/>
              </a:rPr>
              <a:t>antigens. Once </a:t>
            </a:r>
            <a:r>
              <a:rPr lang="en-US" sz="2400" dirty="0">
                <a:cs typeface="Times New Roman" pitchFamily="18" charset="0"/>
              </a:rPr>
              <a:t>a raw antibody is stimulated to fit to a specific </a:t>
            </a:r>
            <a:r>
              <a:rPr lang="en-US" sz="2400" dirty="0" smtClean="0">
                <a:cs typeface="Times New Roman" pitchFamily="18" charset="0"/>
              </a:rPr>
              <a:t>antigen</a:t>
            </a:r>
            <a:r>
              <a:rPr lang="en-US" sz="2400" dirty="0">
                <a:cs typeface="Times New Roman" pitchFamily="18" charset="0"/>
              </a:rPr>
              <a:t>, it can then react with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ONLY</a:t>
            </a:r>
            <a:r>
              <a:rPr lang="en-US" sz="2400" dirty="0">
                <a:cs typeface="Times New Roman" pitchFamily="18" charset="0"/>
              </a:rPr>
              <a:t> that </a:t>
            </a:r>
            <a:r>
              <a:rPr lang="en-US" sz="2400" dirty="0" smtClean="0">
                <a:cs typeface="Times New Roman" pitchFamily="18" charset="0"/>
              </a:rPr>
              <a:t>antigen .This </a:t>
            </a:r>
            <a:r>
              <a:rPr lang="en-US" sz="2400" dirty="0">
                <a:cs typeface="Times New Roman" pitchFamily="18" charset="0"/>
              </a:rPr>
              <a:t>is known as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SINGLE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SPECIFICITY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4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Can </a:t>
            </a:r>
            <a:r>
              <a:rPr lang="en-US" sz="2400" dirty="0">
                <a:cs typeface="Times New Roman" pitchFamily="18" charset="0"/>
              </a:rPr>
              <a:t>fit as precisely as a lock-and-key to an </a:t>
            </a:r>
            <a:r>
              <a:rPr lang="en-US" sz="2400" dirty="0" smtClean="0">
                <a:cs typeface="Times New Roman" pitchFamily="18" charset="0"/>
              </a:rPr>
              <a:t>antigen.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B0F0"/>
                </a:solidFill>
                <a:cs typeface="Times New Roman" pitchFamily="18" charset="0"/>
              </a:rPr>
              <a:t>Constant </a:t>
            </a:r>
            <a:r>
              <a:rPr lang="en-US" sz="2400" dirty="0" smtClean="0">
                <a:solidFill>
                  <a:srgbClr val="00B0F0"/>
                </a:solidFill>
                <a:cs typeface="Times New Roman" pitchFamily="18" charset="0"/>
              </a:rPr>
              <a:t>regions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B0F0"/>
                </a:solidFill>
                <a:cs typeface="Times New Roman" pitchFamily="18" charset="0"/>
              </a:rPr>
              <a:t>Fc region (stem) </a:t>
            </a:r>
            <a:r>
              <a:rPr lang="en-US" sz="2400" dirty="0">
                <a:cs typeface="Times New Roman" pitchFamily="18" charset="0"/>
              </a:rPr>
              <a:t>- can bind complement </a:t>
            </a: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79609"/>
            <a:ext cx="32766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"/>
          <a:stretch>
            <a:fillRect/>
          </a:stretch>
        </p:blipFill>
        <p:spPr bwMode="auto">
          <a:xfrm>
            <a:off x="838200" y="1752600"/>
            <a:ext cx="762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066800"/>
            <a:ext cx="4495800" cy="579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572000" y="1066800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43_21-AntibodyMechanism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152400" y="-381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ar-SA" sz="1200" dirty="0" smtClean="0">
              <a:solidFill>
                <a:srgbClr val="8064A2"/>
              </a:solidFill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228600" y="1370013"/>
            <a:ext cx="13509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600" b="1" dirty="0" smtClean="0">
                <a:solidFill>
                  <a:srgbClr val="8064A2"/>
                </a:solidFill>
              </a:rPr>
              <a:t>Virus neutralization</a:t>
            </a: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1524000" y="1981200"/>
            <a:ext cx="34131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400" b="1" smtClean="0">
                <a:solidFill>
                  <a:srgbClr val="8064A2"/>
                </a:solidFill>
              </a:rPr>
              <a:t>Virus</a:t>
            </a:r>
          </a:p>
        </p:txBody>
      </p:sp>
      <p:sp>
        <p:nvSpPr>
          <p:cNvPr id="41990" name="Line 9"/>
          <p:cNvSpPr>
            <a:spLocks noChangeShapeType="1"/>
          </p:cNvSpPr>
          <p:nvPr/>
        </p:nvSpPr>
        <p:spPr bwMode="auto">
          <a:xfrm flipH="1">
            <a:off x="838200" y="2133600"/>
            <a:ext cx="6731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2819400" y="1371600"/>
            <a:ext cx="8429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600" b="1" smtClean="0">
                <a:solidFill>
                  <a:srgbClr val="8064A2"/>
                </a:solidFill>
              </a:rPr>
              <a:t>Opsonization</a:t>
            </a:r>
          </a:p>
        </p:txBody>
      </p:sp>
      <p:sp>
        <p:nvSpPr>
          <p:cNvPr id="41992" name="Text Box 11"/>
          <p:cNvSpPr txBox="1">
            <a:spLocks noChangeArrowheads="1"/>
          </p:cNvSpPr>
          <p:nvPr/>
        </p:nvSpPr>
        <p:spPr bwMode="auto">
          <a:xfrm>
            <a:off x="3657600" y="1752600"/>
            <a:ext cx="6588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400" b="1" smtClean="0">
                <a:solidFill>
                  <a:srgbClr val="8064A2"/>
                </a:solidFill>
              </a:rPr>
              <a:t>Bacterium</a:t>
            </a:r>
          </a:p>
        </p:txBody>
      </p:sp>
      <p:sp>
        <p:nvSpPr>
          <p:cNvPr id="41993" name="Text Box 12"/>
          <p:cNvSpPr txBox="1">
            <a:spLocks noChangeArrowheads="1"/>
          </p:cNvSpPr>
          <p:nvPr/>
        </p:nvSpPr>
        <p:spPr bwMode="auto">
          <a:xfrm>
            <a:off x="3429000" y="3352800"/>
            <a:ext cx="8112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400" b="1" smtClean="0">
                <a:solidFill>
                  <a:srgbClr val="8064A2"/>
                </a:solidFill>
              </a:rPr>
              <a:t>Macrophage</a:t>
            </a:r>
          </a:p>
        </p:txBody>
      </p:sp>
      <p:sp>
        <p:nvSpPr>
          <p:cNvPr id="41994" name="Line 13"/>
          <p:cNvSpPr>
            <a:spLocks noChangeShapeType="1"/>
          </p:cNvSpPr>
          <p:nvPr/>
        </p:nvSpPr>
        <p:spPr bwMode="auto">
          <a:xfrm flipH="1">
            <a:off x="3352800" y="1905000"/>
            <a:ext cx="60960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1995" name="Line 14"/>
          <p:cNvSpPr>
            <a:spLocks noChangeShapeType="1"/>
          </p:cNvSpPr>
          <p:nvPr/>
        </p:nvSpPr>
        <p:spPr bwMode="auto">
          <a:xfrm flipH="1">
            <a:off x="3924300" y="3498850"/>
            <a:ext cx="152400" cy="7429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4953000" y="1371600"/>
            <a:ext cx="33512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200" b="1" smtClean="0">
                <a:solidFill>
                  <a:srgbClr val="8064A2"/>
                </a:solidFill>
              </a:rPr>
              <a:t>Activation of complement system and pore formation</a:t>
            </a:r>
          </a:p>
        </p:txBody>
      </p:sp>
      <p:sp>
        <p:nvSpPr>
          <p:cNvPr id="41997" name="Text Box 16"/>
          <p:cNvSpPr txBox="1">
            <a:spLocks noChangeArrowheads="1"/>
          </p:cNvSpPr>
          <p:nvPr/>
        </p:nvSpPr>
        <p:spPr bwMode="auto">
          <a:xfrm>
            <a:off x="6477000" y="1981200"/>
            <a:ext cx="14081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400" b="1" smtClean="0">
                <a:solidFill>
                  <a:srgbClr val="8064A2"/>
                </a:solidFill>
              </a:rPr>
              <a:t>Complement proteins</a:t>
            </a:r>
          </a:p>
        </p:txBody>
      </p:sp>
      <p:sp>
        <p:nvSpPr>
          <p:cNvPr id="41998" name="Line 17"/>
          <p:cNvSpPr>
            <a:spLocks noChangeShapeType="1"/>
          </p:cNvSpPr>
          <p:nvPr/>
        </p:nvSpPr>
        <p:spPr bwMode="auto">
          <a:xfrm flipV="1">
            <a:off x="5238750" y="2133600"/>
            <a:ext cx="1390650" cy="393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1999" name="Line 18"/>
          <p:cNvSpPr>
            <a:spLocks noChangeShapeType="1"/>
          </p:cNvSpPr>
          <p:nvPr/>
        </p:nvSpPr>
        <p:spPr bwMode="auto">
          <a:xfrm flipV="1">
            <a:off x="5867400" y="2133600"/>
            <a:ext cx="762000" cy="40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2000" name="Text Box 19"/>
          <p:cNvSpPr txBox="1">
            <a:spLocks noChangeArrowheads="1"/>
          </p:cNvSpPr>
          <p:nvPr/>
        </p:nvSpPr>
        <p:spPr bwMode="auto">
          <a:xfrm>
            <a:off x="7620000" y="2362200"/>
            <a:ext cx="10080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200" b="1" smtClean="0">
                <a:solidFill>
                  <a:srgbClr val="8064A2"/>
                </a:solidFill>
              </a:rPr>
              <a:t>Formation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200" b="1" smtClean="0">
                <a:solidFill>
                  <a:srgbClr val="8064A2"/>
                </a:solidFill>
              </a:rPr>
              <a:t>membrane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200" b="1" smtClean="0">
                <a:solidFill>
                  <a:srgbClr val="8064A2"/>
                </a:solidFill>
              </a:rPr>
              <a:t>attack complex</a:t>
            </a: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7696200" y="3200400"/>
            <a:ext cx="8683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200" b="1" smtClean="0">
                <a:solidFill>
                  <a:srgbClr val="8064A2"/>
                </a:solidFill>
              </a:rPr>
              <a:t>Flow of water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200" b="1" smtClean="0">
                <a:solidFill>
                  <a:srgbClr val="8064A2"/>
                </a:solidFill>
              </a:rPr>
              <a:t>and ions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 flipH="1">
            <a:off x="6731000" y="2895600"/>
            <a:ext cx="889000" cy="101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2003" name="Line 22"/>
          <p:cNvSpPr>
            <a:spLocks noChangeShapeType="1"/>
          </p:cNvSpPr>
          <p:nvPr/>
        </p:nvSpPr>
        <p:spPr bwMode="auto">
          <a:xfrm flipH="1">
            <a:off x="7467600" y="2895600"/>
            <a:ext cx="152400" cy="762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2004" name="Line 23"/>
          <p:cNvSpPr>
            <a:spLocks noChangeShapeType="1"/>
          </p:cNvSpPr>
          <p:nvPr/>
        </p:nvSpPr>
        <p:spPr bwMode="auto">
          <a:xfrm>
            <a:off x="8229600" y="3562350"/>
            <a:ext cx="228600" cy="3238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2005" name="Text Box 24"/>
          <p:cNvSpPr txBox="1">
            <a:spLocks noChangeArrowheads="1"/>
          </p:cNvSpPr>
          <p:nvPr/>
        </p:nvSpPr>
        <p:spPr bwMode="auto">
          <a:xfrm>
            <a:off x="8686800" y="4038600"/>
            <a:ext cx="3286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200" b="1" smtClean="0">
                <a:solidFill>
                  <a:srgbClr val="8064A2"/>
                </a:solidFill>
              </a:rPr>
              <a:t>Pore</a:t>
            </a:r>
          </a:p>
        </p:txBody>
      </p:sp>
      <p:sp>
        <p:nvSpPr>
          <p:cNvPr id="42006" name="Text Box 25"/>
          <p:cNvSpPr txBox="1">
            <a:spLocks noChangeArrowheads="1"/>
          </p:cNvSpPr>
          <p:nvPr/>
        </p:nvSpPr>
        <p:spPr bwMode="auto">
          <a:xfrm>
            <a:off x="5181600" y="4876800"/>
            <a:ext cx="152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600" b="1" smtClean="0">
                <a:solidFill>
                  <a:srgbClr val="8064A2"/>
                </a:solidFill>
              </a:rPr>
              <a:t>Foreign cell</a:t>
            </a:r>
          </a:p>
        </p:txBody>
      </p:sp>
      <p:sp>
        <p:nvSpPr>
          <p:cNvPr id="42007" name="Line 26"/>
          <p:cNvSpPr>
            <a:spLocks noChangeShapeType="1"/>
          </p:cNvSpPr>
          <p:nvPr/>
        </p:nvSpPr>
        <p:spPr bwMode="auto">
          <a:xfrm flipH="1">
            <a:off x="8305800" y="4191000"/>
            <a:ext cx="3810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42008" name="TextBox 23"/>
          <p:cNvSpPr txBox="1">
            <a:spLocks noChangeArrowheads="1"/>
          </p:cNvSpPr>
          <p:nvPr/>
        </p:nvSpPr>
        <p:spPr bwMode="auto">
          <a:xfrm>
            <a:off x="1981200" y="3048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ar-SA" dirty="0" smtClean="0">
                <a:solidFill>
                  <a:srgbClr val="00B0F0"/>
                </a:solidFill>
              </a:rPr>
              <a:t>Functions of Antibodies</a:t>
            </a:r>
          </a:p>
        </p:txBody>
      </p:sp>
    </p:spTree>
    <p:extLst>
      <p:ext uri="{BB962C8B-B14F-4D97-AF65-F5344CB8AC3E}">
        <p14:creationId xmlns:p14="http://schemas.microsoft.com/office/powerpoint/2010/main" val="14871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Lecture objectives </a:t>
            </a:r>
            <a:endParaRPr lang="en-US" sz="32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cs typeface="Times New Roman" pitchFamily="18" charset="0"/>
              </a:rPr>
              <a:t>humoral</a:t>
            </a:r>
            <a:r>
              <a:rPr lang="en-US" sz="2800" dirty="0" smtClean="0"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3. To explain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selection,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5. To describe the structure &amp; function of </a:t>
            </a:r>
            <a:r>
              <a:rPr lang="en-US" sz="2800" dirty="0" err="1" smtClean="0">
                <a:cs typeface="Times New Roman" pitchFamily="18" charset="0"/>
              </a:rPr>
              <a:t>Immunoglobulins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Primary &amp; Secondary immune responses </a:t>
            </a:r>
            <a:endParaRPr lang="en-US" sz="3600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Initial encounter with antigen produce </a:t>
            </a:r>
            <a:r>
              <a:rPr lang="en-US" sz="2800" dirty="0" smtClean="0">
                <a:solidFill>
                  <a:srgbClr val="00B0F0"/>
                </a:solidFill>
                <a:cs typeface="Times New Roman" pitchFamily="18" charset="0"/>
              </a:rPr>
              <a:t>primary immune response.</a:t>
            </a:r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Subsequent challenge with same antigen  produce </a:t>
            </a:r>
            <a:r>
              <a:rPr lang="en-US" sz="2800" dirty="0" smtClean="0">
                <a:solidFill>
                  <a:srgbClr val="00B0F0"/>
                </a:solidFill>
                <a:cs typeface="Times New Roman" pitchFamily="18" charset="0"/>
              </a:rPr>
              <a:t>secondary immune response.</a:t>
            </a:r>
          </a:p>
          <a:p>
            <a:endParaRPr lang="en-US" sz="28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Antibody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titer</a:t>
            </a:r>
            <a:r>
              <a:rPr lang="en-US" sz="2800" dirty="0" smtClean="0">
                <a:cs typeface="Times New Roman" pitchFamily="18" charset="0"/>
              </a:rPr>
              <a:t>: amount </a:t>
            </a:r>
            <a:r>
              <a:rPr lang="en-US" sz="2800" dirty="0">
                <a:cs typeface="Times New Roman" pitchFamily="18" charset="0"/>
              </a:rPr>
              <a:t>of antibody in the serum</a:t>
            </a: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IgM</a:t>
            </a:r>
            <a:r>
              <a:rPr lang="en-US" sz="28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is the first antibody produced in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low</a:t>
            </a:r>
            <a:r>
              <a:rPr lang="en-US" sz="2800" dirty="0">
                <a:cs typeface="Times New Roman" pitchFamily="18" charset="0"/>
              </a:rPr>
              <a:t> titer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IgG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peaks first: quickly and in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larger</a:t>
            </a:r>
            <a:r>
              <a:rPr lang="en-US" sz="2800" dirty="0">
                <a:cs typeface="Times New Roman" pitchFamily="18" charset="0"/>
              </a:rPr>
              <a:t> amounts</a:t>
            </a:r>
          </a:p>
          <a:p>
            <a:endParaRPr lang="en-US" sz="3600" dirty="0" smtClean="0">
              <a:solidFill>
                <a:srgbClr val="00B0F0"/>
              </a:solidFill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Concentration &amp; type of antibody in primary &amp;</a:t>
            </a:r>
            <a:br>
              <a:rPr lang="en-US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            secondary immune responses</a:t>
            </a:r>
            <a:endParaRPr lang="ar-SA" sz="32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Comparison between primary &amp; secondary responses</a:t>
            </a:r>
            <a:endParaRPr lang="ar-SA" sz="3200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Take Home Message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ar-SA" sz="4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ar-SA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sz="4800" dirty="0" smtClean="0">
                <a:solidFill>
                  <a:schemeClr val="accent6">
                    <a:lumMod val="75000"/>
                  </a:schemeClr>
                </a:solidFill>
              </a:rPr>
              <a:t>Thank </a:t>
            </a:r>
            <a:r>
              <a:rPr lang="en-US" altLang="ar-SA" sz="4800" dirty="0">
                <a:solidFill>
                  <a:schemeClr val="accent6">
                    <a:lumMod val="75000"/>
                  </a:schemeClr>
                </a:solidFill>
              </a:rPr>
              <a:t>you</a:t>
            </a:r>
            <a:br>
              <a:rPr lang="en-US" altLang="ar-SA" sz="4800" dirty="0">
                <a:solidFill>
                  <a:schemeClr val="accent6">
                    <a:lumMod val="75000"/>
                  </a:schemeClr>
                </a:solidFill>
              </a:rPr>
            </a:br>
            <a:endParaRPr lang="ar-SA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7010400" cy="304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5486400"/>
            <a:ext cx="7086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smtClean="0"/>
              <a:t>Email</a:t>
            </a:r>
            <a:r>
              <a:rPr lang="en-US" sz="2400" dirty="0" smtClean="0"/>
              <a:t>: halotaibi1@ksu.edu.sa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679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is the aspect of  immunity that is mediated by secreted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antibodies</a:t>
            </a:r>
            <a:endParaRPr lang="en-US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or body fluids</a:t>
            </a:r>
            <a:endParaRPr lang="en-US" sz="32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cs typeface="Times New Roman" pitchFamily="18" charset="0"/>
              </a:rPr>
              <a:t>Two types of antigens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Macrophages recognize antigen &amp; present it 	to T-helper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proteins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on 	viruses, bacteria &amp; other foreign materials.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304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4A3A5D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43_19-BCellActivatio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066800"/>
            <a:ext cx="90630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312738" y="1247775"/>
            <a:ext cx="1854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Antigen-presenting cell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ar-SA" sz="1300" b="1" smtClean="0">
              <a:solidFill>
                <a:srgbClr val="8064A2"/>
              </a:solidFill>
            </a:endParaRPr>
          </a:p>
        </p:txBody>
      </p:sp>
      <p:sp>
        <p:nvSpPr>
          <p:cNvPr id="39940" name="Line 8"/>
          <p:cNvSpPr>
            <a:spLocks noChangeShapeType="1"/>
          </p:cNvSpPr>
          <p:nvPr/>
        </p:nvSpPr>
        <p:spPr bwMode="auto">
          <a:xfrm>
            <a:off x="6575425" y="3741738"/>
            <a:ext cx="160338" cy="5683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6211888" y="3235325"/>
            <a:ext cx="10350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Endoplasmic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reticulum of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plasma cell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ar-SA" sz="1300" b="1" smtClean="0">
              <a:solidFill>
                <a:srgbClr val="8064A2"/>
              </a:solidFill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7153275" y="2584450"/>
            <a:ext cx="10350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Secreted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antibody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molecules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ar-SA" sz="1300" b="1" smtClean="0">
              <a:solidFill>
                <a:srgbClr val="8064A2"/>
              </a:solidFill>
            </a:endParaRPr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2439988" y="1231900"/>
            <a:ext cx="8540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Bacterium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ar-SA" sz="1300" b="1" smtClean="0">
              <a:solidFill>
                <a:srgbClr val="8064A2"/>
              </a:solidFill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3059113" y="1603375"/>
            <a:ext cx="4762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B cell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ar-SA" sz="1300" b="1" smtClean="0">
              <a:solidFill>
                <a:srgbClr val="8064A2"/>
              </a:solidFill>
            </a:endParaRP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2293938" y="1584325"/>
            <a:ext cx="6508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Peptide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antigen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ar-SA" sz="1300" b="1" smtClean="0">
              <a:solidFill>
                <a:srgbClr val="8064A2"/>
              </a:solidFill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3282950" y="1754188"/>
            <a:ext cx="119063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47" name="Line 15"/>
          <p:cNvSpPr>
            <a:spLocks noChangeShapeType="1"/>
          </p:cNvSpPr>
          <p:nvPr/>
        </p:nvSpPr>
        <p:spPr bwMode="auto">
          <a:xfrm flipH="1">
            <a:off x="1744663" y="1303338"/>
            <a:ext cx="674687" cy="409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48" name="Line 16"/>
          <p:cNvSpPr>
            <a:spLocks noChangeShapeType="1"/>
          </p:cNvSpPr>
          <p:nvPr/>
        </p:nvSpPr>
        <p:spPr bwMode="auto">
          <a:xfrm flipH="1">
            <a:off x="1881188" y="1687513"/>
            <a:ext cx="398462" cy="3524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>
            <a:off x="1184275" y="1408113"/>
            <a:ext cx="176213" cy="3238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50" name="Text Box 18"/>
          <p:cNvSpPr txBox="1">
            <a:spLocks noChangeArrowheads="1"/>
          </p:cNvSpPr>
          <p:nvPr/>
        </p:nvSpPr>
        <p:spPr bwMode="auto">
          <a:xfrm>
            <a:off x="284163" y="2413000"/>
            <a:ext cx="10350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Class </a:t>
            </a:r>
            <a:r>
              <a:rPr lang="en-US" altLang="ar-SA" sz="1300" b="1" smtClean="0">
                <a:solidFill>
                  <a:srgbClr val="8064A2"/>
                </a:solidFill>
                <a:latin typeface="Times" pitchFamily="48" charset="0"/>
              </a:rPr>
              <a:t>II</a:t>
            </a:r>
            <a:r>
              <a:rPr lang="en-US" altLang="ar-SA" sz="1300" b="1" smtClean="0">
                <a:solidFill>
                  <a:srgbClr val="8064A2"/>
                </a:solidFill>
              </a:rPr>
              <a:t> MHC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molecule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lang="en-US" altLang="ar-SA" sz="1300" b="1" smtClean="0">
              <a:solidFill>
                <a:srgbClr val="8064A2"/>
              </a:solidFill>
            </a:endParaRPr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912813" y="2863850"/>
            <a:ext cx="3651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TCR</a:t>
            </a:r>
          </a:p>
        </p:txBody>
      </p:sp>
      <p:sp>
        <p:nvSpPr>
          <p:cNvPr id="39952" name="Text Box 20"/>
          <p:cNvSpPr txBox="1">
            <a:spLocks noChangeArrowheads="1"/>
          </p:cNvSpPr>
          <p:nvPr/>
        </p:nvSpPr>
        <p:spPr bwMode="auto">
          <a:xfrm>
            <a:off x="1817688" y="2889250"/>
            <a:ext cx="3651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CD4</a:t>
            </a:r>
          </a:p>
        </p:txBody>
      </p:sp>
      <p:sp>
        <p:nvSpPr>
          <p:cNvPr id="39953" name="Text Box 21"/>
          <p:cNvSpPr txBox="1">
            <a:spLocks noChangeArrowheads="1"/>
          </p:cNvSpPr>
          <p:nvPr/>
        </p:nvSpPr>
        <p:spPr bwMode="auto">
          <a:xfrm>
            <a:off x="1042988" y="3946525"/>
            <a:ext cx="10477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Helper T cell</a:t>
            </a:r>
          </a:p>
        </p:txBody>
      </p:sp>
      <p:sp>
        <p:nvSpPr>
          <p:cNvPr id="39954" name="Line 22"/>
          <p:cNvSpPr>
            <a:spLocks noChangeShapeType="1"/>
          </p:cNvSpPr>
          <p:nvPr/>
        </p:nvSpPr>
        <p:spPr bwMode="auto">
          <a:xfrm>
            <a:off x="1038225" y="2689225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55" name="Line 23"/>
          <p:cNvSpPr>
            <a:spLocks noChangeShapeType="1"/>
          </p:cNvSpPr>
          <p:nvPr/>
        </p:nvSpPr>
        <p:spPr bwMode="auto">
          <a:xfrm>
            <a:off x="1273175" y="2959100"/>
            <a:ext cx="200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56" name="Line 24"/>
          <p:cNvSpPr>
            <a:spLocks noChangeShapeType="1"/>
          </p:cNvSpPr>
          <p:nvPr/>
        </p:nvSpPr>
        <p:spPr bwMode="auto">
          <a:xfrm>
            <a:off x="1663700" y="2987675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57" name="Line 25"/>
          <p:cNvSpPr>
            <a:spLocks noChangeShapeType="1"/>
          </p:cNvSpPr>
          <p:nvPr/>
        </p:nvSpPr>
        <p:spPr bwMode="auto">
          <a:xfrm rot="-5400000">
            <a:off x="1392238" y="3849688"/>
            <a:ext cx="222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58" name="Line 26"/>
          <p:cNvSpPr>
            <a:spLocks noChangeShapeType="1"/>
          </p:cNvSpPr>
          <p:nvPr/>
        </p:nvSpPr>
        <p:spPr bwMode="auto">
          <a:xfrm rot="-5400000">
            <a:off x="3109913" y="3709988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59" name="Text Box 27"/>
          <p:cNvSpPr txBox="1">
            <a:spLocks noChangeArrowheads="1"/>
          </p:cNvSpPr>
          <p:nvPr/>
        </p:nvSpPr>
        <p:spPr bwMode="auto">
          <a:xfrm>
            <a:off x="2852738" y="3759200"/>
            <a:ext cx="1047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Activated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helper T cell</a:t>
            </a:r>
          </a:p>
        </p:txBody>
      </p:sp>
      <p:sp>
        <p:nvSpPr>
          <p:cNvPr id="39960" name="Text Box 28"/>
          <p:cNvSpPr txBox="1">
            <a:spLocks noChangeArrowheads="1"/>
          </p:cNvSpPr>
          <p:nvPr/>
        </p:nvSpPr>
        <p:spPr bwMode="auto">
          <a:xfrm>
            <a:off x="4046538" y="2911475"/>
            <a:ext cx="7874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Cytokines</a:t>
            </a:r>
          </a:p>
        </p:txBody>
      </p:sp>
      <p:sp>
        <p:nvSpPr>
          <p:cNvPr id="39961" name="Text Box 29"/>
          <p:cNvSpPr txBox="1">
            <a:spLocks noChangeArrowheads="1"/>
          </p:cNvSpPr>
          <p:nvPr/>
        </p:nvSpPr>
        <p:spPr bwMode="auto">
          <a:xfrm>
            <a:off x="4649788" y="4000500"/>
            <a:ext cx="13684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Clone of memory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B cells</a:t>
            </a:r>
          </a:p>
        </p:txBody>
      </p:sp>
      <p:sp>
        <p:nvSpPr>
          <p:cNvPr id="39962" name="Text Box 30"/>
          <p:cNvSpPr txBox="1">
            <a:spLocks noChangeArrowheads="1"/>
          </p:cNvSpPr>
          <p:nvPr/>
        </p:nvSpPr>
        <p:spPr bwMode="auto">
          <a:xfrm>
            <a:off x="4938713" y="2574925"/>
            <a:ext cx="18002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Clone of plasma cells</a:t>
            </a:r>
          </a:p>
        </p:txBody>
      </p:sp>
      <p:sp>
        <p:nvSpPr>
          <p:cNvPr id="39963" name="Line 31"/>
          <p:cNvSpPr>
            <a:spLocks noChangeShapeType="1"/>
          </p:cNvSpPr>
          <p:nvPr/>
        </p:nvSpPr>
        <p:spPr bwMode="auto">
          <a:xfrm>
            <a:off x="8269288" y="5243513"/>
            <a:ext cx="4730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64" name="Line 32"/>
          <p:cNvSpPr>
            <a:spLocks noChangeShapeType="1"/>
          </p:cNvSpPr>
          <p:nvPr/>
        </p:nvSpPr>
        <p:spPr bwMode="auto">
          <a:xfrm rot="-5400000">
            <a:off x="8694737" y="5245101"/>
            <a:ext cx="920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  <p:sp>
        <p:nvSpPr>
          <p:cNvPr id="39965" name="Text Box 33"/>
          <p:cNvSpPr txBox="1">
            <a:spLocks noChangeArrowheads="1"/>
          </p:cNvSpPr>
          <p:nvPr/>
        </p:nvSpPr>
        <p:spPr bwMode="auto">
          <a:xfrm>
            <a:off x="8340725" y="5284788"/>
            <a:ext cx="3651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100" b="1" smtClean="0">
                <a:solidFill>
                  <a:srgbClr val="8064A2"/>
                </a:solidFill>
              </a:rPr>
              <a:t>2 µm</a:t>
            </a:r>
          </a:p>
        </p:txBody>
      </p:sp>
      <p:sp>
        <p:nvSpPr>
          <p:cNvPr id="39966" name="Text Box 34"/>
          <p:cNvSpPr txBox="1">
            <a:spLocks noChangeArrowheads="1"/>
          </p:cNvSpPr>
          <p:nvPr/>
        </p:nvSpPr>
        <p:spPr bwMode="auto">
          <a:xfrm>
            <a:off x="4083050" y="2597150"/>
            <a:ext cx="1079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lang="en-US" altLang="ar-SA" sz="1300" b="1" smtClean="0">
                <a:solidFill>
                  <a:srgbClr val="8064A2"/>
                </a:solidFill>
              </a:rPr>
              <a:t>+</a:t>
            </a:r>
          </a:p>
        </p:txBody>
      </p:sp>
      <p:sp>
        <p:nvSpPr>
          <p:cNvPr id="39967" name="Line 35"/>
          <p:cNvSpPr>
            <a:spLocks noChangeShapeType="1"/>
          </p:cNvSpPr>
          <p:nvPr/>
        </p:nvSpPr>
        <p:spPr bwMode="auto">
          <a:xfrm rot="-5400000">
            <a:off x="8224837" y="5245101"/>
            <a:ext cx="920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34" y="0"/>
            <a:ext cx="805191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534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 selection and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proliferation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T- independent antigens </a:t>
            </a:r>
            <a:endParaRPr lang="en-US" sz="32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do not </a:t>
            </a:r>
            <a:r>
              <a:rPr lang="en-US" dirty="0" smtClean="0"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endParaRPr lang="en-US" dirty="0" smtClean="0"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dirty="0" smtClean="0"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polysaccharides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dirty="0" smtClean="0">
                <a:cs typeface="Times New Roman" pitchFamily="18" charset="0"/>
              </a:rPr>
              <a:t>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      	</a:t>
            </a:r>
            <a:r>
              <a:rPr lang="en-US" dirty="0" err="1" smtClean="0">
                <a:solidFill>
                  <a:srgbClr val="C00000"/>
                </a:solidFill>
                <a:cs typeface="Times New Roman" pitchFamily="18" charset="0"/>
              </a:rPr>
              <a:t>lipopolysaccrides</a:t>
            </a:r>
            <a:r>
              <a:rPr lang="en-US" dirty="0" smtClean="0">
                <a:cs typeface="Times New Roman" pitchFamily="18" charset="0"/>
              </a:rPr>
              <a:t> with repeating subunits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(bacterial capsules).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3.	Immune responses are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weak </a:t>
            </a:r>
            <a:r>
              <a:rPr lang="en-US" dirty="0" smtClean="0">
                <a:cs typeface="Times New Roman" pitchFamily="18" charset="0"/>
              </a:rPr>
              <a:t> compared to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 	T-dependant responses.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5F49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Custom 10">
      <a:dk1>
        <a:srgbClr val="8064A2"/>
      </a:dk1>
      <a:lt1>
        <a:sysClr val="window" lastClr="FFFFFF"/>
      </a:lt1>
      <a:dk2>
        <a:srgbClr val="8064A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">
  <a:themeElements>
    <a:clrScheme name="Custom 10">
      <a:dk1>
        <a:srgbClr val="8064A2"/>
      </a:dk1>
      <a:lt1>
        <a:sysClr val="window" lastClr="FFFFFF"/>
      </a:lt1>
      <a:dk2>
        <a:srgbClr val="8064A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567</Words>
  <Application>Microsoft Office PowerPoint</Application>
  <PresentationFormat>On-screen Show (4:3)</PresentationFormat>
  <Paragraphs>146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Beam</vt:lpstr>
      <vt:lpstr>1_Beam</vt:lpstr>
      <vt:lpstr> Antibody-mediated Immunity </vt:lpstr>
      <vt:lpstr>Lecture objectives </vt:lpstr>
      <vt:lpstr>PowerPoint Presentation</vt:lpstr>
      <vt:lpstr>Nature of antigen determine type of response either     EXTRACELLULAR or INTERACELLUALR </vt:lpstr>
      <vt:lpstr>  Activation of B cells by antigens</vt:lpstr>
      <vt:lpstr>PowerPoint Presentation</vt:lpstr>
      <vt:lpstr>PowerPoint Presentation</vt:lpstr>
      <vt:lpstr>PowerPoint Presentation</vt:lpstr>
      <vt:lpstr>2. T- independent antigens </vt:lpstr>
      <vt:lpstr>Antigens </vt:lpstr>
      <vt:lpstr>PowerPoint Presentation</vt:lpstr>
      <vt:lpstr>   Protective functions of antibodies</vt:lpstr>
      <vt:lpstr>Electron micrographs of the effect of antibodies and complement upon bacteria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&amp; Secondary immune responses </vt:lpstr>
      <vt:lpstr>Concentration &amp; type of antibody in primary &amp;             secondary immune responses</vt:lpstr>
      <vt:lpstr>Comparison between primary &amp; secondary responses</vt:lpstr>
      <vt:lpstr>Take Home Message</vt:lpstr>
      <vt:lpstr> Thank you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 </dc:title>
  <dc:creator>Dr.Hazem</dc:creator>
  <cp:lastModifiedBy>Dr.Hend</cp:lastModifiedBy>
  <cp:revision>132</cp:revision>
  <dcterms:created xsi:type="dcterms:W3CDTF">2011-09-27T11:18:56Z</dcterms:created>
  <dcterms:modified xsi:type="dcterms:W3CDTF">2014-10-23T06:19:10Z</dcterms:modified>
</cp:coreProperties>
</file>