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8"/>
  </p:notesMasterIdLst>
  <p:sldIdLst>
    <p:sldId id="256" r:id="rId4"/>
    <p:sldId id="280" r:id="rId5"/>
    <p:sldId id="281" r:id="rId6"/>
    <p:sldId id="265" r:id="rId7"/>
    <p:sldId id="306" r:id="rId8"/>
    <p:sldId id="307" r:id="rId9"/>
    <p:sldId id="317" r:id="rId10"/>
    <p:sldId id="259" r:id="rId11"/>
    <p:sldId id="308" r:id="rId12"/>
    <p:sldId id="319" r:id="rId13"/>
    <p:sldId id="303" r:id="rId14"/>
    <p:sldId id="301" r:id="rId15"/>
    <p:sldId id="302" r:id="rId16"/>
    <p:sldId id="294" r:id="rId17"/>
    <p:sldId id="296" r:id="rId18"/>
    <p:sldId id="313" r:id="rId19"/>
    <p:sldId id="309" r:id="rId20"/>
    <p:sldId id="311" r:id="rId21"/>
    <p:sldId id="315" r:id="rId22"/>
    <p:sldId id="288" r:id="rId23"/>
    <p:sldId id="292" r:id="rId24"/>
    <p:sldId id="293" r:id="rId25"/>
    <p:sldId id="310" r:id="rId26"/>
    <p:sldId id="32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8BF5F2"/>
    <a:srgbClr val="0000FF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2540" autoAdjust="0"/>
  </p:normalViewPr>
  <p:slideViewPr>
    <p:cSldViewPr>
      <p:cViewPr>
        <p:scale>
          <a:sx n="56" d="100"/>
          <a:sy n="56" d="100"/>
        </p:scale>
        <p:origin x="-1099" y="-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3AC8-02C6-481C-BF2F-39117803485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02F4B-5B47-4289-9591-A3C9A1307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7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02F4B-5B47-4289-9591-A3C9A130788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5D291A59-2487-49B0-9FF5-9538C54C9E09}" type="slidenum">
              <a:rPr lang="en-US" altLang="ar-SA" smtClean="0">
                <a:latin typeface="Times New Roman" pitchFamily="18" charset="0"/>
              </a:rPr>
              <a:pPr/>
              <a:t>10</a:t>
            </a:fld>
            <a:endParaRPr lang="en-US" altLang="ar-SA" smtClean="0">
              <a:latin typeface="Times New Roman" pitchFamily="18" charset="0"/>
            </a:endParaRPr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-"/>
            </a:pPr>
            <a:endParaRPr lang="en-US" altLang="ar-SA" smtClean="0"/>
          </a:p>
          <a:p>
            <a:pPr eaLnBrk="1" hangingPunct="1">
              <a:buFontTx/>
              <a:buChar char="-"/>
            </a:pPr>
            <a:endParaRPr lang="en-US" altLang="ar-SA" smtClean="0"/>
          </a:p>
          <a:p>
            <a:pPr eaLnBrk="1" hangingPunct="1">
              <a:buFontTx/>
              <a:buChar char="-"/>
            </a:pPr>
            <a:endParaRPr lang="en-US" alt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ED4598D-40E1-42CD-9280-9350F106D454}" type="slidenum">
              <a:rPr lang="en-US" altLang="ar-SA">
                <a:solidFill>
                  <a:prstClr val="black"/>
                </a:solidFill>
                <a:latin typeface="Times New Roman" pitchFamily="18" charset="0"/>
              </a:rPr>
              <a:pPr/>
              <a:t>19</a:t>
            </a:fld>
            <a:endParaRPr lang="en-US" altLang="ar-SA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ar-SA" smtClean="0"/>
              <a:t>Figure 43.21 Antibody-mediated mechanisms of antigen disposal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6 w 1722"/>
                <a:gd name="T1" fmla="*/ 63 h 66"/>
                <a:gd name="T2" fmla="*/ 1716 w 1722"/>
                <a:gd name="T3" fmla="*/ 57 h 66"/>
                <a:gd name="T4" fmla="*/ 0 w 1722"/>
                <a:gd name="T5" fmla="*/ 0 h 66"/>
                <a:gd name="T6" fmla="*/ 0 w 1722"/>
                <a:gd name="T7" fmla="*/ 45 h 66"/>
                <a:gd name="T8" fmla="*/ 1716 w 1722"/>
                <a:gd name="T9" fmla="*/ 63 h 66"/>
                <a:gd name="T10" fmla="*/ 1716 w 1722"/>
                <a:gd name="T11" fmla="*/ 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2 w 975"/>
                <a:gd name="T1" fmla="*/ 48 h 101"/>
                <a:gd name="T2" fmla="*/ 972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2 w 975"/>
                <a:gd name="T9" fmla="*/ 48 h 101"/>
                <a:gd name="T10" fmla="*/ 972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5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5 w 2141"/>
                <a:gd name="T7" fmla="*/ 0 h 198"/>
                <a:gd name="T8" fmla="*/ 2135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3 w 2517"/>
                <a:gd name="T1" fmla="*/ 276 h 276"/>
                <a:gd name="T2" fmla="*/ 2508 w 2517"/>
                <a:gd name="T3" fmla="*/ 204 h 276"/>
                <a:gd name="T4" fmla="*/ 2251 w 2517"/>
                <a:gd name="T5" fmla="*/ 0 h 276"/>
                <a:gd name="T6" fmla="*/ 0 w 2517"/>
                <a:gd name="T7" fmla="*/ 276 h 276"/>
                <a:gd name="T8" fmla="*/ 2173 w 2517"/>
                <a:gd name="T9" fmla="*/ 276 h 276"/>
                <a:gd name="T10" fmla="*/ 2173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6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6 w 729"/>
                <a:gd name="T7" fmla="*/ 240 h 240"/>
                <a:gd name="T8" fmla="*/ 726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6 w 729"/>
                <a:gd name="T1" fmla="*/ 318 h 318"/>
                <a:gd name="T2" fmla="*/ 726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6 w 729"/>
                <a:gd name="T9" fmla="*/ 318 h 318"/>
                <a:gd name="T10" fmla="*/ 726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9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9117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117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09A24-46CF-4A61-9D16-3841DA349A9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940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81B72-0C98-4D8F-A67C-125ACA1C98CB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346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EF585-6100-47DA-9DAE-A070431F66F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909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374C4-EE30-40E0-BF4B-1EC834B16B2B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888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E7CB1-1505-4769-8E77-20CEB2CAF50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76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3D0BA-1335-4C08-8BE6-418B8F294D18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92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28390-9E12-4765-BBCA-4CF1AD2738A9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5125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59110-3841-4D65-A03E-BEAED32FA96C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6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AB0F5-8D5C-436E-9529-11C5E73AD8DD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757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A65CA-3E84-4057-A60F-4D4D434F4F9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869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D7D4A-7DB7-4DDB-8B3C-FADF4F04FF5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32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6 w 1722"/>
                <a:gd name="T1" fmla="*/ 63 h 66"/>
                <a:gd name="T2" fmla="*/ 1716 w 1722"/>
                <a:gd name="T3" fmla="*/ 57 h 66"/>
                <a:gd name="T4" fmla="*/ 0 w 1722"/>
                <a:gd name="T5" fmla="*/ 0 h 66"/>
                <a:gd name="T6" fmla="*/ 0 w 1722"/>
                <a:gd name="T7" fmla="*/ 45 h 66"/>
                <a:gd name="T8" fmla="*/ 1716 w 1722"/>
                <a:gd name="T9" fmla="*/ 63 h 66"/>
                <a:gd name="T10" fmla="*/ 1716 w 1722"/>
                <a:gd name="T11" fmla="*/ 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2 w 975"/>
                <a:gd name="T1" fmla="*/ 48 h 101"/>
                <a:gd name="T2" fmla="*/ 972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2 w 975"/>
                <a:gd name="T9" fmla="*/ 48 h 101"/>
                <a:gd name="T10" fmla="*/ 972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5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5 w 2141"/>
                <a:gd name="T7" fmla="*/ 0 h 198"/>
                <a:gd name="T8" fmla="*/ 2135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3 w 2517"/>
                <a:gd name="T1" fmla="*/ 276 h 276"/>
                <a:gd name="T2" fmla="*/ 2508 w 2517"/>
                <a:gd name="T3" fmla="*/ 204 h 276"/>
                <a:gd name="T4" fmla="*/ 2251 w 2517"/>
                <a:gd name="T5" fmla="*/ 0 h 276"/>
                <a:gd name="T6" fmla="*/ 0 w 2517"/>
                <a:gd name="T7" fmla="*/ 276 h 276"/>
                <a:gd name="T8" fmla="*/ 2173 w 2517"/>
                <a:gd name="T9" fmla="*/ 276 h 276"/>
                <a:gd name="T10" fmla="*/ 2173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6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6 w 729"/>
                <a:gd name="T7" fmla="*/ 240 h 240"/>
                <a:gd name="T8" fmla="*/ 726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6 w 729"/>
                <a:gd name="T1" fmla="*/ 318 h 318"/>
                <a:gd name="T2" fmla="*/ 726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6 w 729"/>
                <a:gd name="T9" fmla="*/ 318 h 318"/>
                <a:gd name="T10" fmla="*/ 726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9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9117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117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BBAB6-C52C-426B-9585-97B625F50139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3063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8055C-AAE9-45BC-974C-7065A3CEC5A4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6913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DB232-0FBE-46A5-8665-BF6459927A7D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1359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85126-62D4-46DD-9BAB-1DB6D5A71430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206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FD986-4EB0-4069-A839-3B1BE533963C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2779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2A44F-6653-4611-B3EC-9EBCEDC95F07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1160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6EEF0-516C-480F-866F-B252A6E0C1CB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310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8740F-C6C0-4886-8928-504B4FD135B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656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C1C72-413B-41C0-A339-6AE89BD7251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7615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73A68-7229-4C71-80A3-6BB2F3495BA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4811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D5231-23F1-4D5F-9D80-33D031B81A89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9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5E898-F45D-4040-8EDE-22D995956E6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DC231-5182-482F-BA1A-5D1F0024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9011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1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1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6 w 1722"/>
                <a:gd name="T1" fmla="*/ 63 h 66"/>
                <a:gd name="T2" fmla="*/ 1716 w 1722"/>
                <a:gd name="T3" fmla="*/ 57 h 66"/>
                <a:gd name="T4" fmla="*/ 0 w 1722"/>
                <a:gd name="T5" fmla="*/ 0 h 66"/>
                <a:gd name="T6" fmla="*/ 0 w 1722"/>
                <a:gd name="T7" fmla="*/ 45 h 66"/>
                <a:gd name="T8" fmla="*/ 1716 w 1722"/>
                <a:gd name="T9" fmla="*/ 63 h 66"/>
                <a:gd name="T10" fmla="*/ 1716 w 1722"/>
                <a:gd name="T11" fmla="*/ 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1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2 w 975"/>
                <a:gd name="T1" fmla="*/ 48 h 101"/>
                <a:gd name="T2" fmla="*/ 972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2 w 975"/>
                <a:gd name="T9" fmla="*/ 48 h 101"/>
                <a:gd name="T10" fmla="*/ 972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5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5 w 2141"/>
                <a:gd name="T7" fmla="*/ 0 h 198"/>
                <a:gd name="T8" fmla="*/ 2135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2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3 w 2517"/>
                <a:gd name="T1" fmla="*/ 276 h 276"/>
                <a:gd name="T2" fmla="*/ 2508 w 2517"/>
                <a:gd name="T3" fmla="*/ 204 h 276"/>
                <a:gd name="T4" fmla="*/ 2251 w 2517"/>
                <a:gd name="T5" fmla="*/ 0 h 276"/>
                <a:gd name="T6" fmla="*/ 0 w 2517"/>
                <a:gd name="T7" fmla="*/ 276 h 276"/>
                <a:gd name="T8" fmla="*/ 2173 w 2517"/>
                <a:gd name="T9" fmla="*/ 276 h 276"/>
                <a:gd name="T10" fmla="*/ 2173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2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6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6 w 729"/>
                <a:gd name="T7" fmla="*/ 240 h 240"/>
                <a:gd name="T8" fmla="*/ 726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2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6 w 729"/>
                <a:gd name="T1" fmla="*/ 318 h 318"/>
                <a:gd name="T2" fmla="*/ 726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6 w 729"/>
                <a:gd name="T9" fmla="*/ 318 h 318"/>
                <a:gd name="T10" fmla="*/ 726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2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2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3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3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3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3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3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3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3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9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4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4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5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9015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015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9015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5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015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015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015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A6E94C-5FDC-4CF3-84C1-BDC201E90D89}" type="slidenum">
              <a:rPr lang="en-US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4359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A3A5D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9011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1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1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6 w 1722"/>
                <a:gd name="T1" fmla="*/ 63 h 66"/>
                <a:gd name="T2" fmla="*/ 1716 w 1722"/>
                <a:gd name="T3" fmla="*/ 57 h 66"/>
                <a:gd name="T4" fmla="*/ 0 w 1722"/>
                <a:gd name="T5" fmla="*/ 0 h 66"/>
                <a:gd name="T6" fmla="*/ 0 w 1722"/>
                <a:gd name="T7" fmla="*/ 45 h 66"/>
                <a:gd name="T8" fmla="*/ 1716 w 1722"/>
                <a:gd name="T9" fmla="*/ 63 h 66"/>
                <a:gd name="T10" fmla="*/ 1716 w 1722"/>
                <a:gd name="T11" fmla="*/ 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1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2 w 975"/>
                <a:gd name="T1" fmla="*/ 48 h 101"/>
                <a:gd name="T2" fmla="*/ 972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2 w 975"/>
                <a:gd name="T9" fmla="*/ 48 h 101"/>
                <a:gd name="T10" fmla="*/ 972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5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5 w 2141"/>
                <a:gd name="T7" fmla="*/ 0 h 198"/>
                <a:gd name="T8" fmla="*/ 2135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2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3 w 2517"/>
                <a:gd name="T1" fmla="*/ 276 h 276"/>
                <a:gd name="T2" fmla="*/ 2508 w 2517"/>
                <a:gd name="T3" fmla="*/ 204 h 276"/>
                <a:gd name="T4" fmla="*/ 2251 w 2517"/>
                <a:gd name="T5" fmla="*/ 0 h 276"/>
                <a:gd name="T6" fmla="*/ 0 w 2517"/>
                <a:gd name="T7" fmla="*/ 276 h 276"/>
                <a:gd name="T8" fmla="*/ 2173 w 2517"/>
                <a:gd name="T9" fmla="*/ 276 h 276"/>
                <a:gd name="T10" fmla="*/ 2173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2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6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6 w 729"/>
                <a:gd name="T7" fmla="*/ 240 h 240"/>
                <a:gd name="T8" fmla="*/ 726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2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6 w 729"/>
                <a:gd name="T1" fmla="*/ 318 h 318"/>
                <a:gd name="T2" fmla="*/ 726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6 w 729"/>
                <a:gd name="T9" fmla="*/ 318 h 318"/>
                <a:gd name="T10" fmla="*/ 726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2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2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3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3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3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3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3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3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3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9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4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smtClean="0">
                <a:solidFill>
                  <a:prstClr val="white"/>
                </a:solidFill>
              </a:endParaRPr>
            </a:p>
          </p:txBody>
        </p:sp>
        <p:sp>
          <p:nvSpPr>
            <p:cNvPr id="9014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4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5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9015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015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9015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015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015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015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015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284053-911A-4724-967E-6F5C22553C92}" type="slidenum">
              <a:rPr lang="en-US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2224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d/df/T-dependent_B_cell_activation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38125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Antibody-mediated Immunity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Dr. </a:t>
            </a:r>
            <a:r>
              <a:rPr lang="en-US" sz="28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Hend</a:t>
            </a:r>
            <a:r>
              <a:rPr lang="en-US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Alotaibi</a:t>
            </a:r>
            <a:r>
              <a:rPr lang="en-US" sz="2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/>
            </a:r>
            <a:br>
              <a:rPr lang="en-US" sz="2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en-US" sz="2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/>
            </a:r>
            <a:br>
              <a:rPr lang="en-US" sz="2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en-US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Assistant </a:t>
            </a:r>
            <a:r>
              <a:rPr lang="en-US" sz="20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Professor </a:t>
            </a:r>
            <a:r>
              <a:rPr lang="en-US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&amp; Consultant </a:t>
            </a:r>
            <a:br>
              <a:rPr lang="en-US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en-US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College of Medicine, King Saud University</a:t>
            </a:r>
            <a:br>
              <a:rPr lang="en-US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en-US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 </a:t>
            </a:r>
            <a:r>
              <a:rPr lang="en-US" sz="20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Dermatology  </a:t>
            </a:r>
            <a:r>
              <a:rPr lang="en-US" sz="20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Department /KKUH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Antigens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49530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“</a:t>
            </a:r>
            <a:r>
              <a:rPr lang="en-US" sz="2800" dirty="0" smtClean="0">
                <a:solidFill>
                  <a:schemeClr val="accent5"/>
                </a:solidFill>
              </a:rPr>
              <a:t>Self</a:t>
            </a:r>
            <a:r>
              <a:rPr lang="en-US" sz="2800" dirty="0" smtClean="0"/>
              <a:t>” versus “</a:t>
            </a:r>
            <a:r>
              <a:rPr lang="en-US" sz="2800" dirty="0" smtClean="0">
                <a:solidFill>
                  <a:schemeClr val="accent5"/>
                </a:solidFill>
              </a:rPr>
              <a:t>non-self</a:t>
            </a:r>
            <a:r>
              <a:rPr lang="en-US" sz="2800" dirty="0" smtClean="0"/>
              <a:t>”</a:t>
            </a:r>
          </a:p>
          <a:p>
            <a:pPr lvl="1" eaLnBrk="1" hangingPunct="1">
              <a:defRPr/>
            </a:pPr>
            <a:r>
              <a:rPr lang="en-US" dirty="0" smtClean="0"/>
              <a:t>T cells and B cells removed if they recognize self proteins</a:t>
            </a:r>
          </a:p>
          <a:p>
            <a:pPr eaLnBrk="1" hangingPunct="1">
              <a:defRPr/>
            </a:pPr>
            <a:r>
              <a:rPr lang="en-US" sz="2800" dirty="0" smtClean="0"/>
              <a:t>Antigens are mostly proteins or polysaccharides </a:t>
            </a:r>
          </a:p>
          <a:p>
            <a:pPr eaLnBrk="1" hangingPunct="1">
              <a:defRPr/>
            </a:pPr>
            <a:r>
              <a:rPr lang="en-US" sz="2800" dirty="0" smtClean="0"/>
              <a:t>Antigenic determinants (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epitopes</a:t>
            </a:r>
            <a:r>
              <a:rPr lang="en-US" sz="2800" dirty="0" smtClean="0"/>
              <a:t>)</a:t>
            </a:r>
          </a:p>
          <a:p>
            <a:pPr lvl="1" eaLnBrk="1" hangingPunct="1">
              <a:defRPr/>
            </a:pPr>
            <a:r>
              <a:rPr lang="en-US" dirty="0" smtClean="0"/>
              <a:t>Each bacterial cell has many different </a:t>
            </a:r>
            <a:r>
              <a:rPr lang="en-US" dirty="0" err="1" smtClean="0"/>
              <a:t>epitopes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9220" name="Picture 4" descr="tf7lf1703_a"/>
          <p:cNvPicPr>
            <a:picLocks noChangeAspect="1" noChangeArrowheads="1"/>
          </p:cNvPicPr>
          <p:nvPr/>
        </p:nvPicPr>
        <p:blipFill>
          <a:blip r:embed="rId3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24000"/>
            <a:ext cx="4038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82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7200" y="381001"/>
            <a:ext cx="8077200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Antibodies</a:t>
            </a:r>
            <a:endParaRPr lang="en-US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800" dirty="0" smtClean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smtClean="0">
                <a:cs typeface="Times New Roman" pitchFamily="18" charset="0"/>
              </a:rPr>
              <a:t>Antibodies </a:t>
            </a:r>
            <a:r>
              <a:rPr lang="en-US" sz="2800" dirty="0" smtClean="0">
                <a:cs typeface="Times New Roman" pitchFamily="18" charset="0"/>
              </a:rPr>
              <a:t>are </a:t>
            </a:r>
            <a:r>
              <a:rPr lang="en-US" sz="2800" dirty="0" smtClean="0">
                <a:cs typeface="Times New Roman" pitchFamily="18" charset="0"/>
              </a:rPr>
              <a:t>immunoglobulins (</a:t>
            </a:r>
            <a:r>
              <a:rPr lang="en-US" sz="2800" dirty="0">
                <a:cs typeface="Times New Roman" pitchFamily="18" charset="0"/>
              </a:rPr>
              <a:t>Ig)  </a:t>
            </a:r>
            <a:r>
              <a:rPr lang="en-US" sz="2800" dirty="0" smtClean="0">
                <a:cs typeface="Times New Roman" pitchFamily="18" charset="0"/>
              </a:rPr>
              <a:t>with 	specific </a:t>
            </a:r>
            <a:r>
              <a:rPr lang="en-US" sz="2800" dirty="0" smtClean="0">
                <a:cs typeface="Times New Roman" pitchFamily="18" charset="0"/>
              </a:rPr>
              <a:t>functions.</a:t>
            </a:r>
          </a:p>
          <a:p>
            <a:pPr>
              <a:buFontTx/>
              <a:buChar char="•"/>
            </a:pPr>
            <a:endParaRPr lang="en-US" sz="2800" dirty="0" smtClean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cs typeface="Times New Roman" pitchFamily="18" charset="0"/>
              </a:rPr>
              <a:t>Antibodies are </a:t>
            </a:r>
            <a:r>
              <a:rPr lang="en-US" sz="2800" dirty="0">
                <a:cs typeface="Times New Roman" pitchFamily="18" charset="0"/>
              </a:rPr>
              <a:t>found in extracellular fluids (blood plasma, lymph, mucus, etc.) and the surface of B cells</a:t>
            </a:r>
            <a:r>
              <a:rPr lang="en-US" sz="2800" dirty="0" smtClean="0">
                <a:cs typeface="Times New Roman" pitchFamily="18" charset="0"/>
              </a:rPr>
              <a:t>.</a:t>
            </a:r>
          </a:p>
          <a:p>
            <a:pPr>
              <a:buFontTx/>
              <a:buChar char="•"/>
            </a:pPr>
            <a:endParaRPr lang="en-US" sz="2800" dirty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cs typeface="Times New Roman" pitchFamily="18" charset="0"/>
              </a:rPr>
              <a:t>  Antibodies </a:t>
            </a:r>
            <a:r>
              <a:rPr lang="en-US" sz="2800" dirty="0" smtClean="0">
                <a:cs typeface="Times New Roman" pitchFamily="18" charset="0"/>
              </a:rPr>
              <a:t>bind to specific sites on antigen </a:t>
            </a:r>
            <a:r>
              <a:rPr lang="en-US" sz="2800" dirty="0" smtClean="0">
                <a:cs typeface="Times New Roman" pitchFamily="18" charset="0"/>
              </a:rPr>
              <a:t>surfaces </a:t>
            </a:r>
            <a:r>
              <a:rPr lang="en-US" sz="2800" dirty="0" smtClean="0">
                <a:cs typeface="Times New Roman" pitchFamily="18" charset="0"/>
              </a:rPr>
              <a:t>and perform protective functions </a:t>
            </a:r>
            <a:r>
              <a:rPr lang="en-US" sz="2800" dirty="0" smtClean="0">
                <a:cs typeface="Times New Roman" pitchFamily="18" charset="0"/>
              </a:rPr>
              <a:t>by </a:t>
            </a:r>
            <a:r>
              <a:rPr lang="en-US" sz="2800" dirty="0" smtClean="0">
                <a:cs typeface="Times New Roman" pitchFamily="18" charset="0"/>
              </a:rPr>
              <a:t>different </a:t>
            </a:r>
            <a:r>
              <a:rPr lang="en-US" sz="2800" dirty="0" smtClean="0">
                <a:cs typeface="Times New Roman" pitchFamily="18" charset="0"/>
              </a:rPr>
              <a:t>mechanisms.</a:t>
            </a:r>
          </a:p>
          <a:p>
            <a:r>
              <a:rPr lang="en-US" sz="2800" dirty="0" smtClean="0">
                <a:cs typeface="Times New Roman" pitchFamily="18" charset="0"/>
              </a:rPr>
              <a:t> </a:t>
            </a:r>
            <a:endParaRPr lang="en-US" sz="2800" dirty="0"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B0F0"/>
                </a:solidFill>
                <a:cs typeface="Times New Roman" pitchFamily="18" charset="0"/>
              </a:rPr>
              <a:t>There is a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SPECIFIC</a:t>
            </a:r>
            <a:r>
              <a:rPr lang="en-US" sz="2800" dirty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B0F0"/>
                </a:solidFill>
                <a:cs typeface="Times New Roman" pitchFamily="18" charset="0"/>
              </a:rPr>
              <a:t>antibody for any one given type of </a:t>
            </a:r>
            <a:r>
              <a:rPr lang="en-US" sz="2800" dirty="0" smtClean="0">
                <a:solidFill>
                  <a:srgbClr val="00B0F0"/>
                </a:solidFill>
                <a:cs typeface="Times New Roman" pitchFamily="18" charset="0"/>
              </a:rPr>
              <a:t>an antigen</a:t>
            </a:r>
            <a:endParaRPr lang="en-US" sz="2800" dirty="0">
              <a:solidFill>
                <a:srgbClr val="00B0F0"/>
              </a:solidFill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34962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n-lt"/>
                <a:cs typeface="Times New Roman" pitchFamily="18" charset="0"/>
              </a:rPr>
              <a:t>   </a:t>
            </a:r>
            <a:r>
              <a:rPr lang="en-US" sz="3600" dirty="0" smtClean="0">
                <a:solidFill>
                  <a:srgbClr val="00B0F0"/>
                </a:solidFill>
                <a:latin typeface="+mn-lt"/>
                <a:cs typeface="Times New Roman" pitchFamily="18" charset="0"/>
              </a:rPr>
              <a:t>Protective functions of antibodies</a:t>
            </a:r>
            <a:endParaRPr lang="en-US" sz="3600" dirty="0">
              <a:solidFill>
                <a:srgbClr val="00B0F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43-16-HumoralImmunity-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0604"/>
            <a:ext cx="9144000" cy="63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Electron micrographs of the effect of antibodies and complement upon bacteria</a:t>
            </a:r>
            <a:b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24200" y="1676400"/>
            <a:ext cx="6019800" cy="4839966"/>
            <a:chOff x="2131" y="1519"/>
            <a:chExt cx="3277" cy="258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31" y="1522"/>
              <a:ext cx="1576" cy="20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9" y="1519"/>
              <a:ext cx="1659" cy="203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236" y="3592"/>
              <a:ext cx="2974" cy="50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rtl="0" eaLnBrk="0" hangingPunct="0"/>
              <a:r>
                <a:rPr lang="en-GB" sz="2800" dirty="0">
                  <a:solidFill>
                    <a:srgbClr val="FFFFCC"/>
                  </a:solidFill>
                  <a:latin typeface="Times New Roman" pitchFamily="18" charset="0"/>
                  <a:cs typeface="Times New Roman" pitchFamily="18" charset="0"/>
                </a:rPr>
                <a:t>Antibody + </a:t>
              </a:r>
              <a:r>
                <a:rPr lang="en-GB" sz="2800" dirty="0" smtClean="0">
                  <a:solidFill>
                    <a:srgbClr val="FFFFCC"/>
                  </a:solidFill>
                  <a:latin typeface="Times New Roman" pitchFamily="18" charset="0"/>
                  <a:cs typeface="Times New Roman" pitchFamily="18" charset="0"/>
                </a:rPr>
                <a:t>complement-mediated </a:t>
              </a:r>
              <a:endParaRPr lang="en-GB" sz="28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GB" sz="2800" dirty="0">
                  <a:solidFill>
                    <a:srgbClr val="FFFFCC"/>
                  </a:solidFill>
                  <a:latin typeface="Times New Roman" pitchFamily="18" charset="0"/>
                  <a:cs typeface="Times New Roman" pitchFamily="18" charset="0"/>
                </a:rPr>
                <a:t>damage to E. coli</a:t>
              </a:r>
            </a:p>
          </p:txBody>
        </p:sp>
      </p:grpSp>
      <p:pic>
        <p:nvPicPr>
          <p:cNvPr id="8" name="Content Placeholder 7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666" y="1676400"/>
            <a:ext cx="2709334" cy="381000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1001" y="5867400"/>
            <a:ext cx="32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Healthy E. coli</a:t>
            </a:r>
            <a:endParaRPr lang="en-GB" sz="28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33528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Made </a:t>
            </a:r>
            <a:r>
              <a:rPr lang="en-US" sz="2400" dirty="0">
                <a:solidFill>
                  <a:srgbClr val="FFFFCC"/>
                </a:solidFill>
                <a:cs typeface="Times New Roman" pitchFamily="18" charset="0"/>
              </a:rPr>
              <a:t>up of </a:t>
            </a:r>
            <a:r>
              <a:rPr lang="en-US" sz="2400" dirty="0">
                <a:solidFill>
                  <a:srgbClr val="00B0F0"/>
                </a:solidFill>
                <a:cs typeface="Times New Roman" pitchFamily="18" charset="0"/>
              </a:rPr>
              <a:t>four </a:t>
            </a:r>
            <a:r>
              <a:rPr lang="en-US" sz="2400" dirty="0">
                <a:solidFill>
                  <a:srgbClr val="FFFFCC"/>
                </a:solidFill>
                <a:cs typeface="Times New Roman" pitchFamily="18" charset="0"/>
              </a:rPr>
              <a:t>polypeptides (amino acid chains</a:t>
            </a: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).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rgbClr val="FFFFCC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Two</a:t>
            </a: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FFFFCC"/>
                </a:solidFill>
                <a:cs typeface="Times New Roman" pitchFamily="18" charset="0"/>
              </a:rPr>
              <a:t>longer and </a:t>
            </a: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larger 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heavy chains </a:t>
            </a: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) and the other </a:t>
            </a:r>
            <a:r>
              <a:rPr lang="en-US" sz="2400" dirty="0">
                <a:solidFill>
                  <a:srgbClr val="7030A0"/>
                </a:solidFill>
                <a:cs typeface="Times New Roman" pitchFamily="18" charset="0"/>
              </a:rPr>
              <a:t>two</a:t>
            </a:r>
            <a:r>
              <a:rPr lang="en-US" sz="2400" dirty="0">
                <a:solidFill>
                  <a:srgbClr val="FFFFCC"/>
                </a:solidFill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shorter and smaller (light chains)</a:t>
            </a:r>
            <a:endParaRPr lang="en-US" sz="2400" dirty="0">
              <a:solidFill>
                <a:srgbClr val="FFFFCC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en-US" sz="2400" dirty="0" smtClean="0">
              <a:solidFill>
                <a:srgbClr val="FFFFCC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FFFFCC"/>
                </a:solidFill>
                <a:cs typeface="Times New Roman" pitchFamily="18" charset="0"/>
              </a:rPr>
              <a:t>Have </a:t>
            </a:r>
            <a:r>
              <a:rPr lang="en-US" sz="2400" dirty="0">
                <a:solidFill>
                  <a:srgbClr val="FFFFCC"/>
                </a:solidFill>
                <a:cs typeface="Times New Roman" pitchFamily="18" charset="0"/>
              </a:rPr>
              <a:t>the shape of a letter 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“Y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”</a:t>
            </a:r>
            <a:endParaRPr lang="en-US" sz="2400" dirty="0">
              <a:solidFill>
                <a:srgbClr val="FF0000"/>
              </a:solidFill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cs typeface="Times New Roman" pitchFamily="18" charset="0"/>
            </a:endParaRPr>
          </a:p>
        </p:txBody>
      </p:sp>
      <p:pic>
        <p:nvPicPr>
          <p:cNvPr id="4" name="Picture 2" descr="http://eso-cdn.bestpractice.bmj.com/best-practice/images/bp/en-gb/891-2-iline_defaul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1" y="1143000"/>
            <a:ext cx="5488640" cy="533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4800" y="2286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Antibody structure and functions</a:t>
            </a:r>
            <a:endParaRPr lang="en-US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81400" y="1295400"/>
            <a:ext cx="13716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553200" y="1295400"/>
            <a:ext cx="13716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105400" y="5867400"/>
            <a:ext cx="1371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477000" y="6172200"/>
            <a:ext cx="990600" cy="15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67600" y="5562600"/>
            <a:ext cx="1524000" cy="830997"/>
          </a:xfrm>
          <a:prstGeom prst="rect">
            <a:avLst/>
          </a:prstGeom>
          <a:noFill/>
          <a:ln w="2222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Fc</a:t>
            </a:r>
            <a:r>
              <a:rPr lang="en-US" sz="1600" b="1" dirty="0" smtClean="0">
                <a:solidFill>
                  <a:schemeClr val="bg1"/>
                </a:solidFill>
              </a:rPr>
              <a:t> Region binds to receptors on different cells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1219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Variable region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Left-Right-Up Arrow 13"/>
          <p:cNvSpPr/>
          <p:nvPr/>
        </p:nvSpPr>
        <p:spPr>
          <a:xfrm>
            <a:off x="5029200" y="1600200"/>
            <a:ext cx="1447800" cy="228600"/>
          </a:xfrm>
          <a:prstGeom prst="leftRigh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54102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rgbClr val="00B0F0"/>
                </a:solidFill>
                <a:cs typeface="Times New Roman" pitchFamily="18" charset="0"/>
              </a:rPr>
              <a:t>Variable </a:t>
            </a:r>
            <a:r>
              <a:rPr lang="en-US" sz="2400" dirty="0">
                <a:solidFill>
                  <a:srgbClr val="00B0F0"/>
                </a:solidFill>
                <a:cs typeface="Times New Roman" pitchFamily="18" charset="0"/>
              </a:rPr>
              <a:t>region </a:t>
            </a:r>
            <a:r>
              <a:rPr lang="en-US" sz="2400" dirty="0">
                <a:cs typeface="Times New Roman" pitchFamily="18" charset="0"/>
              </a:rPr>
              <a:t>has the potential to bind with </a:t>
            </a:r>
            <a:r>
              <a:rPr lang="en-US" sz="2400" dirty="0" smtClean="0">
                <a:cs typeface="Times New Roman" pitchFamily="18" charset="0"/>
              </a:rPr>
              <a:t>particular classes </a:t>
            </a:r>
            <a:r>
              <a:rPr lang="en-US" sz="2400" dirty="0">
                <a:cs typeface="Times New Roman" pitchFamily="18" charset="0"/>
              </a:rPr>
              <a:t>of </a:t>
            </a:r>
            <a:r>
              <a:rPr lang="en-US" sz="2400" dirty="0" smtClean="0">
                <a:cs typeface="Times New Roman" pitchFamily="18" charset="0"/>
              </a:rPr>
              <a:t>antigens. Once </a:t>
            </a:r>
            <a:r>
              <a:rPr lang="en-US" sz="2400" dirty="0">
                <a:cs typeface="Times New Roman" pitchFamily="18" charset="0"/>
              </a:rPr>
              <a:t>a raw antibody is stimulated to fit to a specific </a:t>
            </a:r>
            <a:r>
              <a:rPr lang="en-US" sz="2400" dirty="0" smtClean="0">
                <a:cs typeface="Times New Roman" pitchFamily="18" charset="0"/>
              </a:rPr>
              <a:t>antigen</a:t>
            </a:r>
            <a:r>
              <a:rPr lang="en-US" sz="2400" dirty="0">
                <a:cs typeface="Times New Roman" pitchFamily="18" charset="0"/>
              </a:rPr>
              <a:t>, it can then react with 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ONLY</a:t>
            </a:r>
            <a:r>
              <a:rPr lang="en-US" sz="2400" dirty="0">
                <a:cs typeface="Times New Roman" pitchFamily="18" charset="0"/>
              </a:rPr>
              <a:t> that </a:t>
            </a:r>
            <a:r>
              <a:rPr lang="en-US" sz="2400" dirty="0" smtClean="0">
                <a:cs typeface="Times New Roman" pitchFamily="18" charset="0"/>
              </a:rPr>
              <a:t>antigen .This </a:t>
            </a:r>
            <a:r>
              <a:rPr lang="en-US" sz="2400" dirty="0">
                <a:cs typeface="Times New Roman" pitchFamily="18" charset="0"/>
              </a:rPr>
              <a:t>is known as 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SINGLE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SPECIFICITY</a:t>
            </a:r>
            <a:endParaRPr lang="en-US" sz="2400" dirty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buFontTx/>
              <a:buChar char="•"/>
            </a:pPr>
            <a:endParaRPr lang="en-US" sz="2400" dirty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400" dirty="0" smtClean="0">
                <a:cs typeface="Times New Roman" pitchFamily="18" charset="0"/>
              </a:rPr>
              <a:t> Can </a:t>
            </a:r>
            <a:r>
              <a:rPr lang="en-US" sz="2400" dirty="0">
                <a:cs typeface="Times New Roman" pitchFamily="18" charset="0"/>
              </a:rPr>
              <a:t>fit as precisely as a lock-and-key to an </a:t>
            </a:r>
            <a:r>
              <a:rPr lang="en-US" sz="2400" dirty="0" smtClean="0">
                <a:cs typeface="Times New Roman" pitchFamily="18" charset="0"/>
              </a:rPr>
              <a:t>antigen.</a:t>
            </a:r>
          </a:p>
          <a:p>
            <a:pPr>
              <a:buFontTx/>
              <a:buChar char="•"/>
            </a:pPr>
            <a:r>
              <a:rPr lang="en-US" sz="2400" dirty="0">
                <a:solidFill>
                  <a:srgbClr val="00B0F0"/>
                </a:solidFill>
                <a:cs typeface="Times New Roman" pitchFamily="18" charset="0"/>
              </a:rPr>
              <a:t>Constant </a:t>
            </a:r>
            <a:r>
              <a:rPr lang="en-US" sz="2400" dirty="0" smtClean="0">
                <a:solidFill>
                  <a:srgbClr val="00B0F0"/>
                </a:solidFill>
                <a:cs typeface="Times New Roman" pitchFamily="18" charset="0"/>
              </a:rPr>
              <a:t>regions</a:t>
            </a:r>
            <a:r>
              <a:rPr lang="en-US" sz="2400" dirty="0" smtClean="0">
                <a:cs typeface="Times New Roman" pitchFamily="18" charset="0"/>
              </a:rPr>
              <a:t>.</a:t>
            </a:r>
          </a:p>
          <a:p>
            <a:pPr>
              <a:buFontTx/>
              <a:buChar char="•"/>
            </a:pPr>
            <a:r>
              <a:rPr lang="en-US" sz="2400" dirty="0">
                <a:solidFill>
                  <a:srgbClr val="00B0F0"/>
                </a:solidFill>
                <a:cs typeface="Times New Roman" pitchFamily="18" charset="0"/>
              </a:rPr>
              <a:t>Fc region (stem) </a:t>
            </a:r>
            <a:r>
              <a:rPr lang="en-US" sz="2400" dirty="0">
                <a:cs typeface="Times New Roman" pitchFamily="18" charset="0"/>
              </a:rPr>
              <a:t>- can bind complement </a:t>
            </a:r>
          </a:p>
          <a:p>
            <a:pPr>
              <a:buFontTx/>
              <a:buChar char="•"/>
            </a:pPr>
            <a:endParaRPr lang="en-US" sz="2800" dirty="0">
              <a:cs typeface="Times New Roman" pitchFamily="18" charset="0"/>
            </a:endParaRPr>
          </a:p>
          <a:p>
            <a:r>
              <a:rPr lang="en-US" sz="2800" dirty="0" smtClean="0">
                <a:cs typeface="Times New Roman" pitchFamily="18" charset="0"/>
              </a:rPr>
              <a:t> </a:t>
            </a:r>
            <a:endParaRPr lang="en-US" sz="2800" dirty="0"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479609"/>
            <a:ext cx="3276600" cy="402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8"/>
          <a:stretch>
            <a:fillRect/>
          </a:stretch>
        </p:blipFill>
        <p:spPr bwMode="auto">
          <a:xfrm>
            <a:off x="838200" y="1752600"/>
            <a:ext cx="7620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5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14339" name="Picture 4" descr="17-t01_immunoglobulin_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981200" y="2438400"/>
            <a:ext cx="685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76800" y="2819400"/>
            <a:ext cx="12192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81200" y="4495800"/>
            <a:ext cx="4572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57400" y="4191000"/>
            <a:ext cx="1600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48400" y="2819400"/>
            <a:ext cx="1066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96200" y="2819400"/>
            <a:ext cx="1143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2400" y="152400"/>
            <a:ext cx="1371600" cy="381000"/>
          </a:xfrm>
          <a:prstGeom prst="rect">
            <a:avLst/>
          </a:prstGeom>
          <a:solidFill>
            <a:srgbClr val="8BF5F2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Functions of Antibodies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066800"/>
            <a:ext cx="4495800" cy="579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Antibody dependent cell-mediated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cytotoxicity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Antibodies coat infecting cell (large parasite usually) - FC facing outwards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NK 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lysing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ability), Macrophage,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neutrophils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eosinophils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have receptors for FC region of antibody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Secretion of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lytic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enzymes to destroy parasite</a:t>
            </a:r>
          </a:p>
        </p:txBody>
      </p:sp>
      <p:pic>
        <p:nvPicPr>
          <p:cNvPr id="6" name="Picture 5" descr="tf7lf1717a_a"/>
          <p:cNvPicPr>
            <a:picLocks noChangeAspect="1" noChangeArrowheads="1"/>
          </p:cNvPicPr>
          <p:nvPr/>
        </p:nvPicPr>
        <p:blipFill>
          <a:blip r:embed="rId2" cstate="print">
            <a:lum bright="-18000"/>
          </a:blip>
          <a:srcRect/>
          <a:stretch>
            <a:fillRect/>
          </a:stretch>
        </p:blipFill>
        <p:spPr bwMode="auto">
          <a:xfrm>
            <a:off x="4572000" y="1066800"/>
            <a:ext cx="4572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43_21-AntibodyMechanisms-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152400" y="-38100"/>
            <a:ext cx="1981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ar-SA" sz="1200" dirty="0" smtClean="0">
              <a:solidFill>
                <a:srgbClr val="8064A2"/>
              </a:solidFill>
            </a:endParaRPr>
          </a:p>
        </p:txBody>
      </p:sp>
      <p:sp>
        <p:nvSpPr>
          <p:cNvPr id="41988" name="Text Box 7"/>
          <p:cNvSpPr txBox="1">
            <a:spLocks noChangeArrowheads="1"/>
          </p:cNvSpPr>
          <p:nvPr/>
        </p:nvSpPr>
        <p:spPr bwMode="auto">
          <a:xfrm>
            <a:off x="228600" y="1370013"/>
            <a:ext cx="135096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600" b="1" dirty="0" smtClean="0">
                <a:solidFill>
                  <a:srgbClr val="8064A2"/>
                </a:solidFill>
              </a:rPr>
              <a:t>Virus neutralization</a:t>
            </a:r>
          </a:p>
        </p:txBody>
      </p:sp>
      <p:sp>
        <p:nvSpPr>
          <p:cNvPr id="41989" name="Text Box 8"/>
          <p:cNvSpPr txBox="1">
            <a:spLocks noChangeArrowheads="1"/>
          </p:cNvSpPr>
          <p:nvPr/>
        </p:nvSpPr>
        <p:spPr bwMode="auto">
          <a:xfrm>
            <a:off x="1524000" y="1981200"/>
            <a:ext cx="341313" cy="11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400" b="1" smtClean="0">
                <a:solidFill>
                  <a:srgbClr val="8064A2"/>
                </a:solidFill>
              </a:rPr>
              <a:t>Virus</a:t>
            </a:r>
          </a:p>
        </p:txBody>
      </p:sp>
      <p:sp>
        <p:nvSpPr>
          <p:cNvPr id="41990" name="Line 9"/>
          <p:cNvSpPr>
            <a:spLocks noChangeShapeType="1"/>
          </p:cNvSpPr>
          <p:nvPr/>
        </p:nvSpPr>
        <p:spPr bwMode="auto">
          <a:xfrm flipH="1">
            <a:off x="838200" y="2133600"/>
            <a:ext cx="673100" cy="3810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41991" name="Text Box 10"/>
          <p:cNvSpPr txBox="1">
            <a:spLocks noChangeArrowheads="1"/>
          </p:cNvSpPr>
          <p:nvPr/>
        </p:nvSpPr>
        <p:spPr bwMode="auto">
          <a:xfrm>
            <a:off x="2819400" y="1371600"/>
            <a:ext cx="842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600" b="1" smtClean="0">
                <a:solidFill>
                  <a:srgbClr val="8064A2"/>
                </a:solidFill>
              </a:rPr>
              <a:t>Opsonization</a:t>
            </a:r>
          </a:p>
        </p:txBody>
      </p:sp>
      <p:sp>
        <p:nvSpPr>
          <p:cNvPr id="41992" name="Text Box 11"/>
          <p:cNvSpPr txBox="1">
            <a:spLocks noChangeArrowheads="1"/>
          </p:cNvSpPr>
          <p:nvPr/>
        </p:nvSpPr>
        <p:spPr bwMode="auto">
          <a:xfrm>
            <a:off x="3657600" y="1752600"/>
            <a:ext cx="6588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400" b="1" smtClean="0">
                <a:solidFill>
                  <a:srgbClr val="8064A2"/>
                </a:solidFill>
              </a:rPr>
              <a:t>Bacterium</a:t>
            </a:r>
          </a:p>
        </p:txBody>
      </p:sp>
      <p:sp>
        <p:nvSpPr>
          <p:cNvPr id="41993" name="Text Box 12"/>
          <p:cNvSpPr txBox="1">
            <a:spLocks noChangeArrowheads="1"/>
          </p:cNvSpPr>
          <p:nvPr/>
        </p:nvSpPr>
        <p:spPr bwMode="auto">
          <a:xfrm>
            <a:off x="3429000" y="3352800"/>
            <a:ext cx="811213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400" b="1" smtClean="0">
                <a:solidFill>
                  <a:srgbClr val="8064A2"/>
                </a:solidFill>
              </a:rPr>
              <a:t>Macrophage</a:t>
            </a:r>
          </a:p>
        </p:txBody>
      </p:sp>
      <p:sp>
        <p:nvSpPr>
          <p:cNvPr id="41994" name="Line 13"/>
          <p:cNvSpPr>
            <a:spLocks noChangeShapeType="1"/>
          </p:cNvSpPr>
          <p:nvPr/>
        </p:nvSpPr>
        <p:spPr bwMode="auto">
          <a:xfrm flipH="1">
            <a:off x="3352800" y="1905000"/>
            <a:ext cx="609600" cy="5334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41995" name="Line 14"/>
          <p:cNvSpPr>
            <a:spLocks noChangeShapeType="1"/>
          </p:cNvSpPr>
          <p:nvPr/>
        </p:nvSpPr>
        <p:spPr bwMode="auto">
          <a:xfrm flipH="1">
            <a:off x="3924300" y="3498850"/>
            <a:ext cx="152400" cy="74295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41996" name="Text Box 15"/>
          <p:cNvSpPr txBox="1">
            <a:spLocks noChangeArrowheads="1"/>
          </p:cNvSpPr>
          <p:nvPr/>
        </p:nvSpPr>
        <p:spPr bwMode="auto">
          <a:xfrm>
            <a:off x="4953000" y="1371600"/>
            <a:ext cx="3351213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200" b="1" smtClean="0">
                <a:solidFill>
                  <a:srgbClr val="8064A2"/>
                </a:solidFill>
              </a:rPr>
              <a:t>Activation of complement system and pore formation</a:t>
            </a:r>
          </a:p>
        </p:txBody>
      </p:sp>
      <p:sp>
        <p:nvSpPr>
          <p:cNvPr id="41997" name="Text Box 16"/>
          <p:cNvSpPr txBox="1">
            <a:spLocks noChangeArrowheads="1"/>
          </p:cNvSpPr>
          <p:nvPr/>
        </p:nvSpPr>
        <p:spPr bwMode="auto">
          <a:xfrm>
            <a:off x="6477000" y="1981200"/>
            <a:ext cx="1408113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400" b="1" smtClean="0">
                <a:solidFill>
                  <a:srgbClr val="8064A2"/>
                </a:solidFill>
              </a:rPr>
              <a:t>Complement proteins</a:t>
            </a:r>
          </a:p>
        </p:txBody>
      </p:sp>
      <p:sp>
        <p:nvSpPr>
          <p:cNvPr id="41998" name="Line 17"/>
          <p:cNvSpPr>
            <a:spLocks noChangeShapeType="1"/>
          </p:cNvSpPr>
          <p:nvPr/>
        </p:nvSpPr>
        <p:spPr bwMode="auto">
          <a:xfrm flipV="1">
            <a:off x="5238750" y="2133600"/>
            <a:ext cx="1390650" cy="3937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41999" name="Line 18"/>
          <p:cNvSpPr>
            <a:spLocks noChangeShapeType="1"/>
          </p:cNvSpPr>
          <p:nvPr/>
        </p:nvSpPr>
        <p:spPr bwMode="auto">
          <a:xfrm flipV="1">
            <a:off x="5867400" y="2133600"/>
            <a:ext cx="762000" cy="4064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42000" name="Text Box 19"/>
          <p:cNvSpPr txBox="1">
            <a:spLocks noChangeArrowheads="1"/>
          </p:cNvSpPr>
          <p:nvPr/>
        </p:nvSpPr>
        <p:spPr bwMode="auto">
          <a:xfrm>
            <a:off x="7620000" y="2362200"/>
            <a:ext cx="100806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200" b="1" smtClean="0">
                <a:solidFill>
                  <a:srgbClr val="8064A2"/>
                </a:solidFill>
              </a:rPr>
              <a:t>Formation of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200" b="1" smtClean="0">
                <a:solidFill>
                  <a:srgbClr val="8064A2"/>
                </a:solidFill>
              </a:rPr>
              <a:t>membrane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200" b="1" smtClean="0">
                <a:solidFill>
                  <a:srgbClr val="8064A2"/>
                </a:solidFill>
              </a:rPr>
              <a:t>attack complex</a:t>
            </a:r>
          </a:p>
        </p:txBody>
      </p:sp>
      <p:sp>
        <p:nvSpPr>
          <p:cNvPr id="42001" name="Text Box 20"/>
          <p:cNvSpPr txBox="1">
            <a:spLocks noChangeArrowheads="1"/>
          </p:cNvSpPr>
          <p:nvPr/>
        </p:nvSpPr>
        <p:spPr bwMode="auto">
          <a:xfrm>
            <a:off x="7696200" y="3200400"/>
            <a:ext cx="868363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200" b="1" smtClean="0">
                <a:solidFill>
                  <a:srgbClr val="8064A2"/>
                </a:solidFill>
              </a:rPr>
              <a:t>Flow of water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200" b="1" smtClean="0">
                <a:solidFill>
                  <a:srgbClr val="8064A2"/>
                </a:solidFill>
              </a:rPr>
              <a:t>and ions</a:t>
            </a:r>
          </a:p>
        </p:txBody>
      </p:sp>
      <p:sp>
        <p:nvSpPr>
          <p:cNvPr id="42002" name="Line 21"/>
          <p:cNvSpPr>
            <a:spLocks noChangeShapeType="1"/>
          </p:cNvSpPr>
          <p:nvPr/>
        </p:nvSpPr>
        <p:spPr bwMode="auto">
          <a:xfrm flipH="1">
            <a:off x="6731000" y="2895600"/>
            <a:ext cx="889000" cy="1016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42003" name="Line 22"/>
          <p:cNvSpPr>
            <a:spLocks noChangeShapeType="1"/>
          </p:cNvSpPr>
          <p:nvPr/>
        </p:nvSpPr>
        <p:spPr bwMode="auto">
          <a:xfrm flipH="1">
            <a:off x="7467600" y="2895600"/>
            <a:ext cx="152400" cy="7620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42004" name="Line 23"/>
          <p:cNvSpPr>
            <a:spLocks noChangeShapeType="1"/>
          </p:cNvSpPr>
          <p:nvPr/>
        </p:nvSpPr>
        <p:spPr bwMode="auto">
          <a:xfrm>
            <a:off x="8229600" y="3562350"/>
            <a:ext cx="228600" cy="32385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42005" name="Text Box 24"/>
          <p:cNvSpPr txBox="1">
            <a:spLocks noChangeArrowheads="1"/>
          </p:cNvSpPr>
          <p:nvPr/>
        </p:nvSpPr>
        <p:spPr bwMode="auto">
          <a:xfrm>
            <a:off x="8686800" y="4038600"/>
            <a:ext cx="328613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200" b="1" smtClean="0">
                <a:solidFill>
                  <a:srgbClr val="8064A2"/>
                </a:solidFill>
              </a:rPr>
              <a:t>Pore</a:t>
            </a:r>
          </a:p>
        </p:txBody>
      </p:sp>
      <p:sp>
        <p:nvSpPr>
          <p:cNvPr id="42006" name="Text Box 25"/>
          <p:cNvSpPr txBox="1">
            <a:spLocks noChangeArrowheads="1"/>
          </p:cNvSpPr>
          <p:nvPr/>
        </p:nvSpPr>
        <p:spPr bwMode="auto">
          <a:xfrm>
            <a:off x="5181600" y="4876800"/>
            <a:ext cx="1524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600" b="1" smtClean="0">
                <a:solidFill>
                  <a:srgbClr val="8064A2"/>
                </a:solidFill>
              </a:rPr>
              <a:t>Foreign cell</a:t>
            </a:r>
          </a:p>
        </p:txBody>
      </p:sp>
      <p:sp>
        <p:nvSpPr>
          <p:cNvPr id="42007" name="Line 26"/>
          <p:cNvSpPr>
            <a:spLocks noChangeShapeType="1"/>
          </p:cNvSpPr>
          <p:nvPr/>
        </p:nvSpPr>
        <p:spPr bwMode="auto">
          <a:xfrm flipH="1">
            <a:off x="8305800" y="4191000"/>
            <a:ext cx="381000" cy="2286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42008" name="TextBox 23"/>
          <p:cNvSpPr txBox="1">
            <a:spLocks noChangeArrowheads="1"/>
          </p:cNvSpPr>
          <p:nvPr/>
        </p:nvSpPr>
        <p:spPr bwMode="auto">
          <a:xfrm>
            <a:off x="1981200" y="3048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ar-SA" dirty="0" smtClean="0">
                <a:solidFill>
                  <a:srgbClr val="00B0F0"/>
                </a:solidFill>
              </a:rPr>
              <a:t>Functions of Antibodies</a:t>
            </a:r>
          </a:p>
        </p:txBody>
      </p:sp>
    </p:spTree>
    <p:extLst>
      <p:ext uri="{BB962C8B-B14F-4D97-AF65-F5344CB8AC3E}">
        <p14:creationId xmlns:p14="http://schemas.microsoft.com/office/powerpoint/2010/main" val="148713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Lecture objectives </a:t>
            </a:r>
            <a:endParaRPr lang="en-US" sz="3200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1.	To describe B-cells as the mediators of </a:t>
            </a:r>
            <a:r>
              <a:rPr lang="en-US" sz="2800" dirty="0" err="1" smtClean="0">
                <a:cs typeface="Times New Roman" pitchFamily="18" charset="0"/>
              </a:rPr>
              <a:t>humoral</a:t>
            </a:r>
            <a:r>
              <a:rPr lang="en-US" sz="2800" dirty="0" smtClean="0">
                <a:cs typeface="Times New Roman" pitchFamily="18" charset="0"/>
              </a:rPr>
              <a:t> immunity, (antibody-mediated immunity)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2. To describe activation of B-cells which involve: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        -Antigen recognition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        -T-dependent &amp; T-independent antigens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        - Requirement for T-helper cells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3. To explain </a:t>
            </a:r>
            <a:r>
              <a:rPr lang="en-US" sz="2800" dirty="0" err="1" smtClean="0">
                <a:cs typeface="Times New Roman" pitchFamily="18" charset="0"/>
              </a:rPr>
              <a:t>clonal</a:t>
            </a:r>
            <a:r>
              <a:rPr lang="en-US" sz="2800" dirty="0" smtClean="0">
                <a:cs typeface="Times New Roman" pitchFamily="18" charset="0"/>
              </a:rPr>
              <a:t> selection, </a:t>
            </a:r>
            <a:r>
              <a:rPr lang="en-US" sz="2800" dirty="0" err="1" smtClean="0">
                <a:cs typeface="Times New Roman" pitchFamily="18" charset="0"/>
              </a:rPr>
              <a:t>clonal</a:t>
            </a:r>
            <a:r>
              <a:rPr lang="en-US" sz="2800" dirty="0" smtClean="0">
                <a:cs typeface="Times New Roman" pitchFamily="18" charset="0"/>
              </a:rPr>
              <a:t> expansion &amp;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    generation of  plasma cells &amp; memory cells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4. To describe primary &amp; secondary immune responses </a:t>
            </a:r>
          </a:p>
          <a:p>
            <a:pPr>
              <a:buNone/>
            </a:pPr>
            <a:r>
              <a:rPr lang="en-US" sz="2800" dirty="0" smtClean="0">
                <a:cs typeface="Times New Roman" pitchFamily="18" charset="0"/>
              </a:rPr>
              <a:t>5. To describe the structure &amp; function of </a:t>
            </a:r>
            <a:r>
              <a:rPr lang="en-US" sz="2800" dirty="0" err="1" smtClean="0">
                <a:cs typeface="Times New Roman" pitchFamily="18" charset="0"/>
              </a:rPr>
              <a:t>Immunoglobulins</a:t>
            </a:r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020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  <a:latin typeface="+mn-lt"/>
                <a:cs typeface="Times New Roman" pitchFamily="18" charset="0"/>
              </a:rPr>
              <a:t>Primary &amp; Secondary immune responses </a:t>
            </a:r>
            <a:endParaRPr lang="en-US" sz="3600" dirty="0">
              <a:solidFill>
                <a:srgbClr val="00B0F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534400" cy="525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cs typeface="Times New Roman" pitchFamily="18" charset="0"/>
              </a:rPr>
              <a:t>Initial encounter with antigen produce </a:t>
            </a:r>
            <a:r>
              <a:rPr lang="en-US" sz="2800" dirty="0" smtClean="0">
                <a:solidFill>
                  <a:srgbClr val="00B0F0"/>
                </a:solidFill>
                <a:cs typeface="Times New Roman" pitchFamily="18" charset="0"/>
              </a:rPr>
              <a:t>primary immune response.</a:t>
            </a:r>
            <a:endParaRPr lang="en-US" sz="2800" dirty="0" smtClean="0">
              <a:cs typeface="Times New Roman" pitchFamily="18" charset="0"/>
            </a:endParaRPr>
          </a:p>
          <a:p>
            <a:r>
              <a:rPr lang="en-US" sz="2800" dirty="0" smtClean="0">
                <a:cs typeface="Times New Roman" pitchFamily="18" charset="0"/>
              </a:rPr>
              <a:t>Subsequent challenge with same antigen  produce </a:t>
            </a:r>
            <a:r>
              <a:rPr lang="en-US" sz="2800" dirty="0" smtClean="0">
                <a:solidFill>
                  <a:srgbClr val="00B0F0"/>
                </a:solidFill>
                <a:cs typeface="Times New Roman" pitchFamily="18" charset="0"/>
              </a:rPr>
              <a:t>secondary immune response.</a:t>
            </a:r>
          </a:p>
          <a:p>
            <a:endParaRPr lang="en-US" sz="2800" dirty="0" smtClean="0">
              <a:solidFill>
                <a:srgbClr val="00B0F0"/>
              </a:solidFill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Antibody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titer</a:t>
            </a:r>
            <a:r>
              <a:rPr lang="en-US" sz="2800" dirty="0" smtClean="0">
                <a:cs typeface="Times New Roman" pitchFamily="18" charset="0"/>
              </a:rPr>
              <a:t>: amount </a:t>
            </a:r>
            <a:r>
              <a:rPr lang="en-US" sz="2800" dirty="0">
                <a:cs typeface="Times New Roman" pitchFamily="18" charset="0"/>
              </a:rPr>
              <a:t>of antibody in the serum</a:t>
            </a:r>
          </a:p>
          <a:p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IgM</a:t>
            </a:r>
            <a:r>
              <a:rPr lang="en-US" sz="2800" dirty="0" smtClean="0">
                <a:solidFill>
                  <a:srgbClr val="00B0F0"/>
                </a:solidFill>
                <a:cs typeface="Times New Roman" pitchFamily="18" charset="0"/>
              </a:rPr>
              <a:t> </a:t>
            </a:r>
            <a:r>
              <a:rPr lang="en-US" sz="2800" dirty="0">
                <a:cs typeface="Times New Roman" pitchFamily="18" charset="0"/>
              </a:rPr>
              <a:t>is the first antibody produced in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low</a:t>
            </a:r>
            <a:r>
              <a:rPr lang="en-US" sz="2800" dirty="0">
                <a:cs typeface="Times New Roman" pitchFamily="18" charset="0"/>
              </a:rPr>
              <a:t> titer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IgG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>
                <a:cs typeface="Times New Roman" pitchFamily="18" charset="0"/>
              </a:rPr>
              <a:t>peaks first: quickly and in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larger</a:t>
            </a:r>
            <a:r>
              <a:rPr lang="en-US" sz="2800" dirty="0">
                <a:cs typeface="Times New Roman" pitchFamily="18" charset="0"/>
              </a:rPr>
              <a:t> amounts</a:t>
            </a:r>
          </a:p>
          <a:p>
            <a:endParaRPr lang="en-US" sz="3600" dirty="0" smtClean="0">
              <a:solidFill>
                <a:srgbClr val="00B0F0"/>
              </a:solidFill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Concentration &amp; type of antibody in primary &amp;</a:t>
            </a:r>
            <a:br>
              <a:rPr lang="en-US" sz="32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            secondary immune responses</a:t>
            </a:r>
            <a:endParaRPr lang="ar-SA" sz="3200" b="1" dirty="0">
              <a:solidFill>
                <a:srgbClr val="C0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Arial" pitchFamily="34" charset="0"/>
              </a:rPr>
              <a:t>Comparison between primary &amp; secondary responses</a:t>
            </a:r>
            <a:endParaRPr lang="ar-SA" sz="3200" b="1" dirty="0">
              <a:solidFill>
                <a:schemeClr val="accent6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5342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334000"/>
            <a:ext cx="9144000" cy="1477328"/>
          </a:xfrm>
          <a:prstGeom prst="rect">
            <a:avLst/>
          </a:prstGeom>
          <a:solidFill>
            <a:srgbClr val="003366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Take Home Message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B cells can be activated by antigen to produce antibodies either with the assistance of helper T cells or directly by the antigen itself</a:t>
            </a:r>
          </a:p>
          <a:p>
            <a:r>
              <a:rPr lang="en-US" sz="2800" dirty="0" smtClean="0"/>
              <a:t>Antibodies are made up of two heavy and two light amino acid chains and have a shape of letter “Y”</a:t>
            </a:r>
          </a:p>
          <a:p>
            <a:r>
              <a:rPr lang="en-US" sz="2800" dirty="0" smtClean="0"/>
              <a:t>Different types of antibodies are located at various sites to provide protection by agglutination, precipitation, complement fixation etc.</a:t>
            </a:r>
          </a:p>
          <a:p>
            <a:r>
              <a:rPr lang="en-US" sz="2800" dirty="0" smtClean="0"/>
              <a:t>Secondary </a:t>
            </a:r>
            <a:r>
              <a:rPr lang="en-US" sz="2800" dirty="0" err="1" smtClean="0"/>
              <a:t>humoral</a:t>
            </a:r>
            <a:r>
              <a:rPr lang="en-US" sz="2800" dirty="0" smtClean="0"/>
              <a:t> immune response is swift and a stronger immune response mediated by </a:t>
            </a:r>
            <a:r>
              <a:rPr lang="en-US" sz="2800" dirty="0" err="1" smtClean="0"/>
              <a:t>IgG</a:t>
            </a:r>
            <a:r>
              <a:rPr lang="en-US" sz="2800" dirty="0" smtClean="0"/>
              <a:t> class of antibodies because of the memory cells.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ar-SA" sz="48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altLang="ar-SA" sz="4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altLang="ar-SA" sz="4800" dirty="0" smtClean="0">
                <a:solidFill>
                  <a:schemeClr val="accent6">
                    <a:lumMod val="75000"/>
                  </a:schemeClr>
                </a:solidFill>
              </a:rPr>
              <a:t>Thank </a:t>
            </a:r>
            <a:r>
              <a:rPr lang="en-US" altLang="ar-SA" sz="4800" dirty="0">
                <a:solidFill>
                  <a:schemeClr val="accent6">
                    <a:lumMod val="75000"/>
                  </a:schemeClr>
                </a:solidFill>
              </a:rPr>
              <a:t>you</a:t>
            </a:r>
            <a:br>
              <a:rPr lang="en-US" altLang="ar-SA" sz="4800" dirty="0">
                <a:solidFill>
                  <a:schemeClr val="accent6">
                    <a:lumMod val="75000"/>
                  </a:schemeClr>
                </a:solidFill>
              </a:rPr>
            </a:br>
            <a:endParaRPr lang="ar-SA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05000"/>
            <a:ext cx="7010400" cy="3048000"/>
          </a:xfrm>
        </p:spPr>
      </p:pic>
      <p:sp>
        <p:nvSpPr>
          <p:cNvPr id="5" name="TextBox 4"/>
          <p:cNvSpPr txBox="1"/>
          <p:nvPr/>
        </p:nvSpPr>
        <p:spPr>
          <a:xfrm>
            <a:off x="1447800" y="5486400"/>
            <a:ext cx="7086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smtClean="0"/>
              <a:t>Email</a:t>
            </a:r>
            <a:r>
              <a:rPr lang="en-US" sz="2400" dirty="0" smtClean="0"/>
              <a:t>: halotaibi1@ksu.edu.sa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36798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  <a:t>The </a:t>
            </a:r>
            <a:r>
              <a:rPr lang="en-US" b="1" dirty="0" smtClean="0">
                <a:solidFill>
                  <a:srgbClr val="00B0F0"/>
                </a:solidFill>
                <a:cs typeface="Times New Roman" pitchFamily="18" charset="0"/>
              </a:rPr>
              <a:t>Humoral Immune Response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  <a:t>is the aspect of  immunity that is mediated by secreted 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antibodies</a:t>
            </a:r>
            <a:endParaRPr lang="en-US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75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FFCC"/>
                </a:solidFill>
                <a:cs typeface="Times New Roman" pitchFamily="18" charset="0"/>
              </a:rPr>
              <a:t>Humoral immunity is so named because it involves substances found in the: </a:t>
            </a:r>
          </a:p>
          <a:p>
            <a:pPr algn="ctr"/>
            <a:r>
              <a:rPr lang="en-US" sz="3200" dirty="0" err="1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humours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 or body fluids</a:t>
            </a:r>
            <a:endParaRPr lang="en-US" sz="3200" dirty="0">
              <a:solidFill>
                <a:schemeClr val="accent6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Nature of antigen determine type of response either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EXTRACELLULAR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INTERACELLUALR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arapaho.nsuok.edu/~castillo/NotesImages/Topic5NotesImag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524000"/>
            <a:ext cx="9144000" cy="5315308"/>
          </a:xfrm>
          <a:prstGeom prst="rect">
            <a:avLst/>
          </a:prstGeom>
          <a:noFill/>
        </p:spPr>
      </p:pic>
      <p:sp>
        <p:nvSpPr>
          <p:cNvPr id="5" name="Down Arrow 4"/>
          <p:cNvSpPr/>
          <p:nvPr/>
        </p:nvSpPr>
        <p:spPr>
          <a:xfrm>
            <a:off x="2362200" y="990600"/>
            <a:ext cx="533400" cy="4572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Down Arrow 5"/>
          <p:cNvSpPr/>
          <p:nvPr/>
        </p:nvSpPr>
        <p:spPr>
          <a:xfrm>
            <a:off x="5867400" y="990600"/>
            <a:ext cx="609600" cy="4572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Activation of B cells by antigens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>
            <a:normAutofit lnSpcReduction="10000"/>
          </a:bodyPr>
          <a:lstStyle/>
          <a:p>
            <a:r>
              <a:rPr lang="en-US" u="sng" dirty="0" smtClean="0">
                <a:cs typeface="Times New Roman" pitchFamily="18" charset="0"/>
              </a:rPr>
              <a:t>Two types of antigens</a:t>
            </a:r>
            <a:r>
              <a:rPr lang="en-US" dirty="0" smtClean="0">
                <a:cs typeface="Times New Roman" pitchFamily="18" charset="0"/>
              </a:rPr>
              <a:t>:</a:t>
            </a:r>
          </a:p>
          <a:p>
            <a:r>
              <a:rPr lang="en-US" b="1" dirty="0" smtClean="0">
                <a:cs typeface="Times New Roman" pitchFamily="18" charset="0"/>
              </a:rPr>
              <a:t>1. 	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T-dependan</a:t>
            </a:r>
            <a:r>
              <a:rPr lang="en-US" b="1" dirty="0" smtClean="0">
                <a:solidFill>
                  <a:srgbClr val="00B0F0"/>
                </a:solidFill>
                <a:cs typeface="Times New Roman" pitchFamily="18" charset="0"/>
              </a:rPr>
              <a:t>t</a:t>
            </a:r>
            <a:r>
              <a:rPr lang="en-US" b="1" dirty="0" smtClean="0">
                <a:cs typeface="Times New Roman" pitchFamily="18" charset="0"/>
              </a:rPr>
              <a:t> :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 - 	Antibody production by B-cells 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require</a:t>
            </a:r>
            <a:r>
              <a:rPr lang="en-US" dirty="0" smtClean="0">
                <a:cs typeface="Times New Roman" pitchFamily="18" charset="0"/>
              </a:rPr>
              <a:t> T-	helper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Macrophages recognize antigen &amp; present it 	to T-helper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T-helper cells stimulate B-cells specific for 	that antigen to become 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plasma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T-dependant antigens are mainly 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proteins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on 	viruses, bacteria &amp; other foreign materials. 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5058" name="Picture 2" descr="File:T-dependent B cell activat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800" y="3733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(Th2)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53400" y="0"/>
            <a:ext cx="304800" cy="381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4A3A5D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43_19-BCellActivation-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1066800"/>
            <a:ext cx="9063038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 Box 7"/>
          <p:cNvSpPr txBox="1">
            <a:spLocks noChangeArrowheads="1"/>
          </p:cNvSpPr>
          <p:nvPr/>
        </p:nvSpPr>
        <p:spPr bwMode="auto">
          <a:xfrm>
            <a:off x="312738" y="1247775"/>
            <a:ext cx="1854200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Antigen-presenting cell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lang="en-US" altLang="ar-SA" sz="1300" b="1" smtClean="0">
              <a:solidFill>
                <a:srgbClr val="8064A2"/>
              </a:solidFill>
            </a:endParaRPr>
          </a:p>
        </p:txBody>
      </p:sp>
      <p:sp>
        <p:nvSpPr>
          <p:cNvPr id="39940" name="Line 8"/>
          <p:cNvSpPr>
            <a:spLocks noChangeShapeType="1"/>
          </p:cNvSpPr>
          <p:nvPr/>
        </p:nvSpPr>
        <p:spPr bwMode="auto">
          <a:xfrm>
            <a:off x="6575425" y="3741738"/>
            <a:ext cx="160338" cy="56832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41" name="Text Box 9"/>
          <p:cNvSpPr txBox="1">
            <a:spLocks noChangeArrowheads="1"/>
          </p:cNvSpPr>
          <p:nvPr/>
        </p:nvSpPr>
        <p:spPr bwMode="auto">
          <a:xfrm>
            <a:off x="6211888" y="3235325"/>
            <a:ext cx="103505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Endoplasmic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reticulum of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plasma cell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lang="en-US" altLang="ar-SA" sz="1300" b="1" smtClean="0">
              <a:solidFill>
                <a:srgbClr val="8064A2"/>
              </a:solidFill>
            </a:endParaRPr>
          </a:p>
        </p:txBody>
      </p:sp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7153275" y="2584450"/>
            <a:ext cx="103505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Secreted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antibody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molecules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lang="en-US" altLang="ar-SA" sz="1300" b="1" smtClean="0">
              <a:solidFill>
                <a:srgbClr val="8064A2"/>
              </a:solidFill>
            </a:endParaRPr>
          </a:p>
        </p:txBody>
      </p:sp>
      <p:sp>
        <p:nvSpPr>
          <p:cNvPr id="39943" name="Text Box 11"/>
          <p:cNvSpPr txBox="1">
            <a:spLocks noChangeArrowheads="1"/>
          </p:cNvSpPr>
          <p:nvPr/>
        </p:nvSpPr>
        <p:spPr bwMode="auto">
          <a:xfrm>
            <a:off x="2439988" y="1231900"/>
            <a:ext cx="85407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Bacterium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lang="en-US" altLang="ar-SA" sz="1300" b="1" smtClean="0">
              <a:solidFill>
                <a:srgbClr val="8064A2"/>
              </a:solidFill>
            </a:endParaRPr>
          </a:p>
        </p:txBody>
      </p:sp>
      <p:sp>
        <p:nvSpPr>
          <p:cNvPr id="39944" name="Text Box 12"/>
          <p:cNvSpPr txBox="1">
            <a:spLocks noChangeArrowheads="1"/>
          </p:cNvSpPr>
          <p:nvPr/>
        </p:nvSpPr>
        <p:spPr bwMode="auto">
          <a:xfrm>
            <a:off x="3059113" y="1603375"/>
            <a:ext cx="476250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B cell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lang="en-US" altLang="ar-SA" sz="1300" b="1" smtClean="0">
              <a:solidFill>
                <a:srgbClr val="8064A2"/>
              </a:solidFill>
            </a:endParaRPr>
          </a:p>
        </p:txBody>
      </p:sp>
      <p:sp>
        <p:nvSpPr>
          <p:cNvPr id="39945" name="Text Box 13"/>
          <p:cNvSpPr txBox="1">
            <a:spLocks noChangeArrowheads="1"/>
          </p:cNvSpPr>
          <p:nvPr/>
        </p:nvSpPr>
        <p:spPr bwMode="auto">
          <a:xfrm>
            <a:off x="2293938" y="1584325"/>
            <a:ext cx="650875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Peptide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antigen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lang="en-US" altLang="ar-SA" sz="1300" b="1" smtClean="0">
              <a:solidFill>
                <a:srgbClr val="8064A2"/>
              </a:solidFill>
            </a:endParaRPr>
          </a:p>
        </p:txBody>
      </p:sp>
      <p:sp>
        <p:nvSpPr>
          <p:cNvPr id="39946" name="Line 14"/>
          <p:cNvSpPr>
            <a:spLocks noChangeShapeType="1"/>
          </p:cNvSpPr>
          <p:nvPr/>
        </p:nvSpPr>
        <p:spPr bwMode="auto">
          <a:xfrm>
            <a:off x="3282950" y="1754188"/>
            <a:ext cx="119063" cy="1936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47" name="Line 15"/>
          <p:cNvSpPr>
            <a:spLocks noChangeShapeType="1"/>
          </p:cNvSpPr>
          <p:nvPr/>
        </p:nvSpPr>
        <p:spPr bwMode="auto">
          <a:xfrm flipH="1">
            <a:off x="1744663" y="1303338"/>
            <a:ext cx="674687" cy="4095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48" name="Line 16"/>
          <p:cNvSpPr>
            <a:spLocks noChangeShapeType="1"/>
          </p:cNvSpPr>
          <p:nvPr/>
        </p:nvSpPr>
        <p:spPr bwMode="auto">
          <a:xfrm flipH="1">
            <a:off x="1881188" y="1687513"/>
            <a:ext cx="398462" cy="352425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49" name="Line 17"/>
          <p:cNvSpPr>
            <a:spLocks noChangeShapeType="1"/>
          </p:cNvSpPr>
          <p:nvPr/>
        </p:nvSpPr>
        <p:spPr bwMode="auto">
          <a:xfrm>
            <a:off x="1184275" y="1408113"/>
            <a:ext cx="176213" cy="32385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50" name="Text Box 18"/>
          <p:cNvSpPr txBox="1">
            <a:spLocks noChangeArrowheads="1"/>
          </p:cNvSpPr>
          <p:nvPr/>
        </p:nvSpPr>
        <p:spPr bwMode="auto">
          <a:xfrm>
            <a:off x="284163" y="2413000"/>
            <a:ext cx="103505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Class </a:t>
            </a:r>
            <a:r>
              <a:rPr lang="en-US" altLang="ar-SA" sz="1300" b="1" smtClean="0">
                <a:solidFill>
                  <a:srgbClr val="8064A2"/>
                </a:solidFill>
                <a:latin typeface="Times" pitchFamily="48" charset="0"/>
              </a:rPr>
              <a:t>II</a:t>
            </a:r>
            <a:r>
              <a:rPr lang="en-US" altLang="ar-SA" sz="1300" b="1" smtClean="0">
                <a:solidFill>
                  <a:srgbClr val="8064A2"/>
                </a:solidFill>
              </a:rPr>
              <a:t> MHC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molecule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lang="en-US" altLang="ar-SA" sz="1300" b="1" smtClean="0">
              <a:solidFill>
                <a:srgbClr val="8064A2"/>
              </a:solidFill>
            </a:endParaRPr>
          </a:p>
        </p:txBody>
      </p:sp>
      <p:sp>
        <p:nvSpPr>
          <p:cNvPr id="39951" name="Text Box 19"/>
          <p:cNvSpPr txBox="1">
            <a:spLocks noChangeArrowheads="1"/>
          </p:cNvSpPr>
          <p:nvPr/>
        </p:nvSpPr>
        <p:spPr bwMode="auto">
          <a:xfrm>
            <a:off x="912813" y="2863850"/>
            <a:ext cx="3651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TCR</a:t>
            </a:r>
          </a:p>
        </p:txBody>
      </p:sp>
      <p:sp>
        <p:nvSpPr>
          <p:cNvPr id="39952" name="Text Box 20"/>
          <p:cNvSpPr txBox="1">
            <a:spLocks noChangeArrowheads="1"/>
          </p:cNvSpPr>
          <p:nvPr/>
        </p:nvSpPr>
        <p:spPr bwMode="auto">
          <a:xfrm>
            <a:off x="1817688" y="2889250"/>
            <a:ext cx="3651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CD4</a:t>
            </a:r>
          </a:p>
        </p:txBody>
      </p:sp>
      <p:sp>
        <p:nvSpPr>
          <p:cNvPr id="39953" name="Text Box 21"/>
          <p:cNvSpPr txBox="1">
            <a:spLocks noChangeArrowheads="1"/>
          </p:cNvSpPr>
          <p:nvPr/>
        </p:nvSpPr>
        <p:spPr bwMode="auto">
          <a:xfrm>
            <a:off x="1042988" y="3946525"/>
            <a:ext cx="1047750" cy="21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Helper T cell</a:t>
            </a:r>
          </a:p>
        </p:txBody>
      </p:sp>
      <p:sp>
        <p:nvSpPr>
          <p:cNvPr id="39954" name="Line 22"/>
          <p:cNvSpPr>
            <a:spLocks noChangeShapeType="1"/>
          </p:cNvSpPr>
          <p:nvPr/>
        </p:nvSpPr>
        <p:spPr bwMode="auto">
          <a:xfrm>
            <a:off x="1038225" y="2689225"/>
            <a:ext cx="3651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55" name="Line 23"/>
          <p:cNvSpPr>
            <a:spLocks noChangeShapeType="1"/>
          </p:cNvSpPr>
          <p:nvPr/>
        </p:nvSpPr>
        <p:spPr bwMode="auto">
          <a:xfrm>
            <a:off x="1273175" y="2959100"/>
            <a:ext cx="2000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56" name="Line 24"/>
          <p:cNvSpPr>
            <a:spLocks noChangeShapeType="1"/>
          </p:cNvSpPr>
          <p:nvPr/>
        </p:nvSpPr>
        <p:spPr bwMode="auto">
          <a:xfrm>
            <a:off x="1663700" y="2987675"/>
            <a:ext cx="136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57" name="Line 25"/>
          <p:cNvSpPr>
            <a:spLocks noChangeShapeType="1"/>
          </p:cNvSpPr>
          <p:nvPr/>
        </p:nvSpPr>
        <p:spPr bwMode="auto">
          <a:xfrm rot="-5400000">
            <a:off x="1392238" y="3849688"/>
            <a:ext cx="2222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58" name="Line 26"/>
          <p:cNvSpPr>
            <a:spLocks noChangeShapeType="1"/>
          </p:cNvSpPr>
          <p:nvPr/>
        </p:nvSpPr>
        <p:spPr bwMode="auto">
          <a:xfrm rot="-5400000">
            <a:off x="3109913" y="3709988"/>
            <a:ext cx="107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59" name="Text Box 27"/>
          <p:cNvSpPr txBox="1">
            <a:spLocks noChangeArrowheads="1"/>
          </p:cNvSpPr>
          <p:nvPr/>
        </p:nvSpPr>
        <p:spPr bwMode="auto">
          <a:xfrm>
            <a:off x="2852738" y="3759200"/>
            <a:ext cx="10477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Activated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helper T cell</a:t>
            </a:r>
          </a:p>
        </p:txBody>
      </p:sp>
      <p:sp>
        <p:nvSpPr>
          <p:cNvPr id="39960" name="Text Box 28"/>
          <p:cNvSpPr txBox="1">
            <a:spLocks noChangeArrowheads="1"/>
          </p:cNvSpPr>
          <p:nvPr/>
        </p:nvSpPr>
        <p:spPr bwMode="auto">
          <a:xfrm>
            <a:off x="4046538" y="2911475"/>
            <a:ext cx="787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Cytokines</a:t>
            </a:r>
          </a:p>
        </p:txBody>
      </p:sp>
      <p:sp>
        <p:nvSpPr>
          <p:cNvPr id="39961" name="Text Box 29"/>
          <p:cNvSpPr txBox="1">
            <a:spLocks noChangeArrowheads="1"/>
          </p:cNvSpPr>
          <p:nvPr/>
        </p:nvSpPr>
        <p:spPr bwMode="auto">
          <a:xfrm>
            <a:off x="4649788" y="4000500"/>
            <a:ext cx="13684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Clone of memory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B cells</a:t>
            </a:r>
          </a:p>
        </p:txBody>
      </p:sp>
      <p:sp>
        <p:nvSpPr>
          <p:cNvPr id="39962" name="Text Box 30"/>
          <p:cNvSpPr txBox="1">
            <a:spLocks noChangeArrowheads="1"/>
          </p:cNvSpPr>
          <p:nvPr/>
        </p:nvSpPr>
        <p:spPr bwMode="auto">
          <a:xfrm>
            <a:off x="4938713" y="2574925"/>
            <a:ext cx="1800225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Clone of plasma cells</a:t>
            </a:r>
          </a:p>
        </p:txBody>
      </p:sp>
      <p:sp>
        <p:nvSpPr>
          <p:cNvPr id="39963" name="Line 31"/>
          <p:cNvSpPr>
            <a:spLocks noChangeShapeType="1"/>
          </p:cNvSpPr>
          <p:nvPr/>
        </p:nvSpPr>
        <p:spPr bwMode="auto">
          <a:xfrm>
            <a:off x="8269288" y="5243513"/>
            <a:ext cx="47307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64" name="Line 32"/>
          <p:cNvSpPr>
            <a:spLocks noChangeShapeType="1"/>
          </p:cNvSpPr>
          <p:nvPr/>
        </p:nvSpPr>
        <p:spPr bwMode="auto">
          <a:xfrm rot="-5400000">
            <a:off x="8694737" y="5245101"/>
            <a:ext cx="9207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  <p:sp>
        <p:nvSpPr>
          <p:cNvPr id="39965" name="Text Box 33"/>
          <p:cNvSpPr txBox="1">
            <a:spLocks noChangeArrowheads="1"/>
          </p:cNvSpPr>
          <p:nvPr/>
        </p:nvSpPr>
        <p:spPr bwMode="auto">
          <a:xfrm>
            <a:off x="8340725" y="5284788"/>
            <a:ext cx="365125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100" b="1" smtClean="0">
                <a:solidFill>
                  <a:srgbClr val="8064A2"/>
                </a:solidFill>
              </a:rPr>
              <a:t>2 µm</a:t>
            </a:r>
          </a:p>
        </p:txBody>
      </p:sp>
      <p:sp>
        <p:nvSpPr>
          <p:cNvPr id="39966" name="Text Box 34"/>
          <p:cNvSpPr txBox="1">
            <a:spLocks noChangeArrowheads="1"/>
          </p:cNvSpPr>
          <p:nvPr/>
        </p:nvSpPr>
        <p:spPr bwMode="auto">
          <a:xfrm>
            <a:off x="4083050" y="2597150"/>
            <a:ext cx="1079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457200" indent="-4572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en-US" altLang="ar-SA" sz="1300" b="1" smtClean="0">
                <a:solidFill>
                  <a:srgbClr val="8064A2"/>
                </a:solidFill>
              </a:rPr>
              <a:t>+</a:t>
            </a:r>
          </a:p>
        </p:txBody>
      </p:sp>
      <p:sp>
        <p:nvSpPr>
          <p:cNvPr id="39967" name="Line 35"/>
          <p:cNvSpPr>
            <a:spLocks noChangeShapeType="1"/>
          </p:cNvSpPr>
          <p:nvPr/>
        </p:nvSpPr>
        <p:spPr bwMode="auto">
          <a:xfrm rot="-5400000">
            <a:off x="8224837" y="5245101"/>
            <a:ext cx="9207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07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34" y="0"/>
            <a:ext cx="8051910" cy="685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5" name="Rectangle 4"/>
          <p:cNvSpPr/>
          <p:nvPr/>
        </p:nvSpPr>
        <p:spPr>
          <a:xfrm>
            <a:off x="381000" y="0"/>
            <a:ext cx="8534400" cy="990600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Clonal selection and </a:t>
            </a:r>
            <a:r>
              <a:rPr lang="en-US" sz="3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clonal</a:t>
            </a:r>
            <a:r>
              <a:rPr lang="en-US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proliferation </a:t>
            </a:r>
            <a:endParaRPr lang="en-US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7159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2.</a:t>
            </a:r>
            <a:r>
              <a:rPr lang="en-US" sz="3200" b="1" dirty="0" smtClean="0">
                <a:latin typeface="+mn-lt"/>
                <a:cs typeface="Times New Roman" pitchFamily="18" charset="0"/>
              </a:rPr>
              <a:t>	</a:t>
            </a:r>
            <a:r>
              <a:rPr lang="en-US" sz="32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T- independent antigens </a:t>
            </a:r>
            <a:endParaRPr lang="en-US" sz="3200" b="1" dirty="0">
              <a:solidFill>
                <a:srgbClr val="C0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410200"/>
          </a:xfrm>
        </p:spPr>
        <p:txBody>
          <a:bodyPr/>
          <a:lstStyle/>
          <a:p>
            <a:pPr marL="914400" lvl="1" indent="-514350">
              <a:buAutoNum type="arabicPeriod"/>
            </a:pPr>
            <a:r>
              <a:rPr lang="en-US" dirty="0" smtClean="0">
                <a:cs typeface="Times New Roman" pitchFamily="18" charset="0"/>
              </a:rPr>
              <a:t>B-cells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do not </a:t>
            </a:r>
            <a:r>
              <a:rPr lang="en-US" dirty="0" smtClean="0">
                <a:cs typeface="Times New Roman" pitchFamily="18" charset="0"/>
              </a:rPr>
              <a:t>require T-helper cells to produce antibody.</a:t>
            </a:r>
          </a:p>
          <a:p>
            <a:pPr marL="914400" lvl="1" indent="-514350">
              <a:buNone/>
            </a:pPr>
            <a:endParaRPr lang="en-US" dirty="0" smtClean="0"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en-US" dirty="0" smtClean="0">
                <a:cs typeface="Times New Roman" pitchFamily="18" charset="0"/>
              </a:rPr>
              <a:t>2.	Antigens are mainly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polysaccharides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 </a:t>
            </a:r>
            <a:r>
              <a:rPr lang="en-US" dirty="0" smtClean="0">
                <a:cs typeface="Times New Roman" pitchFamily="18" charset="0"/>
              </a:rPr>
              <a:t>or 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       	</a:t>
            </a:r>
            <a:r>
              <a:rPr lang="en-US" dirty="0" err="1" smtClean="0">
                <a:solidFill>
                  <a:srgbClr val="C00000"/>
                </a:solidFill>
                <a:cs typeface="Times New Roman" pitchFamily="18" charset="0"/>
              </a:rPr>
              <a:t>lipopolysaccrides</a:t>
            </a:r>
            <a:r>
              <a:rPr lang="en-US" dirty="0" smtClean="0">
                <a:cs typeface="Times New Roman" pitchFamily="18" charset="0"/>
              </a:rPr>
              <a:t> with repeating subunits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		(bacterial capsules).</a:t>
            </a:r>
          </a:p>
          <a:p>
            <a:pPr>
              <a:buNone/>
            </a:pPr>
            <a:endParaRPr lang="en-US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	3.	Immune responses are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weak </a:t>
            </a:r>
            <a:r>
              <a:rPr lang="en-US" dirty="0" smtClean="0">
                <a:cs typeface="Times New Roman" pitchFamily="18" charset="0"/>
              </a:rPr>
              <a:t> compared to 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  	T-dependant responses.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5F497A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am">
  <a:themeElements>
    <a:clrScheme name="Custom 10">
      <a:dk1>
        <a:srgbClr val="8064A2"/>
      </a:dk1>
      <a:lt1>
        <a:sysClr val="window" lastClr="FFFFFF"/>
      </a:lt1>
      <a:dk2>
        <a:srgbClr val="8064A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eam">
  <a:themeElements>
    <a:clrScheme name="Custom 10">
      <a:dk1>
        <a:srgbClr val="8064A2"/>
      </a:dk1>
      <a:lt1>
        <a:sysClr val="window" lastClr="FFFFFF"/>
      </a:lt1>
      <a:dk2>
        <a:srgbClr val="8064A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567</Words>
  <Application>Microsoft Office PowerPoint</Application>
  <PresentationFormat>On-screen Show (4:3)</PresentationFormat>
  <Paragraphs>146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Beam</vt:lpstr>
      <vt:lpstr>1_Beam</vt:lpstr>
      <vt:lpstr> Antibody-mediated Immunity </vt:lpstr>
      <vt:lpstr>Lecture objectives </vt:lpstr>
      <vt:lpstr>PowerPoint Presentation</vt:lpstr>
      <vt:lpstr>Nature of antigen determine type of response either     EXTRACELLULAR or INTERACELLUALR </vt:lpstr>
      <vt:lpstr>  Activation of B cells by antigens</vt:lpstr>
      <vt:lpstr>PowerPoint Presentation</vt:lpstr>
      <vt:lpstr>PowerPoint Presentation</vt:lpstr>
      <vt:lpstr>PowerPoint Presentation</vt:lpstr>
      <vt:lpstr>2. T- independent antigens </vt:lpstr>
      <vt:lpstr>Antigens </vt:lpstr>
      <vt:lpstr>PowerPoint Presentation</vt:lpstr>
      <vt:lpstr>   Protective functions of antibodies</vt:lpstr>
      <vt:lpstr>Electron micrographs of the effect of antibodies and complement upon bacteria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Primary &amp; Secondary immune responses </vt:lpstr>
      <vt:lpstr>Concentration &amp; type of antibody in primary &amp;             secondary immune responses</vt:lpstr>
      <vt:lpstr>Comparison between primary &amp; secondary responses</vt:lpstr>
      <vt:lpstr>Take Home Message</vt:lpstr>
      <vt:lpstr> Thank you 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Immune Response  (Part II) (Antibody- Mediated Immunity) </dc:title>
  <dc:creator>Dr.Hazem</dc:creator>
  <cp:lastModifiedBy>Dr.Hend</cp:lastModifiedBy>
  <cp:revision>132</cp:revision>
  <dcterms:created xsi:type="dcterms:W3CDTF">2011-09-27T11:18:56Z</dcterms:created>
  <dcterms:modified xsi:type="dcterms:W3CDTF">2014-10-23T06:19:10Z</dcterms:modified>
</cp:coreProperties>
</file>