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55"/>
  </p:notesMasterIdLst>
  <p:handoutMasterIdLst>
    <p:handoutMasterId r:id="rId56"/>
  </p:handoutMasterIdLst>
  <p:sldIdLst>
    <p:sldId id="256" r:id="rId2"/>
    <p:sldId id="257" r:id="rId3"/>
    <p:sldId id="338" r:id="rId4"/>
    <p:sldId id="258" r:id="rId5"/>
    <p:sldId id="366" r:id="rId6"/>
    <p:sldId id="367" r:id="rId7"/>
    <p:sldId id="368" r:id="rId8"/>
    <p:sldId id="339" r:id="rId9"/>
    <p:sldId id="264" r:id="rId10"/>
    <p:sldId id="266" r:id="rId11"/>
    <p:sldId id="326" r:id="rId12"/>
    <p:sldId id="324" r:id="rId13"/>
    <p:sldId id="325" r:id="rId14"/>
    <p:sldId id="340" r:id="rId15"/>
    <p:sldId id="259" r:id="rId16"/>
    <p:sldId id="369" r:id="rId17"/>
    <p:sldId id="370" r:id="rId18"/>
    <p:sldId id="327" r:id="rId19"/>
    <p:sldId id="299" r:id="rId20"/>
    <p:sldId id="300" r:id="rId21"/>
    <p:sldId id="284" r:id="rId22"/>
    <p:sldId id="371" r:id="rId23"/>
    <p:sldId id="345" r:id="rId24"/>
    <p:sldId id="278" r:id="rId25"/>
    <p:sldId id="347" r:id="rId26"/>
    <p:sldId id="346" r:id="rId27"/>
    <p:sldId id="365" r:id="rId28"/>
    <p:sldId id="331" r:id="rId29"/>
    <p:sldId id="348" r:id="rId30"/>
    <p:sldId id="364" r:id="rId31"/>
    <p:sldId id="349" r:id="rId32"/>
    <p:sldId id="332" r:id="rId33"/>
    <p:sldId id="353" r:id="rId34"/>
    <p:sldId id="355" r:id="rId35"/>
    <p:sldId id="357" r:id="rId36"/>
    <p:sldId id="271" r:id="rId37"/>
    <p:sldId id="358" r:id="rId38"/>
    <p:sldId id="359" r:id="rId39"/>
    <p:sldId id="360" r:id="rId40"/>
    <p:sldId id="333" r:id="rId41"/>
    <p:sldId id="334" r:id="rId42"/>
    <p:sldId id="335" r:id="rId43"/>
    <p:sldId id="342" r:id="rId44"/>
    <p:sldId id="336" r:id="rId45"/>
    <p:sldId id="343" r:id="rId46"/>
    <p:sldId id="279" r:id="rId47"/>
    <p:sldId id="280" r:id="rId48"/>
    <p:sldId id="281" r:id="rId49"/>
    <p:sldId id="282" r:id="rId50"/>
    <p:sldId id="283" r:id="rId51"/>
    <p:sldId id="329" r:id="rId52"/>
    <p:sldId id="341" r:id="rId53"/>
    <p:sldId id="363" r:id="rId5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9724" autoAdjust="0"/>
  </p:normalViewPr>
  <p:slideViewPr>
    <p:cSldViewPr>
      <p:cViewPr>
        <p:scale>
          <a:sx n="121" d="100"/>
          <a:sy n="121" d="100"/>
        </p:scale>
        <p:origin x="-1280" y="-21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lIns="92830" tIns="46415" rIns="92830" bIns="46415"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267325" y="0"/>
            <a:ext cx="4027488" cy="350838"/>
          </a:xfrm>
          <a:prstGeom prst="rect">
            <a:avLst/>
          </a:prstGeom>
        </p:spPr>
        <p:txBody>
          <a:bodyPr vert="horz" lIns="92830" tIns="46415" rIns="92830" bIns="46415" rtlCol="0"/>
          <a:lstStyle>
            <a:lvl1pPr algn="r">
              <a:defRPr sz="1200">
                <a:latin typeface="Arial" charset="0"/>
                <a:cs typeface="Arial" charset="0"/>
              </a:defRPr>
            </a:lvl1pPr>
          </a:lstStyle>
          <a:p>
            <a:pPr>
              <a:defRPr/>
            </a:pPr>
            <a:fld id="{016B68E2-6C33-49D9-8634-ABB4629BADDD}" type="datetimeFigureOut">
              <a:rPr lang="en-US"/>
              <a:pPr>
                <a:defRPr/>
              </a:pPr>
              <a:t>10/28/14</a:t>
            </a:fld>
            <a:endParaRPr lang="en-US"/>
          </a:p>
        </p:txBody>
      </p:sp>
      <p:sp>
        <p:nvSpPr>
          <p:cNvPr id="4" name="Footer Placeholder 3"/>
          <p:cNvSpPr>
            <a:spLocks noGrp="1"/>
          </p:cNvSpPr>
          <p:nvPr>
            <p:ph type="ftr" sz="quarter" idx="2"/>
          </p:nvPr>
        </p:nvSpPr>
        <p:spPr>
          <a:xfrm>
            <a:off x="0" y="6657975"/>
            <a:ext cx="4027488" cy="350838"/>
          </a:xfrm>
          <a:prstGeom prst="rect">
            <a:avLst/>
          </a:prstGeom>
        </p:spPr>
        <p:txBody>
          <a:bodyPr vert="horz" lIns="92830" tIns="46415" rIns="92830" bIns="46415"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267325" y="6657975"/>
            <a:ext cx="4027488" cy="350838"/>
          </a:xfrm>
          <a:prstGeom prst="rect">
            <a:avLst/>
          </a:prstGeom>
        </p:spPr>
        <p:txBody>
          <a:bodyPr vert="horz" lIns="92830" tIns="46415" rIns="92830" bIns="46415" rtlCol="0" anchor="b"/>
          <a:lstStyle>
            <a:lvl1pPr algn="r">
              <a:defRPr sz="1200">
                <a:latin typeface="Arial" charset="0"/>
                <a:cs typeface="Arial" charset="0"/>
              </a:defRPr>
            </a:lvl1pPr>
          </a:lstStyle>
          <a:p>
            <a:pPr>
              <a:defRPr/>
            </a:pPr>
            <a:fld id="{17C4B9DA-EAE9-4F1F-85C9-D7371BB931C8}" type="slidenum">
              <a:rPr lang="en-US"/>
              <a:pPr>
                <a:defRPr/>
              </a:pPr>
              <a:t>‹#›</a:t>
            </a:fld>
            <a:endParaRPr lang="en-US"/>
          </a:p>
        </p:txBody>
      </p:sp>
    </p:spTree>
    <p:extLst>
      <p:ext uri="{BB962C8B-B14F-4D97-AF65-F5344CB8AC3E}">
        <p14:creationId xmlns:p14="http://schemas.microsoft.com/office/powerpoint/2010/main" val="2811177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7325" y="0"/>
            <a:ext cx="4027488" cy="350838"/>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A6B66EFB-7868-4DA9-865B-C6301FC0235B}" type="datetimeFigureOut">
              <a:rPr lang="en-US"/>
              <a:pPr>
                <a:defRPr/>
              </a:pPr>
              <a:t>10/28/14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7488" cy="350838"/>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7325" y="6657975"/>
            <a:ext cx="4027488" cy="350838"/>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B33BD995-A1DE-495F-9DA5-DDE725CD0CAC}" type="slidenum">
              <a:rPr lang="en-US"/>
              <a:pPr>
                <a:defRPr/>
              </a:pPr>
              <a:t>‹#›</a:t>
            </a:fld>
            <a:endParaRPr lang="en-US"/>
          </a:p>
        </p:txBody>
      </p:sp>
    </p:spTree>
    <p:extLst>
      <p:ext uri="{BB962C8B-B14F-4D97-AF65-F5344CB8AC3E}">
        <p14:creationId xmlns:p14="http://schemas.microsoft.com/office/powerpoint/2010/main" val="2542334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65B668-C54E-4F0F-89E4-7118785DFCFE}" type="slidenum">
              <a:rPr lang="en-US" smtClean="0">
                <a:cs typeface="Arial" pitchFamily="34" charset="0"/>
              </a:rPr>
              <a:pPr fontAlgn="base">
                <a:spcBef>
                  <a:spcPct val="0"/>
                </a:spcBef>
                <a:spcAft>
                  <a:spcPct val="0"/>
                </a:spcAft>
                <a:defRPr/>
              </a:pPr>
              <a:t>1</a:t>
            </a:fld>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A1942-3A79-488D-B23A-E657A24F348F}" type="slidenum">
              <a:rPr lang="en-US" smtClean="0">
                <a:cs typeface="Arial" pitchFamily="34" charset="0"/>
              </a:rPr>
              <a:pPr fontAlgn="base">
                <a:spcBef>
                  <a:spcPct val="0"/>
                </a:spcBef>
                <a:spcAft>
                  <a:spcPct val="0"/>
                </a:spcAft>
                <a:defRPr/>
              </a:pPr>
              <a:t>21</a:t>
            </a:fld>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3DBC5E-EB3B-4C97-A1E4-02267CA28727}" type="slidenum">
              <a:rPr lang="en-US" smtClean="0">
                <a:cs typeface="Arial" pitchFamily="34" charset="0"/>
              </a:rPr>
              <a:pPr fontAlgn="base">
                <a:spcBef>
                  <a:spcPct val="0"/>
                </a:spcBef>
                <a:spcAft>
                  <a:spcPct val="0"/>
                </a:spcAft>
                <a:defRPr/>
              </a:pPr>
              <a:t>22</a:t>
            </a:fld>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F8856-56E8-4CC6-A96B-4F1B929FD2E6}" type="slidenum">
              <a:rPr lang="en-US" smtClean="0">
                <a:cs typeface="Arial" pitchFamily="34" charset="0"/>
              </a:rPr>
              <a:pPr fontAlgn="base">
                <a:spcBef>
                  <a:spcPct val="0"/>
                </a:spcBef>
                <a:spcAft>
                  <a:spcPct val="0"/>
                </a:spcAft>
                <a:defRPr/>
              </a:pPr>
              <a:t>24</a:t>
            </a:fld>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26D2FE-071E-44F1-8C09-BBB1D10735BB}" type="slidenum">
              <a:rPr lang="en-US" smtClean="0">
                <a:cs typeface="Arial" pitchFamily="34" charset="0"/>
              </a:rPr>
              <a:pPr fontAlgn="base">
                <a:spcBef>
                  <a:spcPct val="0"/>
                </a:spcBef>
                <a:spcAft>
                  <a:spcPct val="0"/>
                </a:spcAft>
                <a:defRPr/>
              </a:pPr>
              <a:t>28</a:t>
            </a:fld>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DA9179-C6AB-407A-B085-1F7A00999333}" type="slidenum">
              <a:rPr lang="en-US" smtClean="0">
                <a:cs typeface="Arial" pitchFamily="34" charset="0"/>
              </a:rPr>
              <a:pPr fontAlgn="base">
                <a:spcBef>
                  <a:spcPct val="0"/>
                </a:spcBef>
                <a:spcAft>
                  <a:spcPct val="0"/>
                </a:spcAft>
                <a:defRPr/>
              </a:pPr>
              <a:t>30</a:t>
            </a:fld>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7B8953-322D-4E6A-96FF-A414E700EB8B}" type="slidenum">
              <a:rPr lang="en-US" smtClean="0">
                <a:cs typeface="Arial" pitchFamily="34" charset="0"/>
              </a:rPr>
              <a:pPr fontAlgn="base">
                <a:spcBef>
                  <a:spcPct val="0"/>
                </a:spcBef>
                <a:spcAft>
                  <a:spcPct val="0"/>
                </a:spcAft>
                <a:defRPr/>
              </a:pPr>
              <a:t>31</a:t>
            </a:fld>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F65F9-25B7-46CA-9874-C9D6A1F3CE4A}" type="slidenum">
              <a:rPr lang="en-US" smtClean="0">
                <a:cs typeface="Arial" pitchFamily="34" charset="0"/>
              </a:rPr>
              <a:pPr fontAlgn="base">
                <a:spcBef>
                  <a:spcPct val="0"/>
                </a:spcBef>
                <a:spcAft>
                  <a:spcPct val="0"/>
                </a:spcAft>
                <a:defRPr/>
              </a:pPr>
              <a:t>32</a:t>
            </a:fld>
            <a:endParaRPr lang="en-US"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2792413" y="468313"/>
            <a:ext cx="3505200" cy="2628900"/>
          </a:xfrm>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Planning: </a:t>
            </a:r>
          </a:p>
          <a:p>
            <a:r>
              <a:rPr lang="en-US" smtClean="0"/>
              <a:t>If you don’t have time for planning, you’d better find the time.</a:t>
            </a:r>
          </a:p>
          <a:p>
            <a:endParaRPr lang="en-US" smtClean="0"/>
          </a:p>
          <a:p>
            <a:r>
              <a:rPr lang="en-US" smtClean="0"/>
              <a:t>Priorities:</a:t>
            </a:r>
          </a:p>
          <a:p>
            <a:r>
              <a:rPr lang="en-US" smtClean="0"/>
              <a:t>Not everything you do is of equal importance. </a:t>
            </a:r>
          </a:p>
          <a:p>
            <a:r>
              <a:rPr lang="en-US" smtClean="0"/>
              <a:t>Priorities are not constant, they must e re-evaluated.</a:t>
            </a:r>
          </a:p>
          <a:p>
            <a:endParaRPr lang="en-US" smtClean="0"/>
          </a:p>
          <a:p>
            <a:r>
              <a:rPr lang="en-US" smtClean="0"/>
              <a:t>Procrastination:</a:t>
            </a:r>
          </a:p>
          <a:p>
            <a:r>
              <a:rPr lang="en-US" smtClean="0"/>
              <a:t>The anti-Nike – just </a:t>
            </a:r>
            <a:r>
              <a:rPr lang="en-US" b="1" smtClean="0"/>
              <a:t>don’t</a:t>
            </a:r>
            <a:r>
              <a:rPr lang="en-US" smtClean="0"/>
              <a:t> do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2901950" y="530225"/>
            <a:ext cx="3492500" cy="2619375"/>
          </a:xfrm>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2901950" y="530225"/>
            <a:ext cx="3492500" cy="2619375"/>
          </a:xfrm>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BC1C2-CDDA-4E1B-93DD-433650CF6206}" type="slidenum">
              <a:rPr lang="en-US" smtClean="0">
                <a:cs typeface="Arial" pitchFamily="34" charset="0"/>
              </a:rPr>
              <a:pPr fontAlgn="base">
                <a:spcBef>
                  <a:spcPct val="0"/>
                </a:spcBef>
                <a:spcAft>
                  <a:spcPct val="0"/>
                </a:spcAft>
                <a:defRPr/>
              </a:pPr>
              <a:t>2</a:t>
            </a:fld>
            <a:endParaRPr lang="en-US"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AFE1C-3675-4220-BE2F-D0AD5AC9E337}" type="slidenum">
              <a:rPr lang="en-US" smtClean="0">
                <a:cs typeface="Arial" pitchFamily="34" charset="0"/>
              </a:rPr>
              <a:pPr fontAlgn="base">
                <a:spcBef>
                  <a:spcPct val="0"/>
                </a:spcBef>
                <a:spcAft>
                  <a:spcPct val="0"/>
                </a:spcAft>
                <a:defRPr/>
              </a:pPr>
              <a:t>36</a:t>
            </a:fld>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2901950" y="530225"/>
            <a:ext cx="3492500" cy="2619375"/>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2901950" y="530225"/>
            <a:ext cx="3492500" cy="2619375"/>
          </a:xfrm>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5B93AD-FE4B-48A2-A017-9597EC158C7F}" type="slidenum">
              <a:rPr lang="en-US" smtClean="0">
                <a:cs typeface="Arial" pitchFamily="34" charset="0"/>
              </a:rPr>
              <a:pPr fontAlgn="base">
                <a:spcBef>
                  <a:spcPct val="0"/>
                </a:spcBef>
                <a:spcAft>
                  <a:spcPct val="0"/>
                </a:spcAft>
                <a:defRPr/>
              </a:pPr>
              <a:t>40</a:t>
            </a:fld>
            <a:endParaRPr lang="en-US"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D8B95-238A-4F4D-A2FE-5B1B100D970E}" type="slidenum">
              <a:rPr lang="en-US" smtClean="0">
                <a:cs typeface="Arial" pitchFamily="34" charset="0"/>
              </a:rPr>
              <a:pPr fontAlgn="base">
                <a:spcBef>
                  <a:spcPct val="0"/>
                </a:spcBef>
                <a:spcAft>
                  <a:spcPct val="0"/>
                </a:spcAft>
                <a:defRPr/>
              </a:pPr>
              <a:t>41</a:t>
            </a:fld>
            <a:endParaRPr lang="en-US"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DC28C-4D8F-4D24-BA12-609AE65ABC92}" type="slidenum">
              <a:rPr lang="en-US" smtClean="0">
                <a:cs typeface="Arial" pitchFamily="34" charset="0"/>
              </a:rPr>
              <a:pPr fontAlgn="base">
                <a:spcBef>
                  <a:spcPct val="0"/>
                </a:spcBef>
                <a:spcAft>
                  <a:spcPct val="0"/>
                </a:spcAft>
                <a:defRPr/>
              </a:pPr>
              <a:t>42</a:t>
            </a:fld>
            <a:endParaRPr lang="en-US" smtClean="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83314-3193-435C-BE40-DB8CF50F1B9C}" type="slidenum">
              <a:rPr lang="en-US" smtClean="0">
                <a:cs typeface="Arial" pitchFamily="34" charset="0"/>
              </a:rPr>
              <a:pPr fontAlgn="base">
                <a:spcBef>
                  <a:spcPct val="0"/>
                </a:spcBef>
                <a:spcAft>
                  <a:spcPct val="0"/>
                </a:spcAft>
                <a:defRPr/>
              </a:pPr>
              <a:t>44</a:t>
            </a:fld>
            <a:endParaRPr lang="en-US" smtClean="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109DBD-192A-42D8-8F86-7C1B2B849522}" type="slidenum">
              <a:rPr lang="en-US" smtClean="0">
                <a:cs typeface="Arial" pitchFamily="34" charset="0"/>
              </a:rPr>
              <a:pPr fontAlgn="base">
                <a:spcBef>
                  <a:spcPct val="0"/>
                </a:spcBef>
                <a:spcAft>
                  <a:spcPct val="0"/>
                </a:spcAft>
                <a:defRPr/>
              </a:pPr>
              <a:t>46</a:t>
            </a:fld>
            <a:endParaRPr lang="en-US" smtClean="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76EB3-828E-483B-AA3D-28762AA74CB8}" type="slidenum">
              <a:rPr lang="en-US" smtClean="0">
                <a:cs typeface="Arial" pitchFamily="34" charset="0"/>
              </a:rPr>
              <a:pPr fontAlgn="base">
                <a:spcBef>
                  <a:spcPct val="0"/>
                </a:spcBef>
                <a:spcAft>
                  <a:spcPct val="0"/>
                </a:spcAft>
                <a:defRPr/>
              </a:pPr>
              <a:t>47</a:t>
            </a:fld>
            <a:endParaRPr lang="en-US" smtClean="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90631-FCD6-4036-AB57-135DE38C2DE5}" type="slidenum">
              <a:rPr lang="en-US" smtClean="0">
                <a:cs typeface="Arial" pitchFamily="34" charset="0"/>
              </a:rPr>
              <a:pPr fontAlgn="base">
                <a:spcBef>
                  <a:spcPct val="0"/>
                </a:spcBef>
                <a:spcAft>
                  <a:spcPct val="0"/>
                </a:spcAft>
                <a:defRPr/>
              </a:pPr>
              <a:t>48</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FFA63F-B8F4-4634-9C64-25A8F25B64F8}"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1FA5E-18BE-45DB-A602-D444AA85A305}" type="slidenum">
              <a:rPr lang="en-US" smtClean="0">
                <a:cs typeface="Arial" pitchFamily="34" charset="0"/>
              </a:rPr>
              <a:pPr fontAlgn="base">
                <a:spcBef>
                  <a:spcPct val="0"/>
                </a:spcBef>
                <a:spcAft>
                  <a:spcPct val="0"/>
                </a:spcAft>
                <a:defRPr/>
              </a:pPr>
              <a:t>49</a:t>
            </a:fld>
            <a:endParaRPr lang="en-US" smtClean="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2948D7-D875-4ED8-BD05-B1D5D38E17D0}" type="slidenum">
              <a:rPr lang="en-US" smtClean="0">
                <a:cs typeface="Arial" pitchFamily="34" charset="0"/>
              </a:rPr>
              <a:pPr fontAlgn="base">
                <a:spcBef>
                  <a:spcPct val="0"/>
                </a:spcBef>
                <a:spcAft>
                  <a:spcPct val="0"/>
                </a:spcAft>
                <a:defRPr/>
              </a:pPr>
              <a:t>50</a:t>
            </a:fld>
            <a:endParaRPr lang="en-US" smtClean="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10738A-80E0-4069-99CB-306D659D5153}" type="slidenum">
              <a:rPr lang="en-US" smtClean="0">
                <a:cs typeface="Arial" pitchFamily="34" charset="0"/>
              </a:rPr>
              <a:pPr fontAlgn="base">
                <a:spcBef>
                  <a:spcPct val="0"/>
                </a:spcBef>
                <a:spcAft>
                  <a:spcPct val="0"/>
                </a:spcAft>
                <a:defRPr/>
              </a:pPr>
              <a:t>52</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3AFFF-E579-4BB8-B15C-DA16D1341B0E}" type="slidenum">
              <a:rPr lang="en-US" smtClean="0">
                <a:cs typeface="Arial" pitchFamily="34" charset="0"/>
              </a:rPr>
              <a:pPr fontAlgn="base">
                <a:spcBef>
                  <a:spcPct val="0"/>
                </a:spcBef>
                <a:spcAft>
                  <a:spcPct val="0"/>
                </a:spcAft>
                <a:defRPr/>
              </a:pPr>
              <a:t>9</a:t>
            </a:fld>
            <a:endParaRPr lang="en-US" smtClean="0">
              <a:cs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DCD28-FBFB-4616-82D4-7F98AB23F525}"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F4CC6-73E6-4874-9B41-64F55ADB20C9}" type="slidenum">
              <a:rPr lang="en-US" smtClean="0">
                <a:cs typeface="Arial" pitchFamily="34" charset="0"/>
              </a:rPr>
              <a:pPr fontAlgn="base">
                <a:spcBef>
                  <a:spcPct val="0"/>
                </a:spcBef>
                <a:spcAft>
                  <a:spcPct val="0"/>
                </a:spcAft>
                <a:defRPr/>
              </a:pPr>
              <a:t>15</a:t>
            </a:fld>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6D3CB-46EA-4A38-9548-A930CE8B635B}" type="slidenum">
              <a:rPr lang="en-US" smtClean="0">
                <a:cs typeface="Arial" pitchFamily="34" charset="0"/>
              </a:rPr>
              <a:pPr fontAlgn="base">
                <a:spcBef>
                  <a:spcPct val="0"/>
                </a:spcBef>
                <a:spcAft>
                  <a:spcPct val="0"/>
                </a:spcAft>
                <a:defRPr/>
              </a:pPr>
              <a:t>16</a:t>
            </a:fld>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865CEB-D1C5-4ABD-8E75-89EC3901A29C}" type="slidenum">
              <a:rPr lang="en-US" smtClean="0">
                <a:cs typeface="Arial" pitchFamily="34" charset="0"/>
              </a:rPr>
              <a:pPr fontAlgn="base">
                <a:spcBef>
                  <a:spcPct val="0"/>
                </a:spcBef>
                <a:spcAft>
                  <a:spcPct val="0"/>
                </a:spcAft>
                <a:defRPr/>
              </a:pPr>
              <a:t>19</a:t>
            </a:fld>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F50DC5-A31C-448C-A441-A993C30F9346}" type="slidenum">
              <a:rPr lang="en-US" smtClean="0">
                <a:cs typeface="Arial" pitchFamily="34" charset="0"/>
              </a:rPr>
              <a:pPr fontAlgn="base">
                <a:spcBef>
                  <a:spcPct val="0"/>
                </a:spcBef>
                <a:spcAft>
                  <a:spcPct val="0"/>
                </a:spcAft>
                <a:defRPr/>
              </a:pPr>
              <a:t>20</a:t>
            </a:fld>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amboo"/>
          <p:cNvPicPr>
            <a:picLocks noChangeAspect="1" noChangeArrowheads="1"/>
          </p:cNvPicPr>
          <p:nvPr/>
        </p:nvPicPr>
        <p:blipFill>
          <a:blip r:embed="rId2"/>
          <a:srcRect r="13792"/>
          <a:stretch>
            <a:fillRect/>
          </a:stretch>
        </p:blipFill>
        <p:spPr bwMode="ltGray">
          <a:xfrm>
            <a:off x="6292850" y="-1588"/>
            <a:ext cx="2857500" cy="6869113"/>
          </a:xfrm>
          <a:prstGeom prst="rect">
            <a:avLst/>
          </a:prstGeom>
          <a:noFill/>
          <a:ln w="9525">
            <a:noFill/>
            <a:miter lim="800000"/>
            <a:headEnd/>
            <a:tailEnd/>
          </a:ln>
        </p:spPr>
      </p:pic>
      <p:sp>
        <p:nvSpPr>
          <p:cNvPr id="2050" name="Rectangle 2"/>
          <p:cNvSpPr>
            <a:spLocks noGrp="1" noChangeArrowheads="1"/>
          </p:cNvSpPr>
          <p:nvPr>
            <p:ph type="ctrTitle"/>
          </p:nvPr>
        </p:nvSpPr>
        <p:spPr>
          <a:xfrm>
            <a:off x="304800" y="1158875"/>
            <a:ext cx="6248400" cy="1431925"/>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257175" y="6248400"/>
            <a:ext cx="1622425" cy="457200"/>
          </a:xfrm>
        </p:spPr>
        <p:txBody>
          <a:bodyPr/>
          <a:lstStyle>
            <a:lvl1pPr>
              <a:defRPr/>
            </a:lvl1pPr>
          </a:lstStyle>
          <a:p>
            <a:pPr>
              <a:defRPr/>
            </a:pPr>
            <a:fld id="{F23D5C44-8DB9-4A02-BBEF-54CF14F8A5CB}" type="datetimeFigureOut">
              <a:rPr lang="en-US"/>
              <a:pPr>
                <a:defRPr/>
              </a:pPr>
              <a:t>10/28/14</a:t>
            </a:fld>
            <a:endParaRPr lang="en-US"/>
          </a:p>
        </p:txBody>
      </p:sp>
      <p:sp>
        <p:nvSpPr>
          <p:cNvPr id="6" name="Rectangle 5"/>
          <p:cNvSpPr>
            <a:spLocks noGrp="1" noChangeArrowheads="1"/>
          </p:cNvSpPr>
          <p:nvPr>
            <p:ph type="ftr" sz="quarter" idx="11"/>
          </p:nvPr>
        </p:nvSpPr>
        <p:spPr>
          <a:xfrm>
            <a:off x="2108200" y="6248400"/>
            <a:ext cx="29972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5486400" y="6248400"/>
            <a:ext cx="1371600" cy="457200"/>
          </a:xfrm>
        </p:spPr>
        <p:txBody>
          <a:bodyPr/>
          <a:lstStyle>
            <a:lvl1pPr>
              <a:defRPr/>
            </a:lvl1pPr>
          </a:lstStyle>
          <a:p>
            <a:pPr>
              <a:defRPr/>
            </a:pPr>
            <a:fld id="{B08151D7-30D7-436C-B9B8-CF44E287C8B3}" type="slidenum">
              <a:rPr lang="en-US"/>
              <a:pPr>
                <a:defRPr/>
              </a:pPr>
              <a:t>‹#›</a:t>
            </a:fld>
            <a:endParaRPr lang="en-US"/>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E4D2E76C-C76D-4AFD-8D4A-043A46D4FE3C}" type="datetimeFigureOut">
              <a:rPr lang="en-US"/>
              <a:pPr>
                <a:defRPr/>
              </a:pPr>
              <a:t>10/28/14</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82F15BD-1EF7-4BE3-BDEA-0A9A8994AC4F}" type="slidenum">
              <a:rPr lang="en-US"/>
              <a:pPr>
                <a:defRPr/>
              </a:pPr>
              <a:t>‹#›</a:t>
            </a:fld>
            <a:endParaRPr lang="en-US"/>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C7370C4-0A38-4662-B188-EAB8D7748694}" type="datetimeFigureOut">
              <a:rPr lang="en-US"/>
              <a:pPr>
                <a:defRPr/>
              </a:pPr>
              <a:t>10/28/14</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3FD5A5D-57C5-44A2-9E13-308D9DF873A6}" type="slidenum">
              <a:rPr lang="en-US"/>
              <a:pPr>
                <a:defRPr/>
              </a:pPr>
              <a:t>‹#›</a:t>
            </a:fld>
            <a:endParaRPr lang="en-US"/>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981200"/>
            <a:ext cx="36957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0767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35E074EB-4EE7-48FD-B616-173BAC9984CB}" type="datetimeFigureOut">
              <a:rPr lang="en-US"/>
              <a:pPr>
                <a:defRPr/>
              </a:pPr>
              <a:t>10/28/14</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ACCF1BE7-1CA7-48F5-8E3F-DCAAE8A239BE}" type="slidenum">
              <a:rPr lang="en-US"/>
              <a:pPr>
                <a:defRPr/>
              </a:pPr>
              <a:t>‹#›</a:t>
            </a:fld>
            <a:endParaRPr lang="en-US"/>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076700" y="1981200"/>
            <a:ext cx="3695700" cy="41148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fld id="{EC1671D4-470F-4961-AEAB-142322FB6F98}" type="datetimeFigureOut">
              <a:rPr lang="en-US"/>
              <a:pPr>
                <a:defRPr/>
              </a:pPr>
              <a:t>10/28/14</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67B74AC-D68E-416D-AA8A-6FB26F2C2C7B}" type="slidenum">
              <a:rPr lang="en-US"/>
              <a:pPr>
                <a:defRPr/>
              </a:pPr>
              <a:t>‹#›</a:t>
            </a:fld>
            <a:endParaRPr lang="en-US"/>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D5B1948-67F9-4FD7-B35B-21F71DBEFF1F}" type="slidenum">
              <a:rPr lang="en-US"/>
              <a:pPr>
                <a:defRPr/>
              </a:pPr>
              <a:t>‹#›</a:t>
            </a:fld>
            <a:endParaRPr lang="en-US"/>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EG"/>
          </a:p>
        </p:txBody>
      </p:sp>
      <p:sp>
        <p:nvSpPr>
          <p:cNvPr id="3" name="Table Placeholder 2"/>
          <p:cNvSpPr>
            <a:spLocks noGrp="1"/>
          </p:cNvSpPr>
          <p:nvPr>
            <p:ph type="tbl" idx="1"/>
          </p:nvPr>
        </p:nvSpPr>
        <p:spPr>
          <a:xfrm>
            <a:off x="685800" y="1981200"/>
            <a:ext cx="7772400" cy="4114800"/>
          </a:xfrm>
        </p:spPr>
        <p:txBody>
          <a:bodyPr/>
          <a:lstStyle/>
          <a:p>
            <a:pPr lvl="0"/>
            <a:endParaRPr lang="ar-EG"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BFC5601-0543-48FC-88C5-EE6F18516B00}" type="datetimeFigureOut">
              <a:rPr lang="en-US"/>
              <a:pPr>
                <a:defRPr/>
              </a:pPr>
              <a:t>10/28/14</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699EFAA-9592-4132-AC64-1E771660360C}" type="slidenum">
              <a:rPr lang="en-US"/>
              <a:pPr>
                <a:defRPr/>
              </a:pPr>
              <a:t>‹#›</a:t>
            </a:fld>
            <a:endParaRPr lang="en-US"/>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D970F5BE-008A-48B7-B7C4-FEE3702CAF74}" type="datetimeFigureOut">
              <a:rPr lang="en-US"/>
              <a:pPr>
                <a:defRPr/>
              </a:pPr>
              <a:t>10/28/14</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49C8FA6-E661-4B3A-8581-2F49A025189A}" type="slidenum">
              <a:rPr lang="en-US"/>
              <a:pPr>
                <a:defRPr/>
              </a:pPr>
              <a:t>‹#›</a:t>
            </a:fld>
            <a:endParaRPr lang="en-US"/>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779FC07F-21B5-494F-AFE2-2C9013E9265A}" type="datetimeFigureOut">
              <a:rPr lang="en-US"/>
              <a:pPr>
                <a:defRPr/>
              </a:pPr>
              <a:t>10/28/14</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64DDCAC-8C80-428B-9155-1C68AAA343DD}" type="slidenum">
              <a:rPr lang="en-US"/>
              <a:pPr>
                <a:defRPr/>
              </a:pPr>
              <a:t>‹#›</a:t>
            </a:fld>
            <a:endParaRPr lang="en-US"/>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7930CE3B-63C7-4C0C-85AD-2CB7501387C4}" type="datetimeFigureOut">
              <a:rPr lang="en-US"/>
              <a:pPr>
                <a:defRPr/>
              </a:pPr>
              <a:t>10/28/14</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5C970844-ABE8-450C-8E99-B1FFC561DFD2}" type="slidenum">
              <a:rPr lang="en-US"/>
              <a:pPr>
                <a:defRPr/>
              </a:pPr>
              <a:t>‹#›</a:t>
            </a:fld>
            <a:endParaRPr lang="en-US"/>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72ECDCD4-247F-40AA-9D32-11E0F33AFD1B}" type="datetimeFigureOut">
              <a:rPr lang="en-US"/>
              <a:pPr>
                <a:defRPr/>
              </a:pPr>
              <a:t>10/28/14</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CC9ED178-4BF5-4D84-B5F4-72FB5C7973EC}" type="slidenum">
              <a:rPr lang="en-US"/>
              <a:pPr>
                <a:defRPr/>
              </a:pPr>
              <a:t>‹#›</a:t>
            </a:fld>
            <a:endParaRPr lang="en-US"/>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AB1A319E-D810-418E-A9FB-8F2D1301967E}" type="datetimeFigureOut">
              <a:rPr lang="en-US"/>
              <a:pPr>
                <a:defRPr/>
              </a:pPr>
              <a:t>10/28/14</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7AD2B8FE-3BD4-4C39-9D0E-B61E61FBF4E7}" type="slidenum">
              <a:rPr lang="en-US"/>
              <a:pPr>
                <a:defRPr/>
              </a:pPr>
              <a:t>‹#›</a:t>
            </a:fld>
            <a:endParaRPr lang="en-US"/>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DC8EB4C3-DD1B-4FD6-801B-F6EB070DC9CC}" type="datetimeFigureOut">
              <a:rPr lang="en-US"/>
              <a:pPr>
                <a:defRPr/>
              </a:pPr>
              <a:t>10/28/14</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D398640-EDAF-43C9-B842-210971CB31E3}" type="slidenum">
              <a:rPr lang="en-US"/>
              <a:pPr>
                <a:defRPr/>
              </a:pPr>
              <a:t>‹#›</a:t>
            </a:fld>
            <a:endParaRPr lang="en-US"/>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FA1D4D84-3DC5-454E-A710-B1B14E8EF7FD}" type="datetimeFigureOut">
              <a:rPr lang="en-US"/>
              <a:pPr>
                <a:defRPr/>
              </a:pPr>
              <a:t>10/28/14</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F9F75FD-45EB-4EFA-A007-123EC02EE94C}" type="slidenum">
              <a:rPr lang="en-US"/>
              <a:pPr>
                <a:defRPr/>
              </a:pPr>
              <a:t>‹#›</a:t>
            </a:fld>
            <a:endParaRPr lang="en-US"/>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bamboo"/>
          <p:cNvPicPr>
            <a:picLocks noChangeAspect="1" noChangeArrowheads="1"/>
          </p:cNvPicPr>
          <p:nvPr/>
        </p:nvPicPr>
        <p:blipFill>
          <a:blip r:embed="rId17"/>
          <a:srcRect r="45976"/>
          <a:stretch>
            <a:fillRect/>
          </a:stretch>
        </p:blipFill>
        <p:spPr bwMode="ltGray">
          <a:xfrm>
            <a:off x="7353300" y="0"/>
            <a:ext cx="1790700" cy="6858000"/>
          </a:xfrm>
          <a:prstGeom prst="rect">
            <a:avLst/>
          </a:prstGeom>
          <a:noFill/>
          <a:ln w="9525">
            <a:noFill/>
            <a:miter lim="800000"/>
            <a:headEnd/>
            <a:tailEnd/>
          </a:ln>
        </p:spPr>
      </p:pic>
      <p:sp>
        <p:nvSpPr>
          <p:cNvPr id="2051" name="Rectangle 8"/>
          <p:cNvSpPr>
            <a:spLocks noGrp="1" noChangeArrowheads="1"/>
          </p:cNvSpPr>
          <p:nvPr>
            <p:ph type="title"/>
          </p:nvPr>
        </p:nvSpPr>
        <p:spPr bwMode="auto">
          <a:xfrm>
            <a:off x="228600" y="320675"/>
            <a:ext cx="7467600"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052" name="Rectangle 9"/>
          <p:cNvSpPr>
            <a:spLocks noGrp="1" noChangeArrowheads="1"/>
          </p:cNvSpPr>
          <p:nvPr>
            <p:ph type="body" idx="1"/>
          </p:nvPr>
        </p:nvSpPr>
        <p:spPr bwMode="auto">
          <a:xfrm>
            <a:off x="228600" y="19812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Arial" charset="0"/>
              </a:defRPr>
            </a:lvl1pPr>
          </a:lstStyle>
          <a:p>
            <a:pPr>
              <a:defRPr/>
            </a:pPr>
            <a:fld id="{4DADF04E-68EC-4CCF-A3EF-E206BDE244BB}" type="datetimeFigureOut">
              <a:rPr lang="en-US"/>
              <a:pPr>
                <a:defRPr/>
              </a:pPr>
              <a:t>10/28/14</a:t>
            </a:fld>
            <a:endParaRPr lang="en-US"/>
          </a:p>
        </p:txBody>
      </p:sp>
      <p:sp>
        <p:nvSpPr>
          <p:cNvPr id="1035" name="Rectangle 11"/>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Arial" charset="0"/>
              </a:defRPr>
            </a:lvl1pPr>
          </a:lstStyle>
          <a:p>
            <a:pPr>
              <a:defRPr/>
            </a:pPr>
            <a:endParaRPr lang="en-US"/>
          </a:p>
        </p:txBody>
      </p:sp>
      <p:sp>
        <p:nvSpPr>
          <p:cNvPr id="1036" name="Rectangle 12"/>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Arial" charset="0"/>
              </a:defRPr>
            </a:lvl1pPr>
          </a:lstStyle>
          <a:p>
            <a:pPr>
              <a:defRPr/>
            </a:pPr>
            <a:fld id="{490B4228-C551-4F30-8F51-86B16BCAAB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8" r:id="rId14"/>
    <p:sldLayoutId id="2147484059" r:id="rId15"/>
  </p:sldLayoutIdLst>
  <p:transition xmlns:p14="http://schemas.microsoft.com/office/powerpoint/2010/mai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eaLnBrk="1" fontAlgn="base" hangingPunct="1">
        <a:spcBef>
          <a:spcPct val="0"/>
        </a:spcBef>
        <a:spcAft>
          <a:spcPct val="0"/>
        </a:spcAft>
        <a:defRPr sz="4400">
          <a:solidFill>
            <a:schemeClr val="tx2"/>
          </a:solidFill>
          <a:latin typeface="Arial Black" pitchFamily="34" charset="0"/>
        </a:defRPr>
      </a:lvl6pPr>
      <a:lvl7pPr marL="914400" algn="ctr" rtl="0" eaLnBrk="1" fontAlgn="base" hangingPunct="1">
        <a:spcBef>
          <a:spcPct val="0"/>
        </a:spcBef>
        <a:spcAft>
          <a:spcPct val="0"/>
        </a:spcAft>
        <a:defRPr sz="4400">
          <a:solidFill>
            <a:schemeClr val="tx2"/>
          </a:solidFill>
          <a:latin typeface="Arial Black" pitchFamily="34" charset="0"/>
        </a:defRPr>
      </a:lvl7pPr>
      <a:lvl8pPr marL="1371600" algn="ctr" rtl="0" eaLnBrk="1" fontAlgn="base" hangingPunct="1">
        <a:spcBef>
          <a:spcPct val="0"/>
        </a:spcBef>
        <a:spcAft>
          <a:spcPct val="0"/>
        </a:spcAft>
        <a:defRPr sz="4400">
          <a:solidFill>
            <a:schemeClr val="tx2"/>
          </a:solidFill>
          <a:latin typeface="Arial Black" pitchFamily="34" charset="0"/>
        </a:defRPr>
      </a:lvl8pPr>
      <a:lvl9pPr marL="1828800" algn="ctr"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ctrTitle"/>
          </p:nvPr>
        </p:nvSpPr>
        <p:spPr>
          <a:xfrm>
            <a:off x="357158" y="1500174"/>
            <a:ext cx="6248400" cy="1982788"/>
          </a:xfrm>
        </p:spPr>
        <p:txBody>
          <a:bodyPr/>
          <a:lstStyle/>
          <a:p>
            <a:pPr eaLnBrk="1" hangingPunct="1">
              <a:defRPr/>
            </a:pPr>
            <a:r>
              <a:rPr lang="en-US" dirty="0" smtClean="0">
                <a:solidFill>
                  <a:schemeClr val="accent2">
                    <a:lumMod val="75000"/>
                  </a:schemeClr>
                </a:solidFill>
              </a:rPr>
              <a:t>Stress Management</a:t>
            </a:r>
          </a:p>
        </p:txBody>
      </p:sp>
      <p:sp>
        <p:nvSpPr>
          <p:cNvPr id="6" name="Subtitle 2"/>
          <p:cNvSpPr txBox="1">
            <a:spLocks/>
          </p:cNvSpPr>
          <p:nvPr/>
        </p:nvSpPr>
        <p:spPr bwMode="auto">
          <a:xfrm>
            <a:off x="395288" y="4076700"/>
            <a:ext cx="6121400" cy="1223963"/>
          </a:xfrm>
          <a:prstGeom prst="rect">
            <a:avLst/>
          </a:prstGeom>
          <a:noFill/>
          <a:ln w="9525">
            <a:noFill/>
            <a:miter lim="800000"/>
            <a:headEnd/>
            <a:tailEnd/>
          </a:ln>
        </p:spPr>
        <p:txBody>
          <a:bodyPr>
            <a:normAutofit fontScale="25000" lnSpcReduction="20000"/>
          </a:bodyPr>
          <a:lstStyle/>
          <a:p>
            <a:pPr algn="ctr" fontAlgn="auto">
              <a:spcBef>
                <a:spcPct val="20000"/>
              </a:spcBef>
              <a:spcAft>
                <a:spcPts val="0"/>
              </a:spcAft>
              <a:buClr>
                <a:schemeClr val="bg2"/>
              </a:buClr>
              <a:buSzPct val="65000"/>
              <a:buFont typeface="Wingdings 2"/>
              <a:buNone/>
              <a:defRPr/>
            </a:pPr>
            <a:r>
              <a:rPr lang="en-US" sz="7200" b="1" kern="0" dirty="0">
                <a:latin typeface="+mn-lt"/>
                <a:cs typeface="+mn-cs"/>
              </a:rPr>
              <a:t>Dr. </a:t>
            </a:r>
            <a:r>
              <a:rPr lang="en-US" sz="7200" b="1" kern="0" dirty="0" err="1">
                <a:latin typeface="+mn-lt"/>
                <a:cs typeface="+mn-cs"/>
              </a:rPr>
              <a:t>Nehal</a:t>
            </a:r>
            <a:r>
              <a:rPr lang="en-US" sz="7200" b="1" kern="0" dirty="0">
                <a:latin typeface="+mn-lt"/>
                <a:cs typeface="+mn-cs"/>
              </a:rPr>
              <a:t> </a:t>
            </a:r>
            <a:r>
              <a:rPr lang="en-US" sz="7200" b="1" kern="0" dirty="0" err="1">
                <a:latin typeface="+mn-lt"/>
                <a:cs typeface="+mn-cs"/>
              </a:rPr>
              <a:t>Khamis</a:t>
            </a:r>
            <a:endParaRPr lang="en-US" sz="7200" b="1" kern="0" dirty="0">
              <a:latin typeface="+mn-lt"/>
              <a:cs typeface="+mn-cs"/>
            </a:endParaRPr>
          </a:p>
          <a:p>
            <a:pPr algn="ctr" fontAlgn="auto">
              <a:spcBef>
                <a:spcPct val="20000"/>
              </a:spcBef>
              <a:spcAft>
                <a:spcPts val="0"/>
              </a:spcAft>
              <a:buClr>
                <a:schemeClr val="bg2"/>
              </a:buClr>
              <a:buSzPct val="65000"/>
              <a:buFont typeface="Wingdings 2"/>
              <a:buNone/>
              <a:defRPr/>
            </a:pPr>
            <a:r>
              <a:rPr lang="en-US" sz="5100" kern="0" dirty="0">
                <a:latin typeface="+mn-lt"/>
                <a:cs typeface="+mn-cs"/>
              </a:rPr>
              <a:t>Ass. Professor of Medical Education</a:t>
            </a:r>
          </a:p>
          <a:p>
            <a:pPr algn="ctr" fontAlgn="auto">
              <a:spcBef>
                <a:spcPct val="20000"/>
              </a:spcBef>
              <a:spcAft>
                <a:spcPts val="0"/>
              </a:spcAft>
              <a:buClr>
                <a:schemeClr val="bg2"/>
              </a:buClr>
              <a:buSzPct val="65000"/>
              <a:buFont typeface="Wingdings 2"/>
              <a:buNone/>
              <a:defRPr/>
            </a:pPr>
            <a:r>
              <a:rPr lang="en-US" sz="5100" kern="0" dirty="0">
                <a:latin typeface="+mn-lt"/>
                <a:cs typeface="+mn-cs"/>
              </a:rPr>
              <a:t>Head of Faculty Development Unit</a:t>
            </a:r>
          </a:p>
          <a:p>
            <a:pPr algn="ctr" fontAlgn="auto">
              <a:spcBef>
                <a:spcPct val="20000"/>
              </a:spcBef>
              <a:spcAft>
                <a:spcPts val="0"/>
              </a:spcAft>
              <a:buClr>
                <a:schemeClr val="bg2"/>
              </a:buClr>
              <a:buSzPct val="65000"/>
              <a:buFont typeface="Wingdings 2"/>
              <a:buNone/>
              <a:defRPr/>
            </a:pPr>
            <a:endParaRPr lang="en-US" sz="3200" b="1" kern="0" dirty="0">
              <a:latin typeface="+mn-lt"/>
              <a:cs typeface="+mn-cs"/>
            </a:endParaRPr>
          </a:p>
          <a:p>
            <a:pPr algn="ctr" fontAlgn="auto">
              <a:spcBef>
                <a:spcPct val="20000"/>
              </a:spcBef>
              <a:spcAft>
                <a:spcPts val="0"/>
              </a:spcAft>
              <a:buClr>
                <a:schemeClr val="bg2"/>
              </a:buClr>
              <a:buSzPct val="65000"/>
              <a:buFont typeface="Wingdings 2"/>
              <a:buNone/>
              <a:defRPr/>
            </a:pPr>
            <a:r>
              <a:rPr lang="en-US" sz="7200" b="1" kern="0" dirty="0">
                <a:latin typeface="+mn-lt"/>
                <a:cs typeface="+mn-cs"/>
              </a:rPr>
              <a:t>LEARNING SKILL COURSE</a:t>
            </a:r>
          </a:p>
          <a:p>
            <a:pPr algn="ctr" fontAlgn="auto">
              <a:spcBef>
                <a:spcPct val="20000"/>
              </a:spcBef>
              <a:spcAft>
                <a:spcPts val="0"/>
              </a:spcAft>
              <a:buClr>
                <a:schemeClr val="bg2"/>
              </a:buClr>
              <a:buSzPct val="65000"/>
              <a:buFont typeface="Wingdings 2"/>
              <a:buNone/>
              <a:defRPr/>
            </a:pPr>
            <a:r>
              <a:rPr lang="en-US" sz="4800" kern="0" dirty="0">
                <a:latin typeface="+mn-lt"/>
                <a:cs typeface="+mn-cs"/>
              </a:rPr>
              <a:t>Dept. of Medical Education</a:t>
            </a:r>
          </a:p>
          <a:p>
            <a:pPr algn="ctr" fontAlgn="auto">
              <a:spcBef>
                <a:spcPct val="20000"/>
              </a:spcBef>
              <a:spcAft>
                <a:spcPts val="0"/>
              </a:spcAft>
              <a:buClr>
                <a:schemeClr val="bg2"/>
              </a:buClr>
              <a:buSzPct val="65000"/>
              <a:buFont typeface="Wingdings 2"/>
              <a:buNone/>
              <a:defRPr/>
            </a:pPr>
            <a:r>
              <a:rPr lang="en-US" sz="4800" kern="0" dirty="0">
                <a:latin typeface="+mn-lt"/>
                <a:cs typeface="+mn-cs"/>
              </a:rPr>
              <a:t>COLLEGE OF MEDICINE</a:t>
            </a:r>
          </a:p>
          <a:p>
            <a:pPr algn="ctr" fontAlgn="auto">
              <a:spcBef>
                <a:spcPct val="20000"/>
              </a:spcBef>
              <a:spcAft>
                <a:spcPts val="0"/>
              </a:spcAft>
              <a:buClr>
                <a:schemeClr val="bg2"/>
              </a:buClr>
              <a:buSzPct val="65000"/>
              <a:buFont typeface="Wingdings 2"/>
              <a:buNone/>
              <a:defRPr/>
            </a:pPr>
            <a:r>
              <a:rPr lang="en-US" sz="4800" kern="0" dirty="0">
                <a:latin typeface="+mn-lt"/>
                <a:cs typeface="+mn-cs"/>
              </a:rPr>
              <a:t>King Saud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862013"/>
            <a:ext cx="7467600" cy="830262"/>
          </a:xfrm>
        </p:spPr>
        <p:txBody>
          <a:bodyPr/>
          <a:lstStyle/>
          <a:p>
            <a:pPr eaLnBrk="1" hangingPunct="1"/>
            <a:endParaRPr lang="x-none" sz="4800" b="1" smtClean="0">
              <a:solidFill>
                <a:srgbClr val="C00000"/>
              </a:solidFill>
            </a:endParaRPr>
          </a:p>
        </p:txBody>
      </p:sp>
      <p:sp>
        <p:nvSpPr>
          <p:cNvPr id="25603" name="Rectangle 4"/>
          <p:cNvSpPr>
            <a:spLocks noGrp="1" noChangeArrowheads="1"/>
          </p:cNvSpPr>
          <p:nvPr>
            <p:ph sz="half" idx="1"/>
          </p:nvPr>
        </p:nvSpPr>
        <p:spPr>
          <a:xfrm>
            <a:off x="3563938" y="2349500"/>
            <a:ext cx="4198937" cy="4114800"/>
          </a:xfrm>
          <a:solidFill>
            <a:srgbClr val="92D050"/>
          </a:solidFill>
        </p:spPr>
        <p:txBody>
          <a:bodyPr/>
          <a:lstStyle/>
          <a:p>
            <a:pPr eaLnBrk="1" hangingPunct="1"/>
            <a:r>
              <a:rPr lang="en-US" b="1" smtClean="0">
                <a:latin typeface="Arial Narrow" pitchFamily="34" charset="0"/>
              </a:rPr>
              <a:t>Can be useful in enhancing performance </a:t>
            </a:r>
          </a:p>
          <a:p>
            <a:pPr eaLnBrk="1" hangingPunct="1">
              <a:buFont typeface="Wingdings" pitchFamily="2" charset="2"/>
              <a:buNone/>
            </a:pPr>
            <a:r>
              <a:rPr lang="en-US" b="1" smtClean="0">
                <a:latin typeface="Arial Narrow" pitchFamily="34" charset="0"/>
              </a:rPr>
              <a:t>     &amp; efficiency</a:t>
            </a:r>
          </a:p>
          <a:p>
            <a:pPr eaLnBrk="1" hangingPunct="1">
              <a:buFont typeface="Wingdings" pitchFamily="2" charset="2"/>
              <a:buNone/>
            </a:pPr>
            <a:endParaRPr lang="en-US" b="1" smtClean="0">
              <a:latin typeface="Arial Narrow" pitchFamily="34" charset="0"/>
            </a:endParaRPr>
          </a:p>
          <a:p>
            <a:pPr eaLnBrk="1" hangingPunct="1"/>
            <a:r>
              <a:rPr lang="en-US" b="1" smtClean="0">
                <a:latin typeface="Arial Narrow" pitchFamily="34" charset="0"/>
              </a:rPr>
              <a:t>Can be harmful &amp; negative especially when it becomes chronic &amp; excessive</a:t>
            </a:r>
          </a:p>
          <a:p>
            <a:pPr eaLnBrk="1" hangingPunct="1">
              <a:buFontTx/>
              <a:buNone/>
            </a:pPr>
            <a:endParaRPr lang="en-US" b="1" smtClean="0"/>
          </a:p>
          <a:p>
            <a:pPr eaLnBrk="1" hangingPunct="1">
              <a:buFontTx/>
              <a:buNone/>
            </a:pPr>
            <a:endParaRPr lang="en-US" b="1" smtClean="0"/>
          </a:p>
        </p:txBody>
      </p:sp>
      <p:pic>
        <p:nvPicPr>
          <p:cNvPr id="15364" name="Content Placeholder 5" descr="good bad stress.jpg"/>
          <p:cNvPicPr>
            <a:picLocks noGrp="1" noChangeAspect="1"/>
          </p:cNvPicPr>
          <p:nvPr>
            <p:ph sz="half" idx="2"/>
          </p:nvPr>
        </p:nvPicPr>
        <p:blipFill>
          <a:blip r:embed="rId3"/>
          <a:srcRect b="52380"/>
          <a:stretch>
            <a:fillRect/>
          </a:stretch>
        </p:blipFill>
        <p:spPr>
          <a:xfrm>
            <a:off x="827088" y="2565400"/>
            <a:ext cx="1727200" cy="1368425"/>
          </a:xfrm>
        </p:spPr>
      </p:pic>
      <p:pic>
        <p:nvPicPr>
          <p:cNvPr id="15365" name="Content Placeholder 3" descr="stress def.jpg"/>
          <p:cNvPicPr>
            <a:picLocks noChangeAspect="1"/>
          </p:cNvPicPr>
          <p:nvPr/>
        </p:nvPicPr>
        <p:blipFill>
          <a:blip r:embed="rId4"/>
          <a:srcRect/>
          <a:stretch>
            <a:fillRect/>
          </a:stretch>
        </p:blipFill>
        <p:spPr bwMode="auto">
          <a:xfrm>
            <a:off x="2843213" y="476250"/>
            <a:ext cx="1441450" cy="1584325"/>
          </a:xfrm>
          <a:prstGeom prst="rect">
            <a:avLst/>
          </a:prstGeom>
          <a:noFill/>
          <a:ln w="9525">
            <a:noFill/>
            <a:miter lim="800000"/>
            <a:headEnd/>
            <a:tailEnd/>
          </a:ln>
        </p:spPr>
      </p:pic>
      <p:pic>
        <p:nvPicPr>
          <p:cNvPr id="15366" name="Content Placeholder 5" descr="good bad stress.jpg"/>
          <p:cNvPicPr>
            <a:picLocks noChangeAspect="1"/>
          </p:cNvPicPr>
          <p:nvPr/>
        </p:nvPicPr>
        <p:blipFill>
          <a:blip r:embed="rId3"/>
          <a:srcRect t="47620" b="7143"/>
          <a:stretch>
            <a:fillRect/>
          </a:stretch>
        </p:blipFill>
        <p:spPr bwMode="auto">
          <a:xfrm>
            <a:off x="900113" y="4868863"/>
            <a:ext cx="1728787" cy="15843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0" dur="500"/>
                                        <p:tgtEl>
                                          <p:spTgt spid="2560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3"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762000"/>
          </a:xfrm>
        </p:spPr>
        <p:txBody>
          <a:bodyPr/>
          <a:lstStyle/>
          <a:p>
            <a:pPr eaLnBrk="1" hangingPunct="1">
              <a:defRPr/>
            </a:pPr>
            <a:r>
              <a:rPr lang="en-US" sz="3600" b="1" i="1" dirty="0" smtClean="0">
                <a:solidFill>
                  <a:schemeClr val="accent2">
                    <a:lumMod val="75000"/>
                  </a:schemeClr>
                </a:solidFill>
              </a:rPr>
              <a:t>HUMAN FUNCTION CURVE</a:t>
            </a:r>
            <a:endParaRPr lang="en-US" sz="3600" i="1" dirty="0" smtClean="0">
              <a:solidFill>
                <a:schemeClr val="accent2">
                  <a:lumMod val="75000"/>
                </a:schemeClr>
              </a:solidFill>
            </a:endParaRPr>
          </a:p>
        </p:txBody>
      </p:sp>
      <p:sp>
        <p:nvSpPr>
          <p:cNvPr id="16387" name="Line 4"/>
          <p:cNvSpPr>
            <a:spLocks noChangeShapeType="1"/>
          </p:cNvSpPr>
          <p:nvPr/>
        </p:nvSpPr>
        <p:spPr bwMode="auto">
          <a:xfrm flipH="1">
            <a:off x="8686800" y="549275"/>
            <a:ext cx="61913" cy="6308725"/>
          </a:xfrm>
          <a:prstGeom prst="line">
            <a:avLst/>
          </a:prstGeom>
          <a:noFill/>
          <a:ln w="76200" cmpd="tri">
            <a:solidFill>
              <a:schemeClr val="accent1"/>
            </a:solidFill>
            <a:round/>
            <a:headEnd/>
            <a:tailEnd/>
          </a:ln>
        </p:spPr>
        <p:txBody>
          <a:bodyPr wrap="none" anchor="ctr"/>
          <a:lstStyle/>
          <a:p>
            <a:endParaRPr lang="x-none"/>
          </a:p>
        </p:txBody>
      </p:sp>
      <p:sp>
        <p:nvSpPr>
          <p:cNvPr id="16388" name="Line 5"/>
          <p:cNvSpPr>
            <a:spLocks noChangeShapeType="1"/>
          </p:cNvSpPr>
          <p:nvPr/>
        </p:nvSpPr>
        <p:spPr bwMode="auto">
          <a:xfrm>
            <a:off x="457200" y="457200"/>
            <a:ext cx="0" cy="6400800"/>
          </a:xfrm>
          <a:prstGeom prst="line">
            <a:avLst/>
          </a:prstGeom>
          <a:noFill/>
          <a:ln w="76200" cmpd="tri">
            <a:solidFill>
              <a:schemeClr val="accent1"/>
            </a:solidFill>
            <a:round/>
            <a:headEnd/>
            <a:tailEnd/>
          </a:ln>
        </p:spPr>
        <p:txBody>
          <a:bodyPr wrap="none" anchor="ctr"/>
          <a:lstStyle/>
          <a:p>
            <a:endParaRPr lang="x-none"/>
          </a:p>
        </p:txBody>
      </p:sp>
      <p:sp>
        <p:nvSpPr>
          <p:cNvPr id="16389" name="Line 6"/>
          <p:cNvSpPr>
            <a:spLocks noChangeShapeType="1"/>
          </p:cNvSpPr>
          <p:nvPr/>
        </p:nvSpPr>
        <p:spPr bwMode="auto">
          <a:xfrm>
            <a:off x="457200" y="6705600"/>
            <a:ext cx="8229600" cy="0"/>
          </a:xfrm>
          <a:prstGeom prst="line">
            <a:avLst/>
          </a:prstGeom>
          <a:noFill/>
          <a:ln w="76200" cmpd="tri">
            <a:solidFill>
              <a:schemeClr val="accent1"/>
            </a:solidFill>
            <a:round/>
            <a:headEnd/>
            <a:tailEnd/>
          </a:ln>
        </p:spPr>
        <p:txBody>
          <a:bodyPr wrap="none" anchor="ctr"/>
          <a:lstStyle/>
          <a:p>
            <a:endParaRPr lang="x-none"/>
          </a:p>
        </p:txBody>
      </p:sp>
      <p:sp>
        <p:nvSpPr>
          <p:cNvPr id="16390" name="Line 7"/>
          <p:cNvSpPr>
            <a:spLocks noChangeShapeType="1"/>
          </p:cNvSpPr>
          <p:nvPr/>
        </p:nvSpPr>
        <p:spPr bwMode="auto">
          <a:xfrm>
            <a:off x="457200" y="457200"/>
            <a:ext cx="8229600" cy="0"/>
          </a:xfrm>
          <a:prstGeom prst="line">
            <a:avLst/>
          </a:prstGeom>
          <a:noFill/>
          <a:ln w="76200" cmpd="tri">
            <a:solidFill>
              <a:schemeClr val="accent1"/>
            </a:solidFill>
            <a:round/>
            <a:headEnd/>
            <a:tailEnd/>
          </a:ln>
        </p:spPr>
        <p:txBody>
          <a:bodyPr wrap="none" anchor="ctr"/>
          <a:lstStyle/>
          <a:p>
            <a:endParaRPr lang="x-none"/>
          </a:p>
        </p:txBody>
      </p:sp>
      <p:pic>
        <p:nvPicPr>
          <p:cNvPr id="16391" name="Picture 8" descr="line"/>
          <p:cNvPicPr>
            <a:picLocks noChangeAspect="1" noChangeArrowheads="1"/>
          </p:cNvPicPr>
          <p:nvPr/>
        </p:nvPicPr>
        <p:blipFill>
          <a:blip r:embed="rId2"/>
          <a:srcRect/>
          <a:stretch>
            <a:fillRect/>
          </a:stretch>
        </p:blipFill>
        <p:spPr bwMode="auto">
          <a:xfrm>
            <a:off x="1600200" y="1752600"/>
            <a:ext cx="5791200" cy="4157663"/>
          </a:xfrm>
          <a:prstGeom prst="rect">
            <a:avLst/>
          </a:prstGeom>
          <a:noFill/>
          <a:ln w="9525">
            <a:noFill/>
            <a:miter lim="800000"/>
            <a:headEnd/>
            <a:tailEnd/>
          </a:ln>
        </p:spPr>
      </p:pic>
      <p:sp>
        <p:nvSpPr>
          <p:cNvPr id="16392" name="Line 9"/>
          <p:cNvSpPr>
            <a:spLocks noChangeShapeType="1"/>
          </p:cNvSpPr>
          <p:nvPr/>
        </p:nvSpPr>
        <p:spPr bwMode="auto">
          <a:xfrm flipV="1">
            <a:off x="1676400" y="1828800"/>
            <a:ext cx="0" cy="4038600"/>
          </a:xfrm>
          <a:prstGeom prst="line">
            <a:avLst/>
          </a:prstGeom>
          <a:noFill/>
          <a:ln w="76200">
            <a:solidFill>
              <a:schemeClr val="accent1"/>
            </a:solidFill>
            <a:round/>
            <a:headEnd/>
            <a:tailEnd/>
          </a:ln>
        </p:spPr>
        <p:txBody>
          <a:bodyPr wrap="none" anchor="ctr"/>
          <a:lstStyle/>
          <a:p>
            <a:endParaRPr lang="x-none"/>
          </a:p>
        </p:txBody>
      </p:sp>
      <p:sp>
        <p:nvSpPr>
          <p:cNvPr id="16393" name="Line 10"/>
          <p:cNvSpPr>
            <a:spLocks noChangeShapeType="1"/>
          </p:cNvSpPr>
          <p:nvPr/>
        </p:nvSpPr>
        <p:spPr bwMode="auto">
          <a:xfrm>
            <a:off x="1676400" y="5791200"/>
            <a:ext cx="5715000" cy="0"/>
          </a:xfrm>
          <a:prstGeom prst="line">
            <a:avLst/>
          </a:prstGeom>
          <a:noFill/>
          <a:ln w="76200">
            <a:solidFill>
              <a:schemeClr val="accent1"/>
            </a:solidFill>
            <a:round/>
            <a:headEnd/>
            <a:tailEnd/>
          </a:ln>
        </p:spPr>
        <p:txBody>
          <a:bodyPr wrap="none" anchor="ctr"/>
          <a:lstStyle/>
          <a:p>
            <a:endParaRPr lang="x-none"/>
          </a:p>
        </p:txBody>
      </p:sp>
      <p:sp>
        <p:nvSpPr>
          <p:cNvPr id="16394" name="Text Box 12"/>
          <p:cNvSpPr txBox="1">
            <a:spLocks noChangeArrowheads="1"/>
          </p:cNvSpPr>
          <p:nvPr/>
        </p:nvSpPr>
        <p:spPr bwMode="auto">
          <a:xfrm>
            <a:off x="3733800" y="1295400"/>
            <a:ext cx="3505200" cy="473075"/>
          </a:xfrm>
          <a:prstGeom prst="rect">
            <a:avLst/>
          </a:prstGeom>
          <a:noFill/>
          <a:ln w="9525">
            <a:noFill/>
            <a:miter lim="800000"/>
            <a:headEnd/>
            <a:tailEnd/>
          </a:ln>
        </p:spPr>
        <p:txBody>
          <a:bodyPr>
            <a:spAutoFit/>
          </a:bodyPr>
          <a:lstStyle/>
          <a:p>
            <a:pPr algn="r">
              <a:spcBef>
                <a:spcPct val="50000"/>
              </a:spcBef>
            </a:pPr>
            <a:r>
              <a:rPr lang="en-US" b="1">
                <a:solidFill>
                  <a:schemeClr val="folHlink"/>
                </a:solidFill>
              </a:rPr>
              <a:t>Intended Performance</a:t>
            </a:r>
            <a:endParaRPr lang="en-US">
              <a:solidFill>
                <a:schemeClr val="folHlink"/>
              </a:solidFill>
            </a:endParaRPr>
          </a:p>
        </p:txBody>
      </p:sp>
      <p:sp>
        <p:nvSpPr>
          <p:cNvPr id="16395" name="Text Box 13"/>
          <p:cNvSpPr txBox="1">
            <a:spLocks noChangeArrowheads="1"/>
          </p:cNvSpPr>
          <p:nvPr/>
        </p:nvSpPr>
        <p:spPr bwMode="auto">
          <a:xfrm>
            <a:off x="5562600" y="1905000"/>
            <a:ext cx="1905000" cy="473075"/>
          </a:xfrm>
          <a:prstGeom prst="rect">
            <a:avLst/>
          </a:prstGeom>
          <a:noFill/>
          <a:ln w="9525">
            <a:noFill/>
            <a:miter lim="800000"/>
            <a:headEnd/>
            <a:tailEnd/>
          </a:ln>
        </p:spPr>
        <p:txBody>
          <a:bodyPr>
            <a:spAutoFit/>
          </a:bodyPr>
          <a:lstStyle/>
          <a:p>
            <a:pPr>
              <a:spcBef>
                <a:spcPct val="50000"/>
              </a:spcBef>
            </a:pPr>
            <a:r>
              <a:rPr lang="en-US" b="1">
                <a:solidFill>
                  <a:schemeClr val="folHlink"/>
                </a:solidFill>
              </a:rPr>
              <a:t>Exhaustion</a:t>
            </a:r>
            <a:endParaRPr lang="en-US">
              <a:solidFill>
                <a:schemeClr val="folHlink"/>
              </a:solidFill>
            </a:endParaRPr>
          </a:p>
        </p:txBody>
      </p:sp>
      <p:sp>
        <p:nvSpPr>
          <p:cNvPr id="16396" name="Text Box 14"/>
          <p:cNvSpPr txBox="1">
            <a:spLocks noChangeArrowheads="1"/>
          </p:cNvSpPr>
          <p:nvPr/>
        </p:nvSpPr>
        <p:spPr bwMode="auto">
          <a:xfrm>
            <a:off x="6096000" y="2667000"/>
            <a:ext cx="1752600" cy="473075"/>
          </a:xfrm>
          <a:prstGeom prst="rect">
            <a:avLst/>
          </a:prstGeom>
          <a:noFill/>
          <a:ln w="9525">
            <a:noFill/>
            <a:miter lim="800000"/>
            <a:headEnd/>
            <a:tailEnd/>
          </a:ln>
        </p:spPr>
        <p:txBody>
          <a:bodyPr>
            <a:spAutoFit/>
          </a:bodyPr>
          <a:lstStyle/>
          <a:p>
            <a:pPr>
              <a:spcBef>
                <a:spcPct val="50000"/>
              </a:spcBef>
            </a:pPr>
            <a:r>
              <a:rPr lang="en-US" b="1">
                <a:solidFill>
                  <a:schemeClr val="folHlink"/>
                </a:solidFill>
              </a:rPr>
              <a:t>III Health</a:t>
            </a:r>
            <a:endParaRPr lang="en-US">
              <a:solidFill>
                <a:schemeClr val="folHlink"/>
              </a:solidFill>
            </a:endParaRPr>
          </a:p>
        </p:txBody>
      </p:sp>
      <p:sp>
        <p:nvSpPr>
          <p:cNvPr id="16397" name="Text Box 15"/>
          <p:cNvSpPr txBox="1">
            <a:spLocks noChangeArrowheads="1"/>
          </p:cNvSpPr>
          <p:nvPr/>
        </p:nvSpPr>
        <p:spPr bwMode="auto">
          <a:xfrm>
            <a:off x="6477000" y="3733800"/>
            <a:ext cx="533400" cy="473075"/>
          </a:xfrm>
          <a:prstGeom prst="rect">
            <a:avLst/>
          </a:prstGeom>
          <a:noFill/>
          <a:ln w="9525">
            <a:noFill/>
            <a:miter lim="800000"/>
            <a:headEnd/>
            <a:tailEnd/>
          </a:ln>
        </p:spPr>
        <p:txBody>
          <a:bodyPr>
            <a:spAutoFit/>
          </a:bodyPr>
          <a:lstStyle/>
          <a:p>
            <a:pPr>
              <a:spcBef>
                <a:spcPct val="50000"/>
              </a:spcBef>
            </a:pPr>
            <a:r>
              <a:rPr lang="en-US" b="1">
                <a:solidFill>
                  <a:srgbClr val="CC0000"/>
                </a:solidFill>
              </a:rPr>
              <a:t>P</a:t>
            </a:r>
            <a:endParaRPr lang="en-US">
              <a:solidFill>
                <a:srgbClr val="CC0000"/>
              </a:solidFill>
            </a:endParaRPr>
          </a:p>
        </p:txBody>
      </p:sp>
      <p:sp>
        <p:nvSpPr>
          <p:cNvPr id="16398" name="Text Box 16"/>
          <p:cNvSpPr txBox="1">
            <a:spLocks noChangeArrowheads="1"/>
          </p:cNvSpPr>
          <p:nvPr/>
        </p:nvSpPr>
        <p:spPr bwMode="auto">
          <a:xfrm>
            <a:off x="3657600" y="2743200"/>
            <a:ext cx="1524000" cy="473075"/>
          </a:xfrm>
          <a:prstGeom prst="rect">
            <a:avLst/>
          </a:prstGeom>
          <a:noFill/>
          <a:ln w="9525">
            <a:noFill/>
            <a:miter lim="800000"/>
            <a:headEnd/>
            <a:tailEnd/>
          </a:ln>
        </p:spPr>
        <p:txBody>
          <a:bodyPr>
            <a:spAutoFit/>
          </a:bodyPr>
          <a:lstStyle/>
          <a:p>
            <a:pPr>
              <a:spcBef>
                <a:spcPct val="50000"/>
              </a:spcBef>
            </a:pPr>
            <a:r>
              <a:rPr lang="en-US" b="1">
                <a:solidFill>
                  <a:srgbClr val="CC0000"/>
                </a:solidFill>
              </a:rPr>
              <a:t>Fatigue</a:t>
            </a:r>
            <a:endParaRPr lang="en-US">
              <a:solidFill>
                <a:srgbClr val="CC0000"/>
              </a:solidFill>
            </a:endParaRPr>
          </a:p>
        </p:txBody>
      </p:sp>
      <p:sp>
        <p:nvSpPr>
          <p:cNvPr id="16399" name="Text Box 17"/>
          <p:cNvSpPr txBox="1">
            <a:spLocks noChangeArrowheads="1"/>
          </p:cNvSpPr>
          <p:nvPr/>
        </p:nvSpPr>
        <p:spPr bwMode="auto">
          <a:xfrm>
            <a:off x="4114800" y="3276600"/>
            <a:ext cx="1981200" cy="854075"/>
          </a:xfrm>
          <a:prstGeom prst="rect">
            <a:avLst/>
          </a:prstGeom>
          <a:noFill/>
          <a:ln w="9525">
            <a:noFill/>
            <a:miter lim="800000"/>
            <a:headEnd/>
            <a:tailEnd/>
          </a:ln>
        </p:spPr>
        <p:txBody>
          <a:bodyPr>
            <a:spAutoFit/>
          </a:bodyPr>
          <a:lstStyle/>
          <a:p>
            <a:pPr>
              <a:spcBef>
                <a:spcPct val="50000"/>
              </a:spcBef>
            </a:pPr>
            <a:r>
              <a:rPr lang="en-US" b="1">
                <a:solidFill>
                  <a:srgbClr val="CC0000"/>
                </a:solidFill>
              </a:rPr>
              <a:t>Actual Performance</a:t>
            </a:r>
            <a:endParaRPr lang="en-US">
              <a:solidFill>
                <a:srgbClr val="CC0000"/>
              </a:solidFill>
            </a:endParaRPr>
          </a:p>
        </p:txBody>
      </p:sp>
      <p:sp>
        <p:nvSpPr>
          <p:cNvPr id="16400" name="Text Box 18"/>
          <p:cNvSpPr txBox="1">
            <a:spLocks noChangeArrowheads="1"/>
          </p:cNvSpPr>
          <p:nvPr/>
        </p:nvSpPr>
        <p:spPr bwMode="auto">
          <a:xfrm>
            <a:off x="6477000" y="5334000"/>
            <a:ext cx="1828800" cy="473075"/>
          </a:xfrm>
          <a:prstGeom prst="rect">
            <a:avLst/>
          </a:prstGeom>
          <a:noFill/>
          <a:ln w="9525">
            <a:noFill/>
            <a:miter lim="800000"/>
            <a:headEnd/>
            <a:tailEnd/>
          </a:ln>
        </p:spPr>
        <p:txBody>
          <a:bodyPr>
            <a:spAutoFit/>
          </a:bodyPr>
          <a:lstStyle/>
          <a:p>
            <a:pPr>
              <a:spcBef>
                <a:spcPct val="50000"/>
              </a:spcBef>
            </a:pPr>
            <a:r>
              <a:rPr lang="en-US" b="1">
                <a:solidFill>
                  <a:schemeClr val="folHlink"/>
                </a:solidFill>
              </a:rPr>
              <a:t>Breakdown</a:t>
            </a:r>
            <a:endParaRPr lang="en-US">
              <a:solidFill>
                <a:schemeClr val="folHlink"/>
              </a:solidFill>
            </a:endParaRPr>
          </a:p>
        </p:txBody>
      </p:sp>
      <p:sp>
        <p:nvSpPr>
          <p:cNvPr id="16401" name="Text Box 19"/>
          <p:cNvSpPr txBox="1">
            <a:spLocks noChangeArrowheads="1"/>
          </p:cNvSpPr>
          <p:nvPr/>
        </p:nvSpPr>
        <p:spPr bwMode="auto">
          <a:xfrm>
            <a:off x="2057400" y="5257800"/>
            <a:ext cx="3048000" cy="473075"/>
          </a:xfrm>
          <a:prstGeom prst="rect">
            <a:avLst/>
          </a:prstGeom>
          <a:noFill/>
          <a:ln w="9525">
            <a:noFill/>
            <a:miter lim="800000"/>
            <a:headEnd/>
            <a:tailEnd/>
          </a:ln>
        </p:spPr>
        <p:txBody>
          <a:bodyPr>
            <a:spAutoFit/>
          </a:bodyPr>
          <a:lstStyle/>
          <a:p>
            <a:pPr>
              <a:spcBef>
                <a:spcPct val="50000"/>
              </a:spcBef>
            </a:pPr>
            <a:r>
              <a:rPr lang="en-US" b="1">
                <a:solidFill>
                  <a:srgbClr val="CC0000"/>
                </a:solidFill>
              </a:rPr>
              <a:t>Healthy Tension</a:t>
            </a:r>
            <a:endParaRPr lang="en-US">
              <a:solidFill>
                <a:srgbClr val="CC0000"/>
              </a:solidFill>
            </a:endParaRPr>
          </a:p>
        </p:txBody>
      </p:sp>
      <p:sp>
        <p:nvSpPr>
          <p:cNvPr id="16402" name="Text Box 20"/>
          <p:cNvSpPr txBox="1">
            <a:spLocks noChangeArrowheads="1"/>
          </p:cNvSpPr>
          <p:nvPr/>
        </p:nvSpPr>
        <p:spPr bwMode="auto">
          <a:xfrm>
            <a:off x="1143000" y="1752600"/>
            <a:ext cx="533400" cy="4108450"/>
          </a:xfrm>
          <a:prstGeom prst="rect">
            <a:avLst/>
          </a:prstGeom>
          <a:noFill/>
          <a:ln w="9525">
            <a:noFill/>
            <a:miter lim="800000"/>
            <a:headEnd/>
            <a:tailEnd/>
          </a:ln>
        </p:spPr>
        <p:txBody>
          <a:bodyPr>
            <a:spAutoFit/>
          </a:bodyPr>
          <a:lstStyle/>
          <a:p>
            <a:pPr>
              <a:spcBef>
                <a:spcPct val="50000"/>
              </a:spcBef>
            </a:pPr>
            <a:r>
              <a:rPr lang="en-US" sz="2400" b="1"/>
              <a:t>PERFORMANCE</a:t>
            </a:r>
            <a:endParaRPr lang="en-US" sz="2400"/>
          </a:p>
        </p:txBody>
      </p:sp>
      <p:sp>
        <p:nvSpPr>
          <p:cNvPr id="16403" name="Text Box 21"/>
          <p:cNvSpPr txBox="1">
            <a:spLocks noChangeArrowheads="1"/>
          </p:cNvSpPr>
          <p:nvPr/>
        </p:nvSpPr>
        <p:spPr bwMode="auto">
          <a:xfrm>
            <a:off x="2743200" y="5851525"/>
            <a:ext cx="1828800" cy="473075"/>
          </a:xfrm>
          <a:prstGeom prst="rect">
            <a:avLst/>
          </a:prstGeom>
          <a:noFill/>
          <a:ln w="9525">
            <a:noFill/>
            <a:miter lim="800000"/>
            <a:headEnd/>
            <a:tailEnd/>
          </a:ln>
        </p:spPr>
        <p:txBody>
          <a:bodyPr>
            <a:spAutoFit/>
          </a:bodyPr>
          <a:lstStyle/>
          <a:p>
            <a:pPr>
              <a:spcBef>
                <a:spcPct val="50000"/>
              </a:spcBef>
            </a:pPr>
            <a:r>
              <a:rPr lang="en-US" b="1"/>
              <a:t>AROUSAL</a:t>
            </a:r>
            <a:endParaRPr lang="en-US"/>
          </a:p>
        </p:txBody>
      </p:sp>
      <p:sp>
        <p:nvSpPr>
          <p:cNvPr id="16404" name="Text Box 22"/>
          <p:cNvSpPr txBox="1">
            <a:spLocks noChangeArrowheads="1"/>
          </p:cNvSpPr>
          <p:nvPr/>
        </p:nvSpPr>
        <p:spPr bwMode="auto">
          <a:xfrm>
            <a:off x="1371600" y="6248400"/>
            <a:ext cx="7086600" cy="366713"/>
          </a:xfrm>
          <a:prstGeom prst="rect">
            <a:avLst/>
          </a:prstGeom>
          <a:noFill/>
          <a:ln w="9525">
            <a:noFill/>
            <a:miter lim="800000"/>
            <a:headEnd/>
            <a:tailEnd/>
          </a:ln>
        </p:spPr>
        <p:txBody>
          <a:bodyPr>
            <a:spAutoFit/>
          </a:bodyPr>
          <a:lstStyle/>
          <a:p>
            <a:pPr>
              <a:spcBef>
                <a:spcPct val="50000"/>
              </a:spcBef>
            </a:pPr>
            <a:r>
              <a:rPr lang="en-US" b="1"/>
              <a:t>P = The point at which minimum arousal may bring on a breakdown</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09600"/>
            <a:ext cx="7772400" cy="604838"/>
          </a:xfrm>
        </p:spPr>
        <p:txBody>
          <a:bodyPr>
            <a:normAutofit fontScale="90000"/>
          </a:bodyPr>
          <a:lstStyle/>
          <a:p>
            <a:pPr eaLnBrk="1" fontAlgn="auto" hangingPunct="1">
              <a:spcAft>
                <a:spcPts val="0"/>
              </a:spcAft>
              <a:defRPr/>
            </a:pPr>
            <a:r>
              <a:rPr lang="en-US" sz="3600" b="1" i="1" dirty="0">
                <a:solidFill>
                  <a:schemeClr val="accent3">
                    <a:lumMod val="75000"/>
                  </a:schemeClr>
                </a:solidFill>
              </a:rPr>
              <a:t>STRESS AS A RESPONSE </a:t>
            </a:r>
            <a:endParaRPr lang="en-US" sz="3600" i="1" dirty="0">
              <a:solidFill>
                <a:schemeClr val="accent3">
                  <a:lumMod val="75000"/>
                </a:schemeClr>
              </a:solidFill>
            </a:endParaRPr>
          </a:p>
        </p:txBody>
      </p:sp>
      <p:sp>
        <p:nvSpPr>
          <p:cNvPr id="24579" name="Rectangle 3"/>
          <p:cNvSpPr>
            <a:spLocks noGrp="1" noChangeArrowheads="1"/>
          </p:cNvSpPr>
          <p:nvPr>
            <p:ph idx="1"/>
          </p:nvPr>
        </p:nvSpPr>
        <p:spPr>
          <a:xfrm>
            <a:off x="685800" y="1600200"/>
            <a:ext cx="8077200" cy="4876800"/>
          </a:xfrm>
        </p:spPr>
        <p:txBody>
          <a:bodyPr>
            <a:normAutofit fontScale="92500" lnSpcReduction="10000"/>
          </a:bodyPr>
          <a:lstStyle/>
          <a:p>
            <a:pPr marL="274320" indent="-274320" eaLnBrk="1" fontAlgn="auto" hangingPunct="1">
              <a:spcAft>
                <a:spcPts val="0"/>
              </a:spcAft>
              <a:buFont typeface="Wingdings 2"/>
              <a:buChar char=""/>
              <a:defRPr/>
            </a:pPr>
            <a:r>
              <a:rPr lang="en-US" sz="3400" b="1" dirty="0" smtClean="0"/>
              <a:t>It results </a:t>
            </a:r>
            <a:r>
              <a:rPr lang="en-US" sz="3400" b="1" dirty="0"/>
              <a:t>in </a:t>
            </a:r>
            <a:r>
              <a:rPr lang="en-US" sz="3400" b="1" dirty="0" smtClean="0"/>
              <a:t>certain physiological changes:</a:t>
            </a:r>
          </a:p>
          <a:p>
            <a:pPr marL="548958" lvl="1" indent="-274320" eaLnBrk="1" fontAlgn="auto" hangingPunct="1">
              <a:spcAft>
                <a:spcPts val="0"/>
              </a:spcAft>
              <a:buFont typeface="Wingdings 2"/>
              <a:buChar char=""/>
              <a:defRPr/>
            </a:pPr>
            <a:r>
              <a:rPr lang="en-US" sz="2900" b="1" dirty="0" smtClean="0"/>
              <a:t>gastrointestinal</a:t>
            </a:r>
            <a:r>
              <a:rPr lang="en-US" sz="2900" b="1" dirty="0"/>
              <a:t>, </a:t>
            </a:r>
            <a:endParaRPr lang="en-US" sz="2900" b="1" dirty="0" smtClean="0"/>
          </a:p>
          <a:p>
            <a:pPr marL="548958" lvl="1" indent="-274320" eaLnBrk="1" fontAlgn="auto" hangingPunct="1">
              <a:spcAft>
                <a:spcPts val="0"/>
              </a:spcAft>
              <a:buFont typeface="Wingdings 2"/>
              <a:buChar char=""/>
              <a:defRPr/>
            </a:pPr>
            <a:r>
              <a:rPr lang="en-US" sz="2900" b="1" dirty="0" smtClean="0"/>
              <a:t>glandular </a:t>
            </a:r>
            <a:r>
              <a:rPr lang="en-US" sz="2900" b="1" dirty="0"/>
              <a:t>and </a:t>
            </a:r>
            <a:endParaRPr lang="en-US" sz="2900" b="1" dirty="0" smtClean="0"/>
          </a:p>
          <a:p>
            <a:pPr marL="548958" lvl="1" indent="-274320" eaLnBrk="1" fontAlgn="auto" hangingPunct="1">
              <a:spcAft>
                <a:spcPts val="0"/>
              </a:spcAft>
              <a:buFont typeface="Wingdings 2"/>
              <a:buChar char=""/>
              <a:defRPr/>
            </a:pPr>
            <a:r>
              <a:rPr lang="en-US" sz="2900" b="1" dirty="0" smtClean="0"/>
              <a:t>cardiovascular disorders </a:t>
            </a:r>
          </a:p>
          <a:p>
            <a:pPr marL="548958" lvl="1" indent="-274320" eaLnBrk="1" fontAlgn="auto" hangingPunct="1">
              <a:spcAft>
                <a:spcPts val="0"/>
              </a:spcAft>
              <a:buFont typeface="Wingdings 2"/>
              <a:buChar char=""/>
              <a:defRPr/>
            </a:pPr>
            <a:r>
              <a:rPr lang="en-US" sz="2900" b="1" dirty="0" smtClean="0"/>
              <a:t>etc.</a:t>
            </a:r>
            <a:endParaRPr lang="en-US" sz="2900" b="1" dirty="0"/>
          </a:p>
          <a:p>
            <a:pPr marL="274320" indent="-274320" eaLnBrk="1" fontAlgn="auto" hangingPunct="1">
              <a:spcAft>
                <a:spcPts val="0"/>
              </a:spcAft>
              <a:buFont typeface="Wingdings 2"/>
              <a:buChar char=""/>
              <a:defRPr/>
            </a:pPr>
            <a:r>
              <a:rPr lang="en-US" sz="3400" b="1" dirty="0" smtClean="0"/>
              <a:t>It </a:t>
            </a:r>
            <a:r>
              <a:rPr lang="en-US" sz="3400" b="1" dirty="0"/>
              <a:t>affects the entire body, not just a single part.</a:t>
            </a:r>
          </a:p>
          <a:p>
            <a:pPr marL="274320" indent="-274320" eaLnBrk="1" fontAlgn="auto" hangingPunct="1">
              <a:spcAft>
                <a:spcPts val="0"/>
              </a:spcAft>
              <a:buFont typeface="Wingdings 2"/>
              <a:buChar char=""/>
              <a:defRPr/>
            </a:pPr>
            <a:r>
              <a:rPr lang="en-US" sz="3400" b="1" dirty="0" smtClean="0"/>
              <a:t>Differences </a:t>
            </a:r>
            <a:r>
              <a:rPr lang="en-US" sz="3400" b="1" dirty="0"/>
              <a:t>in response within and between individuals.</a:t>
            </a:r>
            <a:endParaRPr lang="en-US" b="1" u="sng" dirty="0"/>
          </a:p>
        </p:txBody>
      </p:sp>
      <p:sp>
        <p:nvSpPr>
          <p:cNvPr id="17412" name="Line 4"/>
          <p:cNvSpPr>
            <a:spLocks noChangeShapeType="1"/>
          </p:cNvSpPr>
          <p:nvPr/>
        </p:nvSpPr>
        <p:spPr bwMode="auto">
          <a:xfrm>
            <a:off x="8686800" y="457200"/>
            <a:ext cx="0" cy="6019800"/>
          </a:xfrm>
          <a:prstGeom prst="line">
            <a:avLst/>
          </a:prstGeom>
          <a:noFill/>
          <a:ln w="76200" cmpd="tri">
            <a:solidFill>
              <a:schemeClr val="accent1"/>
            </a:solidFill>
            <a:round/>
            <a:headEnd/>
            <a:tailEnd/>
          </a:ln>
        </p:spPr>
        <p:txBody>
          <a:bodyPr wrap="none" anchor="ctr"/>
          <a:lstStyle/>
          <a:p>
            <a:endParaRPr lang="x-none"/>
          </a:p>
        </p:txBody>
      </p:sp>
      <p:sp>
        <p:nvSpPr>
          <p:cNvPr id="17413" name="Line 5"/>
          <p:cNvSpPr>
            <a:spLocks noChangeShapeType="1"/>
          </p:cNvSpPr>
          <p:nvPr/>
        </p:nvSpPr>
        <p:spPr bwMode="auto">
          <a:xfrm>
            <a:off x="457200" y="457200"/>
            <a:ext cx="8229600" cy="0"/>
          </a:xfrm>
          <a:prstGeom prst="line">
            <a:avLst/>
          </a:prstGeom>
          <a:noFill/>
          <a:ln w="76200" cmpd="tri">
            <a:solidFill>
              <a:schemeClr val="accent1"/>
            </a:solidFill>
            <a:round/>
            <a:headEnd/>
            <a:tailEnd/>
          </a:ln>
        </p:spPr>
        <p:txBody>
          <a:bodyPr wrap="none" anchor="ctr"/>
          <a:lstStyle/>
          <a:p>
            <a:endParaRPr lang="x-none"/>
          </a:p>
        </p:txBody>
      </p:sp>
      <p:sp>
        <p:nvSpPr>
          <p:cNvPr id="17414" name="Line 6"/>
          <p:cNvSpPr>
            <a:spLocks noChangeShapeType="1"/>
          </p:cNvSpPr>
          <p:nvPr/>
        </p:nvSpPr>
        <p:spPr bwMode="auto">
          <a:xfrm>
            <a:off x="457200" y="457200"/>
            <a:ext cx="0" cy="6019800"/>
          </a:xfrm>
          <a:prstGeom prst="line">
            <a:avLst/>
          </a:prstGeom>
          <a:noFill/>
          <a:ln w="76200" cmpd="tri">
            <a:solidFill>
              <a:schemeClr val="accent1"/>
            </a:solidFill>
            <a:round/>
            <a:headEnd/>
            <a:tailEnd/>
          </a:ln>
        </p:spPr>
        <p:txBody>
          <a:bodyPr wrap="none" anchor="ctr"/>
          <a:lstStyle/>
          <a:p>
            <a:endParaRPr lang="x-none"/>
          </a:p>
        </p:txBody>
      </p:sp>
      <p:sp>
        <p:nvSpPr>
          <p:cNvPr id="17415" name="Line 7"/>
          <p:cNvSpPr>
            <a:spLocks noChangeShapeType="1"/>
          </p:cNvSpPr>
          <p:nvPr/>
        </p:nvSpPr>
        <p:spPr bwMode="auto">
          <a:xfrm>
            <a:off x="457200" y="6477000"/>
            <a:ext cx="8229600" cy="0"/>
          </a:xfrm>
          <a:prstGeom prst="line">
            <a:avLst/>
          </a:prstGeom>
          <a:noFill/>
          <a:ln w="76200" cmpd="tri">
            <a:solidFill>
              <a:schemeClr val="accent1"/>
            </a:solidFill>
            <a:round/>
            <a:headEnd/>
            <a:tailEnd/>
          </a:ln>
        </p:spPr>
        <p:txBody>
          <a:bodyPr wrap="none" anchor="ctr"/>
          <a:lstStyle/>
          <a:p>
            <a:endParaRPr lang="x-none"/>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fontAlgn="auto" hangingPunct="1">
              <a:spcAft>
                <a:spcPts val="0"/>
              </a:spcAft>
              <a:defRPr/>
            </a:pPr>
            <a:r>
              <a:rPr lang="en-US" sz="3600" b="1" i="1" dirty="0">
                <a:solidFill>
                  <a:schemeClr val="accent3">
                    <a:lumMod val="75000"/>
                  </a:schemeClr>
                </a:solidFill>
              </a:rPr>
              <a:t>STRESS AS A STIMULUS</a:t>
            </a:r>
            <a:endParaRPr lang="en-US" sz="3600" i="1" dirty="0">
              <a:solidFill>
                <a:schemeClr val="accent3">
                  <a:lumMod val="75000"/>
                </a:schemeClr>
              </a:solidFill>
            </a:endParaRPr>
          </a:p>
        </p:txBody>
      </p:sp>
      <p:sp>
        <p:nvSpPr>
          <p:cNvPr id="18435" name="Rectangle 3"/>
          <p:cNvSpPr>
            <a:spLocks noGrp="1" noChangeArrowheads="1"/>
          </p:cNvSpPr>
          <p:nvPr>
            <p:ph idx="1"/>
          </p:nvPr>
        </p:nvSpPr>
        <p:spPr/>
        <p:txBody>
          <a:bodyPr/>
          <a:lstStyle/>
          <a:p>
            <a:pPr eaLnBrk="1" hangingPunct="1"/>
            <a:r>
              <a:rPr lang="en-US" b="1" smtClean="0"/>
              <a:t>If too many positive or negative changes (such as marriage and divorce) occur in a very short period, they can tax the adaptive capacity of the individual and lead to increased susceptibility to mental and physical illness.</a:t>
            </a:r>
          </a:p>
        </p:txBody>
      </p:sp>
      <p:sp>
        <p:nvSpPr>
          <p:cNvPr id="18436" name="Line 4"/>
          <p:cNvSpPr>
            <a:spLocks noChangeShapeType="1"/>
          </p:cNvSpPr>
          <p:nvPr/>
        </p:nvSpPr>
        <p:spPr bwMode="auto">
          <a:xfrm>
            <a:off x="8686800" y="457200"/>
            <a:ext cx="0" cy="6019800"/>
          </a:xfrm>
          <a:prstGeom prst="line">
            <a:avLst/>
          </a:prstGeom>
          <a:noFill/>
          <a:ln w="76200" cmpd="tri">
            <a:solidFill>
              <a:schemeClr val="accent1"/>
            </a:solidFill>
            <a:round/>
            <a:headEnd/>
            <a:tailEnd/>
          </a:ln>
        </p:spPr>
        <p:txBody>
          <a:bodyPr wrap="none" anchor="ctr"/>
          <a:lstStyle/>
          <a:p>
            <a:endParaRPr lang="x-none"/>
          </a:p>
        </p:txBody>
      </p:sp>
      <p:sp>
        <p:nvSpPr>
          <p:cNvPr id="18437" name="Line 5"/>
          <p:cNvSpPr>
            <a:spLocks noChangeShapeType="1"/>
          </p:cNvSpPr>
          <p:nvPr/>
        </p:nvSpPr>
        <p:spPr bwMode="auto">
          <a:xfrm>
            <a:off x="457200" y="457200"/>
            <a:ext cx="8229600" cy="0"/>
          </a:xfrm>
          <a:prstGeom prst="line">
            <a:avLst/>
          </a:prstGeom>
          <a:noFill/>
          <a:ln w="76200" cmpd="tri">
            <a:solidFill>
              <a:schemeClr val="accent1"/>
            </a:solidFill>
            <a:round/>
            <a:headEnd/>
            <a:tailEnd/>
          </a:ln>
        </p:spPr>
        <p:txBody>
          <a:bodyPr wrap="none" anchor="ctr"/>
          <a:lstStyle/>
          <a:p>
            <a:endParaRPr lang="x-none"/>
          </a:p>
        </p:txBody>
      </p:sp>
      <p:sp>
        <p:nvSpPr>
          <p:cNvPr id="18438" name="Line 6"/>
          <p:cNvSpPr>
            <a:spLocks noChangeShapeType="1"/>
          </p:cNvSpPr>
          <p:nvPr/>
        </p:nvSpPr>
        <p:spPr bwMode="auto">
          <a:xfrm>
            <a:off x="457200" y="457200"/>
            <a:ext cx="0" cy="6019800"/>
          </a:xfrm>
          <a:prstGeom prst="line">
            <a:avLst/>
          </a:prstGeom>
          <a:noFill/>
          <a:ln w="76200" cmpd="tri">
            <a:solidFill>
              <a:schemeClr val="accent1"/>
            </a:solidFill>
            <a:round/>
            <a:headEnd/>
            <a:tailEnd/>
          </a:ln>
        </p:spPr>
        <p:txBody>
          <a:bodyPr wrap="none" anchor="ctr"/>
          <a:lstStyle/>
          <a:p>
            <a:endParaRPr lang="x-none"/>
          </a:p>
        </p:txBody>
      </p:sp>
      <p:sp>
        <p:nvSpPr>
          <p:cNvPr id="18439" name="Line 7"/>
          <p:cNvSpPr>
            <a:spLocks noChangeShapeType="1"/>
          </p:cNvSpPr>
          <p:nvPr/>
        </p:nvSpPr>
        <p:spPr bwMode="auto">
          <a:xfrm>
            <a:off x="457200" y="6477000"/>
            <a:ext cx="8229600" cy="0"/>
          </a:xfrm>
          <a:prstGeom prst="line">
            <a:avLst/>
          </a:prstGeom>
          <a:noFill/>
          <a:ln w="76200" cmpd="tri">
            <a:solidFill>
              <a:schemeClr val="accent1"/>
            </a:solidFill>
            <a:round/>
            <a:headEnd/>
            <a:tailEnd/>
          </a:ln>
        </p:spPr>
        <p:txBody>
          <a:bodyPr wrap="none" anchor="ctr"/>
          <a:lstStyle/>
          <a:p>
            <a:endParaRPr lang="x-none"/>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306388"/>
            <a:ext cx="7467600" cy="1446212"/>
          </a:xfrm>
        </p:spPr>
        <p:txBody>
          <a:bodyPr/>
          <a:lstStyle/>
          <a:p>
            <a:pPr eaLnBrk="1" hangingPunct="1"/>
            <a:r>
              <a:rPr lang="en-US" smtClean="0"/>
              <a:t>What are the mechanisms of stress?</a:t>
            </a:r>
            <a:endParaRPr lang="ar-EG" smtClean="0"/>
          </a:p>
        </p:txBody>
      </p:sp>
      <p:sp>
        <p:nvSpPr>
          <p:cNvPr id="19459" name="Content Placeholder 2"/>
          <p:cNvSpPr>
            <a:spLocks noGrp="1"/>
          </p:cNvSpPr>
          <p:nvPr>
            <p:ph idx="1"/>
          </p:nvPr>
        </p:nvSpPr>
        <p:spPr/>
        <p:txBody>
          <a:bodyPr/>
          <a:lstStyle/>
          <a:p>
            <a:pPr eaLnBrk="1" hangingPunct="1"/>
            <a:endParaRPr lang="ar-EG" smtClean="0"/>
          </a:p>
        </p:txBody>
      </p:sp>
      <p:pic>
        <p:nvPicPr>
          <p:cNvPr id="19460" name="Picture 2" descr="stress def.jpg"/>
          <p:cNvPicPr>
            <a:picLocks noChangeAspect="1"/>
          </p:cNvPicPr>
          <p:nvPr/>
        </p:nvPicPr>
        <p:blipFill>
          <a:blip r:embed="rId2"/>
          <a:srcRect/>
          <a:stretch>
            <a:fillRect/>
          </a:stretch>
        </p:blipFill>
        <p:spPr bwMode="auto">
          <a:xfrm>
            <a:off x="3419475" y="2492375"/>
            <a:ext cx="1800225" cy="259238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0825" y="549275"/>
            <a:ext cx="7467600" cy="1446213"/>
          </a:xfrm>
        </p:spPr>
        <p:txBody>
          <a:bodyPr/>
          <a:lstStyle/>
          <a:p>
            <a:pPr eaLnBrk="1" hangingPunct="1"/>
            <a:r>
              <a:rPr lang="en-US" smtClean="0"/>
              <a:t>Mechanisms of stress :</a:t>
            </a:r>
            <a:br>
              <a:rPr lang="en-US" smtClean="0"/>
            </a:br>
            <a:endParaRPr lang="en-US" b="1" smtClean="0">
              <a:solidFill>
                <a:srgbClr val="9D2512"/>
              </a:solidFill>
            </a:endParaRPr>
          </a:p>
        </p:txBody>
      </p:sp>
      <p:sp>
        <p:nvSpPr>
          <p:cNvPr id="20483" name="Content Placeholder 2"/>
          <p:cNvSpPr>
            <a:spLocks noGrp="1"/>
          </p:cNvSpPr>
          <p:nvPr>
            <p:ph idx="1"/>
          </p:nvPr>
        </p:nvSpPr>
        <p:spPr>
          <a:xfrm>
            <a:off x="755650" y="1557338"/>
            <a:ext cx="5616575" cy="3463925"/>
          </a:xfrm>
        </p:spPr>
        <p:txBody>
          <a:bodyPr/>
          <a:lstStyle/>
          <a:p>
            <a:pPr eaLnBrk="1" hangingPunct="1">
              <a:buFont typeface="Wingdings" pitchFamily="2" charset="2"/>
              <a:buNone/>
            </a:pPr>
            <a:endParaRPr lang="en-US" smtClean="0"/>
          </a:p>
          <a:p>
            <a:pPr eaLnBrk="1" hangingPunct="1"/>
            <a:r>
              <a:rPr lang="en-US" smtClean="0"/>
              <a:t>Fight-or-Flight</a:t>
            </a:r>
          </a:p>
          <a:p>
            <a:pPr lvl="2" eaLnBrk="1" hangingPunct="1">
              <a:buFont typeface="Wingdings" pitchFamily="2" charset="2"/>
              <a:buNone/>
            </a:pPr>
            <a:endParaRPr lang="en-US" smtClean="0"/>
          </a:p>
          <a:p>
            <a:pPr eaLnBrk="1" hangingPunct="1"/>
            <a:r>
              <a:rPr lang="en-CA" smtClean="0"/>
              <a:t>The General Adaptation Syndrome and Burnout</a:t>
            </a:r>
            <a:br>
              <a:rPr lang="en-CA" smtClean="0"/>
            </a:br>
            <a:endParaRPr lang="en-CA" smtClean="0"/>
          </a:p>
        </p:txBody>
      </p:sp>
      <p:pic>
        <p:nvPicPr>
          <p:cNvPr id="20484" name="Picture 5" descr="G:\My Pictures\stress.jpg"/>
          <p:cNvPicPr>
            <a:picLocks noChangeAspect="1" noChangeArrowheads="1"/>
          </p:cNvPicPr>
          <p:nvPr/>
        </p:nvPicPr>
        <p:blipFill>
          <a:blip r:embed="rId3"/>
          <a:srcRect/>
          <a:stretch>
            <a:fillRect/>
          </a:stretch>
        </p:blipFill>
        <p:spPr bwMode="auto">
          <a:xfrm>
            <a:off x="5148263" y="4221163"/>
            <a:ext cx="1824037" cy="2087562"/>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20675"/>
            <a:ext cx="7467600" cy="876300"/>
          </a:xfrm>
        </p:spPr>
        <p:txBody>
          <a:bodyPr/>
          <a:lstStyle/>
          <a:p>
            <a:pPr eaLnBrk="1" hangingPunct="1"/>
            <a:r>
              <a:rPr lang="en-US" b="1" smtClean="0">
                <a:solidFill>
                  <a:srgbClr val="9D2512"/>
                </a:solidFill>
              </a:rPr>
              <a:t>Mechanisms of stress</a:t>
            </a:r>
          </a:p>
        </p:txBody>
      </p:sp>
      <p:sp>
        <p:nvSpPr>
          <p:cNvPr id="21507" name="Content Placeholder 2"/>
          <p:cNvSpPr>
            <a:spLocks noGrp="1"/>
          </p:cNvSpPr>
          <p:nvPr>
            <p:ph idx="1"/>
          </p:nvPr>
        </p:nvSpPr>
        <p:spPr>
          <a:xfrm>
            <a:off x="179388" y="1196975"/>
            <a:ext cx="7543800" cy="4968875"/>
          </a:xfrm>
        </p:spPr>
        <p:txBody>
          <a:bodyPr/>
          <a:lstStyle/>
          <a:p>
            <a:pPr eaLnBrk="1" hangingPunct="1"/>
            <a:r>
              <a:rPr lang="en-US" smtClean="0"/>
              <a:t>Fight-or-Flight</a:t>
            </a:r>
          </a:p>
          <a:p>
            <a:pPr lvl="2" eaLnBrk="1" hangingPunct="1"/>
            <a:r>
              <a:rPr lang="en-CA" smtClean="0"/>
              <a:t>When an animal experiences a shock or perceives a threat, it quickly releases hormones that help it to survive.</a:t>
            </a:r>
          </a:p>
          <a:p>
            <a:pPr lvl="2" eaLnBrk="1" hangingPunct="1">
              <a:buFont typeface="Wingdings" pitchFamily="2" charset="2"/>
              <a:buNone/>
            </a:pPr>
            <a:endParaRPr lang="en-CA" smtClean="0"/>
          </a:p>
          <a:p>
            <a:pPr lvl="2" eaLnBrk="1" hangingPunct="1"/>
            <a:r>
              <a:rPr lang="en-CA" smtClean="0"/>
              <a:t>These hormones help us to run faster and fight harder.</a:t>
            </a:r>
          </a:p>
          <a:p>
            <a:pPr lvl="2" eaLnBrk="1" hangingPunct="1"/>
            <a:endParaRPr lang="en-CA" smtClean="0"/>
          </a:p>
          <a:p>
            <a:pPr lvl="2" eaLnBrk="1" hangingPunct="1"/>
            <a:r>
              <a:rPr lang="en-CA" smtClean="0"/>
              <a:t>Fight-or-flight, or adrenaline, response is not only triggered by obviously life-threatening danger. It can be triggered when simply encountering something unexpected</a:t>
            </a:r>
          </a:p>
          <a:p>
            <a:pPr lvl="2" eaLnBrk="1" hangingPunct="1"/>
            <a:endParaRPr lang="en-CA" smtClean="0"/>
          </a:p>
          <a:p>
            <a:pPr lvl="2" eaLnBrk="1" hangingPunct="1">
              <a:buFont typeface="Wingdings" pitchFamily="2" charset="2"/>
              <a:buNone/>
            </a:pPr>
            <a:endParaRPr lang="en-US"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798513"/>
            <a:ext cx="7467600" cy="954087"/>
          </a:xfrm>
        </p:spPr>
        <p:txBody>
          <a:bodyPr/>
          <a:lstStyle/>
          <a:p>
            <a:r>
              <a:rPr lang="en-US" sz="2800" smtClean="0"/>
              <a:t>Power, but little control :</a:t>
            </a:r>
            <a:br>
              <a:rPr lang="en-US" sz="2800" smtClean="0"/>
            </a:br>
            <a:endParaRPr lang="en-US" sz="2800" smtClean="0"/>
          </a:p>
        </p:txBody>
      </p:sp>
      <p:sp>
        <p:nvSpPr>
          <p:cNvPr id="22531" name="Content Placeholder 2"/>
          <p:cNvSpPr>
            <a:spLocks noGrp="1"/>
          </p:cNvSpPr>
          <p:nvPr>
            <p:ph idx="1"/>
          </p:nvPr>
        </p:nvSpPr>
        <p:spPr/>
        <p:txBody>
          <a:bodyPr/>
          <a:lstStyle/>
          <a:p>
            <a:pPr lvl="2" eaLnBrk="1" hangingPunct="1"/>
            <a:r>
              <a:rPr lang="en-CA" smtClean="0"/>
              <a:t>Unfortunately, this mobilization of the body for survival also has negative consequences</a:t>
            </a:r>
          </a:p>
          <a:p>
            <a:pPr lvl="2" eaLnBrk="1" hangingPunct="1"/>
            <a:r>
              <a:rPr lang="en-CA" smtClean="0"/>
              <a:t>In this state, we are excitable, anxious, jumpy and irritable</a:t>
            </a:r>
          </a:p>
          <a:p>
            <a:pPr lvl="2" eaLnBrk="1" hangingPunct="1"/>
            <a:r>
              <a:rPr lang="en-CA" smtClean="0"/>
              <a:t>it difficult to execute precise, controlled skills</a:t>
            </a:r>
          </a:p>
          <a:p>
            <a:pPr lvl="2" eaLnBrk="1" hangingPunct="1"/>
            <a:r>
              <a:rPr lang="en-CA" smtClean="0"/>
              <a:t>We find ourselves more accident-prone and less able to make good decisions</a:t>
            </a:r>
          </a:p>
          <a:p>
            <a:endParaRPr lang="en-US" smtClean="0"/>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260350"/>
            <a:ext cx="7772400" cy="1357313"/>
          </a:xfrm>
        </p:spPr>
        <p:txBody>
          <a:bodyPr>
            <a:normAutofit/>
          </a:bodyPr>
          <a:lstStyle/>
          <a:p>
            <a:pPr eaLnBrk="1" fontAlgn="auto" hangingPunct="1">
              <a:spcAft>
                <a:spcPts val="0"/>
              </a:spcAft>
              <a:defRPr/>
            </a:pPr>
            <a:r>
              <a:rPr lang="en-US" sz="3600" b="1" i="1" dirty="0">
                <a:solidFill>
                  <a:schemeClr val="accent3">
                    <a:lumMod val="75000"/>
                  </a:schemeClr>
                </a:solidFill>
              </a:rPr>
              <a:t>THREE STAGES OF </a:t>
            </a:r>
            <a:r>
              <a:rPr lang="en-US" sz="3600" b="1" i="1" dirty="0" smtClean="0">
                <a:solidFill>
                  <a:schemeClr val="accent3">
                    <a:lumMod val="75000"/>
                  </a:schemeClr>
                </a:solidFill>
              </a:rPr>
              <a:t>ADAPTATION </a:t>
            </a:r>
            <a:r>
              <a:rPr lang="en-US" sz="3600" b="1" i="1" dirty="0">
                <a:solidFill>
                  <a:schemeClr val="accent3">
                    <a:lumMod val="75000"/>
                  </a:schemeClr>
                </a:solidFill>
              </a:rPr>
              <a:t>IN STRESS</a:t>
            </a:r>
            <a:endParaRPr lang="en-US" sz="4000" b="1" i="1" dirty="0">
              <a:solidFill>
                <a:schemeClr val="accent3">
                  <a:lumMod val="75000"/>
                </a:schemeClr>
              </a:solidFill>
            </a:endParaRPr>
          </a:p>
        </p:txBody>
      </p:sp>
      <p:sp>
        <p:nvSpPr>
          <p:cNvPr id="23555" name="Rectangle 3"/>
          <p:cNvSpPr>
            <a:spLocks noGrp="1" noChangeArrowheads="1"/>
          </p:cNvSpPr>
          <p:nvPr>
            <p:ph idx="1"/>
          </p:nvPr>
        </p:nvSpPr>
        <p:spPr>
          <a:xfrm>
            <a:off x="395288" y="1557338"/>
            <a:ext cx="7772400" cy="4648200"/>
          </a:xfrm>
        </p:spPr>
        <p:txBody>
          <a:bodyPr/>
          <a:lstStyle/>
          <a:p>
            <a:pPr eaLnBrk="1" hangingPunct="1">
              <a:lnSpc>
                <a:spcPct val="90000"/>
              </a:lnSpc>
              <a:buFontTx/>
              <a:buNone/>
            </a:pPr>
            <a:r>
              <a:rPr lang="en-US" sz="2800" b="1" smtClean="0">
                <a:solidFill>
                  <a:srgbClr val="FF0000"/>
                </a:solidFill>
              </a:rPr>
              <a:t>1.</a:t>
            </a:r>
            <a:r>
              <a:rPr lang="en-US" sz="2800" b="1" u="sng" smtClean="0">
                <a:solidFill>
                  <a:srgbClr val="FF0000"/>
                </a:solidFill>
              </a:rPr>
              <a:t>Alarm reaction:</a:t>
            </a:r>
            <a:r>
              <a:rPr lang="en-US" sz="2800" b="1" smtClean="0">
                <a:solidFill>
                  <a:srgbClr val="FF0000"/>
                </a:solidFill>
              </a:rPr>
              <a:t> </a:t>
            </a:r>
            <a:r>
              <a:rPr lang="en-US" sz="2200" b="1" smtClean="0"/>
              <a:t>when a person is exposed to an unadapted stimulus there is an initial shock followed by a rebound reaction (counter shock phase) during which the organism’s defense mechanisms become active.</a:t>
            </a:r>
          </a:p>
          <a:p>
            <a:pPr eaLnBrk="1" hangingPunct="1">
              <a:lnSpc>
                <a:spcPct val="90000"/>
              </a:lnSpc>
              <a:buFontTx/>
              <a:buNone/>
            </a:pPr>
            <a:endParaRPr lang="en-US" sz="2200" b="1" smtClean="0"/>
          </a:p>
          <a:p>
            <a:pPr marL="342900" lvl="1" indent="-342900" eaLnBrk="1" hangingPunct="1">
              <a:lnSpc>
                <a:spcPct val="90000"/>
              </a:lnSpc>
              <a:buSzPct val="65000"/>
              <a:buFontTx/>
              <a:buNone/>
            </a:pPr>
            <a:r>
              <a:rPr lang="en-US" b="1" smtClean="0">
                <a:solidFill>
                  <a:srgbClr val="FF0000"/>
                </a:solidFill>
              </a:rPr>
              <a:t>2.</a:t>
            </a:r>
            <a:r>
              <a:rPr lang="en-US" b="1" u="sng" smtClean="0">
                <a:solidFill>
                  <a:srgbClr val="FF0000"/>
                </a:solidFill>
              </a:rPr>
              <a:t>Stage of resistance:</a:t>
            </a:r>
            <a:r>
              <a:rPr lang="en-US" b="1" smtClean="0">
                <a:solidFill>
                  <a:srgbClr val="FF0000"/>
                </a:solidFill>
              </a:rPr>
              <a:t> </a:t>
            </a:r>
            <a:r>
              <a:rPr lang="en-US" sz="2400" b="1" smtClean="0"/>
              <a:t>full adaptation may lead to successful return to equilibrium. </a:t>
            </a:r>
            <a:r>
              <a:rPr lang="en-CA" sz="2400" b="1" smtClean="0"/>
              <a:t>General Adaptation Syndrome operates in response to longer-term exposure to causes of stress. </a:t>
            </a:r>
          </a:p>
          <a:p>
            <a:pPr eaLnBrk="1" hangingPunct="1">
              <a:lnSpc>
                <a:spcPct val="90000"/>
              </a:lnSpc>
              <a:buFontTx/>
              <a:buNone/>
            </a:pPr>
            <a:endParaRPr lang="en-US" sz="2400" b="1" smtClean="0"/>
          </a:p>
          <a:p>
            <a:pPr eaLnBrk="1" hangingPunct="1">
              <a:lnSpc>
                <a:spcPct val="90000"/>
              </a:lnSpc>
              <a:buFontTx/>
              <a:buNone/>
            </a:pPr>
            <a:r>
              <a:rPr lang="en-US" sz="2400" b="1" smtClean="0"/>
              <a:t> </a:t>
            </a:r>
            <a:r>
              <a:rPr lang="en-US" sz="2800" b="1" smtClean="0">
                <a:solidFill>
                  <a:srgbClr val="FF0000"/>
                </a:solidFill>
              </a:rPr>
              <a:t>3.</a:t>
            </a:r>
            <a:r>
              <a:rPr lang="en-US" sz="2800" b="1" u="sng" smtClean="0">
                <a:solidFill>
                  <a:srgbClr val="FF0000"/>
                </a:solidFill>
              </a:rPr>
              <a:t>Stage of exhaustion</a:t>
            </a:r>
            <a:r>
              <a:rPr lang="en-US" sz="2400" b="1" u="sng" smtClean="0">
                <a:solidFill>
                  <a:srgbClr val="FF0000"/>
                </a:solidFill>
              </a:rPr>
              <a:t>:</a:t>
            </a:r>
            <a:r>
              <a:rPr lang="en-US" sz="2400" b="1" smtClean="0">
                <a:solidFill>
                  <a:srgbClr val="FF0000"/>
                </a:solidFill>
              </a:rPr>
              <a:t>  </a:t>
            </a:r>
            <a:r>
              <a:rPr lang="en-US" sz="2400" b="1" smtClean="0"/>
              <a:t>in case of failure of adaptability the organism becomes exhausted.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982663"/>
            <a:ext cx="7467600" cy="769937"/>
          </a:xfrm>
        </p:spPr>
        <p:txBody>
          <a:bodyPr/>
          <a:lstStyle/>
          <a:p>
            <a:pPr eaLnBrk="1" hangingPunct="1"/>
            <a:r>
              <a:rPr lang="en-US" b="1" smtClean="0">
                <a:solidFill>
                  <a:srgbClr val="9D2512"/>
                </a:solidFill>
              </a:rPr>
              <a:t>Burnout</a:t>
            </a:r>
            <a:endParaRPr lang="en-US" smtClean="0">
              <a:solidFill>
                <a:srgbClr val="9D2512"/>
              </a:solidFill>
            </a:endParaRPr>
          </a:p>
        </p:txBody>
      </p:sp>
      <p:sp>
        <p:nvSpPr>
          <p:cNvPr id="24579" name="Content Placeholder 2"/>
          <p:cNvSpPr>
            <a:spLocks noGrp="1"/>
          </p:cNvSpPr>
          <p:nvPr>
            <p:ph idx="1"/>
          </p:nvPr>
        </p:nvSpPr>
        <p:spPr/>
        <p:txBody>
          <a:bodyPr/>
          <a:lstStyle/>
          <a:p>
            <a:pPr eaLnBrk="1" hangingPunct="1"/>
            <a:r>
              <a:rPr lang="en-CA" sz="2800" smtClean="0"/>
              <a:t>It is state of fatigue or frustration brought about by devotion to a cause, way of life, or relationship that failed to produce the expected reward.” </a:t>
            </a:r>
          </a:p>
          <a:p>
            <a:pPr eaLnBrk="1" hangingPunct="1"/>
            <a:endParaRPr lang="en-CA" sz="2800" smtClean="0"/>
          </a:p>
          <a:p>
            <a:pPr eaLnBrk="1" hangingPunct="1"/>
            <a:r>
              <a:rPr lang="en-CA" sz="2800" smtClean="0"/>
              <a:t>It mainly strikes highly-committed, passionate, hard working and successful people.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982663"/>
            <a:ext cx="7467600" cy="769937"/>
          </a:xfrm>
        </p:spPr>
        <p:txBody>
          <a:bodyPr/>
          <a:lstStyle/>
          <a:p>
            <a:pPr eaLnBrk="1" hangingPunct="1"/>
            <a:endParaRPr lang="ar-EG" b="1" smtClean="0">
              <a:solidFill>
                <a:srgbClr val="9D2512"/>
              </a:solidFill>
            </a:endParaRPr>
          </a:p>
        </p:txBody>
      </p:sp>
      <p:sp>
        <p:nvSpPr>
          <p:cNvPr id="7171" name="Content Placeholder 2"/>
          <p:cNvSpPr>
            <a:spLocks noGrp="1"/>
          </p:cNvSpPr>
          <p:nvPr>
            <p:ph idx="1"/>
          </p:nvPr>
        </p:nvSpPr>
        <p:spPr>
          <a:xfrm>
            <a:off x="179388" y="1196975"/>
            <a:ext cx="7543800" cy="4114800"/>
          </a:xfrm>
        </p:spPr>
        <p:txBody>
          <a:bodyPr/>
          <a:lstStyle/>
          <a:p>
            <a:pPr eaLnBrk="1" hangingPunct="1"/>
            <a:r>
              <a:rPr lang="en-US" sz="3600" u="sng" smtClean="0"/>
              <a:t>Objectives of the session </a:t>
            </a:r>
            <a:r>
              <a:rPr lang="en-US" u="sng" smtClean="0"/>
              <a:t>:</a:t>
            </a:r>
          </a:p>
          <a:p>
            <a:pPr lvl="2" eaLnBrk="1" hangingPunct="1"/>
            <a:endParaRPr lang="en-US" sz="3200" smtClean="0"/>
          </a:p>
          <a:p>
            <a:pPr lvl="2" eaLnBrk="1" hangingPunct="1"/>
            <a:r>
              <a:rPr lang="en-US" sz="3200" smtClean="0"/>
              <a:t>Define stress</a:t>
            </a:r>
          </a:p>
          <a:p>
            <a:pPr lvl="2" eaLnBrk="1" hangingPunct="1"/>
            <a:r>
              <a:rPr lang="en-US" sz="3200" smtClean="0"/>
              <a:t>Identify the types of stress</a:t>
            </a:r>
          </a:p>
          <a:p>
            <a:pPr lvl="2" eaLnBrk="1" hangingPunct="1"/>
            <a:r>
              <a:rPr lang="en-US" sz="3200" smtClean="0"/>
              <a:t>Explain the mechanisms of stress</a:t>
            </a:r>
          </a:p>
          <a:p>
            <a:pPr lvl="2" eaLnBrk="1" hangingPunct="1"/>
            <a:r>
              <a:rPr lang="en-US" sz="3200" smtClean="0"/>
              <a:t>Relate stress to health problems</a:t>
            </a:r>
          </a:p>
          <a:p>
            <a:pPr lvl="2" eaLnBrk="1" hangingPunct="1"/>
            <a:r>
              <a:rPr lang="en-US" sz="3200" smtClean="0"/>
              <a:t>Outline a stress management strategy</a:t>
            </a:r>
          </a:p>
          <a:p>
            <a:pPr lvl="4" eaLnBrk="1" hangingPunct="1">
              <a:buFont typeface="Wingdings" pitchFamily="2" charset="2"/>
              <a:buNone/>
            </a:pPr>
            <a:endParaRPr lang="en-US" sz="1800" smtClean="0"/>
          </a:p>
          <a:p>
            <a:pPr lvl="4" eaLnBrk="1" hangingPunct="1"/>
            <a:endParaRPr lang="en-US" sz="1800" smtClean="0"/>
          </a:p>
        </p:txBody>
      </p:sp>
      <p:pic>
        <p:nvPicPr>
          <p:cNvPr id="5" name="Picture 4" descr="imagesCAFKZTJZ.jpg"/>
          <p:cNvPicPr>
            <a:picLocks noChangeAspect="1"/>
          </p:cNvPicPr>
          <p:nvPr/>
        </p:nvPicPr>
        <p:blipFill>
          <a:blip r:embed="rId3"/>
          <a:srcRect/>
          <a:stretch>
            <a:fillRect/>
          </a:stretch>
        </p:blipFill>
        <p:spPr bwMode="auto">
          <a:xfrm>
            <a:off x="6227763" y="1341438"/>
            <a:ext cx="1728787" cy="18256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982663"/>
            <a:ext cx="7467600" cy="769937"/>
          </a:xfrm>
        </p:spPr>
        <p:txBody>
          <a:bodyPr/>
          <a:lstStyle/>
          <a:p>
            <a:pPr eaLnBrk="1" hangingPunct="1"/>
            <a:r>
              <a:rPr lang="en-US" b="1" smtClean="0">
                <a:solidFill>
                  <a:srgbClr val="9D2512"/>
                </a:solidFill>
              </a:rPr>
              <a:t>Burnout</a:t>
            </a:r>
            <a:endParaRPr lang="en-US" smtClean="0">
              <a:solidFill>
                <a:srgbClr val="9D2512"/>
              </a:solidFill>
            </a:endParaRPr>
          </a:p>
        </p:txBody>
      </p:sp>
      <p:sp>
        <p:nvSpPr>
          <p:cNvPr id="35843" name="Content Placeholder 2"/>
          <p:cNvSpPr>
            <a:spLocks noGrp="1"/>
          </p:cNvSpPr>
          <p:nvPr>
            <p:ph idx="1"/>
          </p:nvPr>
        </p:nvSpPr>
        <p:spPr/>
        <p:txBody>
          <a:bodyPr>
            <a:normAutofit fontScale="92500" lnSpcReduction="20000"/>
          </a:bodyPr>
          <a:lstStyle/>
          <a:p>
            <a:pPr eaLnBrk="1" hangingPunct="1">
              <a:defRPr/>
            </a:pPr>
            <a:r>
              <a:rPr lang="en-US" dirty="0" smtClean="0"/>
              <a:t>Symptoms of Burnout</a:t>
            </a:r>
          </a:p>
          <a:p>
            <a:pPr lvl="2" eaLnBrk="1" hangingPunct="1">
              <a:defRPr/>
            </a:pPr>
            <a:r>
              <a:rPr lang="en-CA" dirty="0" smtClean="0">
                <a:solidFill>
                  <a:srgbClr val="0070C0"/>
                </a:solidFill>
              </a:rPr>
              <a:t>Physical: </a:t>
            </a:r>
            <a:r>
              <a:rPr lang="en-CA" dirty="0" smtClean="0"/>
              <a:t>fatigue, frequent illness and sleep problems.</a:t>
            </a:r>
          </a:p>
          <a:p>
            <a:pPr lvl="2" eaLnBrk="1" hangingPunct="1">
              <a:buFont typeface="Wingdings 2" pitchFamily="18" charset="2"/>
              <a:buNone/>
              <a:defRPr/>
            </a:pPr>
            <a:r>
              <a:rPr lang="en-CA" dirty="0" smtClean="0"/>
              <a:t> </a:t>
            </a:r>
          </a:p>
          <a:p>
            <a:pPr lvl="2" eaLnBrk="1" hangingPunct="1">
              <a:defRPr/>
            </a:pPr>
            <a:r>
              <a:rPr lang="en-CA" dirty="0" smtClean="0">
                <a:solidFill>
                  <a:srgbClr val="0070C0"/>
                </a:solidFill>
              </a:rPr>
              <a:t>Emotional: </a:t>
            </a:r>
            <a:r>
              <a:rPr lang="en-CA" dirty="0" smtClean="0"/>
              <a:t>the loss of a sense of meaning ,</a:t>
            </a:r>
          </a:p>
          <a:p>
            <a:pPr lvl="3" eaLnBrk="1" hangingPunct="1">
              <a:defRPr/>
            </a:pPr>
            <a:r>
              <a:rPr lang="en-CA" dirty="0" smtClean="0"/>
              <a:t>feelings of helplessness; frustration of efforts and a lack of power to change events </a:t>
            </a:r>
          </a:p>
          <a:p>
            <a:pPr lvl="3" eaLnBrk="1" hangingPunct="1">
              <a:defRPr/>
            </a:pPr>
            <a:r>
              <a:rPr lang="en-CA" dirty="0" smtClean="0"/>
              <a:t>feelings of depression and isolation</a:t>
            </a:r>
          </a:p>
          <a:p>
            <a:pPr lvl="2" eaLnBrk="1" hangingPunct="1">
              <a:buFont typeface="Wingdings 2" pitchFamily="18" charset="2"/>
              <a:buNone/>
              <a:defRPr/>
            </a:pPr>
            <a:r>
              <a:rPr lang="en-CA" dirty="0" smtClean="0"/>
              <a:t> </a:t>
            </a:r>
          </a:p>
          <a:p>
            <a:pPr lvl="2" eaLnBrk="1" hangingPunct="1">
              <a:defRPr/>
            </a:pPr>
            <a:r>
              <a:rPr lang="en-CA" dirty="0" smtClean="0">
                <a:solidFill>
                  <a:srgbClr val="0070C0"/>
                </a:solidFill>
              </a:rPr>
              <a:t>Behavioural: </a:t>
            </a:r>
            <a:r>
              <a:rPr lang="en-CA" dirty="0" smtClean="0"/>
              <a:t>increasing detachment from co-workers,   an increased harshness in dealing with our teams </a:t>
            </a:r>
            <a:r>
              <a:rPr lang="en-US" dirty="0" smtClean="0"/>
              <a:t/>
            </a:r>
            <a:br>
              <a:rPr lang="en-US" dirty="0" smtClean="0"/>
            </a:br>
            <a:endParaRPr lang="en-US" dirty="0" smtClean="0"/>
          </a:p>
        </p:txBody>
      </p:sp>
      <p:pic>
        <p:nvPicPr>
          <p:cNvPr id="25604" name="Picture 4" descr="G:\My Pictures\stress and sleep.jpg"/>
          <p:cNvPicPr>
            <a:picLocks noChangeAspect="1" noChangeArrowheads="1"/>
          </p:cNvPicPr>
          <p:nvPr/>
        </p:nvPicPr>
        <p:blipFill>
          <a:blip r:embed="rId3"/>
          <a:srcRect/>
          <a:stretch>
            <a:fillRect/>
          </a:stretch>
        </p:blipFill>
        <p:spPr bwMode="auto">
          <a:xfrm>
            <a:off x="5651500" y="404813"/>
            <a:ext cx="2466975" cy="184785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smtClean="0">
                <a:solidFill>
                  <a:srgbClr val="9D2512"/>
                </a:solidFill>
              </a:rPr>
              <a:t>Stress and our health</a:t>
            </a:r>
          </a:p>
        </p:txBody>
      </p:sp>
      <p:sp>
        <p:nvSpPr>
          <p:cNvPr id="41987" name="Content Placeholder 2"/>
          <p:cNvSpPr>
            <a:spLocks noGrp="1"/>
          </p:cNvSpPr>
          <p:nvPr>
            <p:ph idx="1"/>
          </p:nvPr>
        </p:nvSpPr>
        <p:spPr/>
        <p:txBody>
          <a:bodyPr>
            <a:normAutofit fontScale="92500" lnSpcReduction="10000"/>
          </a:bodyPr>
          <a:lstStyle/>
          <a:p>
            <a:pPr eaLnBrk="1" hangingPunct="1">
              <a:defRPr/>
            </a:pPr>
            <a:r>
              <a:rPr lang="en-US" b="1" smtClean="0"/>
              <a:t>Stress and the immune system :</a:t>
            </a:r>
          </a:p>
          <a:p>
            <a:pPr lvl="2" eaLnBrk="1" hangingPunct="1">
              <a:defRPr/>
            </a:pPr>
            <a:r>
              <a:rPr lang="en-US" smtClean="0"/>
              <a:t>Medical school examinations associated with decreases in cellular </a:t>
            </a:r>
            <a:r>
              <a:rPr lang="en-US" b="1" smtClean="0"/>
              <a:t>immunity</a:t>
            </a:r>
            <a:r>
              <a:rPr lang="en-US" smtClean="0"/>
              <a:t> and increases in proinflammatory and humoral immunity</a:t>
            </a:r>
          </a:p>
          <a:p>
            <a:pPr lvl="2" eaLnBrk="1" hangingPunct="1">
              <a:defRPr/>
            </a:pPr>
            <a:r>
              <a:rPr lang="en-US" smtClean="0"/>
              <a:t>increases in vulnerability to infectious disease as well as allergy</a:t>
            </a:r>
          </a:p>
          <a:p>
            <a:pPr lvl="2" eaLnBrk="1" hangingPunct="1">
              <a:defRPr/>
            </a:pPr>
            <a:r>
              <a:rPr lang="en-US" smtClean="0"/>
              <a:t>Life stress is associated with 2-fold increase in </a:t>
            </a:r>
            <a:r>
              <a:rPr lang="en-US" b="1" smtClean="0"/>
              <a:t>susceptibility to the common cold virus</a:t>
            </a:r>
          </a:p>
          <a:p>
            <a:pPr lvl="2" eaLnBrk="1" hangingPunct="1">
              <a:defRPr/>
            </a:pPr>
            <a:r>
              <a:rPr lang="en-US" smtClean="0"/>
              <a:t>Severe life stress is associated with a 4-fold increase in risk of </a:t>
            </a:r>
            <a:r>
              <a:rPr lang="en-US" b="1" smtClean="0"/>
              <a:t>HIV progression</a:t>
            </a:r>
            <a:r>
              <a:rPr lang="en-US" smtClean="0"/>
              <a:t> and 2.6-fold increase in </a:t>
            </a:r>
            <a:r>
              <a:rPr lang="en-US" b="1" smtClean="0"/>
              <a:t>mortality</a:t>
            </a:r>
            <a:endParaRPr lang="en-US"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01625" y="228600"/>
            <a:ext cx="8534400" cy="758825"/>
          </a:xfrm>
        </p:spPr>
        <p:txBody>
          <a:bodyPr/>
          <a:lstStyle/>
          <a:p>
            <a:pPr eaLnBrk="1" hangingPunct="1"/>
            <a:r>
              <a:rPr lang="en-US" b="1" smtClean="0"/>
              <a:t>Stress and our health</a:t>
            </a:r>
          </a:p>
        </p:txBody>
      </p:sp>
      <p:sp>
        <p:nvSpPr>
          <p:cNvPr id="1028" name="Content Placeholder 2"/>
          <p:cNvSpPr>
            <a:spLocks noGrp="1"/>
          </p:cNvSpPr>
          <p:nvPr>
            <p:ph sz="half" idx="1"/>
          </p:nvPr>
        </p:nvSpPr>
        <p:spPr>
          <a:xfrm>
            <a:off x="301625" y="1371600"/>
            <a:ext cx="4038600" cy="4681538"/>
          </a:xfrm>
        </p:spPr>
        <p:txBody>
          <a:bodyPr/>
          <a:lstStyle/>
          <a:p>
            <a:pPr eaLnBrk="1" hangingPunct="1"/>
            <a:r>
              <a:rPr lang="en-US" b="1" smtClean="0">
                <a:solidFill>
                  <a:schemeClr val="tx2"/>
                </a:solidFill>
              </a:rPr>
              <a:t>Stress and the cardiovascular system</a:t>
            </a:r>
          </a:p>
          <a:p>
            <a:pPr lvl="2" eaLnBrk="1" hangingPunct="1"/>
            <a:r>
              <a:rPr lang="en-US" smtClean="0"/>
              <a:t>The incidence of major depression is ~20% after MI</a:t>
            </a:r>
          </a:p>
          <a:p>
            <a:pPr lvl="2" eaLnBrk="1" hangingPunct="1"/>
            <a:r>
              <a:rPr lang="en-US" smtClean="0"/>
              <a:t>cardiovascular </a:t>
            </a:r>
            <a:r>
              <a:rPr lang="en-US" b="1" smtClean="0"/>
              <a:t>mortality</a:t>
            </a:r>
            <a:r>
              <a:rPr lang="en-US" smtClean="0"/>
              <a:t> is tripled in this group (15%) compared to nondepressed patients (5%)</a:t>
            </a:r>
          </a:p>
          <a:p>
            <a:pPr lvl="2" eaLnBrk="1" hangingPunct="1"/>
            <a:endParaRPr lang="en-US" b="1" smtClean="0">
              <a:solidFill>
                <a:schemeClr val="tx2"/>
              </a:solidFill>
            </a:endParaRPr>
          </a:p>
        </p:txBody>
      </p:sp>
      <p:graphicFrame>
        <p:nvGraphicFramePr>
          <p:cNvPr id="1026" name="Object 4"/>
          <p:cNvGraphicFramePr>
            <a:graphicFrameLocks noGrp="1" noChangeAspect="1"/>
          </p:cNvGraphicFramePr>
          <p:nvPr>
            <p:ph sz="half" idx="2"/>
          </p:nvPr>
        </p:nvGraphicFramePr>
        <p:xfrm>
          <a:off x="3995738" y="1989138"/>
          <a:ext cx="4786312" cy="3643312"/>
        </p:xfrm>
        <a:graphic>
          <a:graphicData uri="http://schemas.openxmlformats.org/presentationml/2006/ole">
            <mc:AlternateContent xmlns:mc="http://schemas.openxmlformats.org/markup-compatibility/2006">
              <mc:Choice xmlns:v="urn:schemas-microsoft-com:vml" Requires="v">
                <p:oleObj spid="_x0000_s1030" name="Chart" r:id="rId4" imgW="6095905" imgH="4067223" progId="MSGraph.Chart.8">
                  <p:embed followColorScheme="full"/>
                </p:oleObj>
              </mc:Choice>
              <mc:Fallback>
                <p:oleObj name="Chart" r:id="rId4" imgW="6095905" imgH="4067223"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989138"/>
                        <a:ext cx="4786312" cy="364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306388"/>
            <a:ext cx="7467600" cy="1446212"/>
          </a:xfrm>
        </p:spPr>
        <p:txBody>
          <a:bodyPr/>
          <a:lstStyle/>
          <a:p>
            <a:pPr eaLnBrk="1" hangingPunct="1"/>
            <a:r>
              <a:rPr lang="en-US" smtClean="0"/>
              <a:t>Why stress in health professionals?</a:t>
            </a:r>
            <a:endParaRPr lang="ar-EG" smtClean="0"/>
          </a:p>
        </p:txBody>
      </p:sp>
      <p:pic>
        <p:nvPicPr>
          <p:cNvPr id="27651" name="Picture 2" descr="stress def.jpg"/>
          <p:cNvPicPr>
            <a:picLocks noChangeAspect="1"/>
          </p:cNvPicPr>
          <p:nvPr/>
        </p:nvPicPr>
        <p:blipFill>
          <a:blip r:embed="rId2"/>
          <a:srcRect/>
          <a:stretch>
            <a:fillRect/>
          </a:stretch>
        </p:blipFill>
        <p:spPr bwMode="auto">
          <a:xfrm>
            <a:off x="3132138" y="2492375"/>
            <a:ext cx="2087562" cy="216058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p:cNvSpPr>
            <a:spLocks noGrp="1"/>
          </p:cNvSpPr>
          <p:nvPr>
            <p:ph idx="1"/>
          </p:nvPr>
        </p:nvSpPr>
        <p:spPr>
          <a:xfrm>
            <a:off x="251520" y="620688"/>
            <a:ext cx="7543800" cy="5187950"/>
          </a:xfrm>
        </p:spPr>
        <p:txBody>
          <a:bodyPr/>
          <a:lstStyle/>
          <a:p>
            <a:pPr eaLnBrk="1" hangingPunct="1"/>
            <a:r>
              <a:rPr lang="en-US" sz="2400" dirty="0" smtClean="0"/>
              <a:t>Health professionals face many stressors in their work environment:</a:t>
            </a:r>
          </a:p>
          <a:p>
            <a:pPr lvl="2" eaLnBrk="1" hangingPunct="1">
              <a:lnSpc>
                <a:spcPct val="90000"/>
              </a:lnSpc>
            </a:pPr>
            <a:r>
              <a:rPr lang="en-US" dirty="0" smtClean="0"/>
              <a:t>Sleep deprivation </a:t>
            </a:r>
          </a:p>
          <a:p>
            <a:pPr lvl="2" eaLnBrk="1" hangingPunct="1">
              <a:lnSpc>
                <a:spcPct val="90000"/>
              </a:lnSpc>
            </a:pPr>
            <a:r>
              <a:rPr lang="en-US" dirty="0" smtClean="0"/>
              <a:t>Disruptions in social support</a:t>
            </a:r>
          </a:p>
          <a:p>
            <a:pPr lvl="2" eaLnBrk="1" hangingPunct="1">
              <a:lnSpc>
                <a:spcPct val="90000"/>
              </a:lnSpc>
            </a:pPr>
            <a:r>
              <a:rPr lang="en-US" dirty="0" smtClean="0"/>
              <a:t>Clinical vs. educational conflicts </a:t>
            </a:r>
          </a:p>
          <a:p>
            <a:pPr lvl="2" eaLnBrk="1" hangingPunct="1">
              <a:lnSpc>
                <a:spcPct val="90000"/>
              </a:lnSpc>
            </a:pPr>
            <a:r>
              <a:rPr lang="en-US" dirty="0" smtClean="0"/>
              <a:t>Caring for critically ill or dying patients</a:t>
            </a:r>
          </a:p>
          <a:p>
            <a:pPr lvl="2" eaLnBrk="1" hangingPunct="1">
              <a:lnSpc>
                <a:spcPct val="90000"/>
              </a:lnSpc>
            </a:pPr>
            <a:r>
              <a:rPr lang="en-US" dirty="0" smtClean="0"/>
              <a:t>Certification or licensing examinations</a:t>
            </a:r>
          </a:p>
          <a:p>
            <a:pPr eaLnBrk="1" hangingPunct="1"/>
            <a:endParaRPr lang="en-US" sz="2400" dirty="0" smtClean="0"/>
          </a:p>
          <a:p>
            <a:pPr eaLnBrk="1" hangingPunct="1"/>
            <a:r>
              <a:rPr lang="en-US" sz="2400" dirty="0" smtClean="0"/>
              <a:t>Documented link between stress and mental health </a:t>
            </a:r>
          </a:p>
          <a:p>
            <a:pPr lvl="2" eaLnBrk="1" hangingPunct="1">
              <a:lnSpc>
                <a:spcPct val="90000"/>
              </a:lnSpc>
            </a:pPr>
            <a:r>
              <a:rPr lang="en-US" dirty="0" smtClean="0"/>
              <a:t>Higher than normal levels of depression and anxiety     </a:t>
            </a:r>
          </a:p>
          <a:p>
            <a:pPr lvl="2" eaLnBrk="1" hangingPunct="1">
              <a:lnSpc>
                <a:spcPct val="90000"/>
              </a:lnSpc>
              <a:buFont typeface="Wingdings 2" pitchFamily="18" charset="2"/>
              <a:buNone/>
            </a:pPr>
            <a:r>
              <a:rPr lang="en-US" sz="1800" b="1" dirty="0" smtClean="0"/>
              <a:t>                               </a:t>
            </a:r>
            <a:r>
              <a:rPr lang="en-US" sz="1800" b="1" i="1" dirty="0" smtClean="0"/>
              <a:t>(French et al., 1982; </a:t>
            </a:r>
            <a:r>
              <a:rPr lang="en-US" sz="1800" b="1" i="1" dirty="0" err="1" smtClean="0"/>
              <a:t>Peterlini</a:t>
            </a:r>
            <a:r>
              <a:rPr lang="en-US" sz="1800" b="1" i="1" dirty="0" smtClean="0"/>
              <a:t> et al., 200</a:t>
            </a:r>
            <a:r>
              <a:rPr lang="en-US" sz="1800" i="1" dirty="0" smtClean="0"/>
              <a:t>2 )</a:t>
            </a:r>
          </a:p>
          <a:p>
            <a:pPr lvl="4" eaLnBrk="1" hangingPunct="1"/>
            <a:endParaRPr lang="en-US" sz="1800" dirty="0" smtClean="0"/>
          </a:p>
          <a:p>
            <a:pPr eaLnBrk="1" hangingPunct="1"/>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982663"/>
            <a:ext cx="7467600" cy="769937"/>
          </a:xfrm>
        </p:spPr>
        <p:txBody>
          <a:bodyPr/>
          <a:lstStyle/>
          <a:p>
            <a:pPr eaLnBrk="1" hangingPunct="1"/>
            <a:r>
              <a:rPr lang="en-US" smtClean="0"/>
              <a:t>How to manage stress?</a:t>
            </a:r>
            <a:endParaRPr lang="ar-EG" smtClean="0"/>
          </a:p>
        </p:txBody>
      </p:sp>
      <p:pic>
        <p:nvPicPr>
          <p:cNvPr id="29699" name="Picture 2" descr="stress def.jpg"/>
          <p:cNvPicPr>
            <a:picLocks noChangeAspect="1"/>
          </p:cNvPicPr>
          <p:nvPr/>
        </p:nvPicPr>
        <p:blipFill>
          <a:blip r:embed="rId2"/>
          <a:srcRect/>
          <a:stretch>
            <a:fillRect/>
          </a:stretch>
        </p:blipFill>
        <p:spPr bwMode="auto">
          <a:xfrm>
            <a:off x="3132138" y="2492375"/>
            <a:ext cx="2087562" cy="216058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428625"/>
            <a:ext cx="7467600" cy="1323975"/>
          </a:xfrm>
        </p:spPr>
        <p:txBody>
          <a:bodyPr/>
          <a:lstStyle/>
          <a:p>
            <a:pPr eaLnBrk="1" hangingPunct="1"/>
            <a:r>
              <a:rPr lang="en-US" sz="4000" smtClean="0"/>
              <a:t>Stress Management Strategies are too many!</a:t>
            </a:r>
            <a:endParaRPr lang="ar-EG" sz="4000" smtClean="0"/>
          </a:p>
        </p:txBody>
      </p:sp>
      <p:pic>
        <p:nvPicPr>
          <p:cNvPr id="30723" name="Picture 2" descr="G:\My Pictures\stress-management-mindmap.jpg"/>
          <p:cNvPicPr>
            <a:picLocks noChangeAspect="1" noChangeArrowheads="1"/>
          </p:cNvPicPr>
          <p:nvPr/>
        </p:nvPicPr>
        <p:blipFill>
          <a:blip r:embed="rId2"/>
          <a:srcRect/>
          <a:stretch>
            <a:fillRect/>
          </a:stretch>
        </p:blipFill>
        <p:spPr bwMode="auto">
          <a:xfrm>
            <a:off x="762000" y="1844675"/>
            <a:ext cx="6834188" cy="42799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2663"/>
            <a:ext cx="7467600" cy="769937"/>
          </a:xfrm>
          <a:solidFill>
            <a:schemeClr val="tx2">
              <a:lumMod val="75000"/>
              <a:lumOff val="25000"/>
            </a:schemeClr>
          </a:solidFill>
        </p:spPr>
        <p:txBody>
          <a:bodyPr/>
          <a:lstStyle/>
          <a:p>
            <a:pPr>
              <a:defRPr/>
            </a:pPr>
            <a:r>
              <a:rPr lang="x-none" dirty="0" smtClean="0"/>
              <a:t>الاستعانة بالله</a:t>
            </a:r>
            <a:endParaRPr lang="x-none" dirty="0"/>
          </a:p>
        </p:txBody>
      </p:sp>
      <p:sp>
        <p:nvSpPr>
          <p:cNvPr id="31747" name="Content Placeholder 2"/>
          <p:cNvSpPr>
            <a:spLocks noGrp="1"/>
          </p:cNvSpPr>
          <p:nvPr>
            <p:ph idx="1"/>
          </p:nvPr>
        </p:nvSpPr>
        <p:spPr>
          <a:xfrm>
            <a:off x="539750" y="2205038"/>
            <a:ext cx="7254875" cy="4114800"/>
          </a:xfrm>
        </p:spPr>
        <p:txBody>
          <a:bodyPr/>
          <a:lstStyle/>
          <a:p>
            <a:pPr algn="r" rtl="1">
              <a:buFont typeface="Wingdings" pitchFamily="2" charset="2"/>
              <a:buNone/>
            </a:pPr>
            <a:r>
              <a:rPr lang="x-none" dirty="0" smtClean="0">
                <a:solidFill>
                  <a:schemeClr val="accent1">
                    <a:lumMod val="75000"/>
                  </a:schemeClr>
                </a:solidFill>
              </a:rPr>
              <a:t> ”اللهم إني عبدك ابن عبدك ناصيتي بيدك ماض في حكمك عدل في قضاؤك أسالك بكل اسم هو لك سميت به نفسك أو أنزلته في كتابك أو علمته أحدا من خلقك أو استأثرت به في علم الغيب عندك أن تجعل القران العظيم ربيع قلبي ونور صدري وجلاء حزني وذهاب همي وغمي“.</a:t>
            </a:r>
            <a:br>
              <a:rPr lang="x-none" dirty="0" smtClean="0">
                <a:solidFill>
                  <a:schemeClr val="accent1">
                    <a:lumMod val="75000"/>
                  </a:schemeClr>
                </a:solidFill>
              </a:rPr>
            </a:br>
            <a:endParaRPr lang="x-none" dirty="0" smtClean="0">
              <a:solidFill>
                <a:schemeClr val="accent1">
                  <a:lumMod val="75000"/>
                </a:schemeClr>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320675"/>
            <a:ext cx="7467600" cy="371475"/>
          </a:xfrm>
        </p:spPr>
        <p:txBody>
          <a:bodyPr>
            <a:normAutofit fontScale="90000"/>
          </a:bodyPr>
          <a:lstStyle/>
          <a:p>
            <a:pPr eaLnBrk="1" hangingPunct="1">
              <a:defRPr/>
            </a:pPr>
            <a:r>
              <a:rPr lang="en-US" sz="2800" b="1" dirty="0" smtClean="0">
                <a:solidFill>
                  <a:srgbClr val="9D2512"/>
                </a:solidFill>
              </a:rPr>
              <a:t>Stress Management Strategies</a:t>
            </a:r>
            <a:endParaRPr lang="en-US" sz="2800" dirty="0" smtClean="0">
              <a:solidFill>
                <a:srgbClr val="9D2512"/>
              </a:solidFill>
            </a:endParaRPr>
          </a:p>
        </p:txBody>
      </p:sp>
      <p:sp>
        <p:nvSpPr>
          <p:cNvPr id="30723" name="Content Placeholder 2"/>
          <p:cNvSpPr>
            <a:spLocks noGrp="1"/>
          </p:cNvSpPr>
          <p:nvPr>
            <p:ph idx="1"/>
          </p:nvPr>
        </p:nvSpPr>
        <p:spPr>
          <a:xfrm>
            <a:off x="251520" y="1412776"/>
            <a:ext cx="7344816" cy="51125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lstStyle/>
          <a:p>
            <a:pPr eaLnBrk="1" hangingPunct="1">
              <a:defRPr/>
            </a:pPr>
            <a:r>
              <a:rPr lang="en-US" b="1" dirty="0" smtClean="0"/>
              <a:t>Strategy #1 :</a:t>
            </a:r>
          </a:p>
          <a:p>
            <a:pPr algn="ctr" eaLnBrk="1" hangingPunct="1">
              <a:buFont typeface="Wingdings" pitchFamily="2" charset="2"/>
              <a:buNone/>
              <a:defRPr/>
            </a:pPr>
            <a:endParaRPr lang="en-US" b="1" dirty="0" smtClean="0"/>
          </a:p>
          <a:p>
            <a:pPr algn="ctr" eaLnBrk="1" hangingPunct="1">
              <a:buFont typeface="Wingdings" pitchFamily="2" charset="2"/>
              <a:buNone/>
              <a:defRPr/>
            </a:pPr>
            <a:r>
              <a:rPr lang="en-US" b="1" dirty="0" smtClean="0"/>
              <a:t>Avoid unnecessary stress:</a:t>
            </a:r>
          </a:p>
          <a:p>
            <a:pPr lvl="2" eaLnBrk="1" hangingPunct="1">
              <a:defRPr/>
            </a:pPr>
            <a:r>
              <a:rPr lang="en-CA" b="1" dirty="0" smtClean="0"/>
              <a:t>Learn how to say “no”</a:t>
            </a:r>
          </a:p>
          <a:p>
            <a:pPr lvl="2" eaLnBrk="1" hangingPunct="1">
              <a:buFont typeface="Wingdings" pitchFamily="2" charset="2"/>
              <a:buNone/>
              <a:defRPr/>
            </a:pPr>
            <a:endParaRPr lang="en-CA" b="1" dirty="0" smtClean="0"/>
          </a:p>
          <a:p>
            <a:pPr lvl="2" eaLnBrk="1" hangingPunct="1">
              <a:defRPr/>
            </a:pPr>
            <a:r>
              <a:rPr lang="en-CA" b="1" dirty="0" smtClean="0"/>
              <a:t>Avoid people who stress you out</a:t>
            </a:r>
            <a:r>
              <a:rPr lang="en-CA" dirty="0" smtClean="0"/>
              <a:t> </a:t>
            </a:r>
          </a:p>
          <a:p>
            <a:pPr lvl="2" eaLnBrk="1" hangingPunct="1">
              <a:buFont typeface="Wingdings" pitchFamily="2" charset="2"/>
              <a:buNone/>
              <a:defRPr/>
            </a:pPr>
            <a:endParaRPr lang="en-CA" dirty="0" smtClean="0"/>
          </a:p>
          <a:p>
            <a:pPr lvl="2" eaLnBrk="1" hangingPunct="1">
              <a:defRPr/>
            </a:pPr>
            <a:r>
              <a:rPr lang="en-US" b="1" dirty="0" smtClean="0"/>
              <a:t>Pare down your to-do </a:t>
            </a: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ar-EG" smtClean="0"/>
          </a:p>
        </p:txBody>
      </p:sp>
      <p:sp>
        <p:nvSpPr>
          <p:cNvPr id="4" name="Content Placeholder 2"/>
          <p:cNvSpPr>
            <a:spLocks noGrp="1"/>
          </p:cNvSpPr>
          <p:nvPr>
            <p:ph idx="1"/>
          </p:nvPr>
        </p:nvSpPr>
        <p:spPr>
          <a:xfrm>
            <a:off x="827088" y="836613"/>
            <a:ext cx="6553200" cy="554513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eaLnBrk="1" hangingPunct="1">
              <a:defRPr/>
            </a:pPr>
            <a:r>
              <a:rPr lang="en-CA" b="1" dirty="0" smtClean="0"/>
              <a:t>Strategy #2: </a:t>
            </a:r>
          </a:p>
          <a:p>
            <a:pPr algn="ctr" eaLnBrk="1" hangingPunct="1">
              <a:buFont typeface="Wingdings" pitchFamily="2" charset="2"/>
              <a:buNone/>
              <a:defRPr/>
            </a:pPr>
            <a:r>
              <a:rPr lang="en-CA" b="1" dirty="0" smtClean="0"/>
              <a:t>Alter the situation :</a:t>
            </a:r>
          </a:p>
          <a:p>
            <a:pPr lvl="2" eaLnBrk="1" hangingPunct="1">
              <a:defRPr/>
            </a:pPr>
            <a:endParaRPr lang="en-US" dirty="0" smtClean="0"/>
          </a:p>
        </p:txBody>
      </p:sp>
      <p:pic>
        <p:nvPicPr>
          <p:cNvPr id="33796" name="Picture 3" descr="G:\My Pictures\stress strategy.jpg"/>
          <p:cNvPicPr>
            <a:picLocks noChangeAspect="1" noChangeArrowheads="1"/>
          </p:cNvPicPr>
          <p:nvPr/>
        </p:nvPicPr>
        <p:blipFill>
          <a:blip r:embed="rId2"/>
          <a:srcRect/>
          <a:stretch>
            <a:fillRect/>
          </a:stretch>
        </p:blipFill>
        <p:spPr bwMode="auto">
          <a:xfrm>
            <a:off x="2916238" y="2636838"/>
            <a:ext cx="3168650" cy="3744912"/>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982663"/>
            <a:ext cx="7467600" cy="769937"/>
          </a:xfrm>
        </p:spPr>
        <p:txBody>
          <a:bodyPr/>
          <a:lstStyle/>
          <a:p>
            <a:pPr eaLnBrk="1" hangingPunct="1"/>
            <a:r>
              <a:rPr lang="en-US" smtClean="0"/>
              <a:t>What is stress?</a:t>
            </a:r>
          </a:p>
        </p:txBody>
      </p:sp>
      <p:pic>
        <p:nvPicPr>
          <p:cNvPr id="8195" name="Picture 2" descr="stress def.jpg"/>
          <p:cNvPicPr>
            <a:picLocks noChangeAspect="1"/>
          </p:cNvPicPr>
          <p:nvPr/>
        </p:nvPicPr>
        <p:blipFill>
          <a:blip r:embed="rId2"/>
          <a:srcRect/>
          <a:stretch>
            <a:fillRect/>
          </a:stretch>
        </p:blipFill>
        <p:spPr bwMode="auto">
          <a:xfrm>
            <a:off x="3132138" y="2492375"/>
            <a:ext cx="2087562" cy="216058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solidFill>
                  <a:srgbClr val="9D2512"/>
                </a:solidFill>
                <a:latin typeface="Arial Narrow" pitchFamily="34" charset="0"/>
              </a:rPr>
              <a:t>Relaxation Response</a:t>
            </a:r>
            <a:endParaRPr lang="en-US" b="1" smtClean="0">
              <a:solidFill>
                <a:srgbClr val="9D2512"/>
              </a:solidFill>
            </a:endParaRPr>
          </a:p>
        </p:txBody>
      </p:sp>
      <p:sp>
        <p:nvSpPr>
          <p:cNvPr id="52227" name="Content Placeholder 2"/>
          <p:cNvSpPr>
            <a:spLocks noGrp="1"/>
          </p:cNvSpPr>
          <p:nvPr>
            <p:ph idx="1"/>
          </p:nvPr>
        </p:nvSpPr>
        <p:spPr>
          <a:xfrm>
            <a:off x="228600" y="1981200"/>
            <a:ext cx="7543800" cy="44719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eaLnBrk="1" hangingPunct="1">
              <a:defRPr/>
            </a:pPr>
            <a:r>
              <a:rPr lang="en-US" dirty="0" smtClean="0">
                <a:latin typeface="Arial Narrow" pitchFamily="34" charset="0"/>
              </a:rPr>
              <a:t>Pick a focus word, phrase, image, or prayer; or focus on breathing.</a:t>
            </a:r>
          </a:p>
          <a:p>
            <a:pPr eaLnBrk="1" hangingPunct="1">
              <a:defRPr/>
            </a:pPr>
            <a:r>
              <a:rPr lang="en-US" dirty="0" smtClean="0">
                <a:latin typeface="Arial Narrow" pitchFamily="34" charset="0"/>
              </a:rPr>
              <a:t>Sit quietly in comfortable position.</a:t>
            </a:r>
          </a:p>
          <a:p>
            <a:pPr eaLnBrk="1" hangingPunct="1">
              <a:defRPr/>
            </a:pPr>
            <a:r>
              <a:rPr lang="en-US" dirty="0" smtClean="0">
                <a:latin typeface="Arial Narrow" pitchFamily="34" charset="0"/>
              </a:rPr>
              <a:t>Close eyes &amp; relax muscles</a:t>
            </a:r>
          </a:p>
          <a:p>
            <a:pPr eaLnBrk="1" hangingPunct="1">
              <a:defRPr/>
            </a:pPr>
            <a:r>
              <a:rPr lang="en-US" dirty="0" smtClean="0">
                <a:latin typeface="Arial Narrow" pitchFamily="34" charset="0"/>
              </a:rPr>
              <a:t>Breathe slowly &amp; naturally – as you do, repeat focus word or phase as you exhale.</a:t>
            </a:r>
          </a:p>
          <a:p>
            <a:pPr eaLnBrk="1" hangingPunct="1">
              <a:defRPr/>
            </a:pPr>
            <a:r>
              <a:rPr lang="en-US" dirty="0" smtClean="0">
                <a:latin typeface="Arial Narrow" pitchFamily="34" charset="0"/>
              </a:rPr>
              <a:t>When other thoughts come to mind, just go back to repetition of word or breathing.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57188"/>
            <a:ext cx="8229600" cy="571500"/>
          </a:xfrm>
        </p:spPr>
        <p:txBody>
          <a:bodyPr>
            <a:normAutofit fontScale="90000"/>
          </a:bodyPr>
          <a:lstStyle/>
          <a:p>
            <a:pPr eaLnBrk="1" fontAlgn="auto" hangingPunct="1">
              <a:spcAft>
                <a:spcPts val="0"/>
              </a:spcAft>
              <a:defRPr/>
            </a:pPr>
            <a:r>
              <a:rPr lang="en-US" sz="3600" b="1" dirty="0" smtClean="0">
                <a:latin typeface="Arial Narrow" pitchFamily="34" charset="0"/>
              </a:rPr>
              <a:t>Interrupting Stress – A 4 Step Approach</a:t>
            </a:r>
            <a:endParaRPr lang="en-US" sz="3600" b="1" dirty="0" smtClean="0"/>
          </a:p>
        </p:txBody>
      </p:sp>
      <p:sp>
        <p:nvSpPr>
          <p:cNvPr id="3" name="Content Placeholder 2"/>
          <p:cNvSpPr>
            <a:spLocks noGrp="1"/>
          </p:cNvSpPr>
          <p:nvPr>
            <p:ph idx="1"/>
          </p:nvPr>
        </p:nvSpPr>
        <p:spPr>
          <a:xfrm>
            <a:off x="457200" y="1143000"/>
            <a:ext cx="7643813" cy="54292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lnSpcReduction="10000"/>
          </a:bodyPr>
          <a:lstStyle/>
          <a:p>
            <a:pPr marL="609600" indent="-609600" eaLnBrk="1" fontAlgn="auto" hangingPunct="1">
              <a:spcAft>
                <a:spcPts val="0"/>
              </a:spcAft>
              <a:buFont typeface="Wingdings 2"/>
              <a:buChar char=""/>
              <a:defRPr/>
            </a:pPr>
            <a:r>
              <a:rPr lang="en-US" sz="2400" b="1" dirty="0" smtClean="0">
                <a:latin typeface="Arial Narrow" pitchFamily="34" charset="0"/>
              </a:rPr>
              <a:t>Stop</a:t>
            </a:r>
          </a:p>
          <a:p>
            <a:pPr marL="1409700" lvl="2" indent="-609600" eaLnBrk="1" fontAlgn="auto" hangingPunct="1">
              <a:spcAft>
                <a:spcPts val="0"/>
              </a:spcAft>
              <a:buClr>
                <a:schemeClr val="accent3"/>
              </a:buClr>
              <a:buFont typeface="Wingdings 2"/>
              <a:buChar char=""/>
              <a:defRPr/>
            </a:pPr>
            <a:r>
              <a:rPr lang="en-US" dirty="0" smtClean="0">
                <a:latin typeface="Arial Narrow" pitchFamily="34" charset="0"/>
              </a:rPr>
              <a:t>Each time you encounter a stress…stop…before (automatic) thoughts escalate into worst possible scenarios.</a:t>
            </a:r>
          </a:p>
          <a:p>
            <a:pPr marL="609600" indent="-609600" eaLnBrk="1" fontAlgn="auto" hangingPunct="1">
              <a:spcAft>
                <a:spcPts val="0"/>
              </a:spcAft>
              <a:buFont typeface="Wingdings 2"/>
              <a:buChar char=""/>
              <a:defRPr/>
            </a:pPr>
            <a:r>
              <a:rPr lang="en-US" sz="2400" b="1" dirty="0" smtClean="0">
                <a:latin typeface="Arial Narrow" pitchFamily="34" charset="0"/>
              </a:rPr>
              <a:t>Breathe</a:t>
            </a:r>
          </a:p>
          <a:p>
            <a:pPr marL="1409700" lvl="2" indent="-609600" eaLnBrk="1" fontAlgn="auto" hangingPunct="1">
              <a:spcAft>
                <a:spcPts val="0"/>
              </a:spcAft>
              <a:buClr>
                <a:schemeClr val="accent3"/>
              </a:buClr>
              <a:buFont typeface="Wingdings 2"/>
              <a:buChar char=""/>
              <a:defRPr/>
            </a:pPr>
            <a:r>
              <a:rPr lang="en-US" dirty="0" smtClean="0">
                <a:latin typeface="Arial Narrow" pitchFamily="34" charset="0"/>
              </a:rPr>
              <a:t>After you stop, breathe deeply to release physical tension…most time one tends to hold breath in the midst being stressed…even a momentary interruption can help.</a:t>
            </a:r>
          </a:p>
          <a:p>
            <a:pPr marL="609600" indent="-609600" eaLnBrk="1" fontAlgn="auto" hangingPunct="1">
              <a:spcAft>
                <a:spcPts val="0"/>
              </a:spcAft>
              <a:buFont typeface="Wingdings 2"/>
              <a:buChar char=""/>
              <a:defRPr/>
            </a:pPr>
            <a:r>
              <a:rPr lang="en-US" sz="2400" b="1" dirty="0" smtClean="0">
                <a:latin typeface="Arial Narrow" pitchFamily="34" charset="0"/>
              </a:rPr>
              <a:t>Reflect</a:t>
            </a:r>
          </a:p>
          <a:p>
            <a:pPr marL="1409700" lvl="2" indent="-609600" eaLnBrk="1" fontAlgn="auto" hangingPunct="1">
              <a:spcAft>
                <a:spcPts val="0"/>
              </a:spcAft>
              <a:buClr>
                <a:schemeClr val="accent3"/>
              </a:buClr>
              <a:buFont typeface="Wingdings 2"/>
              <a:buChar char=""/>
              <a:defRPr/>
            </a:pPr>
            <a:r>
              <a:rPr lang="en-US" dirty="0" smtClean="0">
                <a:latin typeface="Arial Narrow" pitchFamily="34" charset="0"/>
              </a:rPr>
              <a:t>Focus energy on problem &amp; reflect on the cause of stress</a:t>
            </a:r>
          </a:p>
          <a:p>
            <a:pPr marL="609600" indent="-609600" eaLnBrk="1" fontAlgn="auto" hangingPunct="1">
              <a:spcAft>
                <a:spcPts val="0"/>
              </a:spcAft>
              <a:buFont typeface="Wingdings 2"/>
              <a:buChar char=""/>
              <a:defRPr/>
            </a:pPr>
            <a:r>
              <a:rPr lang="en-US" sz="2400" b="1" dirty="0" smtClean="0">
                <a:latin typeface="Arial Narrow" pitchFamily="34" charset="0"/>
              </a:rPr>
              <a:t>Choose</a:t>
            </a:r>
          </a:p>
          <a:p>
            <a:pPr marL="1409700" lvl="2" indent="-609600" eaLnBrk="1" fontAlgn="auto" hangingPunct="1">
              <a:spcAft>
                <a:spcPts val="0"/>
              </a:spcAft>
              <a:buClr>
                <a:schemeClr val="accent3"/>
              </a:buClr>
              <a:buFont typeface="Wingdings 2"/>
              <a:buChar char=""/>
              <a:defRPr/>
            </a:pPr>
            <a:r>
              <a:rPr lang="en-US" dirty="0" smtClean="0">
                <a:latin typeface="Arial Narrow" pitchFamily="34" charset="0"/>
              </a:rPr>
              <a:t>Time to choose how to deal with stress</a:t>
            </a:r>
          </a:p>
          <a:p>
            <a:pPr marL="609600" indent="-609600" eaLnBrk="1" fontAlgn="auto" hangingPunct="1">
              <a:spcAft>
                <a:spcPts val="0"/>
              </a:spcAft>
              <a:buFont typeface="Wingdings" pitchFamily="2" charset="2"/>
              <a:buNone/>
              <a:defRPr/>
            </a:pPr>
            <a:endParaRPr lang="en-US" sz="2800" dirty="0" smtClean="0">
              <a:latin typeface="Arial Narrow" pitchFamily="34" charset="0"/>
            </a:endParaRPr>
          </a:p>
          <a:p>
            <a:pPr marL="609600" indent="-609600" eaLnBrk="1" fontAlgn="auto" hangingPunct="1">
              <a:spcAft>
                <a:spcPts val="0"/>
              </a:spcAft>
              <a:buFont typeface="Wingdings" pitchFamily="2" charset="2"/>
              <a:buNone/>
              <a:defRPr/>
            </a:pPr>
            <a:endParaRPr lang="en-US" sz="2800" dirty="0" smtClean="0">
              <a:latin typeface="Arial Narrow" pitchFamily="34" charset="0"/>
            </a:endParaRPr>
          </a:p>
          <a:p>
            <a:pPr marL="274320" indent="-274320" eaLnBrk="1" fontAlgn="auto" hangingPunct="1">
              <a:spcAft>
                <a:spcPts val="0"/>
              </a:spcAft>
              <a:buFont typeface="Wingdings 2"/>
              <a:buChar char=""/>
              <a:defRPr/>
            </a:pP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260350"/>
            <a:ext cx="7467600" cy="792163"/>
          </a:xfrm>
        </p:spPr>
        <p:txBody>
          <a:bodyPr/>
          <a:lstStyle/>
          <a:p>
            <a:pPr eaLnBrk="1" hangingPunct="1"/>
            <a:endParaRPr lang="x-none" smtClean="0">
              <a:solidFill>
                <a:srgbClr val="9D2512"/>
              </a:solidFill>
            </a:endParaRPr>
          </a:p>
        </p:txBody>
      </p:sp>
      <p:sp>
        <p:nvSpPr>
          <p:cNvPr id="31747" name="Content Placeholder 2"/>
          <p:cNvSpPr>
            <a:spLocks noGrp="1"/>
          </p:cNvSpPr>
          <p:nvPr>
            <p:ph idx="1"/>
          </p:nvPr>
        </p:nvSpPr>
        <p:spPr>
          <a:xfrm>
            <a:off x="228600" y="1125538"/>
            <a:ext cx="7543800" cy="48990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eaLnBrk="1" hangingPunct="1">
              <a:defRPr/>
            </a:pPr>
            <a:r>
              <a:rPr lang="en-CA" b="1" dirty="0" smtClean="0"/>
              <a:t>Strategy #2: </a:t>
            </a:r>
          </a:p>
          <a:p>
            <a:pPr algn="ctr" eaLnBrk="1" hangingPunct="1">
              <a:buFont typeface="Wingdings" pitchFamily="2" charset="2"/>
              <a:buNone/>
              <a:defRPr/>
            </a:pPr>
            <a:r>
              <a:rPr lang="en-CA" b="1" dirty="0" smtClean="0"/>
              <a:t>Alter the situation :</a:t>
            </a:r>
          </a:p>
          <a:p>
            <a:pPr lvl="2" eaLnBrk="1" hangingPunct="1">
              <a:defRPr/>
            </a:pPr>
            <a:r>
              <a:rPr lang="en-CA" b="1" dirty="0" smtClean="0"/>
              <a:t>Express your feelings instead of bottling them up</a:t>
            </a:r>
          </a:p>
          <a:p>
            <a:pPr lvl="2" eaLnBrk="1" hangingPunct="1">
              <a:defRPr/>
            </a:pPr>
            <a:r>
              <a:rPr lang="en-US" b="1" dirty="0" smtClean="0"/>
              <a:t>Be willing to compromise</a:t>
            </a:r>
          </a:p>
          <a:p>
            <a:pPr lvl="2" eaLnBrk="1" hangingPunct="1">
              <a:buFont typeface="Wingdings" pitchFamily="2" charset="2"/>
              <a:buNone/>
              <a:defRPr/>
            </a:pPr>
            <a:endParaRPr lang="en-US" b="1" dirty="0" smtClean="0"/>
          </a:p>
          <a:p>
            <a:pPr lvl="2" eaLnBrk="1" hangingPunct="1">
              <a:defRPr/>
            </a:pPr>
            <a:r>
              <a:rPr lang="en-US" b="1" dirty="0" smtClean="0"/>
              <a:t>Be more assertive</a:t>
            </a:r>
          </a:p>
          <a:p>
            <a:pPr lvl="2" eaLnBrk="1" hangingPunct="1">
              <a:buFont typeface="Wingdings" pitchFamily="2" charset="2"/>
              <a:buNone/>
              <a:defRPr/>
            </a:pPr>
            <a:endParaRPr lang="en-US" b="1" dirty="0" smtClean="0"/>
          </a:p>
          <a:p>
            <a:pPr lvl="2" eaLnBrk="1" hangingPunct="1">
              <a:defRPr/>
            </a:pPr>
            <a:r>
              <a:rPr lang="en-US" b="1" dirty="0" smtClean="0"/>
              <a:t>Manage your time better</a:t>
            </a:r>
            <a:endParaRPr lang="en-US" dirty="0" smtClean="0"/>
          </a:p>
        </p:txBody>
      </p:sp>
      <p:pic>
        <p:nvPicPr>
          <p:cNvPr id="36868" name="Picture 4" descr="G:\My Pictures\stress relief.jpg"/>
          <p:cNvPicPr>
            <a:picLocks noChangeAspect="1" noChangeArrowheads="1"/>
          </p:cNvPicPr>
          <p:nvPr/>
        </p:nvPicPr>
        <p:blipFill>
          <a:blip r:embed="rId3"/>
          <a:srcRect/>
          <a:stretch>
            <a:fillRect/>
          </a:stretch>
        </p:blipFill>
        <p:spPr bwMode="auto">
          <a:xfrm>
            <a:off x="6372225" y="2852738"/>
            <a:ext cx="1295400" cy="1498600"/>
          </a:xfrm>
          <a:prstGeom prst="rect">
            <a:avLst/>
          </a:prstGeom>
          <a:noFill/>
          <a:ln w="9525">
            <a:noFill/>
            <a:miter lim="800000"/>
            <a:headEnd/>
            <a:tailEnd/>
          </a:ln>
        </p:spPr>
      </p:pic>
      <p:pic>
        <p:nvPicPr>
          <p:cNvPr id="36869" name="Picture 5" descr="G:\My Pictures\positive, ath stress.jpg"/>
          <p:cNvPicPr>
            <a:picLocks noChangeAspect="1" noChangeArrowheads="1"/>
          </p:cNvPicPr>
          <p:nvPr/>
        </p:nvPicPr>
        <p:blipFill>
          <a:blip r:embed="rId4"/>
          <a:srcRect/>
          <a:stretch>
            <a:fillRect/>
          </a:stretch>
        </p:blipFill>
        <p:spPr bwMode="auto">
          <a:xfrm>
            <a:off x="5148263" y="4652963"/>
            <a:ext cx="1066800" cy="155257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1588"/>
            <a:ext cx="7467600" cy="1754188"/>
          </a:xfrm>
        </p:spPr>
        <p:txBody>
          <a:bodyPr/>
          <a:lstStyle/>
          <a:p>
            <a:pPr eaLnBrk="1" hangingPunct="1"/>
            <a:r>
              <a:rPr lang="en-US" sz="3600" b="1" smtClean="0"/>
              <a:t/>
            </a:r>
            <a:br>
              <a:rPr lang="en-US" sz="3600" b="1" smtClean="0"/>
            </a:br>
            <a:r>
              <a:rPr lang="en-US" sz="3600" b="1" smtClean="0"/>
              <a:t>The "Three Ps" of Effective Time Management</a:t>
            </a:r>
          </a:p>
        </p:txBody>
      </p:sp>
      <p:sp>
        <p:nvSpPr>
          <p:cNvPr id="151555" name="Rectangle 3"/>
          <p:cNvSpPr>
            <a:spLocks noGrp="1" noChangeArrowheads="1"/>
          </p:cNvSpPr>
          <p:nvPr>
            <p:ph type="body"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marL="609600" indent="-609600" eaLnBrk="1" hangingPunct="1">
              <a:lnSpc>
                <a:spcPct val="90000"/>
              </a:lnSpc>
              <a:buFont typeface="Wingdings" pitchFamily="2" charset="2"/>
              <a:buNone/>
              <a:defRPr/>
            </a:pPr>
            <a:endParaRPr lang="en-US" b="1" dirty="0"/>
          </a:p>
          <a:p>
            <a:pPr marL="609600" indent="-609600" eaLnBrk="1" hangingPunct="1">
              <a:lnSpc>
                <a:spcPct val="150000"/>
              </a:lnSpc>
              <a:buFontTx/>
              <a:buAutoNum type="arabicPeriod"/>
              <a:defRPr/>
            </a:pPr>
            <a:r>
              <a:rPr lang="en-US" b="1" dirty="0"/>
              <a:t>Planning. </a:t>
            </a:r>
          </a:p>
          <a:p>
            <a:pPr marL="609600" indent="-609600" eaLnBrk="1" hangingPunct="1">
              <a:lnSpc>
                <a:spcPct val="150000"/>
              </a:lnSpc>
              <a:buFontTx/>
              <a:buAutoNum type="arabicPeriod"/>
              <a:defRPr/>
            </a:pPr>
            <a:r>
              <a:rPr lang="en-US" b="1" dirty="0"/>
              <a:t>Priorities. </a:t>
            </a:r>
          </a:p>
          <a:p>
            <a:pPr marL="609600" indent="-609600" eaLnBrk="1" hangingPunct="1">
              <a:lnSpc>
                <a:spcPct val="150000"/>
              </a:lnSpc>
              <a:buFontTx/>
              <a:buAutoNum type="arabicPeriod"/>
              <a:defRPr/>
            </a:pPr>
            <a:r>
              <a:rPr lang="en-US" b="1" dirty="0"/>
              <a:t>Procrastination. </a:t>
            </a:r>
          </a:p>
          <a:p>
            <a:pPr marL="609600" indent="-609600" eaLnBrk="1" hangingPunct="1">
              <a:lnSpc>
                <a:spcPct val="150000"/>
              </a:lnSpc>
              <a:buFontTx/>
              <a:buNone/>
              <a:defRPr/>
            </a:pPr>
            <a:r>
              <a:rPr lang="en-US" b="1" dirty="0"/>
              <a:t>	</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685800"/>
            <a:ext cx="8077200" cy="685800"/>
          </a:xfrm>
        </p:spPr>
        <p:txBody>
          <a:bodyPr/>
          <a:lstStyle/>
          <a:p>
            <a:pPr eaLnBrk="1" hangingPunct="1"/>
            <a:r>
              <a:rPr lang="en-US" sz="3600" b="1" smtClean="0"/>
              <a:t>Time management grid</a:t>
            </a:r>
            <a:r>
              <a:rPr lang="en-US" sz="3600" b="1" i="1" smtClean="0"/>
              <a:t> </a:t>
            </a:r>
          </a:p>
        </p:txBody>
      </p:sp>
      <p:graphicFrame>
        <p:nvGraphicFramePr>
          <p:cNvPr id="201757" name="Group 29"/>
          <p:cNvGraphicFramePr>
            <a:graphicFrameLocks noGrp="1"/>
          </p:cNvGraphicFramePr>
          <p:nvPr/>
        </p:nvGraphicFramePr>
        <p:xfrm>
          <a:off x="1752600" y="1828800"/>
          <a:ext cx="5029200" cy="4279392"/>
        </p:xfrm>
        <a:graphic>
          <a:graphicData uri="http://schemas.openxmlformats.org/drawingml/2006/table">
            <a:tbl>
              <a:tblPr/>
              <a:tblGrid>
                <a:gridCol w="2420938"/>
                <a:gridCol w="2608262"/>
              </a:tblGrid>
              <a:tr h="179705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I</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r>
                        <a:rPr kumimoji="0" lang="en-US" sz="1600" b="1" i="0" u="none" strike="noStrike" cap="none" normalizeH="0" baseline="0" dirty="0" smtClean="0">
                          <a:ln>
                            <a:noFill/>
                          </a:ln>
                          <a:solidFill>
                            <a:schemeClr val="tx1"/>
                          </a:solidFill>
                          <a:effectLst/>
                          <a:latin typeface="Arial" pitchFamily="34" charset="0"/>
                        </a:rPr>
                        <a:t>Crises </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Pressing Problems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Deadlines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2"/>
                          </a:solidFill>
                          <a:effectLst/>
                          <a:latin typeface="Arial" pitchFamily="34" charset="0"/>
                        </a:rPr>
                        <a:t>20-25%</a:t>
                      </a:r>
                      <a:br>
                        <a:rPr kumimoji="0" lang="en-US" sz="2400" b="0" i="0" u="none" strike="noStrike" cap="none" normalizeH="0" baseline="0" dirty="0" smtClean="0">
                          <a:ln>
                            <a:noFill/>
                          </a:ln>
                          <a:solidFill>
                            <a:schemeClr val="tx2"/>
                          </a:solidFill>
                          <a:effectLst/>
                          <a:latin typeface="Arial" pitchFamily="34" charset="0"/>
                        </a:rPr>
                      </a:br>
                      <a:endParaRPr kumimoji="0" lang="en-US" sz="2400" b="0" i="0" u="none" strike="noStrike" cap="none" normalizeH="0" baseline="0" dirty="0" smtClean="0">
                        <a:ln>
                          <a:noFill/>
                        </a:ln>
                        <a:solidFill>
                          <a:schemeClr val="tx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II</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r>
                        <a:rPr kumimoji="0" lang="en-US" sz="1600" b="1" i="0" u="none" strike="noStrike" cap="none" normalizeH="0" baseline="0" dirty="0" smtClean="0">
                          <a:ln>
                            <a:noFill/>
                          </a:ln>
                          <a:solidFill>
                            <a:schemeClr val="tx1"/>
                          </a:solidFill>
                          <a:effectLst/>
                          <a:latin typeface="Arial" pitchFamily="34" charset="0"/>
                        </a:rPr>
                        <a:t>Preparation</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Prevention</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Planning</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Relationship Building</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2"/>
                          </a:solidFill>
                          <a:effectLst/>
                          <a:latin typeface="Arial" pitchFamily="34" charset="0"/>
                        </a:rPr>
                        <a:t>65-80%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01295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III     </a:t>
                      </a:r>
                      <a:r>
                        <a:rPr kumimoji="0" lang="en-US" sz="1600" b="1" i="0" u="none" strike="noStrike" cap="none" normalizeH="0" baseline="0" dirty="0" smtClean="0">
                          <a:ln>
                            <a:noFill/>
                          </a:ln>
                          <a:solidFill>
                            <a:schemeClr val="tx1"/>
                          </a:solidFill>
                          <a:effectLst/>
                          <a:latin typeface="Arial" pitchFamily="34" charset="0"/>
                        </a:rPr>
                        <a:t>Interruptions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Some mail/reports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Some meetings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latin typeface="Arial" pitchFamily="34" charset="0"/>
                        </a:rPr>
                        <a:t>     Some “pressing      </a:t>
                      </a:r>
                      <a:br>
                        <a:rPr kumimoji="0" lang="en-US" sz="1600" b="1" i="0" u="none" strike="noStrike" cap="none" normalizeH="0" baseline="0" dirty="0" smtClean="0">
                          <a:ln>
                            <a:noFill/>
                          </a:ln>
                          <a:solidFill>
                            <a:schemeClr val="tx1"/>
                          </a:solidFill>
                          <a:effectLst/>
                          <a:latin typeface="Arial" pitchFamily="34" charset="0"/>
                        </a:rPr>
                      </a:br>
                      <a:r>
                        <a:rPr kumimoji="0" lang="en-US" sz="1600" b="1" i="0" u="none" strike="noStrike" cap="none" normalizeH="0" baseline="0" dirty="0" smtClean="0">
                          <a:ln>
                            <a:noFill/>
                          </a:ln>
                          <a:solidFill>
                            <a:schemeClr val="tx1"/>
                          </a:solidFill>
                          <a:effectLst/>
                          <a:latin typeface="Arial" pitchFamily="34" charset="0"/>
                        </a:rPr>
                        <a:t>     matters”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smtClean="0">
                          <a:ln>
                            <a:noFill/>
                          </a:ln>
                          <a:solidFill>
                            <a:schemeClr val="tx2"/>
                          </a:solidFill>
                          <a:effectLst/>
                          <a:latin typeface="Arial" pitchFamily="34" charset="0"/>
                        </a:rPr>
                        <a:t>15%</a:t>
                      </a:r>
                      <a:r>
                        <a:rPr kumimoji="0" lang="en-US" sz="2400" b="0" i="0" u="none" strike="noStrike" cap="none" normalizeH="0" baseline="0" dirty="0" smtClean="0">
                          <a:ln>
                            <a:noFill/>
                          </a:ln>
                          <a:solidFill>
                            <a:schemeClr val="tx1"/>
                          </a:solidFill>
                          <a:effectLst/>
                          <a:latin typeface="Arial" pitchFamily="34" charset="0"/>
                        </a:rPr>
                        <a:t/>
                      </a:r>
                      <a:br>
                        <a:rPr kumimoji="0" lang="en-US" sz="2400" b="0" i="0" u="none" strike="noStrike" cap="none" normalizeH="0" baseline="0" dirty="0" smtClean="0">
                          <a:ln>
                            <a:noFill/>
                          </a:ln>
                          <a:solidFill>
                            <a:schemeClr val="tx1"/>
                          </a:solidFill>
                          <a:effectLst/>
                          <a:latin typeface="Arial" pitchFamily="34" charset="0"/>
                        </a:rPr>
                      </a:b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IV</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r>
                        <a:rPr kumimoji="0" lang="en-US" sz="1600" b="1" i="0" u="none" strike="noStrike" cap="none" normalizeH="0" baseline="0" dirty="0" smtClean="0">
                          <a:ln>
                            <a:noFill/>
                          </a:ln>
                          <a:solidFill>
                            <a:schemeClr val="tx1"/>
                          </a:solidFill>
                          <a:effectLst/>
                          <a:latin typeface="Arial" pitchFamily="34" charset="0"/>
                        </a:rPr>
                        <a:t>Time wasters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     </a:t>
                      </a:r>
                      <a:r>
                        <a:rPr kumimoji="0" lang="en-US" sz="2400" b="0" i="0" u="none" strike="noStrike" cap="none" normalizeH="0" baseline="0" dirty="0" smtClean="0">
                          <a:ln>
                            <a:noFill/>
                          </a:ln>
                          <a:solidFill>
                            <a:schemeClr val="tx2"/>
                          </a:solidFill>
                          <a:effectLst/>
                          <a:latin typeface="Arial" pitchFamily="34" charset="0"/>
                        </a:rPr>
                        <a:t>less than 1%</a:t>
                      </a:r>
                      <a:r>
                        <a:rPr kumimoji="0" lang="en-US" sz="2400" b="0" i="0" u="none" strike="noStrike" cap="none" normalizeH="0" baseline="0" dirty="0" smtClean="0">
                          <a:ln>
                            <a:noFill/>
                          </a:ln>
                          <a:solidFill>
                            <a:schemeClr val="tx1"/>
                          </a:solidFill>
                          <a:effectLst/>
                          <a:latin typeface="Arial" pitchFamily="34" charset="0"/>
                        </a:rPr>
                        <a:t/>
                      </a:r>
                      <a:br>
                        <a:rPr kumimoji="0" lang="en-US" sz="2400" b="0" i="0" u="none" strike="noStrike" cap="none" normalizeH="0" baseline="0" dirty="0" smtClean="0">
                          <a:ln>
                            <a:noFill/>
                          </a:ln>
                          <a:solidFill>
                            <a:schemeClr val="tx1"/>
                          </a:solidFill>
                          <a:effectLst/>
                          <a:latin typeface="Arial" pitchFamily="34" charset="0"/>
                        </a:rPr>
                      </a:b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38926" name="Text Box 14"/>
          <p:cNvSpPr txBox="1">
            <a:spLocks noChangeArrowheads="1"/>
          </p:cNvSpPr>
          <p:nvPr/>
        </p:nvSpPr>
        <p:spPr bwMode="auto">
          <a:xfrm>
            <a:off x="1828800" y="1371600"/>
            <a:ext cx="5334000" cy="366713"/>
          </a:xfrm>
          <a:prstGeom prst="rect">
            <a:avLst/>
          </a:prstGeom>
          <a:noFill/>
          <a:ln w="9525">
            <a:noFill/>
            <a:miter lim="800000"/>
            <a:headEnd/>
            <a:tailEnd/>
          </a:ln>
        </p:spPr>
        <p:txBody>
          <a:bodyPr>
            <a:spAutoFit/>
          </a:bodyPr>
          <a:lstStyle/>
          <a:p>
            <a:pPr>
              <a:spcBef>
                <a:spcPct val="50000"/>
              </a:spcBef>
            </a:pPr>
            <a:r>
              <a:rPr lang="en-US" sz="1200" b="1">
                <a:solidFill>
                  <a:srgbClr val="993300"/>
                </a:solidFill>
                <a:latin typeface="Times New Roman" pitchFamily="18" charset="0"/>
              </a:rPr>
              <a:t>     	</a:t>
            </a:r>
            <a:r>
              <a:rPr lang="en-US" b="1">
                <a:latin typeface="Times New Roman" pitchFamily="18" charset="0"/>
              </a:rPr>
              <a:t>URGENT	</a:t>
            </a:r>
            <a:r>
              <a:rPr lang="en-US" b="1" u="sng">
                <a:latin typeface="Times New Roman" pitchFamily="18" charset="0"/>
              </a:rPr>
              <a:t>NOT</a:t>
            </a:r>
            <a:r>
              <a:rPr lang="en-US" b="1">
                <a:latin typeface="Times New Roman" pitchFamily="18" charset="0"/>
              </a:rPr>
              <a:t> URGENT</a:t>
            </a:r>
          </a:p>
        </p:txBody>
      </p:sp>
      <p:sp>
        <p:nvSpPr>
          <p:cNvPr id="38927" name="Text Box 15"/>
          <p:cNvSpPr txBox="1">
            <a:spLocks noChangeArrowheads="1"/>
          </p:cNvSpPr>
          <p:nvPr/>
        </p:nvSpPr>
        <p:spPr bwMode="auto">
          <a:xfrm rot="-5400000">
            <a:off x="-844550" y="3511550"/>
            <a:ext cx="3883025" cy="66992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          </a:t>
            </a:r>
            <a:r>
              <a:rPr lang="en-US" b="1" u="sng">
                <a:latin typeface="Times New Roman" pitchFamily="18" charset="0"/>
              </a:rPr>
              <a:t>NOT</a:t>
            </a:r>
            <a:r>
              <a:rPr lang="en-US" b="1">
                <a:latin typeface="Times New Roman" pitchFamily="18" charset="0"/>
              </a:rPr>
              <a:t> </a:t>
            </a:r>
          </a:p>
          <a:p>
            <a:pPr>
              <a:lnSpc>
                <a:spcPct val="80000"/>
              </a:lnSpc>
              <a:spcBef>
                <a:spcPct val="50000"/>
              </a:spcBef>
            </a:pPr>
            <a:r>
              <a:rPr lang="en-US" b="1">
                <a:latin typeface="Times New Roman" pitchFamily="18" charset="0"/>
              </a:rPr>
              <a:t> IMPORTANT   	 IMPORTANT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00113" y="184150"/>
            <a:ext cx="6910387" cy="2432050"/>
          </a:xfrm>
        </p:spPr>
        <p:txBody>
          <a:bodyPr/>
          <a:lstStyle/>
          <a:p>
            <a:pPr marL="838200" indent="-838200" eaLnBrk="1" hangingPunct="1"/>
            <a:r>
              <a:rPr lang="en-US" sz="4000" b="1" smtClean="0">
                <a:cs typeface="Arial" pitchFamily="34" charset="0"/>
              </a:rPr>
              <a:t/>
            </a:r>
            <a:br>
              <a:rPr lang="en-US" sz="4000" b="1" smtClean="0">
                <a:cs typeface="Arial" pitchFamily="34" charset="0"/>
              </a:rPr>
            </a:br>
            <a:r>
              <a:rPr lang="en-US" sz="3600" b="1" smtClean="0">
                <a:cs typeface="Arial" pitchFamily="34" charset="0"/>
              </a:rPr>
              <a:t>How to estimate time of a task? </a:t>
            </a:r>
            <a:r>
              <a:rPr lang="en-US" sz="4000" b="1" smtClean="0">
                <a:cs typeface="Arial" pitchFamily="34" charset="0"/>
              </a:rPr>
              <a:t/>
            </a:r>
            <a:br>
              <a:rPr lang="en-US" sz="4000" b="1" smtClean="0">
                <a:cs typeface="Arial" pitchFamily="34" charset="0"/>
              </a:rPr>
            </a:br>
            <a:endParaRPr lang="en-US" sz="4000" b="1" smtClean="0">
              <a:cs typeface="Arial" pitchFamily="34" charset="0"/>
            </a:endParaRPr>
          </a:p>
        </p:txBody>
      </p:sp>
      <p:sp>
        <p:nvSpPr>
          <p:cNvPr id="39939" name="Rectangle 3"/>
          <p:cNvSpPr>
            <a:spLocks noGrp="1" noChangeArrowheads="1"/>
          </p:cNvSpPr>
          <p:nvPr>
            <p:ph type="body" idx="1"/>
          </p:nvPr>
        </p:nvSpPr>
        <p:spPr>
          <a:xfrm>
            <a:off x="685800" y="2286000"/>
            <a:ext cx="7054850" cy="3276600"/>
          </a:xfrm>
        </p:spPr>
        <p:txBody>
          <a:bodyPr/>
          <a:lstStyle/>
          <a:p>
            <a:pPr marL="609600" indent="-609600" eaLnBrk="1" hangingPunct="1">
              <a:buFont typeface="Monotype Sorts" pitchFamily="2" charset="2"/>
              <a:buAutoNum type="arabicPeriod"/>
            </a:pPr>
            <a:r>
              <a:rPr lang="en-US" smtClean="0"/>
              <a:t>Break assignment into steps</a:t>
            </a:r>
          </a:p>
          <a:p>
            <a:pPr marL="609600" indent="-609600" eaLnBrk="1" hangingPunct="1">
              <a:buFont typeface="Monotype Sorts" pitchFamily="2" charset="2"/>
              <a:buAutoNum type="arabicPeriod"/>
            </a:pPr>
            <a:r>
              <a:rPr lang="en-US" smtClean="0"/>
              <a:t>Estimate how long each step will take.</a:t>
            </a:r>
          </a:p>
          <a:p>
            <a:pPr marL="609600" indent="-609600" eaLnBrk="1" hangingPunct="1">
              <a:buFont typeface="Monotype Sorts" pitchFamily="2" charset="2"/>
              <a:buAutoNum type="arabicPeriod"/>
            </a:pPr>
            <a:r>
              <a:rPr lang="en-US" smtClean="0"/>
              <a:t>Total the estimation</a:t>
            </a:r>
          </a:p>
          <a:p>
            <a:pPr marL="609600" indent="-609600" eaLnBrk="1" hangingPunct="1">
              <a:buFont typeface="Monotype Sorts" pitchFamily="2" charset="2"/>
              <a:buAutoNum type="arabicPeriod"/>
            </a:pPr>
            <a:r>
              <a:rPr lang="en-US" smtClean="0"/>
              <a:t>Add a safety margin </a:t>
            </a:r>
            <a:r>
              <a:rPr lang="en-US" smtClean="0">
                <a:solidFill>
                  <a:schemeClr val="tx2"/>
                </a:solidFill>
                <a:cs typeface="Arial" pitchFamily="34" charset="0"/>
              </a:rPr>
              <a:t>“sanity zone” </a:t>
            </a:r>
            <a:r>
              <a:rPr lang="en-US" smtClean="0"/>
              <a:t>to the total </a:t>
            </a:r>
            <a:r>
              <a:rPr lang="en-US" sz="2400" smtClean="0"/>
              <a:t>(50% over the initial estimate).</a:t>
            </a:r>
            <a:endParaRPr lang="ar-EG" sz="240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982663"/>
            <a:ext cx="7467600" cy="769937"/>
          </a:xfrm>
        </p:spPr>
        <p:txBody>
          <a:bodyPr/>
          <a:lstStyle/>
          <a:p>
            <a:pPr eaLnBrk="1" hangingPunct="1"/>
            <a:r>
              <a:rPr lang="en-US" b="1" smtClean="0">
                <a:solidFill>
                  <a:srgbClr val="9D2512"/>
                </a:solidFill>
                <a:latin typeface="Arial Narrow" pitchFamily="34" charset="0"/>
              </a:rPr>
              <a:t>Meeting Management</a:t>
            </a:r>
            <a:endParaRPr lang="en-US" b="1" smtClean="0">
              <a:solidFill>
                <a:srgbClr val="9D2512"/>
              </a:solidFill>
            </a:endParaRPr>
          </a:p>
        </p:txBody>
      </p:sp>
      <p:sp>
        <p:nvSpPr>
          <p:cNvPr id="40963" name="Content Placeholder 2"/>
          <p:cNvSpPr>
            <a:spLocks noGrp="1"/>
          </p:cNvSpPr>
          <p:nvPr>
            <p:ph idx="1"/>
          </p:nvPr>
        </p:nvSpPr>
        <p:spPr>
          <a:xfrm>
            <a:off x="468313" y="2276475"/>
            <a:ext cx="7075487" cy="4114800"/>
          </a:xfrm>
        </p:spPr>
        <p:txBody>
          <a:bodyPr/>
          <a:lstStyle/>
          <a:p>
            <a:pPr eaLnBrk="1" hangingPunct="1"/>
            <a:r>
              <a:rPr lang="en-US" b="1" smtClean="0">
                <a:latin typeface="Arial Narrow" pitchFamily="34" charset="0"/>
              </a:rPr>
              <a:t>Manage your meetings</a:t>
            </a:r>
          </a:p>
          <a:p>
            <a:pPr eaLnBrk="1" hangingPunct="1">
              <a:buFont typeface="Wingdings" pitchFamily="2" charset="2"/>
              <a:buNone/>
            </a:pPr>
            <a:endParaRPr lang="en-US" b="1" smtClean="0">
              <a:latin typeface="Arial Narrow" pitchFamily="34" charset="0"/>
            </a:endParaRPr>
          </a:p>
          <a:p>
            <a:pPr lvl="2" eaLnBrk="1" hangingPunct="1">
              <a:lnSpc>
                <a:spcPct val="90000"/>
              </a:lnSpc>
            </a:pPr>
            <a:r>
              <a:rPr lang="en-US" sz="2800" smtClean="0">
                <a:latin typeface="Arial Narrow" pitchFamily="34" charset="0"/>
              </a:rPr>
              <a:t>Set agenda</a:t>
            </a:r>
          </a:p>
          <a:p>
            <a:pPr lvl="2" eaLnBrk="1" hangingPunct="1">
              <a:lnSpc>
                <a:spcPct val="90000"/>
              </a:lnSpc>
            </a:pPr>
            <a:r>
              <a:rPr lang="en-US" sz="2800" smtClean="0">
                <a:latin typeface="Arial Narrow" pitchFamily="34" charset="0"/>
              </a:rPr>
              <a:t>Set leader</a:t>
            </a:r>
          </a:p>
          <a:p>
            <a:pPr lvl="2" eaLnBrk="1" hangingPunct="1">
              <a:lnSpc>
                <a:spcPct val="90000"/>
              </a:lnSpc>
            </a:pPr>
            <a:r>
              <a:rPr lang="en-US" sz="2800" smtClean="0">
                <a:latin typeface="Arial Narrow" pitchFamily="34" charset="0"/>
              </a:rPr>
              <a:t>Set time (i.e., Does it need to be 1 hour?)</a:t>
            </a:r>
          </a:p>
          <a:p>
            <a:pPr lvl="2" eaLnBrk="1" hangingPunct="1">
              <a:lnSpc>
                <a:spcPct val="90000"/>
              </a:lnSpc>
            </a:pPr>
            <a:r>
              <a:rPr lang="en-US" sz="2800" smtClean="0">
                <a:latin typeface="Arial Narrow" pitchFamily="34" charset="0"/>
              </a:rPr>
              <a:t>Stay on task</a:t>
            </a:r>
          </a:p>
          <a:p>
            <a:pPr lvl="3" eaLnBrk="1" hangingPunct="1">
              <a:buFontTx/>
              <a:buNone/>
            </a:pPr>
            <a:endParaRPr lang="en-US" smtClean="0"/>
          </a:p>
        </p:txBody>
      </p:sp>
      <p:pic>
        <p:nvPicPr>
          <p:cNvPr id="40964" name="Picture 6" descr="j0233018"/>
          <p:cNvPicPr>
            <a:picLocks noChangeAspect="1" noChangeArrowheads="1"/>
          </p:cNvPicPr>
          <p:nvPr/>
        </p:nvPicPr>
        <p:blipFill>
          <a:blip r:embed="rId3"/>
          <a:srcRect/>
          <a:stretch>
            <a:fillRect/>
          </a:stretch>
        </p:blipFill>
        <p:spPr bwMode="auto">
          <a:xfrm>
            <a:off x="5651500" y="1844675"/>
            <a:ext cx="2016125" cy="185261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ar-EG" smtClean="0"/>
          </a:p>
        </p:txBody>
      </p:sp>
      <p:sp>
        <p:nvSpPr>
          <p:cNvPr id="3" name="Content Placeholder 2"/>
          <p:cNvSpPr>
            <a:spLocks noGrp="1"/>
          </p:cNvSpPr>
          <p:nvPr>
            <p:ph idx="1"/>
          </p:nvPr>
        </p:nvSpPr>
        <p:spPr>
          <a:xfrm>
            <a:off x="395288" y="2133600"/>
            <a:ext cx="7294562" cy="22304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eaLnBrk="1" hangingPunct="1">
              <a:defRPr/>
            </a:pPr>
            <a:r>
              <a:rPr lang="en-US" dirty="0" smtClean="0"/>
              <a:t>Take into account when you are most effective: plan to do priority tasks when your energy is high and conc. at its best. </a:t>
            </a:r>
            <a:endParaRPr lang="ar-EG"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685800" y="244475"/>
            <a:ext cx="7772400" cy="1508125"/>
          </a:xfrm>
        </p:spPr>
        <p:txBody>
          <a:bodyPr/>
          <a:lstStyle/>
          <a:p>
            <a:pPr eaLnBrk="1" hangingPunct="1"/>
            <a:r>
              <a:rPr lang="en-US" sz="3600" smtClean="0">
                <a:solidFill>
                  <a:srgbClr val="0070C0"/>
                </a:solidFill>
              </a:rPr>
              <a:t>Maximize your Efficiency</a:t>
            </a:r>
            <a:br>
              <a:rPr lang="en-US" sz="3600" smtClean="0">
                <a:solidFill>
                  <a:srgbClr val="0070C0"/>
                </a:solidFill>
              </a:rPr>
            </a:br>
            <a:r>
              <a:rPr lang="en-US" sz="2800" smtClean="0">
                <a:solidFill>
                  <a:srgbClr val="0070C0"/>
                </a:solidFill>
              </a:rPr>
              <a:t>Work </a:t>
            </a:r>
            <a:r>
              <a:rPr lang="en-US" sz="2800" i="1" u="sng" smtClean="0">
                <a:solidFill>
                  <a:srgbClr val="0070C0"/>
                </a:solidFill>
              </a:rPr>
              <a:t>With </a:t>
            </a:r>
            <a:r>
              <a:rPr lang="en-US" sz="2800" smtClean="0">
                <a:solidFill>
                  <a:srgbClr val="0070C0"/>
                </a:solidFill>
              </a:rPr>
              <a:t>Your Body Cycles-not </a:t>
            </a:r>
            <a:r>
              <a:rPr lang="en-US" sz="2800" i="1" u="sng" smtClean="0">
                <a:solidFill>
                  <a:srgbClr val="0070C0"/>
                </a:solidFill>
              </a:rPr>
              <a:t>Against </a:t>
            </a:r>
            <a:r>
              <a:rPr lang="en-US" sz="2800" smtClean="0">
                <a:solidFill>
                  <a:srgbClr val="0070C0"/>
                </a:solidFill>
              </a:rPr>
              <a:t>Them</a:t>
            </a:r>
          </a:p>
        </p:txBody>
      </p:sp>
      <p:graphicFrame>
        <p:nvGraphicFramePr>
          <p:cNvPr id="285759" name="Group 63"/>
          <p:cNvGraphicFramePr>
            <a:graphicFrameLocks noGrp="1"/>
          </p:cNvGraphicFramePr>
          <p:nvPr>
            <p:ph type="tbl" idx="1"/>
          </p:nvPr>
        </p:nvGraphicFramePr>
        <p:xfrm>
          <a:off x="990600" y="1905000"/>
          <a:ext cx="6749752" cy="4290378"/>
        </p:xfrm>
        <a:graphic>
          <a:graphicData uri="http://schemas.openxmlformats.org/drawingml/2006/table">
            <a:tbl>
              <a:tblPr/>
              <a:tblGrid>
                <a:gridCol w="1925216"/>
                <a:gridCol w="4824536"/>
              </a:tblGrid>
              <a:tr h="54133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Appropriate 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556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Arial" pitchFamily="34" charset="0"/>
                        </a:rPr>
                        <a:t>8am-12 noon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Cognitive Tasks </a:t>
                      </a:r>
                      <a:r>
                        <a:rPr kumimoji="0" lang="en-US" sz="2400" b="0" i="0" u="none" strike="noStrike" cap="none" normalizeH="0" baseline="0" dirty="0" smtClean="0">
                          <a:ln>
                            <a:noFill/>
                          </a:ln>
                          <a:solidFill>
                            <a:schemeClr val="tx2"/>
                          </a:solidFill>
                          <a:effectLst/>
                          <a:latin typeface="Arial" pitchFamily="34" charset="0"/>
                        </a:rPr>
                        <a:t>such as reading, calculating,  and problem solving </a:t>
                      </a:r>
                      <a:br>
                        <a:rPr kumimoji="0" lang="en-US" sz="2400" b="0" i="0" u="none" strike="noStrike" cap="none" normalizeH="0" baseline="0" dirty="0" smtClean="0">
                          <a:ln>
                            <a:noFill/>
                          </a:ln>
                          <a:solidFill>
                            <a:schemeClr val="tx2"/>
                          </a:solidFill>
                          <a:effectLst/>
                          <a:latin typeface="Arial" pitchFamily="34" charset="0"/>
                        </a:rPr>
                      </a:br>
                      <a:endParaRPr kumimoji="0" lang="en-US" sz="2400" b="0" i="0" u="none" strike="noStrike" cap="none" normalizeH="0" baseline="0" dirty="0" smtClean="0">
                        <a:ln>
                          <a:noFill/>
                        </a:ln>
                        <a:solidFill>
                          <a:schemeClr val="tx2"/>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6 am - 10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Short term memory </a:t>
                      </a:r>
                      <a:r>
                        <a:rPr kumimoji="0" lang="en-US" sz="2400" b="0" i="0" u="none" strike="noStrike" cap="none" normalizeH="0" baseline="0" dirty="0" smtClean="0">
                          <a:ln>
                            <a:noFill/>
                          </a:ln>
                          <a:solidFill>
                            <a:schemeClr val="tx2"/>
                          </a:solidFill>
                          <a:effectLst/>
                          <a:latin typeface="Arial" pitchFamily="34" charset="0"/>
                        </a:rPr>
                        <a:t>such as last minute  reviewing for tests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681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1 pm - 4pm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Long term memory </a:t>
                      </a:r>
                      <a:r>
                        <a:rPr kumimoji="0" lang="en-US" sz="2400" b="0" i="0" u="none" strike="noStrike" cap="none" normalizeH="0" baseline="0" dirty="0" smtClean="0">
                          <a:ln>
                            <a:noFill/>
                          </a:ln>
                          <a:solidFill>
                            <a:schemeClr val="tx2"/>
                          </a:solidFill>
                          <a:effectLst/>
                          <a:latin typeface="Arial" pitchFamily="34" charset="0"/>
                        </a:rPr>
                        <a:t>such as memorizing speeches and information for application</a:t>
                      </a:r>
                      <a:endParaRPr kumimoji="0" lang="en-US" sz="2800" b="0" i="0" u="none" strike="noStrike" cap="none" normalizeH="0" baseline="0" dirty="0" smtClean="0">
                        <a:ln>
                          <a:noFill/>
                        </a:ln>
                        <a:solidFill>
                          <a:schemeClr val="tx2"/>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685800" y="244475"/>
            <a:ext cx="7772400" cy="1508125"/>
          </a:xfrm>
        </p:spPr>
        <p:txBody>
          <a:bodyPr/>
          <a:lstStyle/>
          <a:p>
            <a:pPr eaLnBrk="1" hangingPunct="1"/>
            <a:r>
              <a:rPr lang="en-US" sz="3600" smtClean="0">
                <a:solidFill>
                  <a:srgbClr val="0070C0"/>
                </a:solidFill>
              </a:rPr>
              <a:t>Maximize your Efficiency</a:t>
            </a:r>
            <a:br>
              <a:rPr lang="en-US" sz="3600" smtClean="0">
                <a:solidFill>
                  <a:srgbClr val="0070C0"/>
                </a:solidFill>
              </a:rPr>
            </a:br>
            <a:r>
              <a:rPr lang="en-US" sz="2800" smtClean="0">
                <a:solidFill>
                  <a:srgbClr val="0070C0"/>
                </a:solidFill>
              </a:rPr>
              <a:t>Work </a:t>
            </a:r>
            <a:r>
              <a:rPr lang="en-US" sz="2800" i="1" u="sng" smtClean="0">
                <a:solidFill>
                  <a:srgbClr val="0070C0"/>
                </a:solidFill>
              </a:rPr>
              <a:t>With </a:t>
            </a:r>
            <a:r>
              <a:rPr lang="en-US" sz="2800" smtClean="0">
                <a:solidFill>
                  <a:srgbClr val="0070C0"/>
                </a:solidFill>
              </a:rPr>
              <a:t>Your Body Cycles-not </a:t>
            </a:r>
            <a:r>
              <a:rPr lang="en-US" sz="2800" i="1" u="sng" smtClean="0">
                <a:solidFill>
                  <a:srgbClr val="0070C0"/>
                </a:solidFill>
              </a:rPr>
              <a:t>Against </a:t>
            </a:r>
            <a:r>
              <a:rPr lang="en-US" sz="2800" smtClean="0">
                <a:solidFill>
                  <a:srgbClr val="0070C0"/>
                </a:solidFill>
              </a:rPr>
              <a:t>Them</a:t>
            </a:r>
          </a:p>
        </p:txBody>
      </p:sp>
      <p:graphicFrame>
        <p:nvGraphicFramePr>
          <p:cNvPr id="287809" name="Group 65"/>
          <p:cNvGraphicFramePr>
            <a:graphicFrameLocks noGrp="1"/>
          </p:cNvGraphicFramePr>
          <p:nvPr>
            <p:ph type="tbl" idx="1"/>
          </p:nvPr>
        </p:nvGraphicFramePr>
        <p:xfrm>
          <a:off x="1066800" y="1981200"/>
          <a:ext cx="6529536" cy="4378451"/>
        </p:xfrm>
        <a:graphic>
          <a:graphicData uri="http://schemas.openxmlformats.org/drawingml/2006/table">
            <a:tbl>
              <a:tblPr/>
              <a:tblGrid>
                <a:gridCol w="2239963"/>
                <a:gridCol w="4289573"/>
              </a:tblGrid>
              <a:tr h="5334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Appropriate 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2 pm to 6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Manual Dexterity </a:t>
                      </a:r>
                      <a:r>
                        <a:rPr kumimoji="0" lang="en-US" sz="2400" b="0" i="0" u="none" strike="noStrike" cap="none" normalizeH="0" baseline="0" dirty="0" smtClean="0">
                          <a:ln>
                            <a:noFill/>
                          </a:ln>
                          <a:solidFill>
                            <a:schemeClr val="tx2"/>
                          </a:solidFill>
                          <a:effectLst/>
                          <a:latin typeface="Arial" pitchFamily="34" charset="0"/>
                        </a:rPr>
                        <a:t>such as keyboarding and carpentry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chemeClr val="tx1"/>
                          </a:solidFill>
                          <a:effectLst/>
                          <a:latin typeface="Arial" pitchFamily="34" charset="0"/>
                        </a:rPr>
                        <a:t>4 pm to 9 pm</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Physical Workouts</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2"/>
                          </a:solidFill>
                          <a:effectLst/>
                          <a:latin typeface="Arial" pitchFamily="34" charset="0"/>
                        </a:rPr>
                        <a:t>large muscle coordination is at its peak</a:t>
                      </a:r>
                      <a:r>
                        <a:rPr kumimoji="0" lang="en-US" sz="24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Arial" pitchFamily="34"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Arial" pitchFamily="34" charset="0"/>
                        </a:rPr>
                        <a:t>*</a:t>
                      </a:r>
                      <a:r>
                        <a:rPr kumimoji="0" lang="en-US" sz="2000" b="0" i="0" u="none" strike="noStrike" cap="none" normalizeH="0" baseline="0" dirty="0" smtClean="0">
                          <a:ln>
                            <a:noFill/>
                          </a:ln>
                          <a:solidFill>
                            <a:schemeClr val="tx1"/>
                          </a:solidFill>
                          <a:effectLst/>
                          <a:latin typeface="Arial" pitchFamily="34" charset="0"/>
                        </a:rPr>
                        <a:t>If you are a Night Owl, shift these times about 3-4 hours later in the day.</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0"/>
            <a:ext cx="7239000" cy="1143000"/>
          </a:xfrm>
        </p:spPr>
        <p:txBody>
          <a:bodyPr/>
          <a:lstStyle/>
          <a:p>
            <a:pPr eaLnBrk="1" hangingPunct="1"/>
            <a:r>
              <a:rPr lang="en-US" b="1" smtClean="0">
                <a:solidFill>
                  <a:srgbClr val="9D2512"/>
                </a:solidFill>
              </a:rPr>
              <a:t>Stress Definition</a:t>
            </a:r>
          </a:p>
        </p:txBody>
      </p:sp>
      <p:sp>
        <p:nvSpPr>
          <p:cNvPr id="9219" name="Content Placeholder 2"/>
          <p:cNvSpPr>
            <a:spLocks noGrp="1"/>
          </p:cNvSpPr>
          <p:nvPr>
            <p:ph idx="1"/>
          </p:nvPr>
        </p:nvSpPr>
        <p:spPr>
          <a:xfrm>
            <a:off x="250825" y="1341438"/>
            <a:ext cx="7705725" cy="5111750"/>
          </a:xfrm>
          <a:solidFill>
            <a:schemeClr val="bg1"/>
          </a:solidFill>
        </p:spPr>
        <p:txBody>
          <a:bodyPr/>
          <a:lstStyle/>
          <a:p>
            <a:pPr eaLnBrk="1" hangingPunct="1"/>
            <a:r>
              <a:rPr lang="en-CA" smtClean="0">
                <a:cs typeface="Times New Roman" pitchFamily="18" charset="0"/>
              </a:rPr>
              <a:t>Stress is a condition or feeling experienced when a person perceives that demands exceed the personal and social resources the individual is able to mobilize.                             </a:t>
            </a:r>
          </a:p>
          <a:p>
            <a:pPr lvl="1" algn="ctr" eaLnBrk="1" hangingPunct="1">
              <a:lnSpc>
                <a:spcPct val="150000"/>
              </a:lnSpc>
              <a:buFontTx/>
              <a:buNone/>
            </a:pPr>
            <a:r>
              <a:rPr lang="en-US" sz="1800" b="1" smtClean="0">
                <a:solidFill>
                  <a:schemeClr val="tx2"/>
                </a:solidFill>
              </a:rPr>
              <a:t>“An external demand made upon the adaptive capacities of the mind and body”. </a:t>
            </a:r>
          </a:p>
          <a:p>
            <a:pPr lvl="1" eaLnBrk="1" hangingPunct="1">
              <a:lnSpc>
                <a:spcPct val="150000"/>
              </a:lnSpc>
              <a:buFontTx/>
              <a:buNone/>
            </a:pPr>
            <a:endParaRPr lang="en-CA" sz="1800" b="1" smtClean="0">
              <a:latin typeface="Times New Roman" pitchFamily="18" charset="0"/>
              <a:cs typeface="Times New Roman" pitchFamily="18" charset="0"/>
            </a:endParaRPr>
          </a:p>
          <a:p>
            <a:pPr lvl="1" eaLnBrk="1" hangingPunct="1">
              <a:buFont typeface="Wingdings" pitchFamily="2" charset="2"/>
              <a:buNone/>
            </a:pPr>
            <a:r>
              <a:rPr lang="en-CA" b="1" smtClean="0"/>
              <a:t>                                                                           </a:t>
            </a:r>
          </a:p>
        </p:txBody>
      </p:sp>
      <p:pic>
        <p:nvPicPr>
          <p:cNvPr id="4" name="Picture 3" descr="balance.jpg"/>
          <p:cNvPicPr>
            <a:picLocks noChangeAspect="1"/>
          </p:cNvPicPr>
          <p:nvPr/>
        </p:nvPicPr>
        <p:blipFill>
          <a:blip r:embed="rId3"/>
          <a:srcRect/>
          <a:stretch>
            <a:fillRect/>
          </a:stretch>
        </p:blipFill>
        <p:spPr bwMode="auto">
          <a:xfrm>
            <a:off x="2484438" y="4797425"/>
            <a:ext cx="3168650" cy="18716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x-none" smtClean="0">
              <a:solidFill>
                <a:srgbClr val="9D2512"/>
              </a:solidFill>
            </a:endParaRPr>
          </a:p>
        </p:txBody>
      </p:sp>
      <p:sp>
        <p:nvSpPr>
          <p:cNvPr id="32771" name="Content Placeholder 2"/>
          <p:cNvSpPr>
            <a:spLocks noGrp="1"/>
          </p:cNvSpPr>
          <p:nvPr>
            <p:ph idx="1"/>
          </p:nvPr>
        </p:nvSpPr>
        <p:spPr>
          <a:xfrm>
            <a:off x="611188" y="1052513"/>
            <a:ext cx="7161212" cy="52562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eaLnBrk="1" hangingPunct="1">
              <a:defRPr/>
            </a:pPr>
            <a:r>
              <a:rPr lang="en-CA" b="1" dirty="0" smtClean="0"/>
              <a:t>Strategy #3: </a:t>
            </a:r>
          </a:p>
          <a:p>
            <a:pPr algn="ctr" eaLnBrk="1" hangingPunct="1">
              <a:buFont typeface="Wingdings" pitchFamily="2" charset="2"/>
              <a:buNone/>
              <a:defRPr/>
            </a:pPr>
            <a:r>
              <a:rPr lang="en-CA" b="1" dirty="0" smtClean="0"/>
              <a:t>Adapt to the stressor :</a:t>
            </a:r>
          </a:p>
          <a:p>
            <a:pPr algn="ctr" eaLnBrk="1" hangingPunct="1">
              <a:buFont typeface="Wingdings" pitchFamily="2" charset="2"/>
              <a:buNone/>
              <a:defRPr/>
            </a:pPr>
            <a:endParaRPr lang="en-CA" b="1" dirty="0" smtClean="0"/>
          </a:p>
          <a:p>
            <a:pPr lvl="2" eaLnBrk="1" hangingPunct="1">
              <a:defRPr/>
            </a:pPr>
            <a:r>
              <a:rPr lang="en-US" b="1" dirty="0" smtClean="0"/>
              <a:t>Reframe problems</a:t>
            </a:r>
          </a:p>
          <a:p>
            <a:pPr lvl="2" eaLnBrk="1" hangingPunct="1">
              <a:buFont typeface="Wingdings" pitchFamily="2" charset="2"/>
              <a:buNone/>
              <a:defRPr/>
            </a:pPr>
            <a:endParaRPr lang="en-US" b="1" dirty="0" smtClean="0"/>
          </a:p>
          <a:p>
            <a:pPr lvl="2" eaLnBrk="1" hangingPunct="1">
              <a:defRPr/>
            </a:pPr>
            <a:r>
              <a:rPr lang="en-CA" b="1" dirty="0" smtClean="0"/>
              <a:t>Look at the big picture</a:t>
            </a:r>
          </a:p>
          <a:p>
            <a:pPr lvl="2" eaLnBrk="1" hangingPunct="1">
              <a:buFont typeface="Wingdings" pitchFamily="2" charset="2"/>
              <a:buNone/>
              <a:defRPr/>
            </a:pPr>
            <a:endParaRPr lang="en-CA" b="1" dirty="0" smtClean="0"/>
          </a:p>
          <a:p>
            <a:pPr lvl="2" eaLnBrk="1" hangingPunct="1">
              <a:defRPr/>
            </a:pPr>
            <a:r>
              <a:rPr lang="en-US" b="1" dirty="0" smtClean="0"/>
              <a:t>Adjust your standards</a:t>
            </a:r>
          </a:p>
          <a:p>
            <a:pPr lvl="2" eaLnBrk="1" hangingPunct="1">
              <a:buFont typeface="Wingdings" pitchFamily="2" charset="2"/>
              <a:buNone/>
              <a:defRPr/>
            </a:pPr>
            <a:endParaRPr lang="en-US" b="1" dirty="0" smtClean="0"/>
          </a:p>
          <a:p>
            <a:pPr lvl="2" eaLnBrk="1" hangingPunct="1">
              <a:defRPr/>
            </a:pPr>
            <a:r>
              <a:rPr lang="en-US" b="1" dirty="0" smtClean="0"/>
              <a:t>Focus on the positive</a:t>
            </a: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x-none" smtClean="0">
              <a:solidFill>
                <a:srgbClr val="9D2512"/>
              </a:solidFill>
            </a:endParaRPr>
          </a:p>
        </p:txBody>
      </p:sp>
      <p:sp>
        <p:nvSpPr>
          <p:cNvPr id="33795" name="Content Placeholder 2"/>
          <p:cNvSpPr>
            <a:spLocks noGrp="1"/>
          </p:cNvSpPr>
          <p:nvPr>
            <p:ph idx="1"/>
          </p:nvPr>
        </p:nvSpPr>
        <p:spPr>
          <a:xfrm>
            <a:off x="323850" y="1196975"/>
            <a:ext cx="7416800" cy="49688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pPr eaLnBrk="1" hangingPunct="1">
              <a:defRPr/>
            </a:pPr>
            <a:r>
              <a:rPr lang="en-CA" b="1" dirty="0" smtClean="0"/>
              <a:t>Strategy #4:</a:t>
            </a:r>
          </a:p>
          <a:p>
            <a:pPr eaLnBrk="1" hangingPunct="1">
              <a:buFont typeface="Wingdings" pitchFamily="2" charset="2"/>
              <a:buNone/>
              <a:defRPr/>
            </a:pPr>
            <a:r>
              <a:rPr lang="en-CA" b="1" dirty="0" smtClean="0"/>
              <a:t> Accept the things you can’t change :</a:t>
            </a:r>
          </a:p>
          <a:p>
            <a:pPr lvl="2" eaLnBrk="1" hangingPunct="1">
              <a:defRPr/>
            </a:pPr>
            <a:r>
              <a:rPr lang="en-CA" b="1" dirty="0" smtClean="0"/>
              <a:t>Don’t try to control the uncontrollable</a:t>
            </a:r>
          </a:p>
          <a:p>
            <a:pPr lvl="2" eaLnBrk="1" hangingPunct="1">
              <a:buFont typeface="Wingdings" pitchFamily="2" charset="2"/>
              <a:buNone/>
              <a:defRPr/>
            </a:pPr>
            <a:endParaRPr lang="en-CA" b="1" dirty="0" smtClean="0"/>
          </a:p>
          <a:p>
            <a:pPr lvl="2" eaLnBrk="1" hangingPunct="1">
              <a:defRPr/>
            </a:pPr>
            <a:r>
              <a:rPr lang="en-US" b="1" dirty="0" smtClean="0"/>
              <a:t>Look for the upside.</a:t>
            </a:r>
          </a:p>
          <a:p>
            <a:pPr lvl="2" eaLnBrk="1" hangingPunct="1">
              <a:buFont typeface="Wingdings" pitchFamily="2" charset="2"/>
              <a:buNone/>
              <a:defRPr/>
            </a:pPr>
            <a:endParaRPr lang="en-US" b="1" dirty="0" smtClean="0"/>
          </a:p>
          <a:p>
            <a:pPr lvl="2" eaLnBrk="1" hangingPunct="1">
              <a:defRPr/>
            </a:pPr>
            <a:r>
              <a:rPr lang="en-US" b="1" dirty="0" smtClean="0"/>
              <a:t>Share your feelings</a:t>
            </a:r>
          </a:p>
          <a:p>
            <a:pPr lvl="2" eaLnBrk="1" hangingPunct="1">
              <a:buFont typeface="Wingdings" pitchFamily="2" charset="2"/>
              <a:buNone/>
              <a:defRPr/>
            </a:pPr>
            <a:endParaRPr lang="en-US" b="1" dirty="0" smtClean="0"/>
          </a:p>
          <a:p>
            <a:pPr lvl="2" eaLnBrk="1" hangingPunct="1">
              <a:defRPr/>
            </a:pPr>
            <a:r>
              <a:rPr lang="en-US" b="1" dirty="0" smtClean="0"/>
              <a:t>Learn to forgive</a:t>
            </a: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x-none" smtClean="0">
              <a:solidFill>
                <a:srgbClr val="9D2512"/>
              </a:solidFill>
            </a:endParaRPr>
          </a:p>
        </p:txBody>
      </p:sp>
      <p:sp>
        <p:nvSpPr>
          <p:cNvPr id="34819" name="Content Placeholder 2"/>
          <p:cNvSpPr>
            <a:spLocks noGrp="1"/>
          </p:cNvSpPr>
          <p:nvPr>
            <p:ph idx="1"/>
          </p:nvPr>
        </p:nvSpPr>
        <p:spPr>
          <a:xfrm>
            <a:off x="467544" y="980728"/>
            <a:ext cx="5184576" cy="51872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lstStyle/>
          <a:p>
            <a:pPr eaLnBrk="1" hangingPunct="1">
              <a:defRPr/>
            </a:pPr>
            <a:r>
              <a:rPr lang="en-CA" b="1" dirty="0" smtClean="0"/>
              <a:t>Strategy #5:</a:t>
            </a:r>
          </a:p>
          <a:p>
            <a:pPr algn="ctr" eaLnBrk="1" hangingPunct="1">
              <a:buFont typeface="Wingdings" pitchFamily="2" charset="2"/>
              <a:buNone/>
              <a:defRPr/>
            </a:pPr>
            <a:r>
              <a:rPr lang="en-CA" b="1" dirty="0" smtClean="0"/>
              <a:t> Make time for fun and relaxation :</a:t>
            </a:r>
          </a:p>
          <a:p>
            <a:pPr lvl="2" eaLnBrk="1" hangingPunct="1">
              <a:defRPr/>
            </a:pPr>
            <a:r>
              <a:rPr lang="en-US" b="1" dirty="0" smtClean="0"/>
              <a:t>Set aside relaxation time</a:t>
            </a:r>
          </a:p>
          <a:p>
            <a:pPr lvl="2" eaLnBrk="1" hangingPunct="1">
              <a:buFont typeface="Wingdings" pitchFamily="2" charset="2"/>
              <a:buNone/>
              <a:defRPr/>
            </a:pPr>
            <a:endParaRPr lang="en-US" b="1" dirty="0" smtClean="0"/>
          </a:p>
          <a:p>
            <a:pPr lvl="2" eaLnBrk="1" hangingPunct="1">
              <a:defRPr/>
            </a:pPr>
            <a:r>
              <a:rPr lang="en-US" b="1" dirty="0" smtClean="0"/>
              <a:t>Connect with others</a:t>
            </a:r>
          </a:p>
          <a:p>
            <a:pPr lvl="2" eaLnBrk="1" hangingPunct="1">
              <a:buFont typeface="Wingdings" pitchFamily="2" charset="2"/>
              <a:buNone/>
              <a:defRPr/>
            </a:pPr>
            <a:endParaRPr lang="en-US" b="1" dirty="0" smtClean="0"/>
          </a:p>
          <a:p>
            <a:pPr lvl="2" eaLnBrk="1" hangingPunct="1">
              <a:defRPr/>
            </a:pPr>
            <a:r>
              <a:rPr lang="en-CA" b="1" dirty="0" smtClean="0"/>
              <a:t>Do something you enjoy every day</a:t>
            </a:r>
          </a:p>
          <a:p>
            <a:pPr lvl="2" eaLnBrk="1" hangingPunct="1">
              <a:buFont typeface="Wingdings" pitchFamily="2" charset="2"/>
              <a:buNone/>
              <a:defRPr/>
            </a:pPr>
            <a:endParaRPr lang="en-CA" b="1" dirty="0" smtClean="0"/>
          </a:p>
          <a:p>
            <a:pPr lvl="2" eaLnBrk="1" hangingPunct="1">
              <a:defRPr/>
            </a:pPr>
            <a:r>
              <a:rPr lang="en-CA" b="1" dirty="0" smtClean="0"/>
              <a:t>Keep your sense of </a:t>
            </a:r>
            <a:r>
              <a:rPr lang="en-CA" b="1" dirty="0" err="1" smtClean="0"/>
              <a:t>humor</a:t>
            </a:r>
            <a:endParaRPr lang="en-US" dirty="0" smtClean="0"/>
          </a:p>
        </p:txBody>
      </p:sp>
      <p:pic>
        <p:nvPicPr>
          <p:cNvPr id="47110" name="Picture 5" descr="G:\My Pictures\deep relaxation.jpg"/>
          <p:cNvPicPr>
            <a:picLocks noChangeAspect="1" noChangeArrowheads="1"/>
          </p:cNvPicPr>
          <p:nvPr/>
        </p:nvPicPr>
        <p:blipFill>
          <a:blip r:embed="rId3"/>
          <a:srcRect/>
          <a:stretch>
            <a:fillRect/>
          </a:stretch>
        </p:blipFill>
        <p:spPr bwMode="auto">
          <a:xfrm>
            <a:off x="5795963" y="1196975"/>
            <a:ext cx="1871662" cy="1944688"/>
          </a:xfrm>
          <a:prstGeom prst="rect">
            <a:avLst/>
          </a:prstGeom>
          <a:noFill/>
          <a:ln w="9525">
            <a:noFill/>
            <a:miter lim="800000"/>
            <a:headEnd/>
            <a:tailEnd/>
          </a:ln>
        </p:spPr>
      </p:pic>
      <p:pic>
        <p:nvPicPr>
          <p:cNvPr id="47111" name="Picture 6" descr="G:\My Pictures\coffee friend.jpg"/>
          <p:cNvPicPr>
            <a:picLocks noChangeAspect="1" noChangeArrowheads="1"/>
          </p:cNvPicPr>
          <p:nvPr/>
        </p:nvPicPr>
        <p:blipFill>
          <a:blip r:embed="rId4"/>
          <a:srcRect/>
          <a:stretch>
            <a:fillRect/>
          </a:stretch>
        </p:blipFill>
        <p:spPr bwMode="auto">
          <a:xfrm>
            <a:off x="5795963" y="3860800"/>
            <a:ext cx="2160587" cy="20161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982663"/>
            <a:ext cx="7467600" cy="769937"/>
          </a:xfrm>
        </p:spPr>
        <p:txBody>
          <a:bodyPr/>
          <a:lstStyle/>
          <a:p>
            <a:pPr eaLnBrk="1" hangingPunct="1"/>
            <a:r>
              <a:rPr lang="en-US" smtClean="0"/>
              <a:t>Relaxation</a:t>
            </a:r>
            <a:endParaRPr lang="ar-EG" smtClean="0"/>
          </a:p>
        </p:txBody>
      </p:sp>
      <p:pic>
        <p:nvPicPr>
          <p:cNvPr id="48131" name="Picture 2" descr="G:\My Pictures\imagesCAH129FC.jpg"/>
          <p:cNvPicPr>
            <a:picLocks noChangeAspect="1" noChangeArrowheads="1"/>
          </p:cNvPicPr>
          <p:nvPr/>
        </p:nvPicPr>
        <p:blipFill>
          <a:blip r:embed="rId2"/>
          <a:srcRect/>
          <a:stretch>
            <a:fillRect/>
          </a:stretch>
        </p:blipFill>
        <p:spPr bwMode="auto">
          <a:xfrm>
            <a:off x="1042988" y="1989138"/>
            <a:ext cx="2317750" cy="2311400"/>
          </a:xfrm>
          <a:prstGeom prst="rect">
            <a:avLst/>
          </a:prstGeom>
          <a:noFill/>
          <a:ln w="9525">
            <a:noFill/>
            <a:miter lim="800000"/>
            <a:headEnd/>
            <a:tailEnd/>
          </a:ln>
        </p:spPr>
      </p:pic>
      <p:pic>
        <p:nvPicPr>
          <p:cNvPr id="48132" name="Picture 3" descr="G:\My Pictures\imagesCAS93TPH.jpg"/>
          <p:cNvPicPr>
            <a:picLocks noGrp="1" noChangeAspect="1" noChangeArrowheads="1"/>
          </p:cNvPicPr>
          <p:nvPr>
            <p:ph idx="1"/>
          </p:nvPr>
        </p:nvPicPr>
        <p:blipFill>
          <a:blip r:embed="rId3"/>
          <a:srcRect/>
          <a:stretch>
            <a:fillRect/>
          </a:stretch>
        </p:blipFill>
        <p:spPr>
          <a:xfrm>
            <a:off x="971550" y="4581525"/>
            <a:ext cx="1976438" cy="1943100"/>
          </a:xfrm>
          <a:noFill/>
        </p:spPr>
      </p:pic>
      <p:pic>
        <p:nvPicPr>
          <p:cNvPr id="48133" name="Picture 4" descr="G:\My Pictures\relaxation.jpg"/>
          <p:cNvPicPr>
            <a:picLocks noChangeAspect="1" noChangeArrowheads="1"/>
          </p:cNvPicPr>
          <p:nvPr/>
        </p:nvPicPr>
        <p:blipFill>
          <a:blip r:embed="rId4"/>
          <a:srcRect/>
          <a:stretch>
            <a:fillRect/>
          </a:stretch>
        </p:blipFill>
        <p:spPr bwMode="auto">
          <a:xfrm>
            <a:off x="6227763" y="4221163"/>
            <a:ext cx="1624012" cy="1882775"/>
          </a:xfrm>
          <a:prstGeom prst="rect">
            <a:avLst/>
          </a:prstGeom>
          <a:noFill/>
          <a:ln w="9525">
            <a:noFill/>
            <a:miter lim="800000"/>
            <a:headEnd/>
            <a:tailEnd/>
          </a:ln>
        </p:spPr>
      </p:pic>
      <p:pic>
        <p:nvPicPr>
          <p:cNvPr id="48134" name="Picture 5" descr="G:\My Pictures\rel.bmp"/>
          <p:cNvPicPr>
            <a:picLocks noChangeAspect="1" noChangeArrowheads="1"/>
          </p:cNvPicPr>
          <p:nvPr/>
        </p:nvPicPr>
        <p:blipFill>
          <a:blip r:embed="rId5"/>
          <a:srcRect/>
          <a:stretch>
            <a:fillRect/>
          </a:stretch>
        </p:blipFill>
        <p:spPr bwMode="auto">
          <a:xfrm>
            <a:off x="4427538" y="1989138"/>
            <a:ext cx="3079750" cy="1998662"/>
          </a:xfrm>
          <a:prstGeom prst="rect">
            <a:avLst/>
          </a:prstGeom>
          <a:noFill/>
          <a:ln w="9525">
            <a:noFill/>
            <a:miter lim="800000"/>
            <a:headEnd/>
            <a:tailEnd/>
          </a:ln>
        </p:spPr>
      </p:pic>
      <p:pic>
        <p:nvPicPr>
          <p:cNvPr id="48135" name="Picture 6" descr="G:\My Pictures\rose relief.bmp"/>
          <p:cNvPicPr>
            <a:picLocks noChangeAspect="1" noChangeArrowheads="1"/>
          </p:cNvPicPr>
          <p:nvPr/>
        </p:nvPicPr>
        <p:blipFill>
          <a:blip r:embed="rId6"/>
          <a:srcRect/>
          <a:stretch>
            <a:fillRect/>
          </a:stretch>
        </p:blipFill>
        <p:spPr bwMode="auto">
          <a:xfrm>
            <a:off x="3492500" y="4292600"/>
            <a:ext cx="2232025" cy="15843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50825" y="333375"/>
            <a:ext cx="7467600" cy="1431925"/>
          </a:xfrm>
        </p:spPr>
        <p:txBody>
          <a:bodyPr/>
          <a:lstStyle/>
          <a:p>
            <a:pPr eaLnBrk="1" hangingPunct="1"/>
            <a:endParaRPr lang="x-none" smtClean="0">
              <a:solidFill>
                <a:srgbClr val="9D2512"/>
              </a:solidFill>
            </a:endParaRPr>
          </a:p>
        </p:txBody>
      </p:sp>
      <p:sp>
        <p:nvSpPr>
          <p:cNvPr id="35843" name="Content Placeholder 2"/>
          <p:cNvSpPr>
            <a:spLocks noGrp="1"/>
          </p:cNvSpPr>
          <p:nvPr>
            <p:ph idx="1"/>
          </p:nvPr>
        </p:nvSpPr>
        <p:spPr>
          <a:xfrm>
            <a:off x="395536" y="404664"/>
            <a:ext cx="7272808" cy="6048672"/>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p:spPr>
        <p:txBody>
          <a:bodyPr/>
          <a:lstStyle/>
          <a:p>
            <a:pPr eaLnBrk="1" hangingPunct="1">
              <a:defRPr/>
            </a:pPr>
            <a:r>
              <a:rPr lang="en-CA" b="1" dirty="0" smtClean="0"/>
              <a:t>Strategy #6: </a:t>
            </a:r>
          </a:p>
          <a:p>
            <a:pPr algn="ctr" eaLnBrk="1" hangingPunct="1">
              <a:buFont typeface="Wingdings" pitchFamily="2" charset="2"/>
              <a:buNone/>
              <a:defRPr/>
            </a:pPr>
            <a:r>
              <a:rPr lang="en-CA" b="1" dirty="0" smtClean="0"/>
              <a:t>Adopt a healthy lifestyle:</a:t>
            </a:r>
          </a:p>
          <a:p>
            <a:pPr lvl="2" eaLnBrk="1" hangingPunct="1">
              <a:defRPr/>
            </a:pPr>
            <a:endParaRPr lang="en-US" b="1" dirty="0" smtClean="0"/>
          </a:p>
          <a:p>
            <a:pPr lvl="2" eaLnBrk="1" hangingPunct="1">
              <a:defRPr/>
            </a:pPr>
            <a:r>
              <a:rPr lang="en-US" b="1" dirty="0" smtClean="0"/>
              <a:t>Exercise regularly</a:t>
            </a:r>
          </a:p>
          <a:p>
            <a:pPr lvl="2" eaLnBrk="1" hangingPunct="1">
              <a:buFont typeface="Wingdings" pitchFamily="2" charset="2"/>
              <a:buNone/>
              <a:defRPr/>
            </a:pPr>
            <a:endParaRPr lang="en-US" b="1" dirty="0" smtClean="0"/>
          </a:p>
          <a:p>
            <a:pPr lvl="2" eaLnBrk="1" hangingPunct="1">
              <a:defRPr/>
            </a:pPr>
            <a:r>
              <a:rPr lang="en-US" b="1" dirty="0" smtClean="0"/>
              <a:t>Eat a healthy diet</a:t>
            </a:r>
          </a:p>
          <a:p>
            <a:pPr lvl="2" eaLnBrk="1" hangingPunct="1">
              <a:buFont typeface="Wingdings" pitchFamily="2" charset="2"/>
              <a:buNone/>
              <a:defRPr/>
            </a:pPr>
            <a:endParaRPr lang="en-US" b="1" dirty="0" smtClean="0"/>
          </a:p>
          <a:p>
            <a:pPr lvl="2" eaLnBrk="1" hangingPunct="1">
              <a:defRPr/>
            </a:pPr>
            <a:r>
              <a:rPr lang="en-US" b="1" dirty="0" smtClean="0"/>
              <a:t>Reduce caffeine and sugar</a:t>
            </a:r>
          </a:p>
          <a:p>
            <a:pPr lvl="2" eaLnBrk="1" hangingPunct="1">
              <a:buFont typeface="Wingdings" pitchFamily="2" charset="2"/>
              <a:buNone/>
              <a:defRPr/>
            </a:pPr>
            <a:endParaRPr lang="en-US" b="1" dirty="0" smtClean="0"/>
          </a:p>
          <a:p>
            <a:pPr lvl="2" eaLnBrk="1" hangingPunct="1">
              <a:defRPr/>
            </a:pPr>
            <a:r>
              <a:rPr lang="en-CA" b="1" dirty="0" smtClean="0"/>
              <a:t>Avoid alcohol, cigarettes, and drugs</a:t>
            </a:r>
          </a:p>
          <a:p>
            <a:pPr lvl="2" eaLnBrk="1" hangingPunct="1">
              <a:defRPr/>
            </a:pPr>
            <a:r>
              <a:rPr lang="en-US" b="1" dirty="0" smtClean="0"/>
              <a:t>Get enough sleep</a:t>
            </a:r>
            <a:endParaRPr lang="en-US" dirty="0" smtClean="0"/>
          </a:p>
        </p:txBody>
      </p:sp>
      <p:pic>
        <p:nvPicPr>
          <p:cNvPr id="49158" name="Picture 6" descr="HEALT024"/>
          <p:cNvPicPr>
            <a:picLocks noChangeAspect="1" noChangeArrowheads="1"/>
          </p:cNvPicPr>
          <p:nvPr/>
        </p:nvPicPr>
        <p:blipFill>
          <a:blip r:embed="rId3"/>
          <a:srcRect/>
          <a:stretch>
            <a:fillRect/>
          </a:stretch>
        </p:blipFill>
        <p:spPr bwMode="auto">
          <a:xfrm>
            <a:off x="5364163" y="5084763"/>
            <a:ext cx="1223962" cy="1157287"/>
          </a:xfrm>
          <a:prstGeom prst="rect">
            <a:avLst/>
          </a:prstGeom>
          <a:noFill/>
          <a:ln w="9525">
            <a:noFill/>
            <a:miter lim="800000"/>
            <a:headEnd/>
            <a:tailEnd/>
          </a:ln>
        </p:spPr>
      </p:pic>
      <p:pic>
        <p:nvPicPr>
          <p:cNvPr id="49159" name="Picture 7" descr="CMEN016"/>
          <p:cNvPicPr>
            <a:picLocks noChangeAspect="1" noChangeArrowheads="1"/>
          </p:cNvPicPr>
          <p:nvPr/>
        </p:nvPicPr>
        <p:blipFill>
          <a:blip r:embed="rId4"/>
          <a:srcRect/>
          <a:stretch>
            <a:fillRect/>
          </a:stretch>
        </p:blipFill>
        <p:spPr bwMode="auto">
          <a:xfrm>
            <a:off x="6516688" y="1844675"/>
            <a:ext cx="1211262" cy="1800225"/>
          </a:xfrm>
          <a:prstGeom prst="rect">
            <a:avLst/>
          </a:prstGeom>
          <a:noFill/>
          <a:ln w="9525">
            <a:noFill/>
            <a:miter lim="800000"/>
            <a:headEnd/>
            <a:tailEnd/>
          </a:ln>
        </p:spPr>
      </p:pic>
      <p:pic>
        <p:nvPicPr>
          <p:cNvPr id="49160" name="Picture 5" descr="HEALT011"/>
          <p:cNvPicPr>
            <a:picLocks noChangeAspect="1" noChangeArrowheads="1"/>
          </p:cNvPicPr>
          <p:nvPr/>
        </p:nvPicPr>
        <p:blipFill>
          <a:blip r:embed="rId5"/>
          <a:srcRect/>
          <a:stretch>
            <a:fillRect/>
          </a:stretch>
        </p:blipFill>
        <p:spPr bwMode="auto">
          <a:xfrm>
            <a:off x="5003800" y="1628775"/>
            <a:ext cx="1008063" cy="194468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US" b="1" dirty="0" smtClean="0">
                <a:solidFill>
                  <a:srgbClr val="9D2512"/>
                </a:solidFill>
              </a:rPr>
              <a:t>Examination stress , how to handle it?</a:t>
            </a:r>
          </a:p>
        </p:txBody>
      </p:sp>
      <p:pic>
        <p:nvPicPr>
          <p:cNvPr id="50179" name="Picture 2" descr="G:\My Pictures\exam anx.jpg"/>
          <p:cNvPicPr>
            <a:picLocks noGrp="1" noChangeAspect="1" noChangeArrowheads="1"/>
          </p:cNvPicPr>
          <p:nvPr>
            <p:ph idx="1"/>
          </p:nvPr>
        </p:nvPicPr>
        <p:blipFill>
          <a:blip r:embed="rId2"/>
          <a:srcRect t="8092"/>
          <a:stretch>
            <a:fillRect/>
          </a:stretch>
        </p:blipFill>
        <p:spPr>
          <a:xfrm>
            <a:off x="1835150" y="2781300"/>
            <a:ext cx="4537075" cy="2447925"/>
          </a:xfr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pPr eaLnBrk="1" hangingPunct="1">
              <a:defRPr/>
            </a:pPr>
            <a:r>
              <a:rPr lang="en-US" b="1" dirty="0" smtClean="0">
                <a:solidFill>
                  <a:srgbClr val="9D2512"/>
                </a:solidFill>
              </a:rPr>
              <a:t>Examination stress , how to handle it?</a:t>
            </a:r>
          </a:p>
        </p:txBody>
      </p:sp>
      <p:sp>
        <p:nvSpPr>
          <p:cNvPr id="51203" name="Content Placeholder 2"/>
          <p:cNvSpPr>
            <a:spLocks noGrp="1"/>
          </p:cNvSpPr>
          <p:nvPr>
            <p:ph idx="1"/>
          </p:nvPr>
        </p:nvSpPr>
        <p:spPr>
          <a:xfrm>
            <a:off x="228600" y="1981200"/>
            <a:ext cx="5207000" cy="4543425"/>
          </a:xfrm>
        </p:spPr>
        <p:txBody>
          <a:bodyPr/>
          <a:lstStyle/>
          <a:p>
            <a:pPr eaLnBrk="1" hangingPunct="1"/>
            <a:r>
              <a:rPr lang="en-US" smtClean="0"/>
              <a:t>Preparation :</a:t>
            </a:r>
          </a:p>
          <a:p>
            <a:pPr lvl="1" eaLnBrk="1" hangingPunct="1"/>
            <a:r>
              <a:rPr lang="en-US" smtClean="0"/>
              <a:t>Simple study routine , have a clear plan of action</a:t>
            </a:r>
          </a:p>
          <a:p>
            <a:pPr lvl="1" eaLnBrk="1" hangingPunct="1"/>
            <a:r>
              <a:rPr lang="en-US" smtClean="0"/>
              <a:t>Adequate early preparation</a:t>
            </a:r>
          </a:p>
          <a:p>
            <a:pPr lvl="1" eaLnBrk="1" hangingPunct="1"/>
            <a:r>
              <a:rPr lang="en-US" smtClean="0"/>
              <a:t>Regular and systematic revision</a:t>
            </a:r>
          </a:p>
          <a:p>
            <a:pPr lvl="1" eaLnBrk="1" hangingPunct="1"/>
            <a:r>
              <a:rPr lang="en-US" smtClean="0"/>
              <a:t>Practice  (Mock exams) as it would reduce anxiety </a:t>
            </a:r>
          </a:p>
        </p:txBody>
      </p:sp>
      <p:pic>
        <p:nvPicPr>
          <p:cNvPr id="51204" name="Picture 4" descr="G:\My Pictures\stress books.jpg"/>
          <p:cNvPicPr>
            <a:picLocks noChangeAspect="1" noChangeArrowheads="1"/>
          </p:cNvPicPr>
          <p:nvPr/>
        </p:nvPicPr>
        <p:blipFill>
          <a:blip r:embed="rId3"/>
          <a:srcRect/>
          <a:stretch>
            <a:fillRect/>
          </a:stretch>
        </p:blipFill>
        <p:spPr bwMode="auto">
          <a:xfrm>
            <a:off x="5435600" y="2708275"/>
            <a:ext cx="2187575" cy="244951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pPr eaLnBrk="1" hangingPunct="1">
              <a:defRPr/>
            </a:pPr>
            <a:r>
              <a:rPr lang="en-US" b="1" smtClean="0">
                <a:solidFill>
                  <a:srgbClr val="9D2512"/>
                </a:solidFill>
              </a:rPr>
              <a:t>Examination stress , how to handle it</a:t>
            </a:r>
          </a:p>
        </p:txBody>
      </p:sp>
      <p:sp>
        <p:nvSpPr>
          <p:cNvPr id="52227" name="Content Placeholder 2"/>
          <p:cNvSpPr>
            <a:spLocks noGrp="1"/>
          </p:cNvSpPr>
          <p:nvPr>
            <p:ph idx="1"/>
          </p:nvPr>
        </p:nvSpPr>
        <p:spPr/>
        <p:txBody>
          <a:bodyPr/>
          <a:lstStyle/>
          <a:p>
            <a:pPr eaLnBrk="1" hangingPunct="1"/>
            <a:r>
              <a:rPr lang="en-US" smtClean="0"/>
              <a:t>Time management ;</a:t>
            </a:r>
          </a:p>
          <a:p>
            <a:pPr lvl="1" eaLnBrk="1" hangingPunct="1"/>
            <a:r>
              <a:rPr lang="en-US" smtClean="0"/>
              <a:t>Priority tasks , evaluate how you are budgeting your time.</a:t>
            </a:r>
          </a:p>
          <a:p>
            <a:pPr lvl="1" eaLnBrk="1" hangingPunct="1"/>
            <a:r>
              <a:rPr lang="en-US" smtClean="0"/>
              <a:t>Set achievable goals keeping in mind your strengths and weakness</a:t>
            </a:r>
          </a:p>
          <a:p>
            <a:pPr lvl="1" eaLnBrk="1" hangingPunct="1"/>
            <a:r>
              <a:rPr lang="en-US" smtClean="0"/>
              <a:t>Make a realistic schedule and follow it through.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pPr eaLnBrk="1" hangingPunct="1">
              <a:defRPr/>
            </a:pPr>
            <a:r>
              <a:rPr lang="en-US" b="1" smtClean="0">
                <a:solidFill>
                  <a:srgbClr val="9D2512"/>
                </a:solidFill>
              </a:rPr>
              <a:t>Examination stress , how to handle it</a:t>
            </a:r>
          </a:p>
        </p:txBody>
      </p:sp>
      <p:sp>
        <p:nvSpPr>
          <p:cNvPr id="53251" name="Content Placeholder 2"/>
          <p:cNvSpPr>
            <a:spLocks noGrp="1"/>
          </p:cNvSpPr>
          <p:nvPr>
            <p:ph idx="1"/>
          </p:nvPr>
        </p:nvSpPr>
        <p:spPr>
          <a:xfrm>
            <a:off x="250825" y="2133600"/>
            <a:ext cx="7543800" cy="3463925"/>
          </a:xfrm>
        </p:spPr>
        <p:txBody>
          <a:bodyPr/>
          <a:lstStyle/>
          <a:p>
            <a:pPr eaLnBrk="1" hangingPunct="1"/>
            <a:r>
              <a:rPr lang="en-US" smtClean="0"/>
              <a:t>Motivation;</a:t>
            </a:r>
          </a:p>
          <a:p>
            <a:pPr lvl="1" eaLnBrk="1" hangingPunct="1"/>
            <a:r>
              <a:rPr lang="en-US" smtClean="0"/>
              <a:t>Drive to achieve goals</a:t>
            </a:r>
          </a:p>
          <a:p>
            <a:pPr lvl="1" eaLnBrk="1" hangingPunct="1"/>
            <a:r>
              <a:rPr lang="en-US" smtClean="0"/>
              <a:t>Don’t get discouraged’ learn to appreciate your strengths</a:t>
            </a:r>
          </a:p>
          <a:p>
            <a:pPr lvl="1" eaLnBrk="1" hangingPunct="1"/>
            <a:r>
              <a:rPr lang="en-US" smtClean="0"/>
              <a:t>Learn from mistakes</a:t>
            </a:r>
          </a:p>
          <a:p>
            <a:pPr lvl="1" eaLnBrk="1" hangingPunct="1"/>
            <a:r>
              <a:rPr lang="en-US" smtClean="0"/>
              <a:t>Visualize success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defRPr/>
            </a:pPr>
            <a:r>
              <a:rPr lang="en-US" b="1" smtClean="0">
                <a:solidFill>
                  <a:srgbClr val="9D2512"/>
                </a:solidFill>
              </a:rPr>
              <a:t>Examination stress , how to handle it</a:t>
            </a:r>
          </a:p>
        </p:txBody>
      </p:sp>
      <p:sp>
        <p:nvSpPr>
          <p:cNvPr id="54275" name="Content Placeholder 2"/>
          <p:cNvSpPr>
            <a:spLocks noGrp="1"/>
          </p:cNvSpPr>
          <p:nvPr>
            <p:ph idx="1"/>
          </p:nvPr>
        </p:nvSpPr>
        <p:spPr>
          <a:xfrm>
            <a:off x="228600" y="1981200"/>
            <a:ext cx="7543800" cy="4400550"/>
          </a:xfrm>
        </p:spPr>
        <p:txBody>
          <a:bodyPr/>
          <a:lstStyle/>
          <a:p>
            <a:pPr eaLnBrk="1" hangingPunct="1"/>
            <a:r>
              <a:rPr lang="en-US" smtClean="0"/>
              <a:t>Maintain confidence ;</a:t>
            </a:r>
          </a:p>
          <a:p>
            <a:pPr lvl="1" eaLnBrk="1" hangingPunct="1"/>
            <a:r>
              <a:rPr lang="en-US" sz="2400" b="1" smtClean="0"/>
              <a:t>Know yourself </a:t>
            </a:r>
            <a:r>
              <a:rPr lang="en-US" sz="2400" smtClean="0"/>
              <a:t>, have an accurate perception of yourself ( to look at yourself without any judgment is of the greatest importance , because that is the only way you can understand and know about yourself ) J.KRISHNAMURTI.</a:t>
            </a:r>
          </a:p>
          <a:p>
            <a:pPr lvl="1" eaLnBrk="1" hangingPunct="1">
              <a:buFontTx/>
              <a:buNone/>
            </a:pPr>
            <a:endParaRPr lang="en-US" sz="2400" smtClean="0"/>
          </a:p>
          <a:p>
            <a:pPr lvl="1" eaLnBrk="1" hangingPunct="1"/>
            <a:r>
              <a:rPr lang="en-US" sz="2400" smtClean="0"/>
              <a:t>Resist comparisons , don’t compare yourself to other people .compare yourself to the best you can do . In other  words , </a:t>
            </a:r>
            <a:r>
              <a:rPr lang="en-US" sz="2400" b="1" smtClean="0">
                <a:solidFill>
                  <a:srgbClr val="FF0000"/>
                </a:solidFill>
              </a:rPr>
              <a:t>compete within yourself.</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750" y="981075"/>
            <a:ext cx="7467600" cy="769938"/>
          </a:xfrm>
        </p:spPr>
        <p:txBody>
          <a:bodyPr/>
          <a:lstStyle/>
          <a:p>
            <a:pPr eaLnBrk="1" hangingPunct="1"/>
            <a:r>
              <a:rPr lang="en-US" smtClean="0"/>
              <a:t>Are you stressed?</a:t>
            </a:r>
          </a:p>
        </p:txBody>
      </p:sp>
      <p:pic>
        <p:nvPicPr>
          <p:cNvPr id="10243" name="Picture 2" descr="stress def.jpg"/>
          <p:cNvPicPr>
            <a:picLocks noChangeAspect="1"/>
          </p:cNvPicPr>
          <p:nvPr/>
        </p:nvPicPr>
        <p:blipFill>
          <a:blip r:embed="rId2"/>
          <a:srcRect/>
          <a:stretch>
            <a:fillRect/>
          </a:stretch>
        </p:blipFill>
        <p:spPr bwMode="auto">
          <a:xfrm>
            <a:off x="3132138" y="2492375"/>
            <a:ext cx="2087562" cy="216058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b="1" smtClean="0">
                <a:solidFill>
                  <a:srgbClr val="9D2512"/>
                </a:solidFill>
              </a:rPr>
              <a:t>Last but not least</a:t>
            </a:r>
          </a:p>
        </p:txBody>
      </p:sp>
      <p:sp>
        <p:nvSpPr>
          <p:cNvPr id="55299" name="Content Placeholder 2"/>
          <p:cNvSpPr>
            <a:spLocks noGrp="1"/>
          </p:cNvSpPr>
          <p:nvPr>
            <p:ph idx="1"/>
          </p:nvPr>
        </p:nvSpPr>
        <p:spPr>
          <a:xfrm>
            <a:off x="228600" y="1981200"/>
            <a:ext cx="6072188" cy="4114800"/>
          </a:xfrm>
        </p:spPr>
        <p:txBody>
          <a:bodyPr/>
          <a:lstStyle/>
          <a:p>
            <a:pPr eaLnBrk="1" hangingPunct="1"/>
            <a:r>
              <a:rPr lang="en-US" smtClean="0"/>
              <a:t>Have a balanced diet and get adequate sleep</a:t>
            </a:r>
          </a:p>
          <a:p>
            <a:pPr eaLnBrk="1" hangingPunct="1">
              <a:buFont typeface="Wingdings" pitchFamily="2" charset="2"/>
              <a:buNone/>
            </a:pPr>
            <a:endParaRPr lang="en-US" smtClean="0"/>
          </a:p>
          <a:p>
            <a:pPr eaLnBrk="1" hangingPunct="1"/>
            <a:r>
              <a:rPr lang="en-US" smtClean="0"/>
              <a:t>Do your best!</a:t>
            </a:r>
          </a:p>
          <a:p>
            <a:pPr eaLnBrk="1" hangingPunct="1">
              <a:buFont typeface="Wingdings" pitchFamily="2" charset="2"/>
              <a:buNone/>
            </a:pPr>
            <a:endParaRPr lang="en-US" smtClean="0"/>
          </a:p>
          <a:p>
            <a:pPr eaLnBrk="1" hangingPunct="1"/>
            <a:r>
              <a:rPr lang="en-US" smtClean="0"/>
              <a:t>Above all think  there is life  beyond revision and exams !!</a:t>
            </a:r>
          </a:p>
        </p:txBody>
      </p:sp>
      <p:pic>
        <p:nvPicPr>
          <p:cNvPr id="55300" name="Picture 6" descr="G:\My Pictures\balanced life.jpg"/>
          <p:cNvPicPr>
            <a:picLocks noChangeAspect="1" noChangeArrowheads="1"/>
          </p:cNvPicPr>
          <p:nvPr/>
        </p:nvPicPr>
        <p:blipFill>
          <a:blip r:embed="rId3"/>
          <a:srcRect/>
          <a:stretch>
            <a:fillRect/>
          </a:stretch>
        </p:blipFill>
        <p:spPr bwMode="auto">
          <a:xfrm>
            <a:off x="4932363" y="2636838"/>
            <a:ext cx="2471737" cy="22320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fontAlgn="auto" hangingPunct="1">
              <a:spcAft>
                <a:spcPts val="0"/>
              </a:spcAft>
              <a:defRPr/>
            </a:pPr>
            <a:r>
              <a:rPr lang="en-US" sz="3600" b="1" i="1" dirty="0">
                <a:solidFill>
                  <a:schemeClr val="accent3">
                    <a:lumMod val="75000"/>
                  </a:schemeClr>
                </a:solidFill>
              </a:rPr>
              <a:t>CONCLUSION</a:t>
            </a:r>
          </a:p>
        </p:txBody>
      </p:sp>
      <p:sp>
        <p:nvSpPr>
          <p:cNvPr id="88068" name="Rectangle 4"/>
          <p:cNvSpPr>
            <a:spLocks noGrp="1" noChangeArrowheads="1"/>
          </p:cNvSpPr>
          <p:nvPr>
            <p:ph idx="1"/>
          </p:nvPr>
        </p:nvSpPr>
        <p:spPr>
          <a:xfrm>
            <a:off x="762000" y="1981200"/>
            <a:ext cx="7315200" cy="3352800"/>
          </a:xfrm>
        </p:spPr>
        <p:txBody>
          <a:bodyPr>
            <a:normAutofit lnSpcReduction="10000"/>
          </a:bodyPr>
          <a:lstStyle/>
          <a:p>
            <a:pPr marL="0" indent="0" algn="just" eaLnBrk="1" fontAlgn="auto" hangingPunct="1">
              <a:spcAft>
                <a:spcPts val="0"/>
              </a:spcAft>
              <a:defRPr/>
            </a:pPr>
            <a:r>
              <a:rPr lang="en-US" sz="2800" b="1" dirty="0"/>
              <a:t>One third of the illnesses are caused by </a:t>
            </a:r>
            <a:r>
              <a:rPr lang="en-US" sz="2800" b="1" dirty="0" smtClean="0"/>
              <a:t>stress</a:t>
            </a:r>
            <a:r>
              <a:rPr lang="en-US" sz="2800" b="1" dirty="0"/>
              <a:t>, either directly or </a:t>
            </a:r>
            <a:r>
              <a:rPr lang="en-US" sz="2800" b="1" dirty="0" smtClean="0"/>
              <a:t>indirectly.</a:t>
            </a:r>
          </a:p>
          <a:p>
            <a:pPr marL="0" indent="0" algn="just" eaLnBrk="1" fontAlgn="auto" hangingPunct="1">
              <a:spcAft>
                <a:spcPts val="0"/>
              </a:spcAft>
              <a:buFont typeface="Wingdings 2" pitchFamily="18" charset="2"/>
              <a:buNone/>
              <a:defRPr/>
            </a:pPr>
            <a:endParaRPr lang="en-US" sz="2800" b="1" dirty="0" smtClean="0"/>
          </a:p>
          <a:p>
            <a:pPr marL="0" indent="0" algn="just" eaLnBrk="1" fontAlgn="auto" hangingPunct="1">
              <a:spcAft>
                <a:spcPts val="0"/>
              </a:spcAft>
              <a:defRPr/>
            </a:pPr>
            <a:r>
              <a:rPr lang="en-US" sz="2800" b="1" dirty="0" smtClean="0"/>
              <a:t>If </a:t>
            </a:r>
            <a:r>
              <a:rPr lang="en-US" sz="2800" b="1" dirty="0"/>
              <a:t>handled properly, </a:t>
            </a:r>
            <a:endParaRPr lang="en-US" sz="2800" b="1" dirty="0" smtClean="0"/>
          </a:p>
          <a:p>
            <a:pPr marL="274638" lvl="1" indent="0" algn="just" eaLnBrk="1" fontAlgn="auto" hangingPunct="1">
              <a:spcAft>
                <a:spcPts val="0"/>
              </a:spcAft>
              <a:defRPr/>
            </a:pPr>
            <a:r>
              <a:rPr lang="en-US" sz="2300" b="1" dirty="0" smtClean="0"/>
              <a:t>Stress </a:t>
            </a:r>
            <a:r>
              <a:rPr lang="en-US" sz="2300" b="1" dirty="0"/>
              <a:t>can help improve performance, </a:t>
            </a:r>
            <a:endParaRPr lang="en-US" sz="2300" b="1" dirty="0" smtClean="0"/>
          </a:p>
          <a:p>
            <a:pPr marL="274638" lvl="1" indent="0" algn="just" eaLnBrk="1" fontAlgn="auto" hangingPunct="1">
              <a:spcAft>
                <a:spcPts val="0"/>
              </a:spcAft>
              <a:defRPr/>
            </a:pPr>
            <a:r>
              <a:rPr lang="en-US" sz="2300" b="1" dirty="0" smtClean="0"/>
              <a:t>but </a:t>
            </a:r>
            <a:r>
              <a:rPr lang="en-US" sz="2300" b="1" dirty="0"/>
              <a:t>too much stress without appropriate strategy to control it can be harmful for the mind and the body.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982663"/>
            <a:ext cx="7467600" cy="769937"/>
          </a:xfrm>
        </p:spPr>
        <p:txBody>
          <a:bodyPr/>
          <a:lstStyle/>
          <a:p>
            <a:pPr eaLnBrk="1" hangingPunct="1"/>
            <a:endParaRPr lang="x-none" smtClean="0">
              <a:solidFill>
                <a:srgbClr val="9D2512"/>
              </a:solidFill>
            </a:endParaRPr>
          </a:p>
        </p:txBody>
      </p:sp>
      <p:sp>
        <p:nvSpPr>
          <p:cNvPr id="3" name="Content Placeholder 2"/>
          <p:cNvSpPr>
            <a:spLocks noGrp="1"/>
          </p:cNvSpPr>
          <p:nvPr>
            <p:ph idx="1"/>
          </p:nvPr>
        </p:nvSpPr>
        <p:spPr>
          <a:xfrm>
            <a:off x="228600" y="1916113"/>
            <a:ext cx="7543800" cy="4114800"/>
          </a:xfrm>
        </p:spPr>
        <p:txBody>
          <a:bodyPr>
            <a:normAutofit/>
          </a:bodyPr>
          <a:lstStyle/>
          <a:p>
            <a:pPr marL="342900" lvl="2" indent="-342900" eaLnBrk="1" fontAlgn="auto" hangingPunct="1">
              <a:spcAft>
                <a:spcPts val="0"/>
              </a:spcAft>
              <a:buClr>
                <a:schemeClr val="hlink"/>
              </a:buClr>
              <a:buFont typeface="Wingdings" pitchFamily="2" charset="2"/>
              <a:buBlip>
                <a:blip r:embed="rId3"/>
              </a:buBlip>
              <a:defRPr/>
            </a:pPr>
            <a:r>
              <a:rPr lang="en-US" b="1" dirty="0" smtClean="0">
                <a:solidFill>
                  <a:srgbClr val="0070C0"/>
                </a:solidFill>
              </a:rPr>
              <a:t> </a:t>
            </a:r>
            <a:r>
              <a:rPr lang="en-CA" b="1" dirty="0" smtClean="0">
                <a:solidFill>
                  <a:srgbClr val="0070C0"/>
                </a:solidFill>
              </a:rPr>
              <a:t> </a:t>
            </a:r>
            <a:r>
              <a:rPr lang="en-CA" dirty="0" smtClean="0"/>
              <a:t>There is a lot that you can do to avoid burnout</a:t>
            </a:r>
          </a:p>
          <a:p>
            <a:pPr marL="342900" lvl="2" indent="-342900" eaLnBrk="1" fontAlgn="auto" hangingPunct="1">
              <a:spcAft>
                <a:spcPts val="0"/>
              </a:spcAft>
              <a:buClr>
                <a:schemeClr val="hlink"/>
              </a:buClr>
              <a:buFont typeface="Wingdings" pitchFamily="2" charset="2"/>
              <a:buBlip>
                <a:blip r:embed="rId3"/>
              </a:buBlip>
              <a:defRPr/>
            </a:pPr>
            <a:endParaRPr lang="en-CA" dirty="0" smtClean="0"/>
          </a:p>
          <a:p>
            <a:pPr marL="342900" lvl="2" indent="-342900" eaLnBrk="1" fontAlgn="auto" hangingPunct="1">
              <a:spcAft>
                <a:spcPts val="0"/>
              </a:spcAft>
              <a:buClr>
                <a:schemeClr val="hlink"/>
              </a:buClr>
              <a:buFont typeface="Wingdings" pitchFamily="2" charset="2"/>
              <a:buBlip>
                <a:blip r:embed="rId3"/>
              </a:buBlip>
              <a:defRPr/>
            </a:pPr>
            <a:r>
              <a:rPr lang="en-CA" dirty="0" smtClean="0"/>
              <a:t>The most important thing is to recognize that you are at risk, and take this seriously</a:t>
            </a:r>
          </a:p>
          <a:p>
            <a:pPr marL="822960" lvl="2" eaLnBrk="1" fontAlgn="auto" hangingPunct="1">
              <a:spcAft>
                <a:spcPts val="0"/>
              </a:spcAft>
              <a:buClr>
                <a:schemeClr val="accent3"/>
              </a:buClr>
              <a:buFont typeface="Wingdings 2"/>
              <a:buChar char=""/>
              <a:defRPr/>
            </a:pPr>
            <a:r>
              <a:rPr lang="en-CA" dirty="0" smtClean="0"/>
              <a:t>If you can </a:t>
            </a:r>
          </a:p>
          <a:p>
            <a:pPr marL="1097280" lvl="3" eaLnBrk="1" fontAlgn="auto" hangingPunct="1">
              <a:spcAft>
                <a:spcPts val="0"/>
              </a:spcAft>
              <a:buClr>
                <a:schemeClr val="accent4"/>
              </a:buClr>
              <a:buFont typeface="Wingdings"/>
              <a:buChar char=""/>
              <a:defRPr/>
            </a:pPr>
            <a:r>
              <a:rPr lang="en-CA" sz="2400" dirty="0" smtClean="0"/>
              <a:t>focus on managing workload,</a:t>
            </a:r>
          </a:p>
          <a:p>
            <a:pPr marL="1097280" lvl="3" eaLnBrk="1" fontAlgn="auto" hangingPunct="1">
              <a:spcAft>
                <a:spcPts val="0"/>
              </a:spcAft>
              <a:buClr>
                <a:schemeClr val="accent4"/>
              </a:buClr>
              <a:buFont typeface="Wingdings"/>
              <a:buChar char=""/>
              <a:defRPr/>
            </a:pPr>
            <a:r>
              <a:rPr lang="en-CA" sz="2400" dirty="0" smtClean="0"/>
              <a:t> dealing with people problems,</a:t>
            </a:r>
          </a:p>
          <a:p>
            <a:pPr marL="1097280" lvl="3" eaLnBrk="1" fontAlgn="auto" hangingPunct="1">
              <a:spcAft>
                <a:spcPts val="0"/>
              </a:spcAft>
              <a:buClr>
                <a:schemeClr val="accent4"/>
              </a:buClr>
              <a:buFont typeface="Wingdings"/>
              <a:buChar char=""/>
              <a:defRPr/>
            </a:pPr>
            <a:r>
              <a:rPr lang="en-CA" sz="2400" dirty="0" smtClean="0"/>
              <a:t>avoiding exhaustion and protecting the meaning of your work</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oses"/>
          <p:cNvPicPr>
            <a:picLocks noChangeAspect="1" noChangeArrowheads="1"/>
          </p:cNvPicPr>
          <p:nvPr/>
        </p:nvPicPr>
        <p:blipFill>
          <a:blip r:embed="rId2"/>
          <a:srcRect/>
          <a:stretch>
            <a:fillRect/>
          </a:stretch>
        </p:blipFill>
        <p:spPr bwMode="auto">
          <a:xfrm>
            <a:off x="0" y="-26988"/>
            <a:ext cx="9144000" cy="6858001"/>
          </a:xfrm>
          <a:prstGeom prst="rect">
            <a:avLst/>
          </a:prstGeom>
          <a:noFill/>
          <a:ln w="9525">
            <a:noFill/>
            <a:miter lim="800000"/>
            <a:headEnd/>
            <a:tailEnd/>
          </a:ln>
        </p:spPr>
      </p:pic>
      <p:sp>
        <p:nvSpPr>
          <p:cNvPr id="362499" name="Text Box 3"/>
          <p:cNvSpPr txBox="1">
            <a:spLocks noChangeArrowheads="1"/>
          </p:cNvSpPr>
          <p:nvPr/>
        </p:nvSpPr>
        <p:spPr bwMode="auto">
          <a:xfrm>
            <a:off x="685800" y="228600"/>
            <a:ext cx="2438400" cy="914400"/>
          </a:xfrm>
          <a:prstGeom prst="rect">
            <a:avLst/>
          </a:prstGeom>
          <a:noFill/>
          <a:ln w="9525">
            <a:noFill/>
            <a:miter lim="800000"/>
            <a:headEnd/>
            <a:tailEnd/>
          </a:ln>
          <a:effectLst/>
        </p:spPr>
        <p:txBody>
          <a:bodyPr>
            <a:spAutoFit/>
          </a:bodyPr>
          <a:lstStyle/>
          <a:p>
            <a:pPr algn="ctr">
              <a:spcBef>
                <a:spcPct val="50000"/>
              </a:spcBef>
              <a:defRPr/>
            </a:pPr>
            <a:r>
              <a:rPr lang="en-US" sz="5400" i="1" dirty="0">
                <a:solidFill>
                  <a:schemeClr val="bg1">
                    <a:lumMod val="95000"/>
                  </a:schemeClr>
                </a:solidFill>
                <a:latin typeface="Times New Roman" pitchFamily="18" charset="0"/>
                <a:cs typeface="Times New Roman" pitchFamily="18" charset="0"/>
              </a:rPr>
              <a:t>Thanks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248775" cy="6858000"/>
          </a:xfrm>
          <a:prstGeom prst="rect">
            <a:avLst/>
          </a:prstGeom>
          <a:noFill/>
          <a:ln w="9525">
            <a:noFill/>
            <a:miter lim="800000"/>
            <a:headEnd/>
            <a:tailEnd/>
          </a:ln>
        </p:spPr>
      </p:pic>
      <p:sp>
        <p:nvSpPr>
          <p:cNvPr id="3" name="Rectangle 2"/>
          <p:cNvSpPr/>
          <p:nvPr/>
        </p:nvSpPr>
        <p:spPr bwMode="auto">
          <a:xfrm>
            <a:off x="4714876" y="2285992"/>
            <a:ext cx="1357322" cy="107157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Arial Black" pitchFamily="34" charset="0"/>
              </a:rPr>
              <a:t>0-3</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Black" pitchFamily="34" charset="0"/>
              </a:rPr>
              <a:t>4-8</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Arial Black" pitchFamily="34" charset="0"/>
              </a:rPr>
              <a:t>8-12</a:t>
            </a:r>
            <a:endParaRPr kumimoji="0" lang="x-none" sz="2400" b="0" i="0" u="none" strike="noStrike" cap="none" normalizeH="0" baseline="0" dirty="0" smtClean="0">
              <a:ln>
                <a:noFill/>
              </a:ln>
              <a:solidFill>
                <a:schemeClr val="tx1"/>
              </a:solidFill>
              <a:effectLst/>
              <a:latin typeface="Arial Black"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l="10538" r="12122"/>
          <a:stretch>
            <a:fillRect/>
          </a:stretch>
        </p:blipFill>
        <p:spPr bwMode="auto">
          <a:xfrm>
            <a:off x="395288" y="1412875"/>
            <a:ext cx="7416800" cy="40386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06388"/>
            <a:ext cx="7467600" cy="1446212"/>
          </a:xfrm>
        </p:spPr>
        <p:txBody>
          <a:bodyPr/>
          <a:lstStyle/>
          <a:p>
            <a:pPr eaLnBrk="1" hangingPunct="1"/>
            <a:r>
              <a:rPr lang="en-US" smtClean="0"/>
              <a:t>What are the causes of stress?</a:t>
            </a:r>
          </a:p>
        </p:txBody>
      </p:sp>
      <p:pic>
        <p:nvPicPr>
          <p:cNvPr id="13315" name="Content Placeholder 3" descr="stress def.jpg"/>
          <p:cNvPicPr>
            <a:picLocks noGrp="1" noChangeAspect="1"/>
          </p:cNvPicPr>
          <p:nvPr>
            <p:ph idx="1"/>
          </p:nvPr>
        </p:nvPicPr>
        <p:blipFill>
          <a:blip r:embed="rId2"/>
          <a:srcRect/>
          <a:stretch>
            <a:fillRect/>
          </a:stretch>
        </p:blipFill>
        <p:spPr>
          <a:xfrm>
            <a:off x="6588125" y="1268413"/>
            <a:ext cx="1143000" cy="1757362"/>
          </a:xfrm>
        </p:spPr>
      </p:pic>
      <p:pic>
        <p:nvPicPr>
          <p:cNvPr id="13316" name="Picture 5" descr="types of stress.jpg"/>
          <p:cNvPicPr>
            <a:picLocks noChangeAspect="1"/>
          </p:cNvPicPr>
          <p:nvPr/>
        </p:nvPicPr>
        <p:blipFill>
          <a:blip r:embed="rId3"/>
          <a:srcRect/>
          <a:stretch>
            <a:fillRect/>
          </a:stretch>
        </p:blipFill>
        <p:spPr bwMode="auto">
          <a:xfrm>
            <a:off x="2555875" y="2636838"/>
            <a:ext cx="3671888" cy="252095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348038" y="3284538"/>
            <a:ext cx="1752600" cy="644525"/>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a:spAutoFit/>
            <a:flatTx/>
          </a:bodyPr>
          <a:lstStyle/>
          <a:p>
            <a:pPr eaLnBrk="0" hangingPunct="0">
              <a:spcBef>
                <a:spcPct val="50000"/>
              </a:spcBef>
            </a:pPr>
            <a:r>
              <a:rPr lang="en-US">
                <a:latin typeface="Arial Narrow" pitchFamily="34" charset="0"/>
              </a:rPr>
              <a:t>PHYSICIAN DISTRESS</a:t>
            </a:r>
          </a:p>
        </p:txBody>
      </p:sp>
      <p:sp>
        <p:nvSpPr>
          <p:cNvPr id="14339" name="Text Box 4"/>
          <p:cNvSpPr txBox="1">
            <a:spLocks noChangeArrowheads="1"/>
          </p:cNvSpPr>
          <p:nvPr/>
        </p:nvSpPr>
        <p:spPr bwMode="auto">
          <a:xfrm>
            <a:off x="5867400" y="1557338"/>
            <a:ext cx="1981200" cy="369887"/>
          </a:xfrm>
          <a:prstGeom prst="rect">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a:spAutoFit/>
            <a:flatTx/>
          </a:bodyPr>
          <a:lstStyle/>
          <a:p>
            <a:pPr>
              <a:spcBef>
                <a:spcPct val="50000"/>
              </a:spcBef>
            </a:pPr>
            <a:r>
              <a:rPr lang="en-US">
                <a:latin typeface="Arial Narrow" pitchFamily="34" charset="0"/>
              </a:rPr>
              <a:t>PATIENT DISTRESS</a:t>
            </a:r>
          </a:p>
        </p:txBody>
      </p:sp>
      <p:sp>
        <p:nvSpPr>
          <p:cNvPr id="14340" name="Text Box 5"/>
          <p:cNvSpPr txBox="1">
            <a:spLocks noChangeArrowheads="1"/>
          </p:cNvSpPr>
          <p:nvPr/>
        </p:nvSpPr>
        <p:spPr bwMode="auto">
          <a:xfrm>
            <a:off x="5867400" y="2492375"/>
            <a:ext cx="1981200" cy="369888"/>
          </a:xfrm>
          <a:prstGeom prst="rect">
            <a:avLst/>
          </a:prstGeom>
          <a:solidFill>
            <a:srgbClr val="FF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FF"/>
            </a:extrusionClr>
          </a:sp3d>
        </p:spPr>
        <p:txBody>
          <a:bodyPr>
            <a:spAutoFit/>
            <a:flatTx/>
          </a:bodyPr>
          <a:lstStyle/>
          <a:p>
            <a:pPr>
              <a:spcBef>
                <a:spcPct val="50000"/>
              </a:spcBef>
            </a:pPr>
            <a:r>
              <a:rPr lang="en-US">
                <a:latin typeface="Arial Narrow" pitchFamily="34" charset="0"/>
              </a:rPr>
              <a:t>FAMILY DISTRESS</a:t>
            </a:r>
          </a:p>
        </p:txBody>
      </p:sp>
      <p:sp>
        <p:nvSpPr>
          <p:cNvPr id="14341" name="Text Box 6"/>
          <p:cNvSpPr txBox="1">
            <a:spLocks noChangeArrowheads="1"/>
          </p:cNvSpPr>
          <p:nvPr/>
        </p:nvSpPr>
        <p:spPr bwMode="auto">
          <a:xfrm>
            <a:off x="3419475" y="2060575"/>
            <a:ext cx="1676400" cy="919163"/>
          </a:xfrm>
          <a:prstGeom prst="rect">
            <a:avLst/>
          </a:prstGeom>
          <a:solidFill>
            <a:srgbClr val="FFFFCC"/>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CC"/>
            </a:extrusionClr>
          </a:sp3d>
        </p:spPr>
        <p:txBody>
          <a:bodyPr>
            <a:spAutoFit/>
            <a:flatTx/>
          </a:bodyPr>
          <a:lstStyle/>
          <a:p>
            <a:pPr>
              <a:spcBef>
                <a:spcPct val="50000"/>
              </a:spcBef>
            </a:pPr>
            <a:r>
              <a:rPr lang="en-US">
                <a:latin typeface="Arial Narrow" pitchFamily="34" charset="0"/>
              </a:rPr>
              <a:t>NON-PATIENT WORK ENVIRONMENT</a:t>
            </a:r>
          </a:p>
        </p:txBody>
      </p:sp>
      <p:sp>
        <p:nvSpPr>
          <p:cNvPr id="14342" name="Text Box 7"/>
          <p:cNvSpPr txBox="1">
            <a:spLocks noChangeArrowheads="1"/>
          </p:cNvSpPr>
          <p:nvPr/>
        </p:nvSpPr>
        <p:spPr bwMode="auto">
          <a:xfrm>
            <a:off x="3348038" y="4292600"/>
            <a:ext cx="2057400" cy="644525"/>
          </a:xfrm>
          <a:prstGeom prst="rect">
            <a:avLst/>
          </a:prstGeom>
          <a:solidFill>
            <a:srgbClr val="9999FF"/>
          </a:solidFill>
          <a:ln w="9525">
            <a:miter lim="800000"/>
            <a:headEnd/>
            <a:tailEnd/>
          </a:ln>
          <a:scene3d>
            <a:camera prst="legacyPerspectiveTopRight"/>
            <a:lightRig rig="legacyFlat3" dir="t"/>
          </a:scene3d>
          <a:sp3d extrusionH="887400" prstMaterial="legacyMatte">
            <a:bevelT w="13500" h="13500" prst="angle"/>
            <a:bevelB w="13500" h="13500" prst="angle"/>
            <a:extrusionClr>
              <a:srgbClr val="9999FF"/>
            </a:extrusionClr>
          </a:sp3d>
        </p:spPr>
        <p:txBody>
          <a:bodyPr>
            <a:spAutoFit/>
            <a:flatTx/>
          </a:bodyPr>
          <a:lstStyle/>
          <a:p>
            <a:pPr>
              <a:spcBef>
                <a:spcPct val="50000"/>
              </a:spcBef>
            </a:pPr>
            <a:r>
              <a:rPr lang="en-US">
                <a:latin typeface="Arial Narrow" pitchFamily="34" charset="0"/>
              </a:rPr>
              <a:t>HEALTH CARE SYSTEM</a:t>
            </a:r>
          </a:p>
        </p:txBody>
      </p:sp>
      <p:sp>
        <p:nvSpPr>
          <p:cNvPr id="14343" name="Text Box 8"/>
          <p:cNvSpPr txBox="1">
            <a:spLocks noChangeArrowheads="1"/>
          </p:cNvSpPr>
          <p:nvPr/>
        </p:nvSpPr>
        <p:spPr bwMode="auto">
          <a:xfrm>
            <a:off x="609600" y="2819400"/>
            <a:ext cx="2362200" cy="369888"/>
          </a:xfrm>
          <a:prstGeom prst="rect">
            <a:avLst/>
          </a:prstGeom>
          <a:solidFill>
            <a:srgbClr val="FFCC66"/>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FFCC66"/>
            </a:extrusionClr>
          </a:sp3d>
        </p:spPr>
        <p:txBody>
          <a:bodyPr>
            <a:spAutoFit/>
            <a:flatTx/>
          </a:bodyPr>
          <a:lstStyle/>
          <a:p>
            <a:pPr>
              <a:spcBef>
                <a:spcPct val="50000"/>
              </a:spcBef>
            </a:pPr>
            <a:r>
              <a:rPr lang="en-US">
                <a:latin typeface="Arial Narrow" pitchFamily="34" charset="0"/>
              </a:rPr>
              <a:t>PERSONAL DISTRESS</a:t>
            </a:r>
          </a:p>
        </p:txBody>
      </p:sp>
      <p:sp>
        <p:nvSpPr>
          <p:cNvPr id="14344" name="Text Box 9"/>
          <p:cNvSpPr txBox="1">
            <a:spLocks noChangeArrowheads="1"/>
          </p:cNvSpPr>
          <p:nvPr/>
        </p:nvSpPr>
        <p:spPr bwMode="auto">
          <a:xfrm>
            <a:off x="685800" y="3657600"/>
            <a:ext cx="2133600" cy="369888"/>
          </a:xfrm>
          <a:prstGeom prst="rect">
            <a:avLst/>
          </a:prstGeom>
          <a:solidFill>
            <a:srgbClr val="99FF99"/>
          </a:solidFill>
          <a:ln w="9525">
            <a:miter lim="800000"/>
            <a:headEnd/>
            <a:tailEnd/>
          </a:ln>
          <a:scene3d>
            <a:camera prst="legacyPerspectiveTopRight"/>
            <a:lightRig rig="legacyFlat3" dir="t"/>
          </a:scene3d>
          <a:sp3d extrusionH="887400" prstMaterial="legacyMatte">
            <a:bevelT w="13500" h="13500" prst="angle"/>
            <a:bevelB w="13500" h="13500" prst="angle"/>
            <a:extrusionClr>
              <a:srgbClr val="99FF99"/>
            </a:extrusionClr>
          </a:sp3d>
        </p:spPr>
        <p:txBody>
          <a:bodyPr>
            <a:spAutoFit/>
            <a:flatTx/>
          </a:bodyPr>
          <a:lstStyle/>
          <a:p>
            <a:pPr>
              <a:spcBef>
                <a:spcPct val="50000"/>
              </a:spcBef>
            </a:pPr>
            <a:r>
              <a:rPr lang="en-US">
                <a:latin typeface="Arial Narrow" pitchFamily="34" charset="0"/>
              </a:rPr>
              <a:t>FAMILY DISTRESS</a:t>
            </a:r>
          </a:p>
        </p:txBody>
      </p:sp>
      <p:sp>
        <p:nvSpPr>
          <p:cNvPr id="14345" name="Text Box 10"/>
          <p:cNvSpPr txBox="1">
            <a:spLocks noChangeArrowheads="1"/>
          </p:cNvSpPr>
          <p:nvPr/>
        </p:nvSpPr>
        <p:spPr bwMode="auto">
          <a:xfrm>
            <a:off x="609600" y="685800"/>
            <a:ext cx="1905000" cy="1584325"/>
          </a:xfrm>
          <a:prstGeom prst="rect">
            <a:avLst/>
          </a:prstGeom>
          <a:solidFill>
            <a:srgbClr val="FFCC66"/>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FFCC66"/>
            </a:extrusionClr>
          </a:sp3d>
        </p:spPr>
        <p:txBody>
          <a:bodyPr>
            <a:spAutoFit/>
            <a:flatTx/>
          </a:bodyPr>
          <a:lstStyle/>
          <a:p>
            <a:pPr eaLnBrk="0" hangingPunct="0">
              <a:spcBef>
                <a:spcPct val="50000"/>
              </a:spcBef>
            </a:pPr>
            <a:r>
              <a:rPr lang="en-US" sz="1400">
                <a:latin typeface="Arial Narrow" pitchFamily="34" charset="0"/>
              </a:rPr>
              <a:t>Developmental Factors </a:t>
            </a:r>
          </a:p>
          <a:p>
            <a:pPr eaLnBrk="0" hangingPunct="0">
              <a:spcBef>
                <a:spcPct val="50000"/>
              </a:spcBef>
            </a:pPr>
            <a:r>
              <a:rPr lang="en-US" sz="1400">
                <a:latin typeface="Arial Narrow" pitchFamily="34" charset="0"/>
              </a:rPr>
              <a:t>Coping Style</a:t>
            </a:r>
          </a:p>
          <a:p>
            <a:pPr eaLnBrk="0" hangingPunct="0">
              <a:spcBef>
                <a:spcPct val="50000"/>
              </a:spcBef>
            </a:pPr>
            <a:r>
              <a:rPr lang="en-US" sz="1400">
                <a:latin typeface="Arial Narrow" pitchFamily="34" charset="0"/>
              </a:rPr>
              <a:t>Personal Illness</a:t>
            </a:r>
          </a:p>
          <a:p>
            <a:pPr eaLnBrk="0" hangingPunct="0">
              <a:spcBef>
                <a:spcPct val="50000"/>
              </a:spcBef>
            </a:pPr>
            <a:r>
              <a:rPr lang="en-US" sz="1400">
                <a:latin typeface="Arial Narrow" pitchFamily="34" charset="0"/>
              </a:rPr>
              <a:t>Work PTSD</a:t>
            </a:r>
          </a:p>
          <a:p>
            <a:pPr eaLnBrk="0" hangingPunct="0">
              <a:spcBef>
                <a:spcPct val="50000"/>
              </a:spcBef>
            </a:pPr>
            <a:r>
              <a:rPr lang="en-US" sz="1400">
                <a:latin typeface="Arial Narrow" pitchFamily="34" charset="0"/>
              </a:rPr>
              <a:t>Finances</a:t>
            </a:r>
          </a:p>
        </p:txBody>
      </p:sp>
      <p:sp>
        <p:nvSpPr>
          <p:cNvPr id="14346" name="Text Box 11"/>
          <p:cNvSpPr txBox="1">
            <a:spLocks noChangeArrowheads="1"/>
          </p:cNvSpPr>
          <p:nvPr/>
        </p:nvSpPr>
        <p:spPr bwMode="auto">
          <a:xfrm>
            <a:off x="684213" y="4581525"/>
            <a:ext cx="1906587" cy="1600200"/>
          </a:xfrm>
          <a:prstGeom prst="rect">
            <a:avLst/>
          </a:prstGeom>
          <a:solidFill>
            <a:srgbClr val="99FF99"/>
          </a:solidFill>
          <a:ln w="9525">
            <a:miter lim="800000"/>
            <a:headEnd/>
            <a:tailEnd/>
          </a:ln>
          <a:scene3d>
            <a:camera prst="legacyObliqueTopRight"/>
            <a:lightRig rig="legacyFlat3" dir="t"/>
          </a:scene3d>
          <a:sp3d extrusionH="430200" prstMaterial="legacyMatte">
            <a:bevelT w="13500" h="13500" prst="angle"/>
            <a:bevelB w="13500" h="13500" prst="angle"/>
            <a:extrusionClr>
              <a:srgbClr val="99FF99"/>
            </a:extrusionClr>
          </a:sp3d>
        </p:spPr>
        <p:txBody>
          <a:bodyPr>
            <a:spAutoFit/>
            <a:flatTx/>
          </a:bodyPr>
          <a:lstStyle/>
          <a:p>
            <a:pPr eaLnBrk="0" hangingPunct="0">
              <a:spcBef>
                <a:spcPct val="50000"/>
              </a:spcBef>
            </a:pPr>
            <a:r>
              <a:rPr lang="en-US" sz="1400">
                <a:latin typeface="Arial Narrow" pitchFamily="34" charset="0"/>
              </a:rPr>
              <a:t>Significant Others</a:t>
            </a:r>
          </a:p>
          <a:p>
            <a:pPr eaLnBrk="0" hangingPunct="0">
              <a:spcBef>
                <a:spcPct val="50000"/>
              </a:spcBef>
            </a:pPr>
            <a:r>
              <a:rPr lang="en-US" sz="1400">
                <a:latin typeface="Arial Narrow" pitchFamily="34" charset="0"/>
              </a:rPr>
              <a:t> Children </a:t>
            </a:r>
          </a:p>
          <a:p>
            <a:pPr eaLnBrk="0" hangingPunct="0">
              <a:spcBef>
                <a:spcPct val="50000"/>
              </a:spcBef>
            </a:pPr>
            <a:r>
              <a:rPr lang="en-US" sz="1400">
                <a:latin typeface="Arial Narrow" pitchFamily="34" charset="0"/>
              </a:rPr>
              <a:t>Aging</a:t>
            </a:r>
          </a:p>
          <a:p>
            <a:pPr eaLnBrk="0" hangingPunct="0">
              <a:spcBef>
                <a:spcPct val="50000"/>
              </a:spcBef>
            </a:pPr>
            <a:r>
              <a:rPr lang="en-US" sz="1400">
                <a:latin typeface="Arial Narrow" pitchFamily="34" charset="0"/>
              </a:rPr>
              <a:t>Illness &amp; Death</a:t>
            </a:r>
          </a:p>
          <a:p>
            <a:pPr eaLnBrk="0" hangingPunct="0">
              <a:spcBef>
                <a:spcPct val="50000"/>
              </a:spcBef>
            </a:pPr>
            <a:r>
              <a:rPr lang="en-US" sz="1400">
                <a:latin typeface="Arial Narrow" pitchFamily="34" charset="0"/>
              </a:rPr>
              <a:t>Finances</a:t>
            </a:r>
          </a:p>
        </p:txBody>
      </p:sp>
      <p:sp>
        <p:nvSpPr>
          <p:cNvPr id="14347" name="Text Box 12"/>
          <p:cNvSpPr txBox="1">
            <a:spLocks noChangeArrowheads="1"/>
          </p:cNvSpPr>
          <p:nvPr/>
        </p:nvSpPr>
        <p:spPr bwMode="auto">
          <a:xfrm>
            <a:off x="5795963" y="3644900"/>
            <a:ext cx="1905000" cy="1816100"/>
          </a:xfrm>
          <a:prstGeom prst="rect">
            <a:avLst/>
          </a:prstGeom>
          <a:solidFill>
            <a:srgbClr val="FF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FF"/>
            </a:extrusionClr>
          </a:sp3d>
        </p:spPr>
        <p:txBody>
          <a:bodyPr>
            <a:spAutoFit/>
            <a:flatTx/>
          </a:bodyPr>
          <a:lstStyle/>
          <a:p>
            <a:pPr eaLnBrk="0" hangingPunct="0">
              <a:spcBef>
                <a:spcPct val="50000"/>
              </a:spcBef>
            </a:pPr>
            <a:r>
              <a:rPr lang="en-US" sz="1400">
                <a:latin typeface="Arial Narrow" pitchFamily="34" charset="0"/>
              </a:rPr>
              <a:t>Emotional Physical Illness Severity</a:t>
            </a:r>
          </a:p>
          <a:p>
            <a:pPr eaLnBrk="0" hangingPunct="0">
              <a:spcBef>
                <a:spcPct val="50000"/>
              </a:spcBef>
            </a:pPr>
            <a:r>
              <a:rPr lang="en-US" sz="1400">
                <a:latin typeface="Arial Narrow" pitchFamily="34" charset="0"/>
              </a:rPr>
              <a:t>Coping Style </a:t>
            </a:r>
          </a:p>
          <a:p>
            <a:pPr eaLnBrk="0" hangingPunct="0">
              <a:spcBef>
                <a:spcPct val="50000"/>
              </a:spcBef>
            </a:pPr>
            <a:r>
              <a:rPr lang="en-US" sz="1400">
                <a:latin typeface="Arial Narrow" pitchFamily="34" charset="0"/>
              </a:rPr>
              <a:t> Temperament</a:t>
            </a:r>
          </a:p>
          <a:p>
            <a:pPr eaLnBrk="0" hangingPunct="0">
              <a:spcBef>
                <a:spcPct val="50000"/>
              </a:spcBef>
            </a:pPr>
            <a:r>
              <a:rPr lang="en-US" sz="1400">
                <a:latin typeface="Arial Narrow" pitchFamily="34" charset="0"/>
              </a:rPr>
              <a:t>Interaction &amp; Anxiety</a:t>
            </a:r>
          </a:p>
          <a:p>
            <a:pPr eaLnBrk="0" hangingPunct="0">
              <a:spcBef>
                <a:spcPct val="50000"/>
              </a:spcBef>
            </a:pPr>
            <a:r>
              <a:rPr lang="en-US" sz="1400">
                <a:latin typeface="Arial Narrow" pitchFamily="34" charset="0"/>
              </a:rPr>
              <a:t>Culture</a:t>
            </a:r>
          </a:p>
        </p:txBody>
      </p:sp>
      <p:sp>
        <p:nvSpPr>
          <p:cNvPr id="14348" name="Text Box 13"/>
          <p:cNvSpPr txBox="1">
            <a:spLocks noChangeArrowheads="1"/>
          </p:cNvSpPr>
          <p:nvPr/>
        </p:nvSpPr>
        <p:spPr bwMode="auto">
          <a:xfrm>
            <a:off x="3059113" y="620713"/>
            <a:ext cx="2438400" cy="946150"/>
          </a:xfrm>
          <a:prstGeom prst="rect">
            <a:avLst/>
          </a:prstGeom>
          <a:solidFill>
            <a:srgbClr val="FFFFCC"/>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CC"/>
            </a:extrusionClr>
          </a:sp3d>
        </p:spPr>
        <p:txBody>
          <a:bodyPr>
            <a:spAutoFit/>
            <a:flatTx/>
          </a:bodyPr>
          <a:lstStyle/>
          <a:p>
            <a:pPr>
              <a:spcBef>
                <a:spcPct val="50000"/>
              </a:spcBef>
            </a:pPr>
            <a:r>
              <a:rPr lang="en-US" sz="1400">
                <a:latin typeface="Arial Narrow" pitchFamily="34" charset="0"/>
              </a:rPr>
              <a:t>Long hours; Multiple subordination; Email, etc. Heightened work expectations; Projects</a:t>
            </a:r>
            <a:endParaRPr lang="en-US">
              <a:latin typeface="Arial Narrow" pitchFamily="34" charset="0"/>
            </a:endParaRPr>
          </a:p>
        </p:txBody>
      </p:sp>
      <p:sp>
        <p:nvSpPr>
          <p:cNvPr id="14349" name="Text Box 14"/>
          <p:cNvSpPr txBox="1">
            <a:spLocks noChangeArrowheads="1"/>
          </p:cNvSpPr>
          <p:nvPr/>
        </p:nvSpPr>
        <p:spPr bwMode="auto">
          <a:xfrm>
            <a:off x="3203575" y="5157788"/>
            <a:ext cx="2286000" cy="1265237"/>
          </a:xfrm>
          <a:prstGeom prst="rect">
            <a:avLst/>
          </a:prstGeom>
          <a:solidFill>
            <a:srgbClr val="9999FF"/>
          </a:solidFill>
          <a:ln w="9525">
            <a:miter lim="800000"/>
            <a:headEnd/>
            <a:tailEnd/>
          </a:ln>
          <a:scene3d>
            <a:camera prst="legacyPerspectiveTopRight"/>
            <a:lightRig rig="legacyFlat3" dir="t"/>
          </a:scene3d>
          <a:sp3d extrusionH="887400" prstMaterial="legacyMatte">
            <a:bevelT w="13500" h="13500" prst="angle"/>
            <a:bevelB w="13500" h="13500" prst="angle"/>
            <a:extrusionClr>
              <a:srgbClr val="9999FF"/>
            </a:extrusionClr>
          </a:sp3d>
        </p:spPr>
        <p:txBody>
          <a:bodyPr>
            <a:spAutoFit/>
            <a:flatTx/>
          </a:bodyPr>
          <a:lstStyle/>
          <a:p>
            <a:pPr>
              <a:spcBef>
                <a:spcPct val="50000"/>
              </a:spcBef>
            </a:pPr>
            <a:r>
              <a:rPr lang="en-US" sz="1400">
                <a:latin typeface="Arial Narrow" pitchFamily="34" charset="0"/>
              </a:rPr>
              <a:t>Fragmented – Un-integrated</a:t>
            </a:r>
          </a:p>
          <a:p>
            <a:pPr>
              <a:spcBef>
                <a:spcPct val="50000"/>
              </a:spcBef>
            </a:pPr>
            <a:r>
              <a:rPr lang="en-US" sz="1400">
                <a:latin typeface="Arial Narrow" pitchFamily="34" charset="0"/>
              </a:rPr>
              <a:t>Low reimbursement</a:t>
            </a:r>
          </a:p>
          <a:p>
            <a:pPr>
              <a:spcBef>
                <a:spcPct val="50000"/>
              </a:spcBef>
            </a:pPr>
            <a:r>
              <a:rPr lang="en-US" sz="1400">
                <a:latin typeface="Arial Narrow" pitchFamily="34" charset="0"/>
              </a:rPr>
              <a:t>Documentation</a:t>
            </a:r>
          </a:p>
          <a:p>
            <a:pPr>
              <a:spcBef>
                <a:spcPct val="50000"/>
              </a:spcBef>
            </a:pPr>
            <a:r>
              <a:rPr lang="en-US" sz="1400">
                <a:latin typeface="Arial Narrow" pitchFamily="34" charset="0"/>
              </a:rPr>
              <a:t>Measure Outcome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stress_management</Template>
  <TotalTime>4190</TotalTime>
  <Words>1910</Words>
  <Application>Microsoft Macintosh PowerPoint</Application>
  <PresentationFormat>On-screen Show (4:3)</PresentationFormat>
  <Paragraphs>359</Paragraphs>
  <Slides>53</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Bamboo</vt:lpstr>
      <vt:lpstr>Chart</vt:lpstr>
      <vt:lpstr>Stress Management</vt:lpstr>
      <vt:lpstr>PowerPoint Presentation</vt:lpstr>
      <vt:lpstr>What is stress?</vt:lpstr>
      <vt:lpstr>Stress Definition</vt:lpstr>
      <vt:lpstr>Are you stressed?</vt:lpstr>
      <vt:lpstr>PowerPoint Presentation</vt:lpstr>
      <vt:lpstr>PowerPoint Presentation</vt:lpstr>
      <vt:lpstr>What are the causes of stress?</vt:lpstr>
      <vt:lpstr>PowerPoint Presentation</vt:lpstr>
      <vt:lpstr>PowerPoint Presentation</vt:lpstr>
      <vt:lpstr>HUMAN FUNCTION CURVE</vt:lpstr>
      <vt:lpstr>STRESS AS A RESPONSE </vt:lpstr>
      <vt:lpstr>STRESS AS A STIMULUS</vt:lpstr>
      <vt:lpstr>What are the mechanisms of stress?</vt:lpstr>
      <vt:lpstr>Mechanisms of stress : </vt:lpstr>
      <vt:lpstr>Mechanisms of stress</vt:lpstr>
      <vt:lpstr>Power, but little control : </vt:lpstr>
      <vt:lpstr>THREE STAGES OF ADAPTATION IN STRESS</vt:lpstr>
      <vt:lpstr>Burnout</vt:lpstr>
      <vt:lpstr>Burnout</vt:lpstr>
      <vt:lpstr>Stress and our health</vt:lpstr>
      <vt:lpstr>Stress and our health</vt:lpstr>
      <vt:lpstr>Why stress in health professionals?</vt:lpstr>
      <vt:lpstr>PowerPoint Presentation</vt:lpstr>
      <vt:lpstr>How to manage stress?</vt:lpstr>
      <vt:lpstr>Stress Management Strategies are too many!</vt:lpstr>
      <vt:lpstr>الاستعانة بالله</vt:lpstr>
      <vt:lpstr>Stress Management Strategies</vt:lpstr>
      <vt:lpstr>PowerPoint Presentation</vt:lpstr>
      <vt:lpstr>Relaxation Response</vt:lpstr>
      <vt:lpstr>Interrupting Stress – A 4 Step Approach</vt:lpstr>
      <vt:lpstr>PowerPoint Presentation</vt:lpstr>
      <vt:lpstr> The "Three Ps" of Effective Time Management</vt:lpstr>
      <vt:lpstr>Time management grid </vt:lpstr>
      <vt:lpstr> How to estimate time of a task?  </vt:lpstr>
      <vt:lpstr>Meeting Management</vt:lpstr>
      <vt:lpstr>PowerPoint Presentation</vt:lpstr>
      <vt:lpstr>Maximize your Efficiency Work With Your Body Cycles-not Against Them</vt:lpstr>
      <vt:lpstr>Maximize your Efficiency Work With Your Body Cycles-not Against Them</vt:lpstr>
      <vt:lpstr>PowerPoint Presentation</vt:lpstr>
      <vt:lpstr>PowerPoint Presentation</vt:lpstr>
      <vt:lpstr>PowerPoint Presentation</vt:lpstr>
      <vt:lpstr>Relaxation</vt:lpstr>
      <vt:lpstr>PowerPoint Presentation</vt:lpstr>
      <vt:lpstr>Examination stress , how to handle it?</vt:lpstr>
      <vt:lpstr>Examination stress , how to handle it?</vt:lpstr>
      <vt:lpstr>Examination stress , how to handle it</vt:lpstr>
      <vt:lpstr>Examination stress , how to handle it</vt:lpstr>
      <vt:lpstr>Examination stress , how to handle it</vt:lpstr>
      <vt:lpstr>Last but not least</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Managment</dc:title>
  <dc:creator>Sami Alnassar</dc:creator>
  <cp:lastModifiedBy>Najd Alomran</cp:lastModifiedBy>
  <cp:revision>206</cp:revision>
  <dcterms:created xsi:type="dcterms:W3CDTF">2009-09-11T14:19:33Z</dcterms:created>
  <dcterms:modified xsi:type="dcterms:W3CDTF">2014-10-28T04:53:52Z</dcterms:modified>
</cp:coreProperties>
</file>