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4" r:id="rId2"/>
    <p:sldMasterId id="2147483655" r:id="rId3"/>
  </p:sldMasterIdLst>
  <p:notesMasterIdLst>
    <p:notesMasterId r:id="rId23"/>
  </p:notesMasterIdLst>
  <p:sldIdLst>
    <p:sldId id="297" r:id="rId4"/>
    <p:sldId id="257" r:id="rId5"/>
    <p:sldId id="296" r:id="rId6"/>
    <p:sldId id="313" r:id="rId7"/>
    <p:sldId id="267" r:id="rId8"/>
    <p:sldId id="266" r:id="rId9"/>
    <p:sldId id="270" r:id="rId10"/>
    <p:sldId id="272" r:id="rId11"/>
    <p:sldId id="273" r:id="rId12"/>
    <p:sldId id="276" r:id="rId13"/>
    <p:sldId id="278" r:id="rId14"/>
    <p:sldId id="282" r:id="rId15"/>
    <p:sldId id="283" r:id="rId16"/>
    <p:sldId id="285" r:id="rId17"/>
    <p:sldId id="293" r:id="rId18"/>
    <p:sldId id="288" r:id="rId19"/>
    <p:sldId id="291" r:id="rId20"/>
    <p:sldId id="317" r:id="rId21"/>
    <p:sldId id="298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FFCC00"/>
    <a:srgbClr val="FF9900"/>
    <a:srgbClr val="FF9933"/>
    <a:srgbClr val="C0C0C0"/>
    <a:srgbClr val="DDDDDD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1" d="100"/>
          <a:sy n="71" d="100"/>
        </p:scale>
        <p:origin x="-103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689BF7-6CF1-412C-AF55-907388F81951}" type="datetimeFigureOut">
              <a:rPr lang="x-none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42008-B97C-4FC3-9C12-CC5F68D1CA3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0684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960709A-8FD8-4F43-AEBB-4F583DDC9ED1}" type="slidenum">
              <a:rPr lang="x-none" sz="1200"/>
              <a:pPr defTabSz="914400" rtl="1" eaLnBrk="1" hangingPunct="1"/>
              <a:t>10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419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C4E89162-1621-4E33-B164-FFCAD9566D14}" type="slidenum">
              <a:rPr lang="x-none" sz="1200">
                <a:latin typeface="Calibri" pitchFamily="34" charset="0"/>
              </a:rPr>
              <a:pPr algn="r" defTabSz="914400" eaLnBrk="1" hangingPunct="1"/>
              <a:t>10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DFDC5FC3-2023-4E87-A5F6-A2144365E81C}" type="slidenum">
              <a:rPr lang="x-none" sz="1200"/>
              <a:pPr defTabSz="914400" rtl="1" eaLnBrk="1" hangingPunct="1"/>
              <a:t>11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F96DA1F4-ECD1-4C87-9A44-D84AE6376414}" type="slidenum">
              <a:rPr lang="x-none" sz="1200"/>
              <a:pPr defTabSz="914400" rtl="1" eaLnBrk="1" hangingPunct="1"/>
              <a:t>12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22CA0523-A1D0-49DA-B33C-8235D76742CC}" type="slidenum">
              <a:rPr lang="x-none" sz="1200">
                <a:latin typeface="Calibri" pitchFamily="34" charset="0"/>
              </a:rPr>
              <a:pPr algn="r" defTabSz="914400" eaLnBrk="1" hangingPunct="1"/>
              <a:t>12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86928499-EB6D-41E6-81AC-C1D3F7D29B32}" type="slidenum">
              <a:rPr lang="x-none" sz="1200"/>
              <a:pPr defTabSz="914400" rtl="1" eaLnBrk="1" hangingPunct="1"/>
              <a:t>13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DD68520D-7A50-48F7-8EE6-438B4D747544}" type="slidenum">
              <a:rPr lang="x-none" sz="1200">
                <a:latin typeface="Calibri" pitchFamily="34" charset="0"/>
              </a:rPr>
              <a:pPr algn="r" defTabSz="914400" eaLnBrk="1" hangingPunct="1"/>
              <a:t>13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24BA2C84-C1D0-46CA-9CEA-79C39364E6D3}" type="slidenum">
              <a:rPr lang="x-none" sz="1200"/>
              <a:pPr defTabSz="914400" rtl="1" eaLnBrk="1" hangingPunct="1"/>
              <a:t>14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11A1E77-634C-455D-94CF-E2A65A01C24C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latin typeface="+mn-lt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87470EB5-7C59-48C4-8311-CFDAB3ADA0ED}" type="slidenum">
              <a:rPr lang="x-none" sz="1200"/>
              <a:pPr defTabSz="914400" rtl="1" eaLnBrk="1" hangingPunct="1"/>
              <a:t>15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9C28BB28-49DD-451B-B350-D51DA70D9D41}" type="slidenum">
              <a:rPr lang="x-none" sz="1200">
                <a:latin typeface="Calibri" pitchFamily="34" charset="0"/>
              </a:rPr>
              <a:pPr algn="r" defTabSz="914400" eaLnBrk="1" hangingPunct="1"/>
              <a:t>15</a:t>
            </a:fld>
            <a:endParaRPr lang="en-GB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D83666C2-7922-464C-8530-401B388A9865}" type="slidenum">
              <a:rPr lang="x-none" sz="1200"/>
              <a:pPr defTabSz="914400" rtl="1" eaLnBrk="1" hangingPunct="1"/>
              <a:t>16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AB7A349-7A0B-49ED-A78C-066F904DA790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>
              <a:latin typeface="+mn-lt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FF9ED149-5690-4912-A4DF-59CB5C317295}" type="slidenum">
              <a:rPr lang="x-none" sz="1200"/>
              <a:pPr defTabSz="914400" rtl="1" eaLnBrk="1" hangingPunct="1"/>
              <a:t>17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CD2BB3-49BF-4D54-A81E-B82274A26592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latin typeface="+mn-lt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98832E7-B522-421F-9B7D-72EA2047908F}" type="slidenum">
              <a:rPr lang="x-none" sz="1200"/>
              <a:pPr defTabSz="914400" rtl="1" eaLnBrk="1" hangingPunct="1"/>
              <a:t>18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1B55341-FF28-4668-801F-03AFFCA2D5D2}" type="slidenum">
              <a:rPr lang="x-none" sz="1200"/>
              <a:pPr defTabSz="914400" rtl="1" eaLnBrk="1" hangingPunct="1"/>
              <a:t>3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1B55341-FF28-4668-801F-03AFFCA2D5D2}" type="slidenum">
              <a:rPr lang="x-none" sz="1200"/>
              <a:pPr defTabSz="914400" rtl="1" eaLnBrk="1" hangingPunct="1"/>
              <a:t>4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32D2B41-D6DB-4354-8CF8-52A3448DE9C8}" type="slidenum">
              <a:rPr lang="x-none" sz="1200"/>
              <a:pPr defTabSz="914400" rtl="1" eaLnBrk="1" hangingPunct="1"/>
              <a:t>5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 smtClean="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398B5FBE-972C-4633-9572-4E044E98A7E2}" type="slidenum">
              <a:rPr lang="x-none" sz="1200">
                <a:latin typeface="Calibri" pitchFamily="34" charset="0"/>
              </a:rPr>
              <a:pPr algn="r" defTabSz="914400" eaLnBrk="1" hangingPunct="1"/>
              <a:t>5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1CF61626-6876-4F19-A533-8E52C2E347B3}" type="slidenum">
              <a:rPr lang="x-none" sz="1200"/>
              <a:pPr defTabSz="914400" rtl="1" eaLnBrk="1" hangingPunct="1"/>
              <a:t>6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 smtClean="0"/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2C1FB6A9-D19B-4946-9F14-380352DC59BE}" type="slidenum">
              <a:rPr lang="x-none" sz="1200">
                <a:latin typeface="Calibri" pitchFamily="34" charset="0"/>
              </a:rPr>
              <a:pPr algn="r" defTabSz="914400" eaLnBrk="1" hangingPunct="1"/>
              <a:t>6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CBAF6552-A4D7-4333-B1E4-34592CDC8BE9}" type="slidenum">
              <a:rPr lang="x-none" sz="1200"/>
              <a:pPr defTabSz="914400" rtl="1" eaLnBrk="1" hangingPunct="1"/>
              <a:t>7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 smtClean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0E9E13D8-51C9-407E-8401-0832CCEA5E9C}" type="slidenum">
              <a:rPr lang="x-none" sz="1200">
                <a:latin typeface="Calibri" pitchFamily="34" charset="0"/>
              </a:rPr>
              <a:pPr algn="r" defTabSz="914400" eaLnBrk="1" hangingPunct="1"/>
              <a:t>7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0F5286A0-9C00-4D63-AD61-D6F8349B68D5}" type="slidenum">
              <a:rPr lang="x-none" sz="1200"/>
              <a:pPr defTabSz="914400" rtl="1" eaLnBrk="1" hangingPunct="1"/>
              <a:t>8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1A046BA-A36D-46F2-A80B-D452EAF88CE4}" type="slidenum">
              <a:rPr lang="x-none" sz="1200"/>
              <a:pPr defTabSz="914400" rtl="1" eaLnBrk="1" hangingPunct="1"/>
              <a:t>9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 smtClean="0"/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7C5527BD-2647-4911-88EE-67930BFE5CC5}" type="slidenum">
              <a:rPr lang="x-none" sz="1200">
                <a:latin typeface="Calibri" pitchFamily="34" charset="0"/>
              </a:rPr>
              <a:pPr algn="r" defTabSz="914400" eaLnBrk="1" hangingPunct="1"/>
              <a:t>9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17B7-2F27-4208-9C23-4551C490A156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0F4D-FDA8-49C7-81CF-9FB783CB26A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7EB4-AEDB-4AD0-8D42-A4A1F5244EC8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7700-744F-493F-8CD8-790F7F270A1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8B48-3958-453D-AE1B-F68737CBF178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37DB-6830-46C2-99BF-8DC694CBE544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69E28-1F79-42C0-8196-BD06EF625407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F9DA9-28D5-4249-B69B-EEA79B3F1CA1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FDFA8-714E-421F-BA31-1D5C13D5079C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CBA30-84D1-4FE0-8A31-54E8E3E9DDE0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8A10FD-3FA4-4B94-BC22-D5854A2039A5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7C9D3-0AB2-4352-BB67-6E498484EB1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26714-E29B-4BB9-A264-BC6A92D6F4F8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0CEA1-96BE-47E8-B482-1D2B968140C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67D61-A30E-478D-B706-791FB70BCCDF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598A-000F-438D-A9EC-D0D203284BF6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27A49-C91E-4BE7-948B-F6C8F58921B7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401B-2F2E-46F9-9493-DE3A4E9804BE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095E-E3B9-482C-8F73-A0B1F5DFA08C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CBBA-C623-41C7-A15D-8B49BA2F359B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1E2524-A1B8-49BD-87CF-BC22BC5199BE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B223-3353-4AF6-A51F-057A99C84DE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0344-1EDB-491B-86B6-65E6F7BB5218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31F1-5C94-45F6-B2C3-A701E24F32C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D8DCE-35AE-44A2-8A12-4C86528009DF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642B1-BAAB-469D-94C0-4D4FAB43A0B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B2479-6B06-478F-833A-FB6FD4763844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3C7-11CE-4A7E-A11C-457EDECA97D8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291240-80B7-43D3-B950-C9EF75E38EC4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AB834-B4BF-44DB-8430-AB803D2284F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38C527-0E82-4F0B-9488-687DF675887E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F403-F33D-4636-9F82-11D74A8FDE7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4EA2B-D932-4018-B39D-081F0DE2FE5C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9C6B2-D505-4A34-AD82-7C96576376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1EE78-1310-4933-9203-351B1F21C836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2E014-543A-46B5-87A6-496650A11C1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D01DE5-DCD2-4EA0-AF6E-43B93D26698A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B7F7-65FC-44AA-B1B5-FFA96D9991D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A2FFFC-4605-47AC-AA47-11D42639BAC8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96D09-6549-4D7F-A5CA-F40E1EEB7D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5980D1-3B1C-4A62-8840-38885E7108B8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021E1-3235-44C4-8D20-DD6D57ABDBF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00E933-3292-47D4-9260-978B5F3F64A1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41F1-08F8-460B-B5E1-BFC96675A66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5B85-2BB7-4F1A-B588-D5DB0A31D9EB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2CF0-8465-48FB-9763-64565D906E89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C5DB2-AF74-40C9-9052-6E511976FF4E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043D-EFC2-4092-A7FA-84D4CA879F3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2C5FAF-9F02-4566-AEA2-B8CBC5E00520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E7E24-5C64-4CEB-A876-9663DDFB794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C8E68E-7EE9-4145-915F-978762029033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94568-5239-496D-8D89-62F7563986FA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8C740-37EB-4351-9483-2D911753A0F4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7C18-76A2-402B-8258-82B75D8E395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D56-45C7-4290-ABFA-689A4F9F9C9B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E931-62F9-49A9-A127-D3854E70759F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F05F-5C18-48E1-A6B6-7F2CFEB46957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6CA3-78F0-4003-9423-002989E6D48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2000-000A-4495-8744-4AF28BB26C45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E1B4-6EE3-44B7-AB7B-89B8E490AFE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47AD-C270-463C-B907-C2A603CEB53F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AF29-6381-4AD3-A900-1CFD35C4F00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9234-8991-4B1A-A6E6-1FF906BB71BA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B0C1-3746-43D2-871A-89EDDFA35B8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347B-C8A8-4A89-8BF4-18996F668165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17CE-25B0-4D65-BEC5-EF17C8EFF7F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DE3359-7EBD-44D4-9644-C2BE8E383F10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19EA40F-198A-45FA-8455-767F0304D003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35BDD-B5C3-4496-91BB-8CA39BBD7106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660E2B66-051F-46DE-A206-231B7F5091F6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A7E6A4-D9AC-43BD-ABF7-8F72134E8624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C7DE7055-3387-4AF2-9322-C1DD0DC21CB7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38200"/>
            <a:ext cx="8839200" cy="1905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Lecture Title: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Diversity of Fungi and Fungal Infections</a:t>
            </a:r>
            <a: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</a:br>
            <a:endParaRPr lang="en-US" sz="3200" b="1" dirty="0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(Foundation Block, Microbiology)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-152400" y="1600200"/>
            <a:ext cx="472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+mn-lt"/>
                <a:cs typeface="Arial" charset="0"/>
              </a:rPr>
              <a:t>   A)  Opportunistic 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Arial" charset="0"/>
              </a:rPr>
              <a:t>Fungi</a:t>
            </a:r>
          </a:p>
          <a:p>
            <a:pPr lvl="1" defTabSz="914400" eaLnBrk="1" hangingPunct="1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FFC000"/>
                </a:solidFill>
                <a:latin typeface="+mn-lt"/>
                <a:cs typeface="Arial" charset="0"/>
              </a:rPr>
              <a:t>Normal </a:t>
            </a: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flora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Candida spp.</a:t>
            </a:r>
          </a:p>
          <a:p>
            <a:pPr lvl="2" defTabSz="914400" eaLnBrk="1" hangingPunct="1"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  <a:cs typeface="Arial" charset="0"/>
              </a:rPr>
              <a:t> Other yeast</a:t>
            </a:r>
          </a:p>
          <a:p>
            <a:pPr lvl="1" defTabSz="914400" eaLnBrk="1" hangingPunct="1">
              <a:defRPr/>
            </a:pPr>
            <a:endParaRPr lang="en-US" i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190500" y="4979313"/>
            <a:ext cx="5829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Other </a:t>
            </a:r>
            <a:r>
              <a:rPr lang="en-US" sz="2200" dirty="0" smtClean="0">
                <a:solidFill>
                  <a:srgbClr val="FFC000"/>
                </a:solidFill>
                <a:latin typeface="+mn-lt"/>
                <a:cs typeface="Arial" charset="0"/>
              </a:rPr>
              <a:t>fungi</a:t>
            </a:r>
            <a:endParaRPr lang="en-US" sz="2200" dirty="0">
              <a:solidFill>
                <a:srgbClr val="FFC000"/>
              </a:solidFill>
              <a:latin typeface="+mn-lt"/>
              <a:cs typeface="Arial" charset="0"/>
            </a:endParaRPr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4191000" y="3854450"/>
            <a:ext cx="4876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defTabSz="914400" eaLnBrk="1" hangingPunct="1"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+mn-lt"/>
                <a:cs typeface="Arial" charset="0"/>
              </a:rPr>
              <a:t>•</a:t>
            </a:r>
            <a:endParaRPr lang="en-US" sz="2200" i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419100" y="733425"/>
            <a:ext cx="6781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The Fungi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4648200" y="1371600"/>
            <a:ext cx="3962400" cy="344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defRPr/>
            </a:pPr>
            <a:r>
              <a:rPr lang="en-US" dirty="0">
                <a:latin typeface="Constantia" pitchFamily="18" charset="0"/>
                <a:cs typeface="Arial" charset="0"/>
              </a:rPr>
              <a:t> </a:t>
            </a:r>
          </a:p>
          <a:p>
            <a:pPr defTabSz="91440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+mn-lt"/>
                <a:cs typeface="Calibri" pitchFamily="34" charset="0"/>
              </a:rPr>
              <a:t>B)  Primary 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Calibri" pitchFamily="34" charset="0"/>
              </a:rPr>
              <a:t>Pathogens</a:t>
            </a:r>
          </a:p>
          <a:p>
            <a:pPr marL="800100" lvl="1" indent="-342900" defTabSz="914400" eaLnBrk="1" hangingPunct="1">
              <a:buFont typeface="Wingdings" charset="2"/>
              <a:buChar char="§"/>
              <a:defRPr/>
            </a:pPr>
            <a:r>
              <a:rPr lang="en-US" sz="2200" dirty="0" err="1" smtClean="0">
                <a:solidFill>
                  <a:srgbClr val="FFC000"/>
                </a:solidFill>
                <a:latin typeface="+mn-lt"/>
                <a:cs typeface="Calibri" pitchFamily="34" charset="0"/>
              </a:rPr>
              <a:t>Dermatophytes</a:t>
            </a:r>
            <a:endParaRPr lang="en-US" sz="2200" dirty="0" smtClean="0">
              <a:solidFill>
                <a:srgbClr val="FFC000"/>
              </a:solidFill>
              <a:latin typeface="+mn-lt"/>
              <a:cs typeface="Calibri" pitchFamily="34" charset="0"/>
            </a:endParaRPr>
          </a:p>
          <a:p>
            <a:pPr marL="800100" lvl="1" indent="-342900" defTabSz="914400" eaLnBrk="1" hangingPunct="1"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rgbClr val="FFC000"/>
                </a:solidFill>
                <a:latin typeface="+mn-lt"/>
                <a:cs typeface="Arial" charset="0"/>
              </a:rPr>
              <a:t>Endemic </a:t>
            </a: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geographically restricted</a:t>
            </a:r>
          </a:p>
          <a:p>
            <a:pPr lvl="2" defTabSz="914400" eaLnBrk="1" hangingPunct="1"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  <a:cs typeface="Arial" charset="0"/>
              </a:rPr>
              <a:t>-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Histoplasma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-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Blastomyces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buFontTx/>
              <a:buChar char="-"/>
              <a:defRPr/>
            </a:pP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Coccidioides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buFontTx/>
              <a:buChar char="-"/>
              <a:defRPr/>
            </a:pP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Paracoccidioides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spp</a:t>
            </a:r>
            <a:endParaRPr lang="en-US" sz="2200" i="1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lvl="1" defTabSz="914400" eaLnBrk="1" hangingPunct="1">
              <a:buFont typeface="Arial" charset="0"/>
              <a:buChar char="•"/>
              <a:defRPr/>
            </a:pPr>
            <a:endParaRPr lang="en-US" sz="2200" dirty="0">
              <a:solidFill>
                <a:srgbClr val="FFC0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-228600" y="2971800"/>
            <a:ext cx="44005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defTabSz="91440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C000"/>
                </a:solidFill>
                <a:latin typeface="+mn-lt"/>
                <a:cs typeface="Calibri" pitchFamily="34" charset="0"/>
              </a:rPr>
              <a:t>Ubiquitous in our environment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Aspergillus spp.</a:t>
            </a:r>
          </a:p>
          <a:p>
            <a:pPr lvl="2" defTabSz="914400" eaLnBrk="1" hangingPunct="1">
              <a:defRPr/>
            </a:pPr>
            <a:r>
              <a:rPr lang="en-US" sz="2200" i="1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Zygomycetes</a:t>
            </a:r>
            <a:r>
              <a:rPr lang="en-US" sz="22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 spp</a:t>
            </a:r>
            <a:r>
              <a:rPr lang="en-US" sz="2200" i="1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.</a:t>
            </a:r>
            <a:endParaRPr lang="en-US" sz="2200" i="1" dirty="0">
              <a:solidFill>
                <a:srgbClr val="FFFFFF"/>
              </a:solidFill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46355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Diagnosis of fungal infection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647825"/>
            <a:ext cx="7854950" cy="4086225"/>
          </a:xfrm>
        </p:spPr>
        <p:txBody>
          <a:bodyPr lIns="0" rIns="18288"/>
          <a:lstStyle/>
          <a:p>
            <a:pPr marL="0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Clinical features </a:t>
            </a:r>
            <a:r>
              <a:rPr lang="en-US" sz="2400" dirty="0" smtClean="0">
                <a:solidFill>
                  <a:schemeClr val="bg1"/>
                </a:solidFill>
              </a:rPr>
              <a:t>(clinical presentation)</a:t>
            </a:r>
          </a:p>
          <a:p>
            <a:pPr marL="800100" lvl="2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          History</a:t>
            </a:r>
            <a:r>
              <a:rPr lang="en-US" sz="2000" dirty="0" smtClean="0">
                <a:solidFill>
                  <a:schemeClr val="bg1"/>
                </a:solidFill>
              </a:rPr>
              <a:t>, risk factors, </a:t>
            </a:r>
            <a:r>
              <a:rPr lang="en-US" sz="2000" dirty="0" smtClean="0">
                <a:solidFill>
                  <a:schemeClr val="bg1"/>
                </a:solidFill>
              </a:rPr>
              <a:t>etc.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Imaging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Good value in diagnosis and therapy monitoring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Lab Investigations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Histopathology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Microbiology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1371600"/>
            <a:ext cx="7851648" cy="1828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4800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Antifungal agents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685800"/>
            <a:ext cx="7851648" cy="6096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Targets for antifungal agents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7772400" cy="529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latin typeface="+mn-lt"/>
                <a:cs typeface="Arial" charset="0"/>
              </a:rPr>
              <a:t>Cell membrane</a:t>
            </a: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•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cs typeface="Arial" charset="0"/>
              </a:rPr>
              <a:t>Polyene</a:t>
            </a: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•</a:t>
            </a:r>
            <a:r>
              <a:rPr lang="en-US" sz="2400" dirty="0">
                <a:solidFill>
                  <a:srgbClr val="FFFF00"/>
                </a:solidFill>
                <a:latin typeface="+mn-lt"/>
                <a:cs typeface="Arial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Arial" charset="0"/>
              </a:rPr>
              <a:t>Azole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  </a:t>
            </a:r>
            <a:endParaRPr lang="en-US" sz="2400" dirty="0" smtClean="0">
              <a:solidFill>
                <a:schemeClr val="bg1"/>
              </a:solidFill>
              <a:latin typeface="+mn-lt"/>
              <a:cs typeface="Arial" charset="0"/>
            </a:endParaRPr>
          </a:p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cs typeface="Calibri" pitchFamily="34" charset="0"/>
              </a:rPr>
              <a:t>Cell </a:t>
            </a:r>
            <a:r>
              <a:rPr lang="en-US" sz="2400" b="1" dirty="0" smtClean="0">
                <a:solidFill>
                  <a:srgbClr val="FFFF00"/>
                </a:solidFill>
                <a:cs typeface="Calibri" pitchFamily="34" charset="0"/>
              </a:rPr>
              <a:t>wall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 •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Echinocandins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Caspofungin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Micafungin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Calibri" pitchFamily="34" charset="0"/>
              </a:rPr>
              <a:t>Anidulafungin</a:t>
            </a:r>
            <a:endParaRPr lang="en-US" sz="2400" dirty="0" smtClean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cs typeface="Calibri" pitchFamily="34" charset="0"/>
              </a:rPr>
              <a:t>DNA/RNA </a:t>
            </a:r>
            <a:r>
              <a:rPr lang="en-US" sz="2400" b="1" dirty="0" smtClean="0">
                <a:solidFill>
                  <a:srgbClr val="FFFF00"/>
                </a:solidFill>
                <a:cs typeface="Calibri" pitchFamily="34" charset="0"/>
              </a:rPr>
              <a:t>synthesis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1"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Pyrimidine analogues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 - </a:t>
            </a:r>
            <a:r>
              <a:rPr lang="en-US" sz="2400" dirty="0" err="1" smtClean="0">
                <a:solidFill>
                  <a:schemeClr val="bg1"/>
                </a:solidFill>
                <a:cs typeface="Calibri" pitchFamily="34" charset="0"/>
              </a:rPr>
              <a:t>Flucytosine</a:t>
            </a:r>
            <a:endParaRPr lang="en-US" sz="2000" b="1" dirty="0">
              <a:latin typeface="Constantia" pitchFamily="18" charset="0"/>
              <a:cs typeface="Arial" charset="0"/>
            </a:endParaRPr>
          </a:p>
          <a:p>
            <a:pPr lvl="1" defTabSz="914400" eaLnBrk="1" hangingPunct="1">
              <a:defRPr/>
            </a:pPr>
            <a:r>
              <a:rPr lang="en-US" sz="2000" b="1" dirty="0">
                <a:latin typeface="Constantia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81000"/>
            <a:ext cx="7851648" cy="8382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 err="1" smtClean="0">
                <a:solidFill>
                  <a:srgbClr val="FFFF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Polyenes</a:t>
            </a:r>
            <a:endParaRPr lang="en-US" sz="3200" b="1" kern="1200" dirty="0">
              <a:solidFill>
                <a:srgbClr val="FFFF6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676400"/>
            <a:ext cx="8610600" cy="4164012"/>
          </a:xfrm>
        </p:spPr>
        <p:txBody>
          <a:bodyPr lIns="0" rIns="18288"/>
          <a:lstStyle/>
          <a:p>
            <a:pPr lvl="2" defTabSz="914400" eaLnBrk="1" hangingPunct="1">
              <a:defRPr/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Amphotericin B, lipid formulations</a:t>
            </a:r>
          </a:p>
          <a:p>
            <a:pPr lvl="2" defTabSz="914400"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  <a:cs typeface="Arial" charset="0"/>
              </a:rPr>
              <a:t>Nystatin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dirty="0">
                <a:solidFill>
                  <a:schemeClr val="bg1"/>
                </a:solidFill>
                <a:cs typeface="Arial" charset="0"/>
              </a:rPr>
            </a:br>
            <a:endParaRPr lang="en-US" dirty="0">
              <a:solidFill>
                <a:schemeClr val="bg1"/>
              </a:solidFill>
              <a:cs typeface="Arial" charset="0"/>
            </a:endParaRP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600" b="1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Mechanism of Action </a:t>
            </a:r>
            <a:r>
              <a:rPr lang="en-US" sz="2800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Amphotericin B </a:t>
            </a:r>
            <a:r>
              <a:rPr lang="en-US" sz="2800" dirty="0" smtClean="0">
                <a:solidFill>
                  <a:srgbClr val="FFFF00"/>
                </a:solidFill>
              </a:rPr>
              <a:t>(MOA):  </a:t>
            </a:r>
          </a:p>
          <a:p>
            <a:pPr defTabSz="914400" eaLnBrk="1" hangingPunct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  Binds to </a:t>
            </a:r>
            <a:r>
              <a:rPr lang="en-US" sz="2000" dirty="0" err="1" smtClean="0">
                <a:solidFill>
                  <a:schemeClr val="bg1"/>
                </a:solidFill>
              </a:rPr>
              <a:t>ergosterol</a:t>
            </a:r>
            <a:r>
              <a:rPr lang="en-US" sz="2000" dirty="0" smtClean="0">
                <a:solidFill>
                  <a:schemeClr val="bg1"/>
                </a:solidFill>
              </a:rPr>
              <a:t> within the fungal cell membrane resulting in formation of pores which permit leakage of intracellular contents, and lead to death .  </a:t>
            </a: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defTabSz="914400" eaLnBrk="1" hangingPunct="1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Amphotericin B has an broad antifungal spectrum which includes most fungi that cause human disease</a:t>
            </a: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685800" y="16764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Fluconazole</a:t>
            </a: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Ketoconazole </a:t>
            </a: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 smtClean="0">
                <a:solidFill>
                  <a:schemeClr val="bg1"/>
                </a:solidFill>
                <a:cs typeface="Arial" charset="0"/>
              </a:rPr>
              <a:t>Itraconazole</a:t>
            </a: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 smtClean="0">
                <a:solidFill>
                  <a:schemeClr val="bg1"/>
                </a:solidFill>
                <a:cs typeface="Arial" charset="0"/>
              </a:rPr>
              <a:t>Voriconazole</a:t>
            </a:r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 smtClean="0">
                <a:solidFill>
                  <a:schemeClr val="bg1"/>
                </a:solidFill>
                <a:cs typeface="Arial" charset="0"/>
              </a:rPr>
              <a:t>Posaconazole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 smtClean="0">
                <a:solidFill>
                  <a:schemeClr val="bg1"/>
                </a:solidFill>
                <a:cs typeface="Arial" charset="0"/>
              </a:rPr>
              <a:t>Miconazole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clotrimazole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 </a:t>
            </a:r>
            <a:endParaRPr lang="en-US" sz="1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Mechanism </a:t>
            </a:r>
            <a:r>
              <a:rPr lang="en-US" sz="2400" dirty="0">
                <a:solidFill>
                  <a:srgbClr val="FFFF00"/>
                </a:solidFill>
              </a:rPr>
              <a:t>of </a:t>
            </a:r>
            <a:r>
              <a:rPr lang="en-US" sz="2400" dirty="0" smtClean="0">
                <a:solidFill>
                  <a:srgbClr val="FFFF00"/>
                </a:solidFill>
              </a:rPr>
              <a:t>Action</a:t>
            </a:r>
          </a:p>
          <a:p>
            <a:pPr marL="800100" lvl="1" indent="-342900" algn="just" defTabSz="914400"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Inhibits synthesis of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ergosterol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the major sterol of fungal cell membrane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 idx="4294967295"/>
          </p:nvPr>
        </p:nvSpPr>
        <p:spPr>
          <a:xfrm>
            <a:off x="285813" y="304800"/>
            <a:ext cx="7851649" cy="914400"/>
          </a:xfrm>
        </p:spPr>
        <p:txBody>
          <a:bodyPr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600" b="1" kern="1200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b="1" kern="1200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AZOLES</a:t>
            </a:r>
            <a:endParaRPr lang="en-US" sz="3600" b="1" kern="1200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596900"/>
            <a:ext cx="7851648" cy="685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3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Flucytosine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647825"/>
            <a:ext cx="8839200" cy="3457575"/>
          </a:xfrm>
        </p:spPr>
        <p:txBody>
          <a:bodyPr lIns="0" rIns="18288"/>
          <a:lstStyle/>
          <a:p>
            <a:pPr defTabSz="914400" eaLnBrk="1" hangingPunct="1">
              <a:buFont typeface="Arial"/>
              <a:buChar char="•"/>
            </a:pP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Mechanism of </a:t>
            </a:r>
            <a:r>
              <a:rPr lang="en-US" sz="2400" dirty="0" smtClean="0">
                <a:solidFill>
                  <a:srgbClr val="FFFF00"/>
                </a:solidFill>
              </a:rPr>
              <a:t>Action</a:t>
            </a:r>
          </a:p>
          <a:p>
            <a:pPr marL="673100" lvl="1" indent="-273050" defTabSz="914400" eaLnBrk="1" hangingPunct="1">
              <a:buNone/>
            </a:pPr>
            <a:r>
              <a:rPr lang="en-US" sz="2000" dirty="0" smtClean="0">
                <a:solidFill>
                  <a:schemeClr val="bg1"/>
                </a:solidFill>
                <a:cs typeface="+mn-cs"/>
              </a:rPr>
              <a:t>Fungal RNA miscoding</a:t>
            </a:r>
          </a:p>
          <a:p>
            <a:pPr marL="639763" lvl="1" indent="-246063" defTabSz="914400" eaLnBrk="1" hangingPunct="1"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  <a:cs typeface="+mn-cs"/>
              </a:rPr>
              <a:t>Interfering with DNA synthesis</a:t>
            </a:r>
          </a:p>
          <a:p>
            <a:pPr marL="273050" indent="-273050" defTabSz="914400" eaLnBrk="1" hangingPunct="1">
              <a:lnSpc>
                <a:spcPct val="90000"/>
              </a:lnSpc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 defTabSz="9144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FFFF00"/>
                </a:solidFill>
              </a:rPr>
              <a:t>  Spectrum of Activity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GB" sz="2600" dirty="0" smtClean="0">
                <a:solidFill>
                  <a:schemeClr val="bg1"/>
                </a:solidFill>
              </a:rPr>
              <a:t>Restricted spectrum of activity)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639763" lvl="1" indent="-246063" defTabSz="91440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cs typeface="+mn-cs"/>
              </a:rPr>
              <a:t>Active against</a:t>
            </a:r>
          </a:p>
          <a:p>
            <a:pPr marL="914400" lvl="2" indent="-246063" defTabSz="914400" eaLnBrk="1" hangingPunct="1">
              <a:lnSpc>
                <a:spcPct val="90000"/>
              </a:lnSpc>
              <a:buNone/>
            </a:pPr>
            <a:r>
              <a:rPr lang="en-US" sz="2000" i="1" dirty="0" smtClean="0">
                <a:solidFill>
                  <a:schemeClr val="bg1"/>
                </a:solidFill>
                <a:cs typeface="+mn-cs"/>
              </a:rPr>
              <a:t>Candida</a:t>
            </a:r>
            <a:r>
              <a:rPr lang="en-US" sz="2000" dirty="0" smtClean="0">
                <a:solidFill>
                  <a:schemeClr val="bg1"/>
                </a:solidFill>
                <a:cs typeface="+mn-cs"/>
              </a:rPr>
              <a:t> species</a:t>
            </a:r>
            <a:endParaRPr lang="en-US" sz="2000" i="1" dirty="0" smtClean="0">
              <a:solidFill>
                <a:schemeClr val="bg1"/>
              </a:solidFill>
              <a:cs typeface="+mn-cs"/>
            </a:endParaRPr>
          </a:p>
          <a:p>
            <a:pPr marL="914400" lvl="2" indent="-246063" defTabSz="914400" eaLnBrk="1" hangingPunct="1">
              <a:lnSpc>
                <a:spcPct val="90000"/>
              </a:lnSpc>
              <a:buNone/>
            </a:pPr>
            <a:r>
              <a:rPr lang="en-US" sz="2000" i="1" dirty="0" smtClean="0">
                <a:solidFill>
                  <a:schemeClr val="bg1"/>
                </a:solidFill>
                <a:cs typeface="+mn-cs"/>
              </a:rPr>
              <a:t>Cryptococcus </a:t>
            </a:r>
            <a:r>
              <a:rPr lang="en-US" sz="2000" i="1" dirty="0" err="1" smtClean="0">
                <a:solidFill>
                  <a:schemeClr val="bg1"/>
                </a:solidFill>
                <a:cs typeface="+mn-cs"/>
              </a:rPr>
              <a:t>neoformans</a:t>
            </a:r>
            <a:endParaRPr lang="en-US" sz="2000" i="1" dirty="0" smtClean="0">
              <a:solidFill>
                <a:schemeClr val="bg1"/>
              </a:solidFill>
              <a:cs typeface="+mn-cs"/>
            </a:endParaRPr>
          </a:p>
          <a:p>
            <a:pPr marL="639763" lvl="1" indent="-246063" defTabSz="914400" eaLnBrk="1" hangingPunct="1">
              <a:lnSpc>
                <a:spcPct val="90000"/>
              </a:lnSpc>
              <a:buNone/>
            </a:pPr>
            <a:r>
              <a:rPr lang="en-GB" sz="2400" dirty="0" err="1" smtClean="0">
                <a:solidFill>
                  <a:schemeClr val="bg1"/>
                </a:solidFill>
                <a:cs typeface="+mn-cs"/>
              </a:rPr>
              <a:t>Monotherapy</a:t>
            </a:r>
            <a:r>
              <a:rPr lang="en-GB" sz="2400" dirty="0" smtClean="0">
                <a:solidFill>
                  <a:schemeClr val="bg1"/>
                </a:solidFill>
                <a:cs typeface="+mn-cs"/>
              </a:rPr>
              <a:t> : now limited </a:t>
            </a:r>
            <a:r>
              <a:rPr lang="en-GB" sz="2400" dirty="0" smtClean="0">
                <a:solidFill>
                  <a:srgbClr val="FFFF00"/>
                </a:solidFill>
                <a:cs typeface="+mn-cs"/>
              </a:rPr>
              <a:t>(</a:t>
            </a:r>
            <a:r>
              <a:rPr lang="en-US" sz="2400" dirty="0" smtClean="0">
                <a:solidFill>
                  <a:srgbClr val="FFFF00"/>
                </a:solidFill>
                <a:cs typeface="+mn-cs"/>
              </a:rPr>
              <a:t>Resistance)</a:t>
            </a:r>
          </a:p>
          <a:p>
            <a:pPr marL="639763" lvl="1" indent="-246063" defTabSz="914400" eaLnBrk="1" hangingPunct="1">
              <a:lnSpc>
                <a:spcPct val="90000"/>
              </a:lnSpc>
              <a:buNone/>
            </a:pPr>
            <a:endParaRPr lang="en-US" sz="2400" dirty="0" smtClean="0">
              <a:solidFill>
                <a:schemeClr val="bg1"/>
              </a:solidFill>
              <a:cs typeface="+mn-cs"/>
            </a:endParaRPr>
          </a:p>
          <a:p>
            <a:pPr marL="639763" lvl="1" indent="-246063" defTabSz="914400" eaLnBrk="1" hangingPunct="1"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  <a:cs typeface="+mn-cs"/>
            </a:endParaRPr>
          </a:p>
          <a:p>
            <a:pPr marL="639763" lvl="1" indent="-246063" algn="ctr" defTabSz="914400" eaLnBrk="1" hangingPunct="1"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  <a:cs typeface="+mn-cs"/>
            </a:endParaRPr>
          </a:p>
          <a:p>
            <a:pPr marL="273050" indent="-273050" algn="r" defTabSz="914400" eaLnBrk="1" hangingPunct="1">
              <a:buFont typeface="Wingdings" pitchFamily="2" charset="2"/>
              <a:buNone/>
            </a:pPr>
            <a:endParaRPr lang="en-US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404812"/>
            <a:ext cx="7851648" cy="914401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300" b="1" kern="1200" dirty="0" err="1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Echinocandins</a:t>
            </a:r>
            <a:endParaRPr lang="en-US" sz="3300" b="1" kern="1200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600200"/>
            <a:ext cx="8610600" cy="4191000"/>
          </a:xfrm>
        </p:spPr>
        <p:txBody>
          <a:bodyPr lIns="0" rIns="18288"/>
          <a:lstStyle/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Caspofungin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Micafungin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Anidulafungin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3700" dirty="0" smtClean="0">
                <a:solidFill>
                  <a:srgbClr val="FFFF00"/>
                </a:solidFill>
              </a:rPr>
              <a:t>	</a:t>
            </a:r>
          </a:p>
          <a:p>
            <a:pPr defTabSz="914400" eaLnBrk="1" hangingPunct="1">
              <a:buFont typeface="Arial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Mechanism of Action</a:t>
            </a:r>
          </a:p>
          <a:p>
            <a:pPr marL="273050" indent="-273050" defTabSz="914400"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sz="2000" b="1" u="sng" dirty="0" smtClean="0">
              <a:solidFill>
                <a:schemeClr val="bg1"/>
              </a:solidFill>
            </a:endParaRPr>
          </a:p>
          <a:p>
            <a:pPr marL="673100" lvl="1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Inhibits B-1,3 –D </a:t>
            </a:r>
            <a:r>
              <a:rPr lang="en-US" sz="2000" dirty="0" err="1" smtClean="0">
                <a:solidFill>
                  <a:schemeClr val="bg1"/>
                </a:solidFill>
              </a:rPr>
              <a:t>glucan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synthase</a:t>
            </a:r>
            <a:r>
              <a:rPr lang="en-US" sz="2000" dirty="0" smtClean="0">
                <a:solidFill>
                  <a:schemeClr val="bg1"/>
                </a:solidFill>
              </a:rPr>
              <a:t>, the enzyme complex that forms </a:t>
            </a:r>
            <a:r>
              <a:rPr lang="en-US" sz="2000" dirty="0" err="1" smtClean="0">
                <a:solidFill>
                  <a:schemeClr val="bg1"/>
                </a:solidFill>
              </a:rPr>
              <a:t>glucan</a:t>
            </a:r>
            <a:r>
              <a:rPr lang="en-US" sz="2000" dirty="0" smtClean="0">
                <a:solidFill>
                  <a:schemeClr val="bg1"/>
                </a:solidFill>
              </a:rPr>
              <a:t> polymers in the fungal cell wall.  </a:t>
            </a:r>
          </a:p>
          <a:p>
            <a:pPr marL="673100" lvl="1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673100" lvl="1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Glucan</a:t>
            </a:r>
            <a:r>
              <a:rPr lang="en-US" sz="2000" dirty="0" smtClean="0">
                <a:solidFill>
                  <a:schemeClr val="bg1"/>
                </a:solidFill>
              </a:rPr>
              <a:t> polymers are responsible for providing rigidity to the cell wall.</a:t>
            </a: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defTabSz="91440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Good activity </a:t>
            </a:r>
            <a:r>
              <a:rPr lang="en-US" sz="2400" b="1" dirty="0" smtClean="0">
                <a:solidFill>
                  <a:srgbClr val="FFFF00"/>
                </a:solidFill>
              </a:rPr>
              <a:t>against</a:t>
            </a:r>
          </a:p>
          <a:p>
            <a:pPr lvl="1" defTabSz="914400" eaLnBrk="1" hangingPunct="1">
              <a:buNone/>
              <a:defRPr/>
            </a:pPr>
            <a:r>
              <a:rPr lang="en-US" sz="2000" i="1" dirty="0" smtClean="0">
                <a:solidFill>
                  <a:schemeClr val="bg1"/>
                </a:solidFill>
                <a:cs typeface="+mn-cs"/>
              </a:rPr>
              <a:t>Candida </a:t>
            </a:r>
            <a:r>
              <a:rPr lang="en-US" sz="2000" i="1" dirty="0" err="1" smtClean="0">
                <a:solidFill>
                  <a:schemeClr val="bg1"/>
                </a:solidFill>
                <a:cs typeface="+mn-cs"/>
              </a:rPr>
              <a:t>spp</a:t>
            </a:r>
            <a:endParaRPr lang="en-US" sz="2000" i="1" dirty="0" smtClean="0">
              <a:solidFill>
                <a:schemeClr val="bg1"/>
              </a:solidFill>
              <a:cs typeface="+mn-cs"/>
            </a:endParaRPr>
          </a:p>
          <a:p>
            <a:pPr lvl="1" defTabSz="914400" eaLnBrk="1" hangingPunct="1">
              <a:buNone/>
              <a:defRPr/>
            </a:pPr>
            <a:r>
              <a:rPr lang="en-US" sz="2000" i="1" dirty="0" err="1" smtClean="0">
                <a:solidFill>
                  <a:schemeClr val="bg1"/>
                </a:solidFill>
                <a:cs typeface="+mn-cs"/>
              </a:rPr>
              <a:t>Aspergillus</a:t>
            </a:r>
            <a:r>
              <a:rPr lang="en-US" sz="2000" i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cs typeface="+mn-cs"/>
              </a:rPr>
              <a:t>spp</a:t>
            </a:r>
            <a:endParaRPr lang="en-US" sz="2000" i="1" dirty="0" smtClean="0">
              <a:solidFill>
                <a:schemeClr val="bg1"/>
              </a:solidFill>
              <a:cs typeface="+mn-cs"/>
            </a:endParaRPr>
          </a:p>
          <a:p>
            <a:pPr lvl="1" defTabSz="914400" eaLnBrk="1" hangingPunct="1">
              <a:buNone/>
              <a:defRPr/>
            </a:pPr>
            <a:endParaRPr lang="en-US" sz="2000" dirty="0" smtClean="0">
              <a:solidFill>
                <a:schemeClr val="bg1"/>
              </a:solidFill>
              <a:cs typeface="+mn-cs"/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4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8540497"/>
              </p:ext>
            </p:extLst>
          </p:nvPr>
        </p:nvGraphicFramePr>
        <p:xfrm>
          <a:off x="76200" y="152401"/>
          <a:ext cx="8915400" cy="6528554"/>
        </p:xfrm>
        <a:graphic>
          <a:graphicData uri="http://schemas.openxmlformats.org/drawingml/2006/table">
            <a:tbl>
              <a:tblPr rtl="1"/>
              <a:tblGrid>
                <a:gridCol w="1995268"/>
                <a:gridCol w="2214586"/>
                <a:gridCol w="1474607"/>
                <a:gridCol w="1316793"/>
                <a:gridCol w="1075550"/>
                <a:gridCol w="838596"/>
              </a:tblGrid>
              <a:tr h="4973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</a:rPr>
                        <a:t>Comments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Spectrum of activity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Antifungal Agents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Mechanism of action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Group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Target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390782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Serious toxic side effects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(nephrotoxicity)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Broad antifungal spectrum which includes most fungi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Amphotericin B,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Nystatin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Binds to ergosterol within cell membrane,  formation of pores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>
                          <a:latin typeface="Calibri"/>
                        </a:rPr>
                        <a:t>which lead to cell death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Calibri"/>
                        </a:rPr>
                        <a:t>Polyenes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Cell membrane 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92531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Not effective against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zygomycosis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(except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posaconazole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Adverse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Effects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Drug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Interactions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</a:rPr>
                        <a:t>Fluconazole</a:t>
                      </a:r>
                      <a:r>
                        <a:rPr lang="en-US" sz="1200" dirty="0" smtClean="0">
                          <a:latin typeface="Calibri"/>
                        </a:rPr>
                        <a:t> </a:t>
                      </a:r>
                      <a:r>
                        <a:rPr lang="en-US" sz="1200" dirty="0">
                          <a:latin typeface="Calibri"/>
                        </a:rPr>
                        <a:t>has a limited or no activity against </a:t>
                      </a:r>
                      <a:r>
                        <a:rPr lang="en-US" sz="1200" dirty="0" err="1">
                          <a:latin typeface="Calibri"/>
                        </a:rPr>
                        <a:t>mould</a:t>
                      </a:r>
                      <a:r>
                        <a:rPr lang="en-US" sz="1200" dirty="0">
                          <a:latin typeface="Calibri"/>
                        </a:rPr>
                        <a:t> fungi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</a:rPr>
                        <a:t>Voriconazol</a:t>
                      </a:r>
                      <a:r>
                        <a:rPr lang="en-US" sz="1200" b="1" dirty="0">
                          <a:latin typeface="Calibri"/>
                        </a:rPr>
                        <a:t> </a:t>
                      </a:r>
                      <a:r>
                        <a:rPr lang="en-US" sz="1200" dirty="0">
                          <a:latin typeface="Calibri"/>
                        </a:rPr>
                        <a:t>is the drug of choice for </a:t>
                      </a:r>
                      <a:r>
                        <a:rPr lang="en-US" sz="1200" dirty="0" err="1">
                          <a:latin typeface="Calibri"/>
                        </a:rPr>
                        <a:t>Aspergillosis</a:t>
                      </a:r>
                      <a:endParaRPr lang="en-US" sz="1200" dirty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</a:rPr>
                        <a:t>Posaconazole</a:t>
                      </a:r>
                      <a:r>
                        <a:rPr lang="en-US" sz="1200" dirty="0">
                          <a:latin typeface="Calibri"/>
                        </a:rPr>
                        <a:t> has </a:t>
                      </a:r>
                      <a:r>
                        <a:rPr lang="en-US" sz="1200" dirty="0" smtClean="0">
                          <a:latin typeface="Calibri"/>
                        </a:rPr>
                        <a:t>broader </a:t>
                      </a:r>
                      <a:r>
                        <a:rPr lang="en-US" sz="1200" dirty="0">
                          <a:latin typeface="Calibri"/>
                        </a:rPr>
                        <a:t>spectrum of activity than other azoles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Ketoconazole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Itraconazole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Fluconazole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 Voriconazole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latin typeface="Calibri"/>
                        </a:rPr>
                        <a:t> </a:t>
                      </a:r>
                      <a:r>
                        <a:rPr lang="en-US" sz="1200">
                          <a:latin typeface="Calibri"/>
                        </a:rPr>
                        <a:t>Posaconazole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 Miconazole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clotrimazole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Inhibit the synthesis of ergosterol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</a:rPr>
                        <a:t>Azoles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097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Calibri"/>
                        </a:rPr>
                        <a:t>Less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toxicity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and side effects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compared to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</a:rPr>
                        <a:t>amphotericin B and azoles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</a:rPr>
                        <a:t>Good activity against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</a:rPr>
                        <a:t>Candida </a:t>
                      </a:r>
                      <a:r>
                        <a:rPr lang="en-US" sz="1200" i="1" dirty="0" err="1">
                          <a:latin typeface="Calibri"/>
                        </a:rPr>
                        <a:t>spp</a:t>
                      </a:r>
                      <a:r>
                        <a:rPr lang="en-US" sz="1200" i="1" dirty="0">
                          <a:latin typeface="Calibri"/>
                        </a:rPr>
                        <a:t> </a:t>
                      </a:r>
                      <a:r>
                        <a:rPr lang="en-US" sz="1200" dirty="0">
                          <a:latin typeface="Calibri"/>
                        </a:rPr>
                        <a:t>,</a:t>
                      </a:r>
                      <a:r>
                        <a:rPr lang="en-US" sz="1200" i="1" dirty="0" err="1">
                          <a:latin typeface="Calibri"/>
                        </a:rPr>
                        <a:t>Aspergillus</a:t>
                      </a:r>
                      <a:r>
                        <a:rPr lang="en-US" sz="1200" i="1" dirty="0">
                          <a:latin typeface="Calibri"/>
                        </a:rPr>
                        <a:t> </a:t>
                      </a:r>
                      <a:r>
                        <a:rPr lang="en-US" sz="1200" i="1" dirty="0" err="1">
                          <a:latin typeface="Calibri"/>
                        </a:rPr>
                        <a:t>spp</a:t>
                      </a:r>
                      <a:endParaRPr lang="en-US" sz="1200" dirty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</a:rPr>
                        <a:t>Limited  or no activity against other </a:t>
                      </a:r>
                      <a:r>
                        <a:rPr lang="en-US" sz="1200" dirty="0" smtClean="0">
                          <a:latin typeface="Calibri"/>
                        </a:rPr>
                        <a:t>fungi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Caspofungin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 Micafungin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Anidulafungin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Inhibits </a:t>
                      </a:r>
                      <a:r>
                        <a:rPr lang="en-US" sz="1200" dirty="0" err="1" smtClean="0"/>
                        <a:t>glucan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synthasis</a:t>
                      </a:r>
                      <a:r>
                        <a:rPr lang="en-US" sz="1200" dirty="0" smtClean="0"/>
                        <a:t>, </a:t>
                      </a:r>
                    </a:p>
                    <a:p>
                      <a:pPr algn="l" rtl="0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glucan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polymers in the fungal cell wall)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Echinocandins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Cell wall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9440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Monotherapy now limited (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Resistance)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en-GB" sz="1200">
                          <a:latin typeface="Calibri"/>
                        </a:rPr>
                        <a:t>Restricted spectrum of activity</a:t>
                      </a:r>
                      <a:endParaRPr lang="en-US" sz="120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en-US" sz="1200" i="1">
                          <a:latin typeface="Calibri"/>
                        </a:rPr>
                        <a:t>Candida</a:t>
                      </a:r>
                      <a:r>
                        <a:rPr lang="en-US" sz="1200">
                          <a:latin typeface="Calibri"/>
                        </a:rPr>
                        <a:t> species</a:t>
                      </a:r>
                      <a:r>
                        <a:rPr lang="en-US" sz="1200" i="1">
                          <a:latin typeface="Calibri"/>
                        </a:rPr>
                        <a:t> </a:t>
                      </a:r>
                      <a:endParaRPr lang="en-US" sz="120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Calibri"/>
                        </a:rPr>
                        <a:t>Cryptococcus neoformans 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Flucytosine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Fungal RNA miscoding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Interfering with DNA synthesis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Pyrimidine analogues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</a:rPr>
                        <a:t>DNA/RNA synthesis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57600" y="39624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(Foundation Block, 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-990600" y="762000"/>
            <a:ext cx="929640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T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hank You 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  <a:sym typeface="Wingdings"/>
              </a:rPr>
              <a:t>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6600" b="1" kern="1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136775"/>
            <a:ext cx="77724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To provide students with an overview of the  common medically important yeasts and mold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fungi.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2. To provide students with an overview of the 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major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fungal 	diseases that threatens human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health.</a:t>
            </a:r>
          </a:p>
          <a:p>
            <a:pPr>
              <a:defRPr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3. To give a fundamental knowledge about the antifungal agents, their mechanisms of action, and spectrum.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810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Lecture Objectives..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5152" y="52070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rgbClr val="FFFF00"/>
                </a:solidFill>
              </a:rPr>
              <a:t>Mycotic </a:t>
            </a:r>
            <a:r>
              <a:rPr lang="en-US" b="1" kern="1200" dirty="0" smtClean="0">
                <a:solidFill>
                  <a:srgbClr val="FFFF00"/>
                </a:solidFill>
              </a:rPr>
              <a:t>Diseases</a:t>
            </a:r>
            <a:endParaRPr lang="en-US" b="1" kern="1200" dirty="0">
              <a:solidFill>
                <a:srgbClr val="FFFF00"/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499919" y="1905000"/>
            <a:ext cx="7854950" cy="2943225"/>
          </a:xfrm>
        </p:spPr>
        <p:txBody>
          <a:bodyPr lIns="0" rIns="18288"/>
          <a:lstStyle/>
          <a:p>
            <a:pPr defTabSz="914400" eaLnBrk="1" hangingPunct="1"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Hypersensitivity (Allergy)</a:t>
            </a:r>
          </a:p>
          <a:p>
            <a:pPr defTabSz="914400" eaLnBrk="1" hangingPunct="1">
              <a:buFont typeface="Wingdings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Mycotoxicoses</a:t>
            </a:r>
            <a:endParaRPr lang="en-US" dirty="0" smtClean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Infections</a:t>
            </a:r>
          </a:p>
          <a:p>
            <a:pPr defTabSz="914400" eaLnBrk="1" hangingPunct="1">
              <a:buFont typeface="Wingdings" charset="2"/>
              <a:buChar char="Ø"/>
            </a:pPr>
            <a:endParaRPr lang="en-US" sz="37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5152" y="52070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chemeClr val="accent3">
                    <a:tint val="90000"/>
                    <a:satMod val="120000"/>
                  </a:schemeClr>
                </a:solidFill>
              </a:rPr>
              <a:t>Mycotic </a:t>
            </a:r>
            <a:r>
              <a:rPr lang="en-US" b="1" kern="1200" dirty="0" smtClean="0">
                <a:solidFill>
                  <a:schemeClr val="accent3">
                    <a:tint val="90000"/>
                    <a:satMod val="120000"/>
                  </a:schemeClr>
                </a:solidFill>
              </a:rPr>
              <a:t>Diseases</a:t>
            </a:r>
            <a:endParaRPr lang="en-US" b="1" kern="1200" dirty="0">
              <a:solidFill>
                <a:schemeClr val="accent3">
                  <a:tint val="90000"/>
                  <a:satMod val="120000"/>
                </a:schemeClr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831850" y="2133600"/>
            <a:ext cx="7854950" cy="2943225"/>
          </a:xfrm>
        </p:spPr>
        <p:txBody>
          <a:bodyPr lIns="0" rIns="18288"/>
          <a:lstStyle/>
          <a:p>
            <a:pPr marL="0" indent="0" defTabSz="914400" eaLnBrk="1" hangingPunct="1">
              <a:buFont typeface="Arial" pitchFamily="34" charset="0"/>
              <a:buNone/>
            </a:pPr>
            <a:r>
              <a:rPr lang="en-US" dirty="0" smtClean="0">
                <a:solidFill>
                  <a:srgbClr val="FFFF00"/>
                </a:solidFill>
              </a:rPr>
              <a:t>How the infection is acquired?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Endogenous, Colonization (overgrowth </a:t>
            </a:r>
            <a:r>
              <a:rPr lang="en-US" sz="2400" dirty="0">
                <a:solidFill>
                  <a:schemeClr val="bg1"/>
                </a:solidFill>
              </a:rPr>
              <a:t>of normal flora)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Inhalation (Airborne)</a:t>
            </a:r>
            <a:endParaRPr lang="en-US" sz="2400" dirty="0">
              <a:solidFill>
                <a:schemeClr val="bg1"/>
              </a:solidFill>
            </a:endParaRPr>
          </a:p>
          <a:p>
            <a:pPr marL="857250" lvl="1" indent="-457200" defTabSz="914400" eaLnBrk="1" hangingPunct="1">
              <a:buFont typeface="Wingdings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Contact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Trauma</a:t>
            </a:r>
          </a:p>
          <a:p>
            <a:pPr marL="400050" lvl="1" indent="0" defTabSz="914400" eaLnBrk="1" hangingPunct="1"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400050" lvl="1" indent="0" defTabSz="914400" eaLnBrk="1" hangingPunct="1"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buFont typeface="Arial" pitchFamily="34" charset="0"/>
              <a:buNone/>
            </a:pPr>
            <a:endParaRPr lang="en-US" sz="37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0352" y="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( Mycoses)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762000" y="19812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Superficial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Cutaneous mycosis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Subcutaneous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Systemic 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  <a:cs typeface="Calibri" pitchFamily="34" charset="0"/>
              </a:rPr>
              <a:t>Opportunistic mycoses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lvl="2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endParaRPr lang="en-US" sz="2000" dirty="0">
              <a:latin typeface="Constantia" pitchFamily="18" charset="0"/>
              <a:cs typeface="Arial" charset="0"/>
            </a:endParaRPr>
          </a:p>
          <a:p>
            <a:pPr marL="1187450" lvl="3" indent="-2095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/>
            </a:pPr>
            <a:endParaRPr lang="en-US" dirty="0"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2860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304800" y="17526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</a:rPr>
              <a:t>Superficial Mycoses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Affect the outer layer of the skin or hair shaft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No immune response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</a:endParaRPr>
          </a:p>
          <a:p>
            <a:pPr marL="182880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</a:rPr>
              <a:t>Cutaneous Mycoses</a:t>
            </a: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defRPr/>
            </a:pPr>
            <a:r>
              <a:rPr lang="en-AU" sz="2400" dirty="0" err="1">
                <a:solidFill>
                  <a:schemeClr val="bg1"/>
                </a:solidFill>
                <a:latin typeface="+mn-lt"/>
              </a:rPr>
              <a:t>Dermatophytosis</a:t>
            </a: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AU" sz="2400" b="1" dirty="0">
              <a:solidFill>
                <a:schemeClr val="bg1"/>
              </a:solidFill>
              <a:latin typeface="+mn-lt"/>
            </a:endParaRPr>
          </a:p>
          <a:p>
            <a:pPr marL="1097280"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r>
              <a:rPr lang="en-AU" sz="2400" dirty="0">
                <a:solidFill>
                  <a:schemeClr val="bg1"/>
                </a:solidFill>
                <a:latin typeface="+mn-lt"/>
              </a:rPr>
              <a:t>Infection of the skin, hair or nails caused by a group of </a:t>
            </a:r>
            <a:r>
              <a:rPr lang="en-AU" sz="2400" dirty="0" err="1">
                <a:solidFill>
                  <a:schemeClr val="bg1"/>
                </a:solidFill>
                <a:latin typeface="+mn-lt"/>
              </a:rPr>
              <a:t>keratinophilic</a:t>
            </a:r>
            <a:r>
              <a:rPr lang="en-AU" sz="2400" dirty="0">
                <a:solidFill>
                  <a:schemeClr val="bg1"/>
                </a:solidFill>
                <a:latin typeface="+mn-lt"/>
              </a:rPr>
              <a:t> fungi, called </a:t>
            </a:r>
            <a:r>
              <a:rPr lang="en-AU" sz="2400" dirty="0" err="1">
                <a:solidFill>
                  <a:schemeClr val="bg1"/>
                </a:solidFill>
                <a:latin typeface="+mn-lt"/>
              </a:rPr>
              <a:t>dermatophytes</a:t>
            </a: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latin typeface="+mn-lt"/>
            </a:endParaRP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latin typeface="+mn-lt"/>
            </a:endParaRPr>
          </a:p>
          <a:p>
            <a:pPr marL="1096963" lvl="2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7450" lvl="3" indent="-2095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3550" y="231775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752600"/>
            <a:ext cx="8610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US" sz="2400" b="1" dirty="0">
              <a:latin typeface="+mn-lt"/>
            </a:endParaRPr>
          </a:p>
          <a:p>
            <a:pPr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8720" lvl="3" indent="-210312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5000"/>
              <a:buFont typeface="Wingdings 2"/>
              <a:buChar char=""/>
              <a:defRPr/>
            </a:pPr>
            <a:endParaRPr lang="en-US" dirty="0">
              <a:latin typeface="+mn-lt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63550" y="1752600"/>
            <a:ext cx="85344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rtl="1" eaLnBrk="1" hangingPunct="1">
              <a:defRPr/>
            </a:pPr>
            <a:r>
              <a:rPr lang="en-US" sz="2600" b="1" dirty="0">
                <a:solidFill>
                  <a:srgbClr val="FFFF00"/>
                </a:solidFill>
                <a:latin typeface="+mn-lt"/>
                <a:cs typeface="Arial" charset="0"/>
              </a:rPr>
              <a:t>Subcutaneous Mycoses</a:t>
            </a:r>
          </a:p>
          <a:p>
            <a:pPr defTabSz="914400" rtl="1" eaLnBrk="1" hangingPunct="1">
              <a:defRPr/>
            </a:pPr>
            <a:endParaRPr lang="en-US" sz="2400" dirty="0">
              <a:latin typeface="+mn-lt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Fungal infections involving the dermis, subcutaneous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tissues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, muscle and may extend to bone. </a:t>
            </a: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Usually they are initiated by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trauma. </a:t>
            </a: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defTabSz="914400" rtl="1" eaLnBrk="1" hangingPunct="1">
              <a:defRPr/>
            </a:pPr>
            <a:fld id="{408536D4-61B5-4C05-A56A-1ACE0C9865F2}" type="slidenum">
              <a:rPr lang="x-none" sz="1200">
                <a:solidFill>
                  <a:schemeClr val="tx2">
                    <a:shade val="90000"/>
                  </a:schemeClr>
                </a:solidFill>
                <a:cs typeface="Arial" pitchFamily="34" charset="0"/>
              </a:rPr>
              <a:pPr algn="r" defTabSz="914400" rtl="1" eaLnBrk="1" hangingPunct="1">
                <a:defRPr/>
              </a:pPr>
              <a:t>8</a:t>
            </a:fld>
            <a:endParaRPr lang="en-US" sz="1200">
              <a:solidFill>
                <a:schemeClr val="tx2">
                  <a:shade val="90000"/>
                </a:schemeClr>
              </a:solidFill>
              <a:cs typeface="Arial" pitchFamily="34" charset="0"/>
            </a:endParaRP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381000" y="914400"/>
            <a:ext cx="7680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>
              <a:defRPr/>
            </a:pPr>
            <a:endParaRPr lang="en-AU" sz="26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62000" y="1828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1" hangingPunct="1">
              <a:defRPr/>
            </a:pPr>
            <a:endParaRPr lang="en-US" sz="2000" b="1" dirty="0"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defRPr/>
            </a:pPr>
            <a:r>
              <a:rPr lang="en-AU" sz="2400" b="1" dirty="0">
                <a:solidFill>
                  <a:srgbClr val="FFFF00"/>
                </a:solidFill>
                <a:cs typeface="Arial" pitchFamily="34" charset="0"/>
              </a:rPr>
              <a:t>Primary Systemic </a:t>
            </a:r>
            <a:r>
              <a:rPr lang="en-AU" sz="2400" b="1" dirty="0" smtClean="0">
                <a:solidFill>
                  <a:srgbClr val="FFFF00"/>
                </a:solidFill>
                <a:cs typeface="Arial" pitchFamily="34" charset="0"/>
              </a:rPr>
              <a:t>Mycoses</a:t>
            </a:r>
          </a:p>
          <a:p>
            <a:pPr defTabSz="914400" eaLnBrk="1" hangingPunct="1">
              <a:defRPr/>
            </a:pPr>
            <a:endParaRPr lang="en-AU" sz="2400" b="1" dirty="0">
              <a:solidFill>
                <a:srgbClr val="FFFF00"/>
              </a:solidFill>
              <a:cs typeface="Arial" pitchFamily="34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Caused 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by primary pathogens</a:t>
            </a: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Contracted by inhalation, Start as respiratory disease </a:t>
            </a: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Geographically restricted (endemic), north and south America</a:t>
            </a:r>
          </a:p>
          <a:p>
            <a:pPr defTabSz="914400" eaLnBrk="1" hangingPunct="1"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 defTabSz="914400" eaLnBrk="1" hangingPunct="1">
              <a:defRPr/>
            </a:pPr>
            <a:endParaRPr lang="en-US" sz="3200" i="1" dirty="0">
              <a:latin typeface="Arial" charset="0"/>
              <a:cs typeface="Arial" charset="0"/>
            </a:endParaRPr>
          </a:p>
          <a:p>
            <a:pPr algn="r" defTabSz="914400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AU" sz="2800" b="1" dirty="0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231775"/>
            <a:ext cx="785164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Types of  fungal infections - Mycoses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5152" y="22860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1752600"/>
            <a:ext cx="8610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US" sz="2400" b="1" dirty="0">
              <a:latin typeface="+mn-lt"/>
            </a:endParaRPr>
          </a:p>
          <a:p>
            <a:pPr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8720" lvl="3" indent="-210312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5000"/>
              <a:buFont typeface="Wingdings 2"/>
              <a:buChar char=""/>
              <a:defRPr/>
            </a:pPr>
            <a:endParaRPr lang="en-US" dirty="0">
              <a:latin typeface="+mn-lt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914400" y="1617107"/>
            <a:ext cx="77724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rtl="1" eaLnBrk="1" hangingPunct="1">
              <a:defRPr/>
            </a:pPr>
            <a:r>
              <a:rPr lang="en-US" sz="2600" b="1" dirty="0">
                <a:solidFill>
                  <a:srgbClr val="FFFF00"/>
                </a:solidFill>
                <a:latin typeface="+mn-lt"/>
                <a:cs typeface="Calibri" pitchFamily="34" charset="0"/>
              </a:rPr>
              <a:t>Opportunistic fungal infections</a:t>
            </a:r>
          </a:p>
          <a:p>
            <a:pPr defTabSz="914400" rtl="1" eaLnBrk="1" hangingPunct="1">
              <a:defRPr/>
            </a:pPr>
            <a:endParaRPr lang="en-US" sz="2400" dirty="0">
              <a:latin typeface="Constantia" pitchFamily="18" charset="0"/>
              <a:cs typeface="Arial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Diseases in immunocompromised host </a:t>
            </a:r>
          </a:p>
          <a:p>
            <a:pPr defTabSz="914400" rtl="1" eaLnBrk="1" hangingPunct="1"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Risk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factors</a:t>
            </a:r>
          </a:p>
          <a:p>
            <a:pPr lvl="1" defTabSz="9144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Examples:</a:t>
            </a:r>
            <a:endParaRPr lang="en-US" sz="2400" dirty="0" smtClean="0">
              <a:solidFill>
                <a:schemeClr val="bg1"/>
              </a:solidFill>
              <a:latin typeface="+mn-lt"/>
              <a:cs typeface="Arial" charset="0"/>
            </a:endParaRPr>
          </a:p>
          <a:p>
            <a:pPr lvl="2" defTabSz="914400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HIV/AIDS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Hematopoietic stem cell transplant (HSCT)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Solid organs transplantation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Malignancies</a:t>
            </a:r>
          </a:p>
          <a:p>
            <a:pPr lvl="2" defTabSz="914400" eaLnBrk="1" hangingPunct="1"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Neutropenia</a:t>
            </a: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lvl="2" defTabSz="914400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Diabetes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  </a:t>
            </a:r>
          </a:p>
          <a:p>
            <a:pPr lvl="2" defTabSz="914400" eaLnBrk="1" hangingPunct="1">
              <a:defRPr/>
            </a:pPr>
            <a:endParaRPr lang="en-US" sz="2400" dirty="0" smtClean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lvl="2" defTabSz="914400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Many others   </a:t>
            </a:r>
            <a:endParaRPr lang="en-US" sz="2400" dirty="0"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631</Words>
  <Application>Microsoft Office PowerPoint</Application>
  <PresentationFormat>On-screen Show (4:3)</PresentationFormat>
  <Paragraphs>263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2_Office Theme</vt:lpstr>
      <vt:lpstr>Slide 1</vt:lpstr>
      <vt:lpstr>Slide 2</vt:lpstr>
      <vt:lpstr>Mycotic Diseases</vt:lpstr>
      <vt:lpstr>Mycotic Diseases</vt:lpstr>
      <vt:lpstr>Types of  fungal infections ( Mycoses)</vt:lpstr>
      <vt:lpstr>Types of  fungal infections - Mycoses</vt:lpstr>
      <vt:lpstr>Types of  fungal infections - Mycoses</vt:lpstr>
      <vt:lpstr>Slide 8</vt:lpstr>
      <vt:lpstr>Types of  fungal infections - Mycoses</vt:lpstr>
      <vt:lpstr>Slide 10</vt:lpstr>
      <vt:lpstr>Diagnosis of fungal infection</vt:lpstr>
      <vt:lpstr>Antifungal agents </vt:lpstr>
      <vt:lpstr>Targets for antifungal agents</vt:lpstr>
      <vt:lpstr>Polyenes</vt:lpstr>
      <vt:lpstr>   AZOLES</vt:lpstr>
      <vt:lpstr>Flucytosine</vt:lpstr>
      <vt:lpstr>Echinocandins</vt:lpstr>
      <vt:lpstr>Slide 18</vt:lpstr>
      <vt:lpstr>Thank You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drahmad</dc:creator>
  <cp:lastModifiedBy>ALBARRAG</cp:lastModifiedBy>
  <cp:revision>192</cp:revision>
  <dcterms:created xsi:type="dcterms:W3CDTF">2011-06-14T17:07:28Z</dcterms:created>
  <dcterms:modified xsi:type="dcterms:W3CDTF">2014-06-23T06:21:55Z</dcterms:modified>
</cp:coreProperties>
</file>