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handoutMasterIdLst>
    <p:handoutMasterId r:id="rId59"/>
  </p:handoutMasterIdLst>
  <p:sldIdLst>
    <p:sldId id="256" r:id="rId2"/>
    <p:sldId id="290" r:id="rId3"/>
    <p:sldId id="291" r:id="rId4"/>
    <p:sldId id="313" r:id="rId5"/>
    <p:sldId id="314" r:id="rId6"/>
    <p:sldId id="302" r:id="rId7"/>
    <p:sldId id="287" r:id="rId8"/>
    <p:sldId id="289" r:id="rId9"/>
    <p:sldId id="298" r:id="rId10"/>
    <p:sldId id="300" r:id="rId11"/>
    <p:sldId id="276" r:id="rId12"/>
    <p:sldId id="303" r:id="rId13"/>
    <p:sldId id="341" r:id="rId14"/>
    <p:sldId id="299" r:id="rId15"/>
    <p:sldId id="301" r:id="rId16"/>
    <p:sldId id="305" r:id="rId17"/>
    <p:sldId id="342" r:id="rId18"/>
    <p:sldId id="343" r:id="rId19"/>
    <p:sldId id="294" r:id="rId20"/>
    <p:sldId id="310" r:id="rId21"/>
    <p:sldId id="311" r:id="rId22"/>
    <p:sldId id="346" r:id="rId23"/>
    <p:sldId id="278" r:id="rId24"/>
    <p:sldId id="279" r:id="rId25"/>
    <p:sldId id="315" r:id="rId26"/>
    <p:sldId id="284" r:id="rId27"/>
    <p:sldId id="308" r:id="rId28"/>
    <p:sldId id="263" r:id="rId29"/>
    <p:sldId id="316" r:id="rId30"/>
    <p:sldId id="318" r:id="rId31"/>
    <p:sldId id="317" r:id="rId32"/>
    <p:sldId id="319" r:id="rId33"/>
    <p:sldId id="320" r:id="rId34"/>
    <p:sldId id="321" r:id="rId35"/>
    <p:sldId id="323" r:id="rId36"/>
    <p:sldId id="324" r:id="rId37"/>
    <p:sldId id="325" r:id="rId38"/>
    <p:sldId id="326" r:id="rId39"/>
    <p:sldId id="327" r:id="rId40"/>
    <p:sldId id="328" r:id="rId41"/>
    <p:sldId id="274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260" r:id="rId55"/>
    <p:sldId id="262" r:id="rId56"/>
    <p:sldId id="27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005" autoAdjust="0"/>
  </p:normalViewPr>
  <p:slideViewPr>
    <p:cSldViewPr>
      <p:cViewPr varScale="1">
        <p:scale>
          <a:sx n="65" d="100"/>
          <a:sy n="65" d="100"/>
        </p:scale>
        <p:origin x="-108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11/01/1436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18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22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</a:t>
            </a:r>
            <a:r>
              <a:rPr lang="ar-SA" dirty="0" smtClean="0"/>
              <a:t>َ</a:t>
            </a:r>
            <a:r>
              <a:rPr lang="en-US" baseline="0" dirty="0" smtClean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34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</a:t>
            </a:r>
            <a:r>
              <a:rPr lang="en-US" baseline="0" dirty="0" smtClean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36</a:t>
            </a:fld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38</a:t>
            </a:fld>
            <a:endParaRPr 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52</a:t>
            </a:fld>
            <a:endParaRPr 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53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Streak_plates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hyperlink" Target="http://rds.yahoo.com/_ylt=A0WTefOE5exMRVsAWHeJzbkF;_ylu=X3oDMTBqaXE0am1iBHBvcwM1MQRzZWMDc3IEdnRpZAM-/SIG=1l04qqr8b/EXP=1290680068/**http:/images.search.yahoo.com/images/view?back=http://images.search.yahoo.com/search/images?p=macconkey+agar+plate&amp;b=41&amp;ni=20&amp;fr=sfp&amp;w=316&amp;h=320&amp;imgurl=bp0.blogger.com/_1rarFhxmnwM/RXksKwCudZI/AAAAAAAAACk/dTkPtLu4IIw/s320/Enterococcus_faecalis_01-1Tag-Columbia.jpg&amp;rurl=http://mmic-tp.blogspot.com/2006_12_03_archive.html&amp;size=20KB&amp;name=...+enterococcus...&amp;p=macconkey+agar+plate&amp;oid=6d43dd31cab42bbe970a09fe1acf1d5f&amp;fr2=&amp;no=51&amp;tt=244&amp;b=41&amp;ni=20&amp;sigr=11jjjj9lh&amp;sigi=13ga38rmg&amp;sigb=12lohcl6r&amp;.crumb=zZtVDrMLvm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s.yahoo.com/_ylt=A0PDoS6l5exM8SgAxzaJzbkF;_ylu=X3oDMTBqMmJja2RqBHBvcwM3MwRzZWMDc3IEdnRpZAM-/SIG=1lr0qla9e/EXP=1290680101/**http:/images.search.yahoo.com/images/view?back=http://images.search.yahoo.com/search/images?p=macconkey+agar+plate&amp;b=61&amp;ni=20&amp;xargs=0&amp;pstart=1&amp;fr=sfp&amp;w=320&amp;h=237&amp;imgurl=4.bp.blogspot.com/_xfZTUIpYAak/SloPB_SYK1I/AAAAAAAAAF0/V5bQVSHXkgo/s320/Untitled.jpg&amp;rurl=http://wedonknow.blogspot.com/2009/07/microbiology-lab.html&amp;size=18KB&amp;name=and+cdc+plate+4+...&amp;p=macconkey+agar+plate&amp;oid=7013db70998593f3ca1f45ebabeba040&amp;fr2=&amp;no=73&amp;tt=244&amp;b=61&amp;ni=20&amp;sigr=11r1pqi0e&amp;sigi=12keeh0k3&amp;sigb=1368tekqt&amp;.crumb=zZtVDrMLvmT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://rds.yahoo.com/_ylt=A0PDoS6l5exM8SgAyDaJzbkF;_ylu=X3oDMTBqMjBybWU5BHBvcwM3NARzZWMDc3IEdnRpZAM-/SIG=1kv5a0ioo/EXP=1290680101/**http:/images.search.yahoo.com/images/view?back=http://images.search.yahoo.com/search/images?p=macconkey+agar+plate&amp;b=61&amp;ni=20&amp;xargs=0&amp;pstart=1&amp;fr=sfp&amp;w=320&amp;h=320&amp;imgurl=bp1.blogger.com/_1rarFhxmnwM/RXkubACudcI/AAAAAAAAAC8/7OZ7mUmvPtU/s320/2863.jpg&amp;rurl=http://mmic-tp.blogspot.com/2006_12_03_archive.html&amp;size=32KB&amp;name=Medical+Microbio...&amp;p=macconkey+agar+plate&amp;oid=5529b2f7958a721014522cee3db534ca&amp;fr2=&amp;no=74&amp;tt=244&amp;b=61&amp;ni=20&amp;sigr=11jjjj9lh&amp;sigi=12ek918gr&amp;sigb=1368tekqt&amp;.crumb=zZtVDrMLvm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0WTb_xk4.xMdDcAg2qJzbkF;_ylu=X3oDMTBqczRiNXN2BHBvcwM0MgRzZWMDc3IEdnRpZAM-/SIG=1jpthcqos/EXP=1290679524/**http:/images.search.yahoo.com/images/view?back=http://images.search.yahoo.com/search/images?p=macconkey+agar+plate&amp;b=41&amp;ni=20&amp;fr=sfp&amp;w=500&amp;h=375&amp;imgurl=sites.google.com/site/scienceprofonline/MacConkeysAgarMAC.JPG&amp;rurl=http://sites.google.com/site/scienceprofonline/cellbiologyhelp1022&amp;size=21KB&amp;name=MacConkey's+Agar&amp;p=macconkey+agar+plate&amp;oid=4bf4966d5d735b8045cd117e01259c6b&amp;fr2=&amp;no=42&amp;tt=244&amp;b=41&amp;ni=20&amp;sigr=122bec4mc&amp;sigi=11t5hc4cu&amp;sigb=12lohcl6r&amp;.crumb=zZtVDrMLvm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rds.yahoo.com/_ylt=A0WTb_xk4.xMdDcAiGqJzbkF;_ylu=X3oDMTBqZmlxbWE3BHBvcwM0NwRzZWMDc3IEdnRpZAM-/SIG=1i8dmjtv3/EXP=1290679524/**http:/images.search.yahoo.com/images/view?back=http://images.search.yahoo.com/search/images?p=macconkey+agar+plate&amp;b=41&amp;ni=20&amp;fr=sfp&amp;w=500&amp;h=375&amp;imgurl=www.scienceprofonline.org/BloodAgarBAP.JPG&amp;rurl=http://www.scienceprofonline.org/cellbiologyhelp103&amp;size=25KB&amp;name=Sterile+Blood+Ag...&amp;p=macconkey+agar+plate&amp;oid=c0f5f938b88cc8acc69dbea203fded64&amp;fr2=&amp;no=47&amp;tt=244&amp;b=41&amp;ni=20&amp;sigr=11jehtk8q&amp;sigi=11as66d9p&amp;sigb=12lohcl6r&amp;.crumb=zZtVDrMLvmT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sz="4800" dirty="0" smtClean="0"/>
              <a:t>MICROBIOLOGY</a:t>
            </a:r>
            <a:br>
              <a:rPr lang="en-US" sz="4800" dirty="0" smtClean="0"/>
            </a:br>
            <a:r>
              <a:rPr lang="en-US" sz="4800" dirty="0" smtClean="0"/>
              <a:t>Practical </a:t>
            </a:r>
            <a:r>
              <a:rPr lang="en-US" sz="4800" dirty="0" smtClean="0"/>
              <a:t>Class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87649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FOUNDATION BLOCK  (2014)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8122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5105400" y="4355068"/>
            <a:ext cx="3723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Dr.Malak  M. El-Hazmi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5943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943600"/>
            <a:ext cx="4724400" cy="677108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Gram-positive </a:t>
            </a:r>
            <a:r>
              <a:rPr lang="en-US" b="1" dirty="0" err="1" smtClean="0">
                <a:latin typeface="Book Antiqua" pitchFamily="18" charset="0"/>
              </a:rPr>
              <a:t>diplococci</a:t>
            </a:r>
            <a:r>
              <a:rPr lang="en-US" b="1" dirty="0" smtClean="0">
                <a:latin typeface="Book Antiqua" pitchFamily="18" charset="0"/>
              </a:rPr>
              <a:t> &amp; pus cells </a:t>
            </a:r>
          </a:p>
          <a:p>
            <a:r>
              <a:rPr lang="en-US" sz="2000" b="1" i="1" dirty="0" smtClean="0">
                <a:latin typeface="Book Antiqua" pitchFamily="18" charset="0"/>
              </a:rPr>
              <a:t>Streptococcus </a:t>
            </a:r>
            <a:r>
              <a:rPr lang="en-US" sz="2000" b="1" i="1" dirty="0" err="1" smtClean="0">
                <a:latin typeface="Book Antiqua" pitchFamily="18" charset="0"/>
              </a:rPr>
              <a:t>pneumoniae</a:t>
            </a:r>
            <a:r>
              <a:rPr lang="en-US" sz="2000" b="1" i="1" dirty="0" smtClean="0">
                <a:latin typeface="Book Antiqua" pitchFamily="18" charset="0"/>
              </a:rPr>
              <a:t> </a:t>
            </a:r>
            <a:endParaRPr lang="en-US" sz="2000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Describe what you see in the slide above.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likely organism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8956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Gram-positive </a:t>
            </a:r>
            <a:r>
              <a:rPr lang="en-US" dirty="0" err="1" smtClean="0"/>
              <a:t>cocci</a:t>
            </a:r>
            <a:r>
              <a:rPr lang="en-US" dirty="0" smtClean="0"/>
              <a:t> in clusters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6031468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Gram negative </a:t>
            </a:r>
            <a:r>
              <a:rPr lang="en-GB" dirty="0" err="1" smtClean="0"/>
              <a:t>cocci</a:t>
            </a:r>
            <a:r>
              <a:rPr lang="en-GB" i="1" dirty="0" smtClean="0"/>
              <a:t> </a:t>
            </a:r>
            <a:endParaRPr lang="ar-SA" dirty="0" smtClean="0"/>
          </a:p>
          <a:p>
            <a:pPr algn="l"/>
            <a:r>
              <a:rPr lang="en-GB" dirty="0" smtClean="0"/>
              <a:t>(</a:t>
            </a:r>
            <a:r>
              <a:rPr lang="en-GB" dirty="0" err="1" smtClean="0"/>
              <a:t>Diplococci</a:t>
            </a:r>
            <a:r>
              <a:rPr lang="en-GB" dirty="0" smtClean="0"/>
              <a:t> )</a:t>
            </a:r>
            <a:r>
              <a:rPr lang="en-GB" i="1" dirty="0" smtClean="0"/>
              <a:t> </a:t>
            </a:r>
          </a:p>
          <a:p>
            <a:pPr algn="l"/>
            <a:r>
              <a:rPr lang="en-GB" i="1" dirty="0" smtClean="0"/>
              <a:t> </a:t>
            </a:r>
            <a:r>
              <a:rPr lang="en-GB" i="1" dirty="0" err="1" smtClean="0"/>
              <a:t>e.g</a:t>
            </a:r>
            <a:r>
              <a:rPr lang="en-GB" i="1" dirty="0" smtClean="0"/>
              <a:t> </a:t>
            </a:r>
            <a:r>
              <a:rPr lang="en-GB" i="1" dirty="0" err="1" smtClean="0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85800"/>
            <a:ext cx="3657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37338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 smtClean="0"/>
              <a:t>Gram negative </a:t>
            </a:r>
            <a:r>
              <a:rPr lang="en-GB" sz="2000" b="1" dirty="0" smtClean="0"/>
              <a:t>bacilli</a:t>
            </a:r>
          </a:p>
          <a:p>
            <a:pPr lvl="1"/>
            <a:r>
              <a:rPr lang="en-GB" sz="2000" i="1" dirty="0" smtClean="0"/>
              <a:t> </a:t>
            </a:r>
            <a:r>
              <a:rPr lang="en-GB" sz="2000" i="1" dirty="0" err="1" smtClean="0"/>
              <a:t>e.g</a:t>
            </a:r>
            <a:r>
              <a:rPr lang="en-GB" sz="2000" i="1" dirty="0" smtClean="0"/>
              <a:t> E. coli</a:t>
            </a:r>
          </a:p>
          <a:p>
            <a:pPr lvl="1"/>
            <a:r>
              <a:rPr lang="en-GB" sz="2000" i="1" dirty="0" smtClean="0"/>
              <a:t>       Salmonella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shape of the  bacteri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( </a:t>
            </a:r>
            <a:r>
              <a:rPr lang="en-US" dirty="0" err="1" smtClean="0"/>
              <a:t>diplococci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Describe the Gram stain of this organism</a:t>
            </a:r>
            <a:r>
              <a:rPr lang="en-US" sz="2000" dirty="0" smtClean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bacilli ( rods 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 descr="5% Sheep's Blood Aga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2098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صورة 1" descr="Chocolate Aga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"/>
            <a:ext cx="24384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MacConkey Ag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0"/>
            <a:ext cx="22860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048000"/>
            <a:ext cx="236788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2667000" y="5657671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Thiosulphate</a:t>
            </a:r>
            <a:r>
              <a:rPr lang="en-US" dirty="0" smtClean="0"/>
              <a:t> citrate bile salt sucrose ( TCBS) </a:t>
            </a:r>
            <a:r>
              <a:rPr lang="en-US" b="1" dirty="0" smtClean="0"/>
              <a:t>is a selective medium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76200" y="5791200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a differential medium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83820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Chocolate Agar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3669268"/>
            <a:ext cx="204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MacConkey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Agar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0" y="2514600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 an enriched medium 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09600" y="762000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blood agar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526268"/>
            <a:ext cx="2728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a general culture medium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105400" y="152400"/>
            <a:ext cx="396240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Microbial growth or culture media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4475" y="2209800"/>
            <a:ext cx="38195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1625" y="1752600"/>
            <a:ext cx="37623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treak plate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4038600"/>
            <a:ext cx="3209925" cy="1981200"/>
          </a:xfrm>
          <a:prstGeom prst="rect">
            <a:avLst/>
          </a:prstGeom>
          <a:noFill/>
        </p:spPr>
      </p:pic>
      <p:pic>
        <p:nvPicPr>
          <p:cNvPr id="70660" name="Picture 4" descr="Microbiology in Pictures - why did we create this pag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14400"/>
            <a:ext cx="2819400" cy="2057400"/>
          </a:xfrm>
          <a:prstGeom prst="rect">
            <a:avLst/>
          </a:prstGeom>
          <a:noFill/>
        </p:spPr>
      </p:pic>
      <p:pic>
        <p:nvPicPr>
          <p:cNvPr id="70664" name="Picture 8" descr="SHEL LAB Incubat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743200"/>
            <a:ext cx="2733675" cy="27336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775697" y="5726668"/>
            <a:ext cx="246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Laboratory Incubator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28600"/>
            <a:ext cx="3581400" cy="6096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Inoculation</a:t>
            </a:r>
            <a:endParaRPr kumimoji="0" lang="en-US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00600" y="1981200"/>
            <a:ext cx="2819400" cy="6096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Incubation</a:t>
            </a:r>
            <a:endParaRPr kumimoji="0" lang="en-US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2971800"/>
            <a:ext cx="3352800" cy="88696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streaking</a:t>
            </a:r>
            <a:endParaRPr kumimoji="0" lang="en-US" sz="4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7817" y="609600"/>
            <a:ext cx="3982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latin typeface="CG Times" pitchFamily="18" charset="0"/>
              </a:rPr>
              <a:t>MICROBIOLOGY</a:t>
            </a:r>
            <a:endParaRPr lang="en-US" sz="2800" b="1" i="1" dirty="0">
              <a:latin typeface="CG Times" pitchFamily="18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33688"/>
            <a:ext cx="730567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696831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This is a general culture medium used for culture of bacteria.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88268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pic>
        <p:nvPicPr>
          <p:cNvPr id="18436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2800350" cy="2895600"/>
          </a:xfrm>
          <a:prstGeom prst="rect">
            <a:avLst/>
          </a:prstGeom>
          <a:noFill/>
        </p:spPr>
      </p:pic>
      <p:pic>
        <p:nvPicPr>
          <p:cNvPr id="18438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62000"/>
            <a:ext cx="2438400" cy="2133600"/>
          </a:xfrm>
          <a:prstGeom prst="rect">
            <a:avLst/>
          </a:prstGeom>
          <a:noFill/>
        </p:spPr>
      </p:pic>
      <p:pic>
        <p:nvPicPr>
          <p:cNvPr id="18440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914400"/>
            <a:ext cx="1981200" cy="1676400"/>
          </a:xfrm>
          <a:prstGeom prst="rect">
            <a:avLst/>
          </a:prstGeom>
          <a:noFill/>
        </p:spPr>
      </p:pic>
      <p:pic>
        <p:nvPicPr>
          <p:cNvPr id="8" name="صورة 3" descr="5% Sheep's Blood Aga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914400"/>
            <a:ext cx="2133600" cy="2105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Alpha-hemolytic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762000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Beta-hemolytic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Gamma-hemolytic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pic>
        <p:nvPicPr>
          <p:cNvPr id="82946" name="Picture 2" descr="S. agalactiae growing on GBS Detect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2857500" cy="1295401"/>
          </a:xfrm>
          <a:prstGeom prst="rect">
            <a:avLst/>
          </a:prstGeom>
          <a:noFill/>
        </p:spPr>
      </p:pic>
      <p:pic>
        <p:nvPicPr>
          <p:cNvPr id="82950" name="Picture 6" descr="http://3.bp.blogspot.com/_zQhTN0qgkFM/SIyNPz2BwwI/AAAAAAAAADw/NrvdSKYWIW8/s320/index.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953000"/>
            <a:ext cx="3048000" cy="1676400"/>
          </a:xfrm>
          <a:prstGeom prst="rect">
            <a:avLst/>
          </a:prstGeom>
          <a:noFill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133600"/>
            <a:ext cx="310515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81200"/>
            <a:ext cx="2971800" cy="4343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Book Antiqua" pitchFamily="18" charset="0"/>
              </a:rPr>
              <a:t>This is a blood agar growing beta hemolytic streptococci.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1828800"/>
            <a:ext cx="4467225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7244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 smtClean="0">
                <a:latin typeface="Book Antiqua" pitchFamily="18" charset="0"/>
              </a:rPr>
              <a:t>   This culture was grown from a sputum specimen of a 60 year old man complaining of cough, fever and chest pain. 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α</a:t>
            </a:r>
            <a:r>
              <a:rPr lang="en-US" sz="2000" dirty="0" smtClean="0">
                <a:latin typeface="Book Antiqua" pitchFamily="18" charset="0"/>
              </a:rPr>
              <a:t> hemolytic streptococci on blood agar </a:t>
            </a:r>
            <a:endParaRPr lang="en-US" sz="2000" dirty="0">
              <a:latin typeface="Book Antiqua" pitchFamily="18" charset="0"/>
            </a:endParaRP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Documents and Settings\Dr.Fauzia\My Documents\My Pictures\macconkey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590800"/>
            <a:ext cx="3581400" cy="3657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381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MacConkey's</a:t>
            </a:r>
            <a:r>
              <a:rPr lang="en-US" dirty="0" smtClean="0"/>
              <a:t> agar showing both lactose and non-lactose fermenting colonies. Lactose fermenting colonies are pink whereas non-lactose fermenting ones are </a:t>
            </a:r>
            <a:r>
              <a:rPr lang="en-US" dirty="0" err="1" smtClean="0"/>
              <a:t>colourless</a:t>
            </a:r>
            <a:r>
              <a:rPr lang="en-US" dirty="0" smtClean="0"/>
              <a:t> or appear same as the medium.</a:t>
            </a:r>
            <a:endParaRPr lang="en-US" dirty="0"/>
          </a:p>
        </p:txBody>
      </p:sp>
      <p:pic>
        <p:nvPicPr>
          <p:cNvPr id="22531" name="Picture 3" descr="Go to full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37338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5715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00600"/>
            <a:ext cx="22097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Name the medium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Name its  main use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4876800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Blood agar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09600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Culture and isolate bacteria</a:t>
            </a:r>
            <a:endParaRPr lang="ar-SA" dirty="0"/>
          </a:p>
        </p:txBody>
      </p:sp>
      <p:pic>
        <p:nvPicPr>
          <p:cNvPr id="18434" name="Picture 2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5181600" cy="3352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" y="54864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Name its  most important ingredient (constituent)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7262" y="5562600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Blood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503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zh-CN" sz="72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VIRUSES</a:t>
            </a:r>
            <a:endParaRPr lang="en-US" altLang="ar-SA" sz="7200" b="1" i="1" dirty="0" smtClean="0">
              <a:solidFill>
                <a:srgbClr val="FFFF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39975" y="5300663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05200"/>
            <a:ext cx="1085850" cy="6000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4" name="Picture 4" descr="Clinical bacter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3505200" cy="1905000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352800"/>
            <a:ext cx="1600200" cy="6477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962400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066800"/>
            <a:ext cx="3100388" cy="52387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9624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 smtClean="0">
              <a:solidFill>
                <a:srgbClr val="FF0000"/>
              </a:solidFill>
              <a:latin typeface="Footlight MT Ligh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03350" y="188913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123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2" y="784225"/>
            <a:ext cx="7920038" cy="5616575"/>
          </a:xfrm>
          <a:noFill/>
        </p:spPr>
      </p:pic>
      <p:sp>
        <p:nvSpPr>
          <p:cNvPr id="4" name="Down Arrow 3"/>
          <p:cNvSpPr/>
          <p:nvPr/>
        </p:nvSpPr>
        <p:spPr>
          <a:xfrm rot="16038170">
            <a:off x="196533" y="1818392"/>
            <a:ext cx="23753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6038170" flipV="1">
            <a:off x="8296056" y="807891"/>
            <a:ext cx="268605" cy="1304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3844086">
            <a:off x="1842013" y="4079703"/>
            <a:ext cx="134026" cy="1081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5309683" y="5021380"/>
            <a:ext cx="36254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03350" y="404813"/>
            <a:ext cx="2447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Helical Virus 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75238" y="404813"/>
            <a:ext cx="2952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Icosahedral Virus  </a:t>
            </a:r>
          </a:p>
        </p:txBody>
      </p:sp>
      <p:pic>
        <p:nvPicPr>
          <p:cNvPr id="4100" name="Picture 4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484313"/>
            <a:ext cx="2952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 descr="Fig-23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3967163"/>
            <a:ext cx="3097212" cy="2341562"/>
          </a:xfrm>
          <a:noFill/>
        </p:spPr>
      </p:pic>
      <p:pic>
        <p:nvPicPr>
          <p:cNvPr id="4102" name="Picture 10" descr="Fig-23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005263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E:\DR.MALA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571625"/>
            <a:ext cx="322738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Documents and Settings\USER\Desktop\herpes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971800" cy="2590800"/>
          </a:xfrm>
          <a:prstGeom prst="rect">
            <a:avLst/>
          </a:prstGeom>
          <a:noFill/>
        </p:spPr>
      </p:pic>
      <p:pic>
        <p:nvPicPr>
          <p:cNvPr id="4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09600"/>
            <a:ext cx="2971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can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800000">
            <a:off x="914400" y="3657600"/>
            <a:ext cx="2895600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scan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800000">
            <a:off x="4038599" y="3657597"/>
            <a:ext cx="2971799" cy="23621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24200" y="152400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electron micrographs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Electron microscopy ;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3244334"/>
            <a:ext cx="15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Herpes 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320040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610766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19602" y="6031468"/>
            <a:ext cx="192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simplex virus -1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Herpesviridae</a:t>
            </a:r>
          </a:p>
        </p:txBody>
      </p:sp>
      <p:pic>
        <p:nvPicPr>
          <p:cNvPr id="10243" name="Picture 3" descr="scan00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679575"/>
            <a:ext cx="4857750" cy="4321175"/>
          </a:xfrm>
          <a:noFill/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000125" y="6059488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600200"/>
            <a:ext cx="4038600" cy="359250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9624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 Enveloped virus ,</a:t>
            </a:r>
          </a:p>
          <a:p>
            <a:r>
              <a:rPr lang="en-US" dirty="0" smtClean="0"/>
              <a:t> Icosahedral  capsid,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d.s</a:t>
            </a:r>
            <a:r>
              <a:rPr lang="en-US" dirty="0" smtClean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145745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76400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357688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838200" y="6130925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181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Nonenveloped virus,  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12747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virus: Rhabdoviridae</a:t>
            </a:r>
          </a:p>
        </p:txBody>
      </p:sp>
      <p:pic>
        <p:nvPicPr>
          <p:cNvPr id="17411" name="Picture 3" descr="scan00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243013"/>
            <a:ext cx="4529137" cy="4757737"/>
          </a:xfrm>
          <a:noFill/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286375" y="2428875"/>
            <a:ext cx="392906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214438" y="5988050"/>
            <a:ext cx="3929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181600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62687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029200"/>
            <a:ext cx="152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ar-SA" b="1" dirty="0"/>
          </a:p>
        </p:txBody>
      </p:sp>
      <p:pic>
        <p:nvPicPr>
          <p:cNvPr id="10" name="Picture 3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8663" y="1143001"/>
            <a:ext cx="4529137" cy="35813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191000" y="504086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76200" y="404813"/>
            <a:ext cx="8215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: Orthomyxoviridae   </a:t>
            </a:r>
          </a:p>
        </p:txBody>
      </p:sp>
      <p:pic>
        <p:nvPicPr>
          <p:cNvPr id="18435" name="Picture 3" descr="scan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447800"/>
            <a:ext cx="4714875" cy="4303713"/>
          </a:xfrm>
          <a:noFill/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286375" y="2724150"/>
            <a:ext cx="4714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357188" y="5943600"/>
            <a:ext cx="471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ds.yahoo.com/_ylt=A0WTefQK4PBMgD8AxzWjzbkF/SIG=13r8m2lmt/EXP=1290940810/**http%3a/www.itg.be/itg/DistanceLearning/LectureNotesVandenEndenE/imagehtml/images/prevs/CD_1092_03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7239000" cy="3429000"/>
          </a:xfrm>
          <a:prstGeom prst="rect">
            <a:avLst/>
          </a:prstGeom>
          <a:noFill/>
        </p:spPr>
      </p:pic>
      <p:pic>
        <p:nvPicPr>
          <p:cNvPr id="1030" name="Picture 6" descr="http://rds.yahoo.com/_ylt=A0WTb_nY7_BM7X4A7eOjzbkF/SIG=12c8ltni8/EXP=1290944856/**http%3a/www.microbiologybytes.com/video/graphics/w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63246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914400"/>
            <a:ext cx="4114800" cy="375596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62400" y="5105400"/>
            <a:ext cx="34509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Influenza Viruses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62400" y="5638800"/>
            <a:ext cx="45720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Enveloped Virus with spikes ,</a:t>
            </a:r>
          </a:p>
          <a:p>
            <a:r>
              <a:rPr lang="en-US" dirty="0" smtClean="0"/>
              <a:t>Helical  capsid ,Segmented </a:t>
            </a:r>
            <a:r>
              <a:rPr lang="en-US" dirty="0" err="1" smtClean="0"/>
              <a:t>s.s</a:t>
            </a:r>
            <a:r>
              <a:rPr lang="en-US" dirty="0" smtClean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0" y="5105400"/>
            <a:ext cx="20281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838200" y="5791200"/>
            <a:ext cx="256916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Q2: Describe its structure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Some web sites with virus images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/>
                <a:gridCol w="4514850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858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58674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Ascaris adult</a:t>
            </a:r>
            <a:endParaRPr lang="en-US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 dirty="0" err="1">
                <a:solidFill>
                  <a:srgbClr val="CC0066"/>
                </a:solidFill>
              </a:rPr>
              <a:t>Ascaris</a:t>
            </a:r>
            <a:r>
              <a:rPr lang="en-US" sz="4000" b="1" i="1" dirty="0">
                <a:solidFill>
                  <a:srgbClr val="CC0066"/>
                </a:solidFill>
              </a:rPr>
              <a:t> </a:t>
            </a:r>
            <a:r>
              <a:rPr lang="en-US" sz="4000" b="1" i="1" dirty="0" err="1">
                <a:solidFill>
                  <a:srgbClr val="CC0066"/>
                </a:solidFill>
              </a:rPr>
              <a:t>lumbricoides</a:t>
            </a:r>
            <a:r>
              <a:rPr lang="en-US" sz="4000" b="1" dirty="0">
                <a:solidFill>
                  <a:srgbClr val="CC0066"/>
                </a:solidFill>
              </a:rPr>
              <a:t>                        (roundworm)</a:t>
            </a:r>
            <a:endParaRPr lang="en-US" sz="3200" b="1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105400"/>
            <a:ext cx="3657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Taenia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saginata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3528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76600"/>
            <a:ext cx="2016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0" y="6019800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Cestodes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04800"/>
            <a:ext cx="87630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00125" y="4511675"/>
            <a:ext cx="77438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The </a:t>
            </a:r>
            <a:r>
              <a:rPr lang="en-US" sz="6000" b="1" kern="0" dirty="0" err="1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Trematodes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828800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685800" y="304800"/>
            <a:ext cx="576064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</a:t>
            </a:r>
            <a:r>
              <a:rPr lang="en-US" sz="4000" dirty="0" smtClean="0"/>
              <a:t> </a:t>
            </a:r>
            <a:r>
              <a:rPr lang="en-US" sz="4000" dirty="0" err="1" smtClean="0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76200" y="3276600"/>
            <a:ext cx="45910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Two nuclei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each </a:t>
            </a:r>
            <a:r>
              <a:rPr lang="en-US" sz="2400" dirty="0" smtClean="0"/>
              <a:t>with </a:t>
            </a:r>
            <a:r>
              <a:rPr lang="en-US" sz="2400" dirty="0" smtClean="0"/>
              <a:t>central </a:t>
            </a:r>
            <a:r>
              <a:rPr lang="en-US" sz="2400" dirty="0" err="1" smtClean="0"/>
              <a:t>karyosome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smtClean="0"/>
              <a:t>Four pairs of flagella</a:t>
            </a:r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04800" y="260648"/>
            <a:ext cx="496287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</a:t>
            </a:r>
            <a:endParaRPr lang="en-US" sz="4000" dirty="0" smtClean="0"/>
          </a:p>
          <a:p>
            <a:r>
              <a:rPr lang="en-US" sz="4000" dirty="0" smtClean="0"/>
              <a:t>cyst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685800" y="5715000"/>
            <a:ext cx="6903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Note a straight </a:t>
            </a:r>
            <a:r>
              <a:rPr lang="en-US" sz="2400" dirty="0" err="1" smtClean="0"/>
              <a:t>axoneme</a:t>
            </a:r>
            <a:r>
              <a:rPr lang="en-US" sz="2400" dirty="0" smtClean="0"/>
              <a:t> running longitudinally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p:oleObj spid="_x0000_s1026" name="Document" r:id="rId3" imgW="8105097" imgH="635963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Sandfl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114800"/>
            <a:ext cx="33528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andflyreserv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latin typeface="Arial" pitchFamily="34" charset="0"/>
              </a:rPr>
              <a:t>Phlebotomus</a:t>
            </a:r>
            <a:r>
              <a:rPr lang="en-US" sz="3600" b="1">
                <a:latin typeface="Arial" pitchFamily="34" charset="0"/>
              </a:rPr>
              <a:t> ( sand 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57200"/>
            <a:ext cx="2338388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33400"/>
            <a:ext cx="15605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32766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Cosmopolitan , more than 3000 species.</a:t>
            </a:r>
          </a:p>
          <a:p>
            <a:pPr>
              <a:spcBef>
                <a:spcPct val="50000"/>
              </a:spcBef>
            </a:pPr>
            <a:r>
              <a:rPr lang="en-US"/>
              <a:t>Larval and pupal stages always aquatic</a:t>
            </a:r>
          </a:p>
          <a:p>
            <a:pPr>
              <a:spcBef>
                <a:spcPct val="50000"/>
              </a:spcBef>
            </a:pPr>
            <a:r>
              <a:rPr lang="en-US"/>
              <a:t>Mouth parts in female adapted to piercing and sucking blood.</a:t>
            </a:r>
          </a:p>
          <a:p>
            <a:pPr>
              <a:spcBef>
                <a:spcPct val="50000"/>
              </a:spcBef>
            </a:pPr>
            <a:r>
              <a:rPr lang="en-US"/>
              <a:t>Genus and species distinguished by morphology of adult and deveopmetal stages.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514600"/>
            <a:ext cx="30702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</a:rPr>
              <a:t>Name the two fungal structures in A and B?</a:t>
            </a:r>
            <a:endParaRPr lang="ar-SA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8" y="1143000"/>
            <a:ext cx="30781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4" cstate="print"/>
          <a:srcRect r="17999"/>
          <a:stretch>
            <a:fillRect/>
          </a:stretch>
        </p:blipFill>
        <p:spPr bwMode="auto">
          <a:xfrm>
            <a:off x="381000" y="11430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Trophozoite</a:t>
            </a:r>
            <a:r>
              <a:rPr lang="en-US" dirty="0" smtClean="0"/>
              <a:t> stage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Name the Organism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Stage?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/>
              <a:t>Giardia</a:t>
            </a:r>
            <a:r>
              <a:rPr lang="en-US" dirty="0" smtClean="0"/>
              <a:t> </a:t>
            </a:r>
            <a:r>
              <a:rPr lang="en-US" dirty="0" err="1" smtClean="0"/>
              <a:t>lamblia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Cyst stage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5EF3E0-ED6E-4E8E-97B0-7ACBDD0640F5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67200" y="990600"/>
            <a:ext cx="39243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0" y="990600"/>
            <a:ext cx="3987800" cy="2286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191000" y="4114800"/>
            <a:ext cx="39243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4191000"/>
            <a:ext cx="3987800" cy="22987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5629275" y="2514600"/>
            <a:ext cx="1612900" cy="2286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5295900" y="1295400"/>
            <a:ext cx="2820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Arial" charset="0"/>
              </a:rPr>
              <a:t>Gram-positive rods</a:t>
            </a:r>
            <a:endParaRPr lang="en-GB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9" name="AutoShape 10"/>
          <p:cNvSpPr>
            <a:spLocks noChangeArrowheads="1"/>
          </p:cNvSpPr>
          <p:nvPr/>
        </p:nvSpPr>
        <p:spPr bwMode="auto">
          <a:xfrm>
            <a:off x="5334000" y="17526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AutoShape 11"/>
          <p:cNvSpPr>
            <a:spLocks noChangeArrowheads="1"/>
          </p:cNvSpPr>
          <p:nvPr/>
        </p:nvSpPr>
        <p:spPr bwMode="auto">
          <a:xfrm>
            <a:off x="5562600" y="2146300"/>
            <a:ext cx="1612900" cy="215900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5181600" y="4343400"/>
            <a:ext cx="291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rods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2" name="AutoShape 14"/>
          <p:cNvSpPr>
            <a:spLocks noChangeArrowheads="1"/>
          </p:cNvSpPr>
          <p:nvPr/>
        </p:nvSpPr>
        <p:spPr bwMode="auto">
          <a:xfrm>
            <a:off x="6477000" y="48006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AutoShape 15"/>
          <p:cNvSpPr>
            <a:spLocks noChangeArrowheads="1"/>
          </p:cNvSpPr>
          <p:nvPr/>
        </p:nvSpPr>
        <p:spPr bwMode="auto">
          <a:xfrm>
            <a:off x="6629400" y="5410200"/>
            <a:ext cx="927100" cy="3302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AutoShape 16"/>
          <p:cNvSpPr>
            <a:spLocks noChangeArrowheads="1"/>
          </p:cNvSpPr>
          <p:nvPr/>
        </p:nvSpPr>
        <p:spPr bwMode="auto">
          <a:xfrm>
            <a:off x="5181600" y="50149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AutoShape 17"/>
          <p:cNvSpPr>
            <a:spLocks noChangeArrowheads="1"/>
          </p:cNvSpPr>
          <p:nvPr/>
        </p:nvSpPr>
        <p:spPr bwMode="auto">
          <a:xfrm>
            <a:off x="5334000" y="5637213"/>
            <a:ext cx="927100" cy="317500"/>
          </a:xfrm>
          <a:prstGeom prst="roundRect">
            <a:avLst>
              <a:gd name="adj" fmla="val 50000"/>
            </a:avLst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Oval 18"/>
          <p:cNvSpPr>
            <a:spLocks noChangeArrowheads="1"/>
          </p:cNvSpPr>
          <p:nvPr/>
        </p:nvSpPr>
        <p:spPr bwMode="auto">
          <a:xfrm>
            <a:off x="2438400" y="18288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Oval 19"/>
          <p:cNvSpPr>
            <a:spLocks noChangeArrowheads="1"/>
          </p:cNvSpPr>
          <p:nvPr/>
        </p:nvSpPr>
        <p:spPr bwMode="auto">
          <a:xfrm>
            <a:off x="2286000" y="2133600"/>
            <a:ext cx="469900" cy="4191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Rectangle 21"/>
          <p:cNvSpPr>
            <a:spLocks noChangeArrowheads="1"/>
          </p:cNvSpPr>
          <p:nvPr/>
        </p:nvSpPr>
        <p:spPr bwMode="auto">
          <a:xfrm>
            <a:off x="990600" y="1371600"/>
            <a:ext cx="294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Gram-positive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59" name="Oval 22"/>
          <p:cNvSpPr>
            <a:spLocks noChangeArrowheads="1"/>
          </p:cNvSpPr>
          <p:nvPr/>
        </p:nvSpPr>
        <p:spPr bwMode="auto">
          <a:xfrm>
            <a:off x="3200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0" name="Oval 23"/>
          <p:cNvSpPr>
            <a:spLocks noChangeArrowheads="1"/>
          </p:cNvSpPr>
          <p:nvPr/>
        </p:nvSpPr>
        <p:spPr bwMode="auto">
          <a:xfrm>
            <a:off x="1752600" y="17526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1" name="Oval 24"/>
          <p:cNvSpPr>
            <a:spLocks noChangeArrowheads="1"/>
          </p:cNvSpPr>
          <p:nvPr/>
        </p:nvSpPr>
        <p:spPr bwMode="auto">
          <a:xfrm>
            <a:off x="914400" y="19050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25"/>
          <p:cNvSpPr>
            <a:spLocks noChangeArrowheads="1"/>
          </p:cNvSpPr>
          <p:nvPr/>
        </p:nvSpPr>
        <p:spPr bwMode="auto">
          <a:xfrm>
            <a:off x="2057400" y="22098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Oval 26"/>
          <p:cNvSpPr>
            <a:spLocks noChangeArrowheads="1"/>
          </p:cNvSpPr>
          <p:nvPr/>
        </p:nvSpPr>
        <p:spPr bwMode="auto">
          <a:xfrm>
            <a:off x="1371600" y="2438400"/>
            <a:ext cx="469900" cy="431800"/>
          </a:xfrm>
          <a:prstGeom prst="ellipse">
            <a:avLst/>
          </a:prstGeom>
          <a:solidFill>
            <a:srgbClr val="66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Rectangle 28"/>
          <p:cNvSpPr>
            <a:spLocks noChangeArrowheads="1"/>
          </p:cNvSpPr>
          <p:nvPr/>
        </p:nvSpPr>
        <p:spPr bwMode="auto">
          <a:xfrm>
            <a:off x="838200" y="4419600"/>
            <a:ext cx="3027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Arial" charset="0"/>
              </a:rPr>
              <a:t>Gram-negative cocci</a:t>
            </a:r>
            <a:endParaRPr lang="en-GB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65" name="Oval 29"/>
          <p:cNvSpPr>
            <a:spLocks noChangeArrowheads="1"/>
          </p:cNvSpPr>
          <p:nvPr/>
        </p:nvSpPr>
        <p:spPr bwMode="auto">
          <a:xfrm>
            <a:off x="2209800" y="50546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Oval 30"/>
          <p:cNvSpPr>
            <a:spLocks noChangeArrowheads="1"/>
          </p:cNvSpPr>
          <p:nvPr/>
        </p:nvSpPr>
        <p:spPr bwMode="auto">
          <a:xfrm>
            <a:off x="2438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Oval 31"/>
          <p:cNvSpPr>
            <a:spLocks noChangeArrowheads="1"/>
          </p:cNvSpPr>
          <p:nvPr/>
        </p:nvSpPr>
        <p:spPr bwMode="auto">
          <a:xfrm>
            <a:off x="1295400" y="55118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8" name="Oval 32"/>
          <p:cNvSpPr>
            <a:spLocks noChangeArrowheads="1"/>
          </p:cNvSpPr>
          <p:nvPr/>
        </p:nvSpPr>
        <p:spPr bwMode="auto">
          <a:xfrm>
            <a:off x="1600200" y="4978400"/>
            <a:ext cx="469900" cy="431800"/>
          </a:xfrm>
          <a:prstGeom prst="ellipse">
            <a:avLst/>
          </a:prstGeom>
          <a:solidFill>
            <a:srgbClr val="FF66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Dr.Fauzia\My Documents\My Pictures\Gram_Positive_Classifi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7696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6324600" cy="62483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/>
              <a:t>Gram positive </a:t>
            </a:r>
            <a:r>
              <a:rPr lang="en-US" dirty="0" err="1" smtClean="0"/>
              <a:t>cocci</a:t>
            </a:r>
            <a:r>
              <a:rPr lang="en-US" dirty="0" smtClean="0"/>
              <a:t> in chain</a:t>
            </a:r>
            <a:endParaRPr lang="en-US" b="1" dirty="0" smtClean="0">
              <a:solidFill>
                <a:schemeClr val="tx2"/>
              </a:solidFill>
            </a:endParaRPr>
          </a:p>
          <a:p>
            <a:pPr algn="l"/>
            <a:r>
              <a:rPr lang="en-US" b="1" dirty="0" smtClean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 smtClean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4863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Staphylococci 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55626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tx2"/>
                </a:solidFill>
              </a:rPr>
              <a:t>Rx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5650468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Penicillin</a:t>
            </a:r>
          </a:p>
          <a:p>
            <a:r>
              <a:rPr lang="en-US" dirty="0" smtClean="0"/>
              <a:t>Cephalosporin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29046" y="5638800"/>
            <a:ext cx="27687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cloxacillin</a:t>
            </a:r>
            <a:endParaRPr lang="en-US" dirty="0" smtClean="0"/>
          </a:p>
          <a:p>
            <a:r>
              <a:rPr lang="en-US" dirty="0" smtClean="0"/>
              <a:t>Cephalosporin</a:t>
            </a:r>
          </a:p>
          <a:p>
            <a:r>
              <a:rPr lang="en-US" dirty="0" smtClean="0"/>
              <a:t> if MRSA       </a:t>
            </a:r>
            <a:r>
              <a:rPr lang="en-US" dirty="0" err="1" smtClean="0"/>
              <a:t>vancomycin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62600" y="64008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3502</TotalTime>
  <Words>923</Words>
  <Application>Microsoft Office PowerPoint</Application>
  <PresentationFormat>On-screen Show (4:3)</PresentationFormat>
  <Paragraphs>221</Paragraphs>
  <Slides>56</Slides>
  <Notes>7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Opulent</vt:lpstr>
      <vt:lpstr>Document</vt:lpstr>
      <vt:lpstr>MICROBIOLOGY Practical Class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VIRUSES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End 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Dr.Malak</cp:lastModifiedBy>
  <cp:revision>72</cp:revision>
  <dcterms:created xsi:type="dcterms:W3CDTF">2009-12-19T12:15:27Z</dcterms:created>
  <dcterms:modified xsi:type="dcterms:W3CDTF">2014-11-03T12:11:35Z</dcterms:modified>
</cp:coreProperties>
</file>