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75" r:id="rId4"/>
    <p:sldId id="310" r:id="rId5"/>
    <p:sldId id="306" r:id="rId6"/>
    <p:sldId id="309" r:id="rId7"/>
    <p:sldId id="258" r:id="rId8"/>
    <p:sldId id="259" r:id="rId9"/>
    <p:sldId id="260" r:id="rId10"/>
    <p:sldId id="261" r:id="rId11"/>
    <p:sldId id="263" r:id="rId12"/>
    <p:sldId id="285" r:id="rId13"/>
    <p:sldId id="273" r:id="rId14"/>
    <p:sldId id="284" r:id="rId15"/>
    <p:sldId id="305" r:id="rId16"/>
    <p:sldId id="276" r:id="rId17"/>
    <p:sldId id="265" r:id="rId18"/>
    <p:sldId id="289" r:id="rId19"/>
    <p:sldId id="290" r:id="rId20"/>
    <p:sldId id="297" r:id="rId21"/>
    <p:sldId id="291" r:id="rId22"/>
    <p:sldId id="293" r:id="rId23"/>
    <p:sldId id="296" r:id="rId24"/>
    <p:sldId id="318" r:id="rId25"/>
    <p:sldId id="294" r:id="rId26"/>
    <p:sldId id="271" r:id="rId27"/>
    <p:sldId id="274" r:id="rId28"/>
    <p:sldId id="311" r:id="rId29"/>
    <p:sldId id="312" r:id="rId30"/>
    <p:sldId id="313" r:id="rId31"/>
    <p:sldId id="316" r:id="rId32"/>
    <p:sldId id="31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4978-72EA-4EBF-B32A-2CE4C844E86A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A4D7-19F8-456F-B5DA-33DD5221F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4C33E-8056-45FA-9562-4EB565D926C4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6" rIns="91434" bIns="45716"/>
          <a:lstStyle/>
          <a:p>
            <a:pPr eaLnBrk="1" hangingPunct="1"/>
            <a:endParaRPr lang="ar-EG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6" rIns="91434" bIns="45716" anchor="b"/>
          <a:lstStyle/>
          <a:p>
            <a:pPr algn="r"/>
            <a:fld id="{C6339D33-8A15-4384-A236-53A6AE65F53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4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D68BE6-C522-4113-A744-16A752C8897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1CC4E3-ED3B-451B-B088-DBF63BC1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29761"/>
          </a:xfrm>
        </p:spPr>
        <p:txBody>
          <a:bodyPr/>
          <a:lstStyle/>
          <a:p>
            <a:r>
              <a:rPr lang="en-US" dirty="0" smtClean="0"/>
              <a:t>INTRODUCTION TO PATHOLOGY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7772400" cy="16703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SUFIA HUSAIN</a:t>
            </a:r>
          </a:p>
          <a:p>
            <a:r>
              <a:rPr lang="en-US" dirty="0" smtClean="0"/>
              <a:t>ASSISTANT PROFESSOR &amp; CONSULTANT</a:t>
            </a:r>
          </a:p>
          <a:p>
            <a:r>
              <a:rPr lang="en-US" dirty="0" smtClean="0"/>
              <a:t>PATHOLOGY</a:t>
            </a:r>
          </a:p>
          <a:p>
            <a:r>
              <a:rPr lang="en-US" dirty="0" smtClean="0"/>
              <a:t>KKUH, RIYADH</a:t>
            </a:r>
          </a:p>
          <a:p>
            <a:r>
              <a:rPr lang="en-US" dirty="0" smtClean="0"/>
              <a:t>September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normal function of the affected organ and this will lead to the development clinical features (signs &amp; symptoms) of a disease.</a:t>
            </a:r>
          </a:p>
          <a:p>
            <a:pPr lvl="1"/>
            <a:r>
              <a:rPr lang="en-US" b="1" dirty="0" smtClean="0"/>
              <a:t>Symptoms:</a:t>
            </a:r>
            <a:r>
              <a:rPr lang="en-US" dirty="0" smtClean="0"/>
              <a:t> is something experienced and reported by the patient e.g. ‘I am feeling tired’, ‘I have a headache’ etc.  </a:t>
            </a:r>
          </a:p>
          <a:p>
            <a:pPr lvl="1"/>
            <a:r>
              <a:rPr lang="en-US" b="1" dirty="0" smtClean="0"/>
              <a:t>Signs</a:t>
            </a:r>
            <a:r>
              <a:rPr lang="en-US" dirty="0" smtClean="0"/>
              <a:t>: are findings discovered by the physician during examination of the patient e.g. doctor finds a lymph node when he/she examines the neck of patient or  doctor find a liver or spleen enlargement while palpating the abdomen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5</a:t>
            </a:r>
            <a:r>
              <a:rPr lang="en-US" sz="3600" dirty="0" smtClean="0"/>
              <a:t>. clinical features (functional </a:t>
            </a:r>
            <a:r>
              <a:rPr lang="en-US" sz="3600" b="1" dirty="0" smtClean="0"/>
              <a:t>alterations)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Etiology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Pathogenesis</a:t>
            </a:r>
          </a:p>
          <a:p>
            <a:endParaRPr lang="en-US" dirty="0" smtClean="0"/>
          </a:p>
          <a:p>
            <a:r>
              <a:rPr lang="en-US" dirty="0" smtClean="0"/>
              <a:t>Morphological or chemical alteration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Clinical features (signs and symptoms)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403648" y="234888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03648" y="342900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403648" y="43651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Definition</a:t>
            </a:r>
          </a:p>
          <a:p>
            <a:r>
              <a:rPr lang="en-US" sz="2000" dirty="0" smtClean="0"/>
              <a:t>Epidemiology of disease</a:t>
            </a:r>
          </a:p>
          <a:p>
            <a:r>
              <a:rPr lang="en-US" sz="2000" dirty="0" smtClean="0"/>
              <a:t>Clinical features/presentation: signs and symptoms</a:t>
            </a:r>
          </a:p>
          <a:p>
            <a:r>
              <a:rPr lang="en-US" sz="2000" dirty="0" smtClean="0"/>
              <a:t>Pathogenesis and </a:t>
            </a:r>
            <a:r>
              <a:rPr lang="en-US" sz="2000" dirty="0" err="1" smtClean="0"/>
              <a:t>pathophysiology</a:t>
            </a:r>
            <a:endParaRPr lang="en-US" sz="2000" dirty="0" smtClean="0"/>
          </a:p>
          <a:p>
            <a:r>
              <a:rPr lang="en-US" sz="2000" dirty="0" smtClean="0"/>
              <a:t>Morphology: it is divided into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Gross/ macroscopic- visible to the naked eye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Microscopic- visible under a microscope</a:t>
            </a:r>
          </a:p>
          <a:p>
            <a:r>
              <a:rPr lang="en-US" sz="2000" dirty="0" smtClean="0"/>
              <a:t>Differential diagnosis: is there any other alternative diagnosis/diagnoses with similar findings</a:t>
            </a:r>
          </a:p>
          <a:p>
            <a:r>
              <a:rPr lang="en-US" sz="2000" dirty="0" smtClean="0"/>
              <a:t>Treatment and management</a:t>
            </a:r>
          </a:p>
          <a:p>
            <a:r>
              <a:rPr lang="en-US" sz="2000" dirty="0" smtClean="0"/>
              <a:t>Prognosis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Therefore in medicine diseases are studied under the following headings: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CONGENITAL DISEASE</a:t>
            </a:r>
            <a:r>
              <a:rPr lang="en-US" sz="2000" dirty="0" smtClean="0"/>
              <a:t>: is a condition existing at birth and often before birth, or that develops during the first month of life, regardless of causation. They can be:</a:t>
            </a:r>
          </a:p>
          <a:p>
            <a:pPr marL="880110" lvl="1" indent="-514350"/>
            <a:r>
              <a:rPr lang="en-US" sz="2000" b="1" dirty="0" smtClean="0"/>
              <a:t>Genetic/ chromosomal</a:t>
            </a:r>
            <a:r>
              <a:rPr lang="en-US" sz="2000" dirty="0" smtClean="0"/>
              <a:t>: e.g. hemophilia which is an x-chromosome linked disorder), Down syndrome, inborn error of metabolism etc</a:t>
            </a:r>
          </a:p>
          <a:p>
            <a:pPr marL="880110" lvl="1" indent="-514350"/>
            <a:r>
              <a:rPr lang="en-US" sz="2000" b="1" dirty="0" smtClean="0"/>
              <a:t>Non-genetic</a:t>
            </a:r>
            <a:r>
              <a:rPr lang="en-US" sz="2000" dirty="0" smtClean="0"/>
              <a:t>: e.g. a birth defect like cleft lip/palate or </a:t>
            </a:r>
            <a:r>
              <a:rPr lang="en-US" sz="2000" dirty="0" err="1" smtClean="0"/>
              <a:t>spina</a:t>
            </a:r>
            <a:r>
              <a:rPr lang="en-US" sz="2000" dirty="0" smtClean="0"/>
              <a:t> bifida.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CLASSIFICATION OF DISEASE BASED ON  </a:t>
            </a:r>
            <a:r>
              <a:rPr lang="en-US" sz="2000" dirty="0" smtClean="0"/>
              <a:t>etiology and </a:t>
            </a:r>
            <a:r>
              <a:rPr lang="en-US" sz="1800" dirty="0" smtClean="0"/>
              <a:t>PATHOGENESIS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487375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dirty="0" smtClean="0"/>
              <a:t>ACQUIRED DISEASES: They can be:</a:t>
            </a:r>
          </a:p>
          <a:p>
            <a:pPr marL="850392" lvl="1" indent="-457200"/>
            <a:r>
              <a:rPr lang="en-US" b="1" dirty="0" smtClean="0"/>
              <a:t>Inflammatory</a:t>
            </a:r>
            <a:r>
              <a:rPr lang="en-US" dirty="0" smtClean="0"/>
              <a:t> e.g. </a:t>
            </a:r>
            <a:r>
              <a:rPr lang="en-US" dirty="0" err="1" smtClean="0"/>
              <a:t>rhematoid</a:t>
            </a:r>
            <a:r>
              <a:rPr lang="en-US" dirty="0" smtClean="0"/>
              <a:t> </a:t>
            </a:r>
            <a:r>
              <a:rPr lang="en-US" dirty="0" err="1" smtClean="0"/>
              <a:t>arthiritis</a:t>
            </a:r>
            <a:endParaRPr lang="en-US" dirty="0" smtClean="0"/>
          </a:p>
          <a:p>
            <a:pPr marL="850392" lvl="1" indent="-457200"/>
            <a:r>
              <a:rPr lang="en-US" dirty="0" smtClean="0"/>
              <a:t>I</a:t>
            </a:r>
            <a:r>
              <a:rPr lang="en-US" b="1" dirty="0" smtClean="0"/>
              <a:t>nfective</a:t>
            </a:r>
            <a:endParaRPr lang="en-US" dirty="0" smtClean="0"/>
          </a:p>
          <a:p>
            <a:pPr marL="850392" lvl="1" indent="-457200"/>
            <a:r>
              <a:rPr lang="en-US" b="1" dirty="0" smtClean="0"/>
              <a:t>Vascular or Immune mediated </a:t>
            </a:r>
            <a:r>
              <a:rPr lang="en-US" dirty="0" smtClean="0"/>
              <a:t>e.g. atherosclerosis (causes stroke and heart attack), </a:t>
            </a:r>
            <a:r>
              <a:rPr lang="en-US" dirty="0" err="1" smtClean="0"/>
              <a:t>vasculitis</a:t>
            </a:r>
            <a:r>
              <a:rPr lang="en-US" dirty="0" smtClean="0"/>
              <a:t> etc.</a:t>
            </a:r>
          </a:p>
          <a:p>
            <a:pPr marL="850392" lvl="1" indent="-457200"/>
            <a:r>
              <a:rPr lang="en-US" b="1" dirty="0" smtClean="0"/>
              <a:t>Degenerative </a:t>
            </a:r>
            <a:r>
              <a:rPr lang="en-US" dirty="0" smtClean="0"/>
              <a:t>e.g. Alzheimer’s disease and Parkinson’s disease</a:t>
            </a:r>
          </a:p>
          <a:p>
            <a:pPr marL="850392" lvl="1" indent="-457200"/>
            <a:r>
              <a:rPr lang="en-US" b="1" dirty="0" err="1" smtClean="0"/>
              <a:t>Neoplastic</a:t>
            </a:r>
            <a:r>
              <a:rPr lang="en-US" b="1" dirty="0" smtClean="0"/>
              <a:t> (growth disorder) </a:t>
            </a:r>
            <a:r>
              <a:rPr lang="en-US" dirty="0" smtClean="0"/>
              <a:t>e.g. cancer</a:t>
            </a:r>
          </a:p>
          <a:p>
            <a:pPr marL="850392" lvl="1" indent="-457200"/>
            <a:r>
              <a:rPr lang="en-US" b="1" dirty="0" smtClean="0"/>
              <a:t>Drug related </a:t>
            </a:r>
            <a:r>
              <a:rPr lang="en-US" dirty="0" smtClean="0"/>
              <a:t>e.g. liver or kidney failure secondary to certain drugs, bone marrow suppression, skin rash</a:t>
            </a:r>
          </a:p>
          <a:p>
            <a:pPr marL="850392" lvl="1" indent="-457200"/>
            <a:r>
              <a:rPr lang="en-US" b="1" dirty="0" smtClean="0"/>
              <a:t>Metabolic </a:t>
            </a:r>
            <a:r>
              <a:rPr lang="en-US" dirty="0" smtClean="0"/>
              <a:t>e.g. gout, diabetes mellitus etc.</a:t>
            </a:r>
          </a:p>
          <a:p>
            <a:pPr marL="850392" lvl="1" indent="-457200"/>
            <a:r>
              <a:rPr lang="en-US" b="1" dirty="0" smtClean="0"/>
              <a:t>Nutritional deficiency </a:t>
            </a:r>
            <a:r>
              <a:rPr lang="en-US" b="1" dirty="0" err="1" smtClean="0"/>
              <a:t>diseases</a:t>
            </a:r>
            <a:r>
              <a:rPr lang="en-US" dirty="0" err="1" smtClean="0"/>
              <a:t>e.g</a:t>
            </a:r>
            <a:r>
              <a:rPr lang="en-US" dirty="0" smtClean="0"/>
              <a:t>. anemia, protein energy malnutrition 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CLASSIFICATION OF DISEASE BASED ON </a:t>
            </a:r>
            <a:r>
              <a:rPr lang="en-US" sz="2000" dirty="0" smtClean="0"/>
              <a:t>etiology and </a:t>
            </a:r>
            <a:r>
              <a:rPr lang="en-US" sz="1800" dirty="0" smtClean="0"/>
              <a:t>PATHOGENESIS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200" dirty="0" smtClean="0"/>
              <a:t>The course of a disease is the natural history of the disease in the absence of any intervention. The different stages in the natural history of disease especially infectious are:</a:t>
            </a:r>
          </a:p>
          <a:p>
            <a:pPr>
              <a:buNone/>
            </a:pPr>
            <a:r>
              <a:rPr lang="en-US" sz="2200" dirty="0" smtClean="0"/>
              <a:t>a) </a:t>
            </a:r>
            <a:r>
              <a:rPr lang="en-US" sz="2200" b="1" dirty="0" smtClean="0"/>
              <a:t>Exposure</a:t>
            </a:r>
            <a:r>
              <a:rPr lang="en-US" sz="2200" dirty="0" smtClean="0"/>
              <a:t> to various risk factors (causative agents)</a:t>
            </a:r>
          </a:p>
          <a:p>
            <a:pPr>
              <a:buNone/>
            </a:pPr>
            <a:r>
              <a:rPr lang="en-US" sz="2200" dirty="0" smtClean="0"/>
              <a:t>b) </a:t>
            </a:r>
            <a:r>
              <a:rPr lang="en-US" sz="2200" b="1" dirty="0" smtClean="0"/>
              <a:t>Latent period </a:t>
            </a:r>
            <a:r>
              <a:rPr lang="en-US" sz="2200" dirty="0" smtClean="0"/>
              <a:t>between exposure and  onset of disease. </a:t>
            </a:r>
            <a:r>
              <a:rPr lang="en-US" sz="2200" b="1" dirty="0" smtClean="0"/>
              <a:t>Incubation (induction) period </a:t>
            </a:r>
            <a:r>
              <a:rPr lang="en-US" sz="2200" dirty="0" smtClean="0"/>
              <a:t>refers to variable period of time from the time of exposure to the development of signs or symptoms.</a:t>
            </a:r>
          </a:p>
          <a:p>
            <a:pPr>
              <a:buNone/>
            </a:pPr>
            <a:r>
              <a:rPr lang="en-US" sz="2200" dirty="0" smtClean="0"/>
              <a:t>c) </a:t>
            </a:r>
            <a:r>
              <a:rPr lang="en-US" sz="2200" b="1" dirty="0" smtClean="0"/>
              <a:t>Onset of disease</a:t>
            </a:r>
            <a:r>
              <a:rPr lang="en-US" sz="2200" dirty="0" smtClean="0"/>
              <a:t>: the beginning of signs or symptoms.</a:t>
            </a:r>
          </a:p>
          <a:p>
            <a:pPr>
              <a:buNone/>
            </a:pPr>
            <a:r>
              <a:rPr lang="en-US" sz="2200" dirty="0" smtClean="0"/>
              <a:t>d) </a:t>
            </a:r>
            <a:r>
              <a:rPr lang="en-US" sz="2000" b="1" dirty="0" smtClean="0"/>
              <a:t>Outcome and consequences of disease: </a:t>
            </a:r>
            <a:r>
              <a:rPr lang="en-US" sz="2200" dirty="0" smtClean="0"/>
              <a:t>Following clinical onset, disease may follow any of the following trends:</a:t>
            </a:r>
          </a:p>
          <a:p>
            <a:pPr marL="822960" lvl="1" indent="-457200">
              <a:buFont typeface="Wingdings" pitchFamily="2" charset="2"/>
              <a:buChar char="Ø"/>
            </a:pPr>
            <a:r>
              <a:rPr lang="en-US" sz="2200" dirty="0" smtClean="0"/>
              <a:t>Resolution/recovery </a:t>
            </a:r>
            <a:r>
              <a:rPr lang="en-US" sz="2200" dirty="0" smtClean="0"/>
              <a:t>without </a:t>
            </a:r>
            <a:r>
              <a:rPr lang="en-US" sz="2200" dirty="0" smtClean="0"/>
              <a:t>complication or </a:t>
            </a:r>
            <a:r>
              <a:rPr lang="en-US" sz="2200" dirty="0" err="1" smtClean="0"/>
              <a:t>sequalae</a:t>
            </a:r>
            <a:r>
              <a:rPr lang="en-US" sz="2200" dirty="0" smtClean="0"/>
              <a:t>.</a:t>
            </a:r>
          </a:p>
          <a:p>
            <a:pPr marL="822960" lvl="1" indent="-457200">
              <a:buFont typeface="Wingdings" pitchFamily="2" charset="2"/>
              <a:buChar char="Ø"/>
            </a:pPr>
            <a:r>
              <a:rPr lang="en-US" sz="2200" dirty="0" smtClean="0"/>
              <a:t>The disease can settle down but with </a:t>
            </a:r>
            <a:r>
              <a:rPr lang="en-US" sz="2200" dirty="0" err="1" smtClean="0"/>
              <a:t>sequelae</a:t>
            </a:r>
            <a:r>
              <a:rPr lang="en-US" sz="2200" dirty="0" smtClean="0"/>
              <a:t>.</a:t>
            </a:r>
          </a:p>
          <a:p>
            <a:pPr marL="822960" lvl="1" indent="-457200">
              <a:buFont typeface="Wingdings" pitchFamily="2" charset="2"/>
              <a:buChar char="Ø"/>
            </a:pPr>
            <a:r>
              <a:rPr lang="en-US" sz="2200" dirty="0" smtClean="0"/>
              <a:t>Complications</a:t>
            </a:r>
          </a:p>
          <a:p>
            <a:pPr marL="822960" lvl="1" indent="-457200">
              <a:buFont typeface="Wingdings" pitchFamily="2" charset="2"/>
              <a:buChar char="Ø"/>
            </a:pPr>
            <a:r>
              <a:rPr lang="en-US" sz="2200" dirty="0" smtClean="0"/>
              <a:t>Death.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Course of disease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20789"/>
            <a:ext cx="8686800" cy="482799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Any patient presenting to a clinic is put through history taking, clinical, radiological and pathological examination in order to come to a diagnosis. 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Clinical examination includes looking for signs of disease on the patient’s body (e.g. rash, lump etc</a:t>
            </a:r>
            <a:r>
              <a:rPr lang="en-US" sz="2000" dirty="0" smtClean="0"/>
              <a:t>.).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pathological examinations the are commonly done are various blood, urine and stool tests. Sometimes the patient is also asked to undergo a cytological or </a:t>
            </a:r>
            <a:r>
              <a:rPr lang="en-US" sz="2000" dirty="0" err="1" smtClean="0"/>
              <a:t>histopathological</a:t>
            </a:r>
            <a:r>
              <a:rPr lang="en-US" sz="2000" dirty="0" smtClean="0"/>
              <a:t> tests or other special pathological tests in order to obtain an accurate diagnosis.</a:t>
            </a:r>
          </a:p>
          <a:p>
            <a:endParaRPr lang="en-US" sz="2000" dirty="0" smtClean="0"/>
          </a:p>
          <a:p>
            <a:r>
              <a:rPr lang="en-US" sz="2000" dirty="0" smtClean="0"/>
              <a:t>This way pathology plays an essential role in the management of the patient and diagnosis of their disease and therefore their treatment. </a:t>
            </a:r>
          </a:p>
          <a:p>
            <a:pPr>
              <a:buFont typeface="Courier New" pitchFamily="49" charset="0"/>
              <a:buChar char="o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diagnostic process and the role of pathologist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Histopathology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err="1" smtClean="0"/>
              <a:t>Cytopathology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err="1" smtClean="0"/>
              <a:t>Immunohistochemistry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err="1" smtClean="0"/>
              <a:t>Hematopathology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Chemical pathology/ clinical biochemistry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Microbiology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Immunology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Toxicology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err="1" smtClean="0"/>
              <a:t>Cytogenetics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Molecular techniques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Autopsy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sz="3600" dirty="0" smtClean="0"/>
              <a:t>The branches/subdivisions of pathology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5868144" cy="556523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Histopathology is the study of tissues under the microscope.  Tissues are obtained by biopsies and excision of organs etc. </a:t>
            </a:r>
          </a:p>
          <a:p>
            <a:r>
              <a:rPr lang="en-US" sz="2200" dirty="0" smtClean="0"/>
              <a:t>Once </a:t>
            </a:r>
            <a:r>
              <a:rPr lang="en-US" sz="2200" dirty="0" smtClean="0"/>
              <a:t>the tissue is removed from the patient, it has to be immediately fixed/preserved by putting it in 10% formaldehyde/formalin. The purpose of fixation is to prevent autolysis and bacterial </a:t>
            </a:r>
            <a:r>
              <a:rPr lang="en-US" sz="2200" dirty="0" smtClean="0"/>
              <a:t>decomposition.</a:t>
            </a:r>
            <a:endParaRPr lang="en-US" sz="22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Histopathyology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322670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dermnetnz.org/doctors/lesions/images/histo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036" y="4509120"/>
            <a:ext cx="3133949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220072" cy="5805264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Tissue is processed is special way  resulting in  very thin tissue slices (4 to 6 microns</a:t>
            </a:r>
            <a:r>
              <a:rPr lang="en-US" sz="2600" dirty="0" smtClean="0"/>
              <a:t>).</a:t>
            </a:r>
            <a:endParaRPr lang="en-US" sz="2600" dirty="0" smtClean="0"/>
          </a:p>
          <a:p>
            <a:r>
              <a:rPr lang="en-US" sz="2600" dirty="0" smtClean="0"/>
              <a:t>The end result is thin slices of </a:t>
            </a:r>
            <a:r>
              <a:rPr lang="en-US" sz="2600" dirty="0" smtClean="0"/>
              <a:t>stained tissue </a:t>
            </a:r>
            <a:r>
              <a:rPr lang="en-US" sz="2600" dirty="0" smtClean="0"/>
              <a:t>on a </a:t>
            </a:r>
            <a:r>
              <a:rPr lang="en-US" sz="2600" dirty="0" smtClean="0"/>
              <a:t>slide.</a:t>
            </a:r>
          </a:p>
          <a:p>
            <a:r>
              <a:rPr lang="en-US" sz="2600" dirty="0" smtClean="0"/>
              <a:t>The </a:t>
            </a:r>
            <a:r>
              <a:rPr lang="en-US" sz="2600" dirty="0" err="1" smtClean="0"/>
              <a:t>Hematoxylin</a:t>
            </a:r>
            <a:r>
              <a:rPr lang="en-US" sz="2600" dirty="0"/>
              <a:t> </a:t>
            </a:r>
            <a:r>
              <a:rPr lang="en-US" sz="2600" dirty="0" smtClean="0"/>
              <a:t>&amp; </a:t>
            </a:r>
            <a:r>
              <a:rPr lang="en-US" sz="2600" dirty="0" smtClean="0"/>
              <a:t>Eosin stain </a:t>
            </a:r>
            <a:r>
              <a:rPr lang="en-US" sz="2600" dirty="0" smtClean="0"/>
              <a:t>is routinely used. It gives the nucleus a blue color &amp; the cytoplasm a pinkish color. </a:t>
            </a:r>
          </a:p>
          <a:p>
            <a:r>
              <a:rPr lang="en-US" sz="2600" dirty="0" smtClean="0"/>
              <a:t>The pathologist will look at the slide  under the </a:t>
            </a:r>
            <a:r>
              <a:rPr lang="en-US" sz="2600" dirty="0" smtClean="0"/>
              <a:t>microscope and give </a:t>
            </a:r>
            <a:r>
              <a:rPr lang="en-US" sz="2600" dirty="0" smtClean="0"/>
              <a:t>a diagnosis.</a:t>
            </a:r>
          </a:p>
          <a:p>
            <a:r>
              <a:rPr lang="en-US" sz="2600" dirty="0" smtClean="0"/>
              <a:t>Histopathology is usually the gold standard for pathologic diagnosis.</a:t>
            </a:r>
          </a:p>
          <a:p>
            <a:r>
              <a:rPr lang="en-US" sz="2600" dirty="0" smtClean="0"/>
              <a:t>NOTE: sometimes during surgery an urgent diagnosis is needed and tissue is processed rapidly to give results in 20 minutes. This is called frozen section.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590465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1) </a:t>
            </a:r>
            <a:r>
              <a:rPr lang="en-US" sz="3200" dirty="0" err="1" smtClean="0"/>
              <a:t>Histopathyology</a:t>
            </a:r>
            <a:r>
              <a:rPr lang="en-US" sz="3200" dirty="0" smtClean="0"/>
              <a:t>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pic>
        <p:nvPicPr>
          <p:cNvPr id="6" name="Picture 4" descr="http://lh6.ggpht.com/-yMJzMJtxjq0/Tkga_ZT0ckI/AAAAAAAABsM/DBRLsrHp1XQ/duodenum%252520sections%252520on%252520glass%252520slide%252520stained%252520sections_thumb%25255B1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111" y="1052736"/>
            <a:ext cx="3912889" cy="2564904"/>
          </a:xfrm>
          <a:prstGeom prst="rect">
            <a:avLst/>
          </a:prstGeom>
          <a:noFill/>
        </p:spPr>
      </p:pic>
      <p:pic>
        <p:nvPicPr>
          <p:cNvPr id="8" name="Picture 8" descr="http://www.labstuff.nl/contents/media/311998_ms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54769"/>
            <a:ext cx="3995936" cy="3003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Pathology</a:t>
            </a:r>
            <a:r>
              <a:rPr lang="en-US" dirty="0" smtClean="0"/>
              <a:t> is the study of disease by scientific methods. It is the study of changes which occur in cells and tissues as a result of any injury to the cell or tissue.</a:t>
            </a:r>
          </a:p>
          <a:p>
            <a:r>
              <a:rPr lang="en-US" b="1" dirty="0" smtClean="0"/>
              <a:t>Disease</a:t>
            </a:r>
            <a:r>
              <a:rPr lang="en-US" dirty="0" smtClean="0"/>
              <a:t> </a:t>
            </a:r>
            <a:r>
              <a:rPr lang="en-US" dirty="0" smtClean="0"/>
              <a:t>is defined as an abnormality in structure or function of any part of the body.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PATHOLOGY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Histopathology slides ready to be examined under a light microscope</a:t>
            </a:r>
            <a:endParaRPr lang="en-US" dirty="0"/>
          </a:p>
        </p:txBody>
      </p:sp>
      <p:pic>
        <p:nvPicPr>
          <p:cNvPr id="1030" name="Picture 6" descr="http://www.borstinglabs.com/images/histopathology-sl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419872" cy="213998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QTEhUUExQVFhQXGBcXGBgWGBccFxcXGBgXFhwYFhcYHCggHRwlHBUXITEkJSkrLi4uFx8zODMsNygtLiwBCgoKDg0OGhAQGiwcHBwsLCwsLCwsLCwsLCwsLCwsLCwsLCwsLCwrLCwsLCssLCwsLCwsLCw3LCwsNys3LDcrK//AABEIALQA8AMBIgACEQEDEQH/xAAcAAABBAMBAAAAAAAAAAAAAAAGAwQFBwABAgj/xABAEAACAQIEAwUECQIEBgMAAAABAhEAAwQSITEFQVEGEyJhcTKBkaEHI0JSscHR4fAUcmKCkrIVM0NzovEkRGP/xAAYAQADAQEAAAAAAAAAAAAAAAAAAQIDBP/EACARAQEAAgIDAQEBAQAAAAAAAAABAhEhMQMSQVFhMiL/2gAMAwEAAhEDEQA/ADE10rV0be2tVRxrt7f725bBFsI7pC7+Fiup93zqZyFjcWnITB+B61E22PQ/A1WNziL3T4rzmeRuMfxNc5gPtN/qP60/Tat6Wl3h6H4GlrGIg1VYxwXZmHox/WnGC4rdBn+rNsDXxtm92Vp+VHpo5kty3fE1xxTFKlp2YgAKSSaEex3aI4k3VYqxtZIdRAcNmGqnYgjcbztT7ti84LEf9pvyqPuj+bcntjh0Eyzxp4AN99Zil7Pbq2f/AK2Ijr9VHzeqTXFMOfxp5Z47dUR4TG0j960mOKdrxsdtMPuyXl9VU/7WNPsP2iw+JR0suxfKTDW3XQROpEe6aoQdor3lRv8ARdxHM917irkACPE5ylwMG8UztO3SqsxkJcvZfiIP1ROp1XzMaj8KmbWJGc2zowErP21HNfTQEctOoqr7mexc7q40ugBDjTvEPs3kjYNHLYyOklvDeO2sSot4g5LggpcBjxcmU/Zby2Pyp5TfMROBaKFu0eBKs11dVOjgfZPn5bek07bjLYdhbxQ5EreUeFwPvL9lvSRQ83aVheN0KMreF0nRgNp03jnVePHLufCys6QWPWaiLoow4xw9Gt9/hzmt/aX7Vo9D5UJ3xWly9i6MLgpB61xe+UUZYDMwQFtgWIEnyFP+O2cOjouGe5cXuxnd58VzWSAdhEaDSssstVciMG9buV0BrXD0qRu1NWNObx0pm7RrQqE3aKRdh1pNfEZNJXRrU7U6ZqTIrESTStwchQHVu2WKqurEgD1Jir57Hd1gsKiRdZnhzksuYJgQQASI849KCvoc7M97dbF3B9XaOW3I9q5zPooj3nyq5rmbkYPmCfzFG+NFQF/Wk1RHbe1lx+KH/wChYf5wG/OrmV9aqj6SbQGMYj7SIT6xGnwrLCgINWhSmWuCtWGprBWVsCght9Ft2L15ettT8G/ejntImfDXlmAbb6nYaTVdfRzdC4sj71tgPdB/KrE4upezdRRLMjAAbkkHQVGX+mk6Ukwg1rLSl5oY+p0I/EVhYEbAelaMyYoq+j7ios4go5hLwCz0cE5STy3I99CsUotMR6Itpbv2xYvNkKEmzegTYY6FWBibZgSJG3LQrBY+xdsXO5xC5LkEiJKXANC1okeIbSNxInlLnsfhL5wVu/e8hJ9rLHhLVOX76Pa7jEJ3lmdIMXLRGga03Iidp/SlLZeCurxUNguM5V7u6Dct8hOqdSv6VlzLujZ0+Y9R1qK4xwq5hRnzd9hydLyiCv8AhvJ9httdj5bUwTFcwfhWuOX4jLESYPEvaJa02hEMp2K9CK1csrdP1S6wSU6enWoJMcacLjNQQSGGxBiq3KnVhtxHBrcXK22h8wQZn5UheUyJdnIECREDyqUxGLFz24zdQIn1qPxFqDUWLlIAUjdNODTa8aRmd81H4t5hRTq/ciSaZWF+0amqjq54RFNWNd3Hk1pBrSU7QQK0g5mtHUxUn2f4Hcx2IGHtTuO8cCRaXmzcvQTqaAvzsA1s8Pw5tKVTJswAJM6kwTuZNENIYLCJatpbtjKiKFUdAP586XoSqiaBfpG4LeuOt+1be4oSHyAsVgkgsBrEHfyo3zV0mIKEFY9/67iscLqrs4UKlzofnWPryq98dirVwTesK0/aZUcH0Zgp/GoS/gMCRP8AT2f9C/ka1Sp4iulNWpcwGEXaxbnyRfzNdWLqD2Ey/wBqAfNaY0D+x+EuW8XZZ0ZA+dVLCJ8Ouh91WMz0PcW0vYRul6P9SH9KmMRcIBjfWPWs85yudIrE2kuse9tqxke0Br6NVcY5Aty4o0AdwPQMQKsS8vjJEgnU9JOu21V7xMfW3f8AuP8A7jWqDWjP6L+y5x2LAYfVWxnfTQwdF99CeAwT3ri27Yl3IAH516E7M4FMLhv6SyQHIz3bkxCD2pO8tsP7p5UbJMcZ4oqIrqFOHtnKgJ9ths4HNU6cyfKq/wAN2mzOc4AQt4SOUnaPhSPa7jv9RcyWxktIAAvJVHKg/ieMgQNuQ/OnINLbtX2t5iNJ0YHUEdCDoRQv2s4ZatJh79m4if1OcrbElJQqDr9n2gPU1EcB4zdMZzOYDRjMjb41I8X4DlZMwChmmNZBmcpHLVdvTyqLDkRLYoo2S6pR/PY+h2pY3udFWLwaOgR1DDcz1oX4h2ca2Zw76fcfUe48qqZC4uBijSgxfWoe9imtmL1sp57r8aUS6GEqQR5VW06S3eA01vvpTXvCK4xmI0pbGjPEvmbKNhv51q+8AAVwrR60kz1NimppTNSJaurY93OmaX7N8FfF30sWzlZ5lonIo9pyJ1gEadSKv3Bdk7dkAWLuItAAAKtzwCBvkYFQTzMTUH9E3Zn+mw/9Q4+uxAB1+xaGqL6mcx8yBrlFHlT2WzRMPcAH1xb+9UP+3LTHj3FLmFsm6QlyCoy+K37RA3Of8KmaEPpJvxYtrPtXNuoVWM/HLWnjntlJSB4pxg1BaDt0601Bru0+um/lXHvTSttatPmKllO5jTy3I1186Z4jD8+8npIn4E3AKf2FAN3wwywCRMke0NPdv+FRnEmQ2ZaYBGw+0fcdDWlz51+st6McZaVBL3QAdjovwJfWuckgQzFSN824Pp+tMuPpZfD2yWcKrEKQvOIIbTQecU74YwNpCuYrlAGb2oGmsc9K039PG7R/HkCraYCMt+2fiSv51J4ttx6io7tTpYLfda23wcGlMbiwJ5nXSaWXxpjSd/fToPwoB4qPrrv95+etG738zsIgqF56EFQZFBXGR9fc/uP4CqiaMPofxFtMVdlc97uvqV6sG115aGZ8qJe1XEu7JRGzOSSzjYsRrp0qpMBjXs3Fu2mKuhkEfn5cvfRD/wAXF0Fj7R3H3fTrSyx2UpW/jAB+Pmai7Sm7cA/kUlibmai/sD2buX3ASM7DOJ2ABjXyp71NKxktGfYjs2ty2S0N3hFtRocgiSSOWgn3CufpNVUv27Vt2ZbVrxZzmK5iMqhjqdBJmd1o9weTB4W5iXsi02QM9sNPiUZQitHMxy51THH8czEm4Qbtxi9w7eI8gOgGg9KBeyOA47ctmCZXodanf+JoYJIE+dC+IQW7BuN7T6IPxPuFQNsmZLHX+c6cTtYeJYMORHxFRmF7NW7zHLKHqhj5UJtxZ1BCSPM7/CiHhXap7S+K2r6DUHK23oRRT21xDgd2zJDpdXzGVvjqDUHisQ0+JCPTUUW4nFNiLedVYKOpEiZoYxttvutHoaUoMjil6x61neKea/EUrYtZjRHawKKoGVfMkCi0gurDqPiPyog7GYaxdxli1fBdXuIvdqCc+p0YjZBEnqAeU07XBW74yDEWbQnxEsAfQZQSD5xUz2Iti3jnxgw1lUUG3ZsrftoRyNxVutJkDnHtUWr9Lra9RW6h+Hcc7yc1i9aAEy/dlTrHha27A9fSu8fxZMrKjfWQNIIIDaZvkaIi8dmuK404chMkTAB3IXQsOutDnHeENiSWbEXgQWKAi21tM0SAmRWIgAavpUnaPQEAaQQANOYjU/Gsu2STo+X3Aj8Z5iqm5dwgOWrEuwZ8xSGauC9ckaiq8Z/nxqDx1lO7YZBl3K6gEjzHOpC3f8CfazAazBHy1preb2ssA69NDHP96070j12HsatvuCO5VlDA5SWIn73Wa3w3W2IQIBIyqNBryB2pVi/dOMygxoQyQOskbCop8Gb9jJ3ikh9wcwAA9nTQenpVRpcZop2mE4W6eiz8CDTJLOk9YNSHFMNGFuJyFoge4ftXfD8NmtoeqIfkKM70nHuo64RIUfZAn8qC+ND6+56/kKOsdaAuEjmAD/l/90DcaH19z1H+0VePSLDCKmeyaA4uwCARmOhH+FqiAv8ABRr2Q7MXRcS8/gyyQIkmQRr03qpNjoR4zgeES33j2UzEGAsgknbQGOdHn0VYNFsF1ILEhCOaATMjkDy5GgXHWpuLaXeZYncnzPxNH7vZtYdsSs2btlCiFY+sYR4Y2dWaBlO2vrU3jcO4X1mX6jPpN4zmuCwD4LQFy553CPAp/tEt/mHSqxNvvW8XqfIU/wCM4hiYY5nYl7h6u2p/P4U2Y91YJkZ7krHNQN56USFvSC4pic7aFig2zETB3201irM+ijs0DafE3kV++GS2jAEd0D4mg6eJojyTzquOCcLOLxKWV0Vj42H2LYjMR5xoPMivSXDLaqoVBCKAFA5KogD4VpjNcs/Jl8D2J7A8PCtcbB2QqqzEDOBCqW9kNHI1Q9pZtgndoPxANenOPW3bC31tDNca1cVR1YoQB7681W8MwyBRIBjK3hIIMZZOxERrtU28nh0NLVju8En+MsfcAo/M1D3cWMgiZyg/E9etT3aXE5Ldi29q7bK2xIdQfaJMhkJBG1DvEMeh0zdOR8uRHlUVZvhWm4dCaNcN2N7+1bZWwzuyg5GfLdWeXn8qCeH3pzZQdeeyjfUk/vtVwYXD8HxK5bWJtEwBpeA5fdfT5Vc6Kq/4p2Jv2h48PeA8lW6I89Gb50M3OFLJCm3m2IysrejKDp8KvE9kL1rXDY27bjYOuZfdlIEf5aZ43D8Q2vWsJjF28YXMfewUr660vWHM7PquuC4i5g8OFtN3feObjBTIOWFU6ieXz51YnCGud13l4lrrwz5VAIkaLA6L8yaFf+ElsZkZVFtDMJ/y8qnwqvkTG/KaNVeWgP4l3UEaz1BE0yt2eWrWm5PrqffXbKOlcK1bNylRIqQ8QPJW+QpNsU55AfOtBKUCVzNtCHhTk4ZSRmhiPgflyrVxVF47yREaQZHP3UnwXEBUZX0Alp+AP5U9vkFgQJ0MECRE9RTxxs6rO27CPCOE2bQvoruwdMrSqg5ROogROp6ikeDhLNm53QZoIJzRrIgGFmNN6J2wyglgsE84/bzpncVUDbKPabyHU+Vaz+l/1fpm7l7DFhBZG/A1I9mUnCWG621+QimeGxCXVm2QVkroIE+XlrSvZXiKJgcPmMtkICjVjDEe71NLKe3SpddorjGFy4i43JgBHpJB9daHLvAbuIxDlBC6eI7bDYc6OruE764XYZQdlBmOWpqVwmHVRAArfHx8cs8svxDdnuydqxDHxP1P80ojKwDAmNh1ilLaCuiBWmpEbI9kuzL3bJvlst5z4CdpOpJ8o6aiKHfpCxhS4uGiFsDxAHRrhAI+AP8A5GjDh/GbmFBCr3iQcqEgZGPNSfsk7r5VWPaC+zNkcyxJe4SNWdjJP41z5Y8t/H5bO0TZxBLS3iG7TzHSa44xxdbzlisR03ygQASN5pTidgWraiTneSRyCj9fyNJ9luG97fGcSluHbzP2VPvE+6nIM8peVifR9wcWLQZh9dcALk7gbqnkBz8/SrO4ftEigPA4kTM60SYLikQAP1rW9ac3dFiVEcX7HYTEv3ly3F3T6xCVYxtmjRveDXXB+Km+7C0JVGKu5ACyuhS3B8TAxLeyJ5mp6sq1kVj2/wCC3GxdpbbKe9HhUyuQWwognWQZPTbbnUBf7DYt3AmyoJiTdJ302CE0TdpeLH/ioXKStmypnlLyTPxFc4rtABbdyCsKeeYbczAjWlTuwTc4OmGs23e73l26gcIq5VRGmMxaS7OIIgKAJkGRUFc4PZf2ra66yBHwinLXS0DeAB8orL97INtdgD97fX03P70yWt9GHZ9MJgy1ts5vEO0MGCQDlt6aAgEk85ap7EXa822Tfs3O9s3riXCSSyswYn/EQdfQyKtD6Ne1mLxbXbeKCulq2r96AFbMWIVWgQ2aG5AjLzqpwWhQ2FysW+02pHU8pPp5HelbRMSRB6TP/lFbuOSSTzM1zm586i3apCuasJrgGt0tmrVbBpwlinK2qXt2qwakLAg5fvBly/eMEgeulMMUqZbDGVyyu0kZSCfPf86mjZUlZ1ykMPXUfmfjQ7ibGIs4cKXW6yXDBueKbcDKCGO4I5Gn629VnlWsRlXGyXOZj7OUxLCImegmY8qisELKXryDP4g6scoA1Oogaz0NPr13vHDKiqwA8ZXxTzg8h0pfDYYDXcnc11ePw77ZXPRHA4bKgRBkT3SSdyalsHhVXQCtWkp9YSuvHxzHpFytLWLNP8PZ8q5wqabTT+2v8NGULZMWNZqP4liQo1qRxT5ASPwoC41i2J3rPRyn2N40OX7UxLpd9sA9DzHoaHrj0rhsVBrOxR5juAJcbMbtyTGhCttsJ0p7gMKlhMqSdcxJiSdpMeVJWsRNc4q94TShl24vlNM8XxK9iFNqy6AnQqzqjOI1ClyFidInWagMbeO1R90A8h79adyEiRx+AuYZlGIstZYeybiZJiD4HiDGnskxV/fRNxW5iOHKbj53R3t5ixZiBqucnWYI3JkQedUFwnj+Jw4yWb7rbOhtk5rZG8G24K/CKsb6MeIFMLfdcXYwzi8SbNxU7u6BbtsXC5lZWb2ZUx4R4ZmYurGkbx2PDcRx75hpcCCDI8IAPvlYI8qhe02Pi0xTRjAjzmfhUdY4ovjeAWvObrAwjhnJYgq2m7H7VMuM4omAQQd45/Kn6/jb14JYK3mfUlVHidhuqjePPWB5mnGIxpvEOQqqFyoFA0WZlj9pid2OpimdwQO6G+hunzGy+i/iTS00a1wny3XDLjQCTsNfcKtXsjw3+nwqJK97c+tuiRIZgMqkTPhSPeW60C9iOD/1WLRGE20+tuztkUgwfIkR6A0Udo+0drDq1x/G7ZmRfZNwyCY0OXfpU5ZammMmxUDqZ0pSKrOz2/QmUa5a02ugMvI7iRHw9KIcF2zDCSiXB1tPBH+Uz+IrNUFeWtVGYbtFh3/6hQ9HUj5iRUnZYOJWCOqmR8qRhPu4pVLYroCP5zroCpkWTvnKpboKE8RnuNmuadF5CizFpKMOoPPyqsOH9ob1jwkh1G63Nduh3Fb+KzHtl5JaKbYpzaWmPDu0OGvEBybL/wCLVP8AUNvfU/8A0ZAkQR1Ugj4iu7D1y6rnss7hG2tSFimirSqT0rTWiSSEcqeWX0JJP5VE2mpyl3rrWdMvj3zIRPuFBHFLFGT3p8qH+KpIJpa4AHxWhpuoJMAEnoBTzFrrVh9iOH4TE4UWsO3d41Ja6r73vME/Z6RtzFc2fDWK0t4tlMHQ9D+9EGHsh7Fy6TIUED+6P3qf4hw+GKXUhhuGGv8A6qOXhyqlxE8AuRMciOcUtfhgniC6j0FMXqf43wi6hkjMgGjL0/xDlUIwpUEiuhrLdyKWinXEeEtbW2zQe8QXBG4B0g+elIGYxBpzhip1IPh6Ej8KZd1RFgeBBkBZmVt4ABHlMkUlS2GeHETpE6wNh5UqXqTt9nHb2Lls/wBwZf1FSGA7FXmYG/kSwNbhDhiUGpVQBuYj305S0I+AWBguGltsRjBnM/ZsiQgPODJPnmNAHa/GNduWi1vKymCFfMhTQ81DKfWdOdG/Fsab1xrhAE7AbKo0CjyAoC7RNlMczPwrPu7VJpC3mzEnqZpILBkaHqND8RrXRrU0A8t8bv2x7eYDk4zfPf51J4PtWV1ZWtn71omPeJB+ZoZxr+H1poLpiOVGht6E7v8An713l/mtKgcq3l39w/ekrZpiVkVUfaHAm1fZSIBMjz9PhVxXk+M+4/zSoPjXCbd8ZWGo2bWR6U5dCzapzTjAcQuWTNp2XyBMH3bVMcU7J3reqRdXX2faH9y1AFCDB0I3B0I9RV7QLuG9tTP16Bh95ND8KLuH461fE2rqt/haFb4GqjArYrbHz5Y/1NwlXJAHlXf4VWHDe0d+zoGzL91tRRVw/tfaf/mA2j13Wtp58cu+GdwsEVxqZ4lQQRS9m8HEqQw8qQuECYrSavSAzj+HxrUWVIYMrFHUyjqSGU9QRtRNi7nKoDFWta585tpjRrwft9axCrY4quVhomKTQjrnAHh9RKnmBzkOK9mrtpe8Qi/ZIlblvWR1Kgn4gn3VVzRsRNSHZ7tDisA2bDXPATLWm1tk9cs6HzEHrNY2XHppxRVbMioriHZ+3c1Ayt1HP1FEnD+13DsdpiFOBxH3hBtMesxH+oA+dPuJdmL9oZlAu2zqHtagjrl3+EiiWUtWKsxnZ64m3iHUfpWcYvZygBMKirB5QNRHrRvAIkQR1FNMTg0f2lBosGwfwdbHej+puG3ag+JVDQ8DLKndZ35+lFqYYN/yrtq70ytlY/5Hg/Ca1gODIrEgTyg6gDykU9vcOtAH6tI6BRFRYcptZBVspkHoRBHuqSv40smSfDz86apdIXKCSu2VtQv9szHuitAVCtuLxqu+MYrvLzHkDA91G3aPEC3ZYgmdhA0mq7Q6iducU9aEdxWoojfAYNsC95b/AHeKR4FktmFxDHIiVMzqD6jah5hQZjjTqBSNtKUxGrGt2F1pk9E5Y0Py/SsPXblXenP3fznWiRG3z39BUg1unXpz9aSuAnSnLAa9Bv0ikbgjqZ+J20oUZ3LX8/nrTLiHCbV7S4gPKYg+41KNqR57xSRG58p93U0K7A3EOxrb2m/yt+tDmMwFy0YuKV9Rp7jVvIP586fcP4Yb9wI9lmtal2YFVAjwgMdySRtVSoyxUbFbAqye2XZLCJcFu04t4pxmSxMKQTAlm0EkGJImIoNvdnsQts3O5uZFZkY5G8LrowI8jpIkaVTMwwmJe2ZRip8jRDg+1h2vpnH3l0ahsCsiqmVg1KLlxdq4JR9futof3pri7Z5ihoCndniDrAmQORq/f9T6w5uikZiuzjVbcZfwrTJppr6Ubhkriq2/xp9wLjmLwJnC3mVdym9snzQ6fCDTBhWB4qbJez2sHD/SVh8QY4hg4bbvrBIb1KmDy+8fSpjC8Ow2J1weLS5P/TueC56a7/AVUxhtxTdsIN1MGo9fw16L2VxCqPq9efiX9ahuL8Pu2oFy2yg7H7M+o0qr7HHsdZ0t4m8o6C40fCaMeyHbzHX+8sX2W7aKGS6jMCdBqOfP3Ut0ah8Frbpp6fh1pRVrjvCpkfA7H1o0QK7aYg51QdCYoQLVaHFOz9rEuHViMujLzA3jzHnvQp2i7MtbabIZ7fuLA9POjSpQ6l6lUbUU2a0QYOhHI6H4VIcItZrmvLWlVH+O4UjWiw8LqJkbN5MPzqFwqNOtFmN8Np+hH40PWVpQL7Kj3GuA2/LYEEbyfXyp2Uj11pIW9pHvnT5b+lFidmzb6GPMnT1099IsP4NvlTy4msGP5z+dIkQND/PM8qStmpG20/v+1Yy/Hfz06/OacMvX0Pv3/Kp/s/wEGHuDw6FVPMjZmnltA86Bsj2c4CHi7cHhMFFP2uYYjp0HP8Z7ivBe+Ntu9vWntklGtOQAWj2kPhfbQMDGsRNM8b2xwlp3ttcY3UIXu1Rs9xzplsiPGZ000HOKBOCccx+Jxxu2LgZnCC5hbiuLWFXxZkugkMrL4SHC+MswgQBT0W9p7tTwG9i1t4fE2BdbMoXFWSLai0zL3veW2JZCVGigsGIGq0UXSttVw2GVUKqAAo8NlORgaT0HlXWNxlxURBkOIcfZByKebQdYHKd49ac4DBC0pAJJJlmJ1ZjuSaaaE+M/R3g749go+vjXck826mq24/8ARvibEtb+uTOEGUQ+oLTGxA0EgjVvKav4r03oSfjv/wAImM7gd3Ay51fKQc6sREHSQftD0qve2cpmOnnnLt0P/uuStEF+2tpUshc+sIOmYiQk67wT/aJOgFTWK7AXCmayQxich3HoedV676HtJ2Ba2rkbGnWOwNy02W4hVuhH4U2pHsoMQeetdAA7UhWUSgqRFaBrdq8VnYyI1/Ktq49Kew3NHfZvhfdWhI8Tan8hQ/2R4OcTiFQCVUNcf+1I/UVYCiiptN+7pO5hTGlSCW5NSOBwoY66Aa/CpGwpgeF3sOjC9dW5rKwsEAyY86QwfEcNiFFs3Ft3V0i7IU77XF9n0ZffRr9JCpYwKtEXSQB5ncz6VUD45bv/ADFBPXn7jS2uQS8V7MlQO/tnIdngPbPpcXT5imNrsrataozEnkdo9ad9l8Rdw5Jw18qDvbf2G9Y/Mc6ncXxdWBz4QBubWyAD7hofgKVoV/2pXIgXmTUDaSpftaxa4sqV3gE6gab1z2fw2a4pOwM/OlIq1d146T765RQVk9Y+X7VlZSqCd3eCAfX1pJkgwNtPzrKyg0h2fwKXL3iEgKWjSJlRqOmu1GNZWURQO/oExPFsUmIHe27WGsC2jwVt98zlyumjHuU1309Kn+G8KSwGYS9yGXvbkNdZFJKo1yAzAbaydNSTrWVlURLgQzZrrauxgnygGB8fkKmKyspUTtlBPbXs/Yc94V8ZOpBjceXpWVlaeH/SPL0gOAdnbC95dCeNQACTO8aydeZ+NFVkQBFZWVtk552AvpexzJhkCx9ZcykxqAqF/CeUkCfKquW5JYdCaysrLLt0YdFKysrKk2qysrKFC/6K8W1viVjKfbzW281YT8ZUVbvaLhltMrIIzTIHsjnoOVZWVM7TkgUWD76lMAN6ysq/jNXvbviFy4wR2LKpMA8qE0GtZWVjOm8TWBEVOWTMVlZTJBdr+HqSj6ggEQIjUjlG+la4DhlDADmaysqsU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UUExQVFhQXGBcXGBgWGBccFxcXGBgXFhwYFhcYHCggHRwlHBUXITEkJSkrLi4uFx8zODMsNygtLiwBCgoKDg0OGhAQGiwcHBwsLCwsLCwsLCwsLCwsLCwsLCwsLCwsLCwrLCwsLCssLCwsLCwsLCw3LCwsNys3LDcrK//AABEIALQA8AMBIgACEQEDEQH/xAAcAAABBAMBAAAAAAAAAAAAAAAGAwQFBwABAgj/xABAEAACAQIEAwUECQIEBgMAAAABAhEAAwQSITEFQVEGEyJhcTKBkaEHI0JSscHR4fAUcmKCkrIVM0NzovEkRGP/xAAYAQADAQEAAAAAAAAAAAAAAAAAAQIDBP/EACARAQEAAgIDAQEBAQAAAAAAAAABAhEhMQMSQVFhMiL/2gAMAwEAAhEDEQA/ADE10rV0be2tVRxrt7f725bBFsI7pC7+Fiup93zqZyFjcWnITB+B61E22PQ/A1WNziL3T4rzmeRuMfxNc5gPtN/qP60/Tat6Wl3h6H4GlrGIg1VYxwXZmHox/WnGC4rdBn+rNsDXxtm92Vp+VHpo5kty3fE1xxTFKlp2YgAKSSaEex3aI4k3VYqxtZIdRAcNmGqnYgjcbztT7ti84LEf9pvyqPuj+bcntjh0Eyzxp4AN99Zil7Pbq2f/AK2Ijr9VHzeqTXFMOfxp5Z47dUR4TG0j960mOKdrxsdtMPuyXl9VU/7WNPsP2iw+JR0suxfKTDW3XQROpEe6aoQdor3lRv8ARdxHM917irkACPE5ylwMG8UztO3SqsxkJcvZfiIP1ROp1XzMaj8KmbWJGc2zowErP21HNfTQEctOoqr7mexc7q40ugBDjTvEPs3kjYNHLYyOklvDeO2sSot4g5LggpcBjxcmU/Zby2Pyp5TfMROBaKFu0eBKs11dVOjgfZPn5bek07bjLYdhbxQ5EreUeFwPvL9lvSRQ83aVheN0KMreF0nRgNp03jnVePHLufCys6QWPWaiLoow4xw9Gt9/hzmt/aX7Vo9D5UJ3xWly9i6MLgpB61xe+UUZYDMwQFtgWIEnyFP+O2cOjouGe5cXuxnd58VzWSAdhEaDSssstVciMG9buV0BrXD0qRu1NWNObx0pm7RrQqE3aKRdh1pNfEZNJXRrU7U6ZqTIrESTStwchQHVu2WKqurEgD1Jir57Hd1gsKiRdZnhzksuYJgQQASI849KCvoc7M97dbF3B9XaOW3I9q5zPooj3nyq5rmbkYPmCfzFG+NFQF/Wk1RHbe1lx+KH/wChYf5wG/OrmV9aqj6SbQGMYj7SIT6xGnwrLCgINWhSmWuCtWGprBWVsCght9Ft2L15ettT8G/ejntImfDXlmAbb6nYaTVdfRzdC4sj71tgPdB/KrE4upezdRRLMjAAbkkHQVGX+mk6Ukwg1rLSl5oY+p0I/EVhYEbAelaMyYoq+j7ios4go5hLwCz0cE5STy3I99CsUotMR6Itpbv2xYvNkKEmzegTYY6FWBibZgSJG3LQrBY+xdsXO5xC5LkEiJKXANC1okeIbSNxInlLnsfhL5wVu/e8hJ9rLHhLVOX76Pa7jEJ3lmdIMXLRGga03Iidp/SlLZeCurxUNguM5V7u6Dct8hOqdSv6VlzLujZ0+Y9R1qK4xwq5hRnzd9hydLyiCv8AhvJ9httdj5bUwTFcwfhWuOX4jLESYPEvaJa02hEMp2K9CK1csrdP1S6wSU6enWoJMcacLjNQQSGGxBiq3KnVhtxHBrcXK22h8wQZn5UheUyJdnIECREDyqUxGLFz24zdQIn1qPxFqDUWLlIAUjdNODTa8aRmd81H4t5hRTq/ciSaZWF+0amqjq54RFNWNd3Hk1pBrSU7QQK0g5mtHUxUn2f4Hcx2IGHtTuO8cCRaXmzcvQTqaAvzsA1s8Pw5tKVTJswAJM6kwTuZNENIYLCJatpbtjKiKFUdAP586XoSqiaBfpG4LeuOt+1be4oSHyAsVgkgsBrEHfyo3zV0mIKEFY9/67iscLqrs4UKlzofnWPryq98dirVwTesK0/aZUcH0Zgp/GoS/gMCRP8AT2f9C/ka1Sp4iulNWpcwGEXaxbnyRfzNdWLqD2Ey/wBqAfNaY0D+x+EuW8XZZ0ZA+dVLCJ8Ouh91WMz0PcW0vYRul6P9SH9KmMRcIBjfWPWs85yudIrE2kuse9tqxke0Br6NVcY5Aty4o0AdwPQMQKsS8vjJEgnU9JOu21V7xMfW3f8AuP8A7jWqDWjP6L+y5x2LAYfVWxnfTQwdF99CeAwT3ri27Yl3IAH516E7M4FMLhv6SyQHIz3bkxCD2pO8tsP7p5UbJMcZ4oqIrqFOHtnKgJ9ths4HNU6cyfKq/wAN2mzOc4AQt4SOUnaPhSPa7jv9RcyWxktIAAvJVHKg/ieMgQNuQ/OnINLbtX2t5iNJ0YHUEdCDoRQv2s4ZatJh79m4if1OcrbElJQqDr9n2gPU1EcB4zdMZzOYDRjMjb41I8X4DlZMwChmmNZBmcpHLVdvTyqLDkRLYoo2S6pR/PY+h2pY3udFWLwaOgR1DDcz1oX4h2ca2Zw76fcfUe48qqZC4uBijSgxfWoe9imtmL1sp57r8aUS6GEqQR5VW06S3eA01vvpTXvCK4xmI0pbGjPEvmbKNhv51q+8AAVwrR60kz1NimppTNSJaurY93OmaX7N8FfF30sWzlZ5lonIo9pyJ1gEadSKv3Bdk7dkAWLuItAAAKtzwCBvkYFQTzMTUH9E3Zn+mw/9Q4+uxAB1+xaGqL6mcx8yBrlFHlT2WzRMPcAH1xb+9UP+3LTHj3FLmFsm6QlyCoy+K37RA3Of8KmaEPpJvxYtrPtXNuoVWM/HLWnjntlJSB4pxg1BaDt0601Bru0+um/lXHvTSttatPmKllO5jTy3I1186Z4jD8+8npIn4E3AKf2FAN3wwywCRMke0NPdv+FRnEmQ2ZaYBGw+0fcdDWlz51+st6McZaVBL3QAdjovwJfWuckgQzFSN824Pp+tMuPpZfD2yWcKrEKQvOIIbTQecU74YwNpCuYrlAGb2oGmsc9K039PG7R/HkCraYCMt+2fiSv51J4ttx6io7tTpYLfda23wcGlMbiwJ5nXSaWXxpjSd/fToPwoB4qPrrv95+etG738zsIgqF56EFQZFBXGR9fc/uP4CqiaMPofxFtMVdlc97uvqV6sG115aGZ8qJe1XEu7JRGzOSSzjYsRrp0qpMBjXs3Fu2mKuhkEfn5cvfRD/wAXF0Fj7R3H3fTrSyx2UpW/jAB+Pmai7Sm7cA/kUlibmai/sD2buX3ASM7DOJ2ABjXyp71NKxktGfYjs2ty2S0N3hFtRocgiSSOWgn3CufpNVUv27Vt2ZbVrxZzmK5iMqhjqdBJmd1o9weTB4W5iXsi02QM9sNPiUZQitHMxy51THH8czEm4Qbtxi9w7eI8gOgGg9KBeyOA47ctmCZXodanf+JoYJIE+dC+IQW7BuN7T6IPxPuFQNsmZLHX+c6cTtYeJYMORHxFRmF7NW7zHLKHqhj5UJtxZ1BCSPM7/CiHhXap7S+K2r6DUHK23oRRT21xDgd2zJDpdXzGVvjqDUHisQ0+JCPTUUW4nFNiLedVYKOpEiZoYxttvutHoaUoMjil6x61neKea/EUrYtZjRHawKKoGVfMkCi0gurDqPiPyog7GYaxdxli1fBdXuIvdqCc+p0YjZBEnqAeU07XBW74yDEWbQnxEsAfQZQSD5xUz2Iti3jnxgw1lUUG3ZsrftoRyNxVutJkDnHtUWr9Lra9RW6h+Hcc7yc1i9aAEy/dlTrHha27A9fSu8fxZMrKjfWQNIIIDaZvkaIi8dmuK404chMkTAB3IXQsOutDnHeENiSWbEXgQWKAi21tM0SAmRWIgAavpUnaPQEAaQQANOYjU/Gsu2STo+X3Aj8Z5iqm5dwgOWrEuwZ8xSGauC9ckaiq8Z/nxqDx1lO7YZBl3K6gEjzHOpC3f8CfazAazBHy1preb2ssA69NDHP96070j12HsatvuCO5VlDA5SWIn73Wa3w3W2IQIBIyqNBryB2pVi/dOMygxoQyQOskbCop8Gb9jJ3ikh9wcwAA9nTQenpVRpcZop2mE4W6eiz8CDTJLOk9YNSHFMNGFuJyFoge4ftXfD8NmtoeqIfkKM70nHuo64RIUfZAn8qC+ND6+56/kKOsdaAuEjmAD/l/90DcaH19z1H+0VePSLDCKmeyaA4uwCARmOhH+FqiAv8ABRr2Q7MXRcS8/gyyQIkmQRr03qpNjoR4zgeES33j2UzEGAsgknbQGOdHn0VYNFsF1ILEhCOaATMjkDy5GgXHWpuLaXeZYncnzPxNH7vZtYdsSs2btlCiFY+sYR4Y2dWaBlO2vrU3jcO4X1mX6jPpN4zmuCwD4LQFy553CPAp/tEt/mHSqxNvvW8XqfIU/wCM4hiYY5nYl7h6u2p/P4U2Y91YJkZ7krHNQN56USFvSC4pic7aFig2zETB3201irM+ijs0DafE3kV++GS2jAEd0D4mg6eJojyTzquOCcLOLxKWV0Vj42H2LYjMR5xoPMivSXDLaqoVBCKAFA5KogD4VpjNcs/Jl8D2J7A8PCtcbB2QqqzEDOBCqW9kNHI1Q9pZtgndoPxANenOPW3bC31tDNca1cVR1YoQB7681W8MwyBRIBjK3hIIMZZOxERrtU28nh0NLVju8En+MsfcAo/M1D3cWMgiZyg/E9etT3aXE5Ldi29q7bK2xIdQfaJMhkJBG1DvEMeh0zdOR8uRHlUVZvhWm4dCaNcN2N7+1bZWwzuyg5GfLdWeXn8qCeH3pzZQdeeyjfUk/vtVwYXD8HxK5bWJtEwBpeA5fdfT5Vc6Kq/4p2Jv2h48PeA8lW6I89Gb50M3OFLJCm3m2IysrejKDp8KvE9kL1rXDY27bjYOuZfdlIEf5aZ43D8Q2vWsJjF28YXMfewUr660vWHM7PquuC4i5g8OFtN3feObjBTIOWFU6ieXz51YnCGud13l4lrrwz5VAIkaLA6L8yaFf+ElsZkZVFtDMJ/y8qnwqvkTG/KaNVeWgP4l3UEaz1BE0yt2eWrWm5PrqffXbKOlcK1bNylRIqQ8QPJW+QpNsU55AfOtBKUCVzNtCHhTk4ZSRmhiPgflyrVxVF47yREaQZHP3UnwXEBUZX0Alp+AP5U9vkFgQJ0MECRE9RTxxs6rO27CPCOE2bQvoruwdMrSqg5ROogROp6ikeDhLNm53QZoIJzRrIgGFmNN6J2wyglgsE84/bzpncVUDbKPabyHU+Vaz+l/1fpm7l7DFhBZG/A1I9mUnCWG621+QimeGxCXVm2QVkroIE+XlrSvZXiKJgcPmMtkICjVjDEe71NLKe3SpddorjGFy4i43JgBHpJB9daHLvAbuIxDlBC6eI7bDYc6OruE764XYZQdlBmOWpqVwmHVRAArfHx8cs8svxDdnuydqxDHxP1P80ojKwDAmNh1ilLaCuiBWmpEbI9kuzL3bJvlst5z4CdpOpJ8o6aiKHfpCxhS4uGiFsDxAHRrhAI+AP8A5GjDh/GbmFBCr3iQcqEgZGPNSfsk7r5VWPaC+zNkcyxJe4SNWdjJP41z5Y8t/H5bO0TZxBLS3iG7TzHSa44xxdbzlisR03ygQASN5pTidgWraiTneSRyCj9fyNJ9luG97fGcSluHbzP2VPvE+6nIM8peVifR9wcWLQZh9dcALk7gbqnkBz8/SrO4ftEigPA4kTM60SYLikQAP1rW9ac3dFiVEcX7HYTEv3ly3F3T6xCVYxtmjRveDXXB+Km+7C0JVGKu5ACyuhS3B8TAxLeyJ5mp6sq1kVj2/wCC3GxdpbbKe9HhUyuQWwognWQZPTbbnUBf7DYt3AmyoJiTdJ302CE0TdpeLH/ioXKStmypnlLyTPxFc4rtABbdyCsKeeYbczAjWlTuwTc4OmGs23e73l26gcIq5VRGmMxaS7OIIgKAJkGRUFc4PZf2ra66yBHwinLXS0DeAB8orL97INtdgD97fX03P70yWt9GHZ9MJgy1ts5vEO0MGCQDlt6aAgEk85ap7EXa822Tfs3O9s3riXCSSyswYn/EQdfQyKtD6Ne1mLxbXbeKCulq2r96AFbMWIVWgQ2aG5AjLzqpwWhQ2FysW+02pHU8pPp5HelbRMSRB6TP/lFbuOSSTzM1zm586i3apCuasJrgGt0tmrVbBpwlinK2qXt2qwakLAg5fvBly/eMEgeulMMUqZbDGVyyu0kZSCfPf86mjZUlZ1ykMPXUfmfjQ7ibGIs4cKXW6yXDBueKbcDKCGO4I5Gn629VnlWsRlXGyXOZj7OUxLCImegmY8qisELKXryDP4g6scoA1Oogaz0NPr13vHDKiqwA8ZXxTzg8h0pfDYYDXcnc11ePw77ZXPRHA4bKgRBkT3SSdyalsHhVXQCtWkp9YSuvHxzHpFytLWLNP8PZ8q5wqabTT+2v8NGULZMWNZqP4liQo1qRxT5ASPwoC41i2J3rPRyn2N40OX7UxLpd9sA9DzHoaHrj0rhsVBrOxR5juAJcbMbtyTGhCttsJ0p7gMKlhMqSdcxJiSdpMeVJWsRNc4q94TShl24vlNM8XxK9iFNqy6AnQqzqjOI1ClyFidInWagMbeO1R90A8h79adyEiRx+AuYZlGIstZYeybiZJiD4HiDGnskxV/fRNxW5iOHKbj53R3t5ixZiBqucnWYI3JkQedUFwnj+Jw4yWb7rbOhtk5rZG8G24K/CKsb6MeIFMLfdcXYwzi8SbNxU7u6BbtsXC5lZWb2ZUx4R4ZmYurGkbx2PDcRx75hpcCCDI8IAPvlYI8qhe02Pi0xTRjAjzmfhUdY4ovjeAWvObrAwjhnJYgq2m7H7VMuM4omAQQd45/Kn6/jb14JYK3mfUlVHidhuqjePPWB5mnGIxpvEOQqqFyoFA0WZlj9pid2OpimdwQO6G+hunzGy+i/iTS00a1wny3XDLjQCTsNfcKtXsjw3+nwqJK97c+tuiRIZgMqkTPhSPeW60C9iOD/1WLRGE20+tuztkUgwfIkR6A0Udo+0drDq1x/G7ZmRfZNwyCY0OXfpU5ZammMmxUDqZ0pSKrOz2/QmUa5a02ugMvI7iRHw9KIcF2zDCSiXB1tPBH+Uz+IrNUFeWtVGYbtFh3/6hQ9HUj5iRUnZYOJWCOqmR8qRhPu4pVLYroCP5zroCpkWTvnKpboKE8RnuNmuadF5CizFpKMOoPPyqsOH9ob1jwkh1G63Nduh3Fb+KzHtl5JaKbYpzaWmPDu0OGvEBybL/wCLVP8AUNvfU/8A0ZAkQR1Ugj4iu7D1y6rnss7hG2tSFimirSqT0rTWiSSEcqeWX0JJP5VE2mpyl3rrWdMvj3zIRPuFBHFLFGT3p8qH+KpIJpa4AHxWhpuoJMAEnoBTzFrrVh9iOH4TE4UWsO3d41Ja6r73vME/Z6RtzFc2fDWK0t4tlMHQ9D+9EGHsh7Fy6TIUED+6P3qf4hw+GKXUhhuGGv8A6qOXhyqlxE8AuRMciOcUtfhgniC6j0FMXqf43wi6hkjMgGjL0/xDlUIwpUEiuhrLdyKWinXEeEtbW2zQe8QXBG4B0g+elIGYxBpzhip1IPh6Ej8KZd1RFgeBBkBZmVt4ABHlMkUlS2GeHETpE6wNh5UqXqTt9nHb2Lls/wBwZf1FSGA7FXmYG/kSwNbhDhiUGpVQBuYj305S0I+AWBguGltsRjBnM/ZsiQgPODJPnmNAHa/GNduWi1vKymCFfMhTQ81DKfWdOdG/Fsab1xrhAE7AbKo0CjyAoC7RNlMczPwrPu7VJpC3mzEnqZpILBkaHqND8RrXRrU0A8t8bv2x7eYDk4zfPf51J4PtWV1ZWtn71omPeJB+ZoZxr+H1poLpiOVGht6E7v8An713l/mtKgcq3l39w/ekrZpiVkVUfaHAm1fZSIBMjz9PhVxXk+M+4/zSoPjXCbd8ZWGo2bWR6U5dCzapzTjAcQuWTNp2XyBMH3bVMcU7J3reqRdXX2faH9y1AFCDB0I3B0I9RV7QLuG9tTP16Bh95ND8KLuH461fE2rqt/haFb4GqjArYrbHz5Y/1NwlXJAHlXf4VWHDe0d+zoGzL91tRRVw/tfaf/mA2j13Wtp58cu+GdwsEVxqZ4lQQRS9m8HEqQw8qQuECYrSavSAzj+HxrUWVIYMrFHUyjqSGU9QRtRNi7nKoDFWta585tpjRrwft9axCrY4quVhomKTQjrnAHh9RKnmBzkOK9mrtpe8Qi/ZIlblvWR1Kgn4gn3VVzRsRNSHZ7tDisA2bDXPATLWm1tk9cs6HzEHrNY2XHppxRVbMioriHZ+3c1Ayt1HP1FEnD+13DsdpiFOBxH3hBtMesxH+oA+dPuJdmL9oZlAu2zqHtagjrl3+EiiWUtWKsxnZ64m3iHUfpWcYvZygBMKirB5QNRHrRvAIkQR1FNMTg0f2lBosGwfwdbHej+puG3ag+JVDQ8DLKndZ35+lFqYYN/yrtq70ytlY/5Hg/Ca1gODIrEgTyg6gDykU9vcOtAH6tI6BRFRYcptZBVspkHoRBHuqSv40smSfDz86apdIXKCSu2VtQv9szHuitAVCtuLxqu+MYrvLzHkDA91G3aPEC3ZYgmdhA0mq7Q6iducU9aEdxWoojfAYNsC95b/AHeKR4FktmFxDHIiVMzqD6jah5hQZjjTqBSNtKUxGrGt2F1pk9E5Y0Py/SsPXblXenP3fznWiRG3z39BUg1unXpz9aSuAnSnLAa9Bv0ikbgjqZ+J20oUZ3LX8/nrTLiHCbV7S4gPKYg+41KNqR57xSRG58p93U0K7A3EOxrb2m/yt+tDmMwFy0YuKV9Rp7jVvIP586fcP4Yb9wI9lmtal2YFVAjwgMdySRtVSoyxUbFbAqye2XZLCJcFu04t4pxmSxMKQTAlm0EkGJImIoNvdnsQts3O5uZFZkY5G8LrowI8jpIkaVTMwwmJe2ZRip8jRDg+1h2vpnH3l0ahsCsiqmVg1KLlxdq4JR9futof3pri7Z5ihoCndniDrAmQORq/f9T6w5uikZiuzjVbcZfwrTJppr6Ubhkriq2/xp9wLjmLwJnC3mVdym9snzQ6fCDTBhWB4qbJez2sHD/SVh8QY4hg4bbvrBIb1KmDy+8fSpjC8Ow2J1weLS5P/TueC56a7/AVUxhtxTdsIN1MGo9fw16L2VxCqPq9efiX9ahuL8Pu2oFy2yg7H7M+o0qr7HHsdZ0t4m8o6C40fCaMeyHbzHX+8sX2W7aKGS6jMCdBqOfP3Ut0ah8Frbpp6fh1pRVrjvCpkfA7H1o0QK7aYg51QdCYoQLVaHFOz9rEuHViMujLzA3jzHnvQp2i7MtbabIZ7fuLA9POjSpQ6l6lUbUU2a0QYOhHI6H4VIcItZrmvLWlVH+O4UjWiw8LqJkbN5MPzqFwqNOtFmN8Np+hH40PWVpQL7Kj3GuA2/LYEEbyfXyp2Uj11pIW9pHvnT5b+lFidmzb6GPMnT1099IsP4NvlTy4msGP5z+dIkQND/PM8qStmpG20/v+1Yy/Hfz06/OacMvX0Pv3/Kp/s/wEGHuDw6FVPMjZmnltA86Bsj2c4CHi7cHhMFFP2uYYjp0HP8Z7ivBe+Ntu9vWntklGtOQAWj2kPhfbQMDGsRNM8b2xwlp3ttcY3UIXu1Rs9xzplsiPGZ000HOKBOCccx+Jxxu2LgZnCC5hbiuLWFXxZkugkMrL4SHC+MswgQBT0W9p7tTwG9i1t4fE2BdbMoXFWSLai0zL3veW2JZCVGigsGIGq0UXSttVw2GVUKqAAo8NlORgaT0HlXWNxlxURBkOIcfZByKebQdYHKd49ac4DBC0pAJJJlmJ1ZjuSaaaE+M/R3g749go+vjXck826mq24/8ARvibEtb+uTOEGUQ+oLTGxA0EgjVvKav4r03oSfjv/wAImM7gd3Ay51fKQc6sREHSQftD0qve2cpmOnnnLt0P/uuStEF+2tpUshc+sIOmYiQk67wT/aJOgFTWK7AXCmayQxich3HoedV676HtJ2Ba2rkbGnWOwNy02W4hVuhH4U2pHsoMQeetdAA7UhWUSgqRFaBrdq8VnYyI1/Ktq49Kew3NHfZvhfdWhI8Tan8hQ/2R4OcTiFQCVUNcf+1I/UVYCiiptN+7pO5hTGlSCW5NSOBwoY66Aa/CpGwpgeF3sOjC9dW5rKwsEAyY86QwfEcNiFFs3Ft3V0i7IU77XF9n0ZffRr9JCpYwKtEXSQB5ncz6VUD45bv/ADFBPXn7jS2uQS8V7MlQO/tnIdngPbPpcXT5imNrsrataozEnkdo9ad9l8Rdw5Jw18qDvbf2G9Y/Mc6ncXxdWBz4QBubWyAD7hofgKVoV/2pXIgXmTUDaSpftaxa4sqV3gE6gab1z2fw2a4pOwM/OlIq1d146T765RQVk9Y+X7VlZSqCd3eCAfX1pJkgwNtPzrKyg0h2fwKXL3iEgKWjSJlRqOmu1GNZWURQO/oExPFsUmIHe27WGsC2jwVt98zlyumjHuU1309Kn+G8KSwGYS9yGXvbkNdZFJKo1yAzAbaydNSTrWVlURLgQzZrrauxgnygGB8fkKmKyspUTtlBPbXs/Yc94V8ZOpBjceXpWVlaeH/SPL0gOAdnbC95dCeNQACTO8aydeZ+NFVkQBFZWVtk552AvpexzJhkCx9ZcykxqAqF/CeUkCfKquW5JYdCaysrLLt0YdFKysrKk2qysrKFC/6K8W1viVjKfbzW281YT8ZUVbvaLhltMrIIzTIHsjnoOVZWVM7TkgUWD76lMAN6ysq/jNXvbviFy4wR2LKpMA8qE0GtZWVjOm8TWBEVOWTMVlZTJBdr+HqSj6ggEQIjUjlG+la4DhlDADmaysqsU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8" descr="http://fenu.med.utah.edu/media/slides/Histo_2/Histo_Jejunum3_58/tile_0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139952" cy="4139952"/>
          </a:xfrm>
          <a:prstGeom prst="rect">
            <a:avLst/>
          </a:prstGeom>
          <a:noFill/>
        </p:spPr>
      </p:pic>
      <p:pic>
        <p:nvPicPr>
          <p:cNvPr id="14" name="Picture 16" descr="http://faculty.clintoncc.suny.edu/faculty/michael.gregory/files/bio%20101/bio%20101%20laboratory/microscopy/Imag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77897"/>
            <a:ext cx="4355976" cy="3480103"/>
          </a:xfrm>
          <a:prstGeom prst="rect">
            <a:avLst/>
          </a:prstGeom>
          <a:noFill/>
        </p:spPr>
      </p:pic>
      <p:pic>
        <p:nvPicPr>
          <p:cNvPr id="15" name="Picture 10" descr="https://encrypted-tbn3.gstatic.com/images?q=tbn:ANd9GcSCyDncFLEDpfeOXLbAovFH5d-i52An1K1jwI2zSLEJN9eUxV7dN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Cytopathology is the study of cells  which are scraped (</a:t>
            </a:r>
            <a:r>
              <a:rPr lang="en-US" sz="1400" dirty="0" err="1" smtClean="0"/>
              <a:t>exfoliative</a:t>
            </a:r>
            <a:r>
              <a:rPr lang="en-US" sz="1400" dirty="0" smtClean="0"/>
              <a:t> cytology) or aspirated</a:t>
            </a:r>
            <a:r>
              <a:rPr lang="en-US" sz="1400" dirty="0"/>
              <a:t> </a:t>
            </a:r>
            <a:r>
              <a:rPr lang="en-US" sz="1400" dirty="0" smtClean="0"/>
              <a:t>(fine-needle </a:t>
            </a:r>
            <a:r>
              <a:rPr lang="en-US" sz="1400" dirty="0"/>
              <a:t>aspiration </a:t>
            </a:r>
            <a:r>
              <a:rPr lang="en-US" sz="1400" dirty="0" smtClean="0"/>
              <a:t>cytology) from various  parts of body. The morphology of the cells are studied and a diagnosis made from it. It is used for the purpose of:</a:t>
            </a:r>
          </a:p>
          <a:p>
            <a:pPr lvl="2"/>
            <a:r>
              <a:rPr lang="en-US" sz="1400" dirty="0" smtClean="0"/>
              <a:t>Screening for cancer e.g. cervical cytology is used in the screening of carcinoma of cervix.</a:t>
            </a:r>
          </a:p>
          <a:p>
            <a:pPr lvl="2"/>
            <a:r>
              <a:rPr lang="en-US" sz="1400" dirty="0" smtClean="0"/>
              <a:t>Diagnosing cancer</a:t>
            </a:r>
          </a:p>
          <a:p>
            <a:r>
              <a:rPr lang="en-US" sz="1400" dirty="0" smtClean="0"/>
              <a:t>The advantage of </a:t>
            </a:r>
            <a:r>
              <a:rPr lang="en-US" sz="1400" dirty="0" err="1" smtClean="0"/>
              <a:t>cytologic</a:t>
            </a:r>
            <a:r>
              <a:rPr lang="en-US" sz="1400" dirty="0" smtClean="0"/>
              <a:t> technique when compared to </a:t>
            </a:r>
            <a:r>
              <a:rPr lang="en-US" sz="1400" dirty="0" err="1" smtClean="0"/>
              <a:t>histopathological</a:t>
            </a:r>
            <a:r>
              <a:rPr lang="en-US" sz="1400" dirty="0" smtClean="0"/>
              <a:t> techniques is that the procedure is cheap, takes less time and requires no anesthesia.</a:t>
            </a:r>
          </a:p>
          <a:p>
            <a:r>
              <a:rPr lang="en-US" sz="1400" b="1" dirty="0"/>
              <a:t>Fine-needle aspiration cytology (FNAC): </a:t>
            </a:r>
            <a:r>
              <a:rPr lang="en-US" sz="1400" dirty="0"/>
              <a:t>It is the suction of cells from diseased organ.</a:t>
            </a:r>
            <a:r>
              <a:rPr lang="en-US" sz="1400" b="1" dirty="0"/>
              <a:t> </a:t>
            </a:r>
            <a:r>
              <a:rPr lang="en-US" sz="1400" dirty="0"/>
              <a:t>In FNAC, cells are obtained by aspirating the diseased organ or mass using a needle. The cells obtained are stained  and examined under a microscope. </a:t>
            </a:r>
            <a:endParaRPr lang="en-US" sz="1400" dirty="0" smtClean="0"/>
          </a:p>
          <a:p>
            <a:r>
              <a:rPr lang="en-US" sz="1400" b="1" dirty="0" err="1" smtClean="0"/>
              <a:t>Exfoliative</a:t>
            </a:r>
            <a:r>
              <a:rPr lang="en-US" sz="1400" b="1" dirty="0" smtClean="0"/>
              <a:t> </a:t>
            </a:r>
            <a:r>
              <a:rPr lang="en-US" sz="1400" b="1" dirty="0"/>
              <a:t>cytology: </a:t>
            </a:r>
            <a:r>
              <a:rPr lang="en-GB" sz="1400" dirty="0" smtClean="0"/>
              <a:t>The </a:t>
            </a:r>
            <a:r>
              <a:rPr lang="en-GB" sz="1400" dirty="0"/>
              <a:t>cells are scraped of the mucosa using a spatula (e.g. cervix and  oral cavity) or the cells exfoliate themselves and collect in a particular type of secretion (e.g. in urinary tract disease the cells which exfoliate collect in the urine</a:t>
            </a:r>
            <a:r>
              <a:rPr lang="en-GB" sz="1400" dirty="0" smtClean="0"/>
              <a:t>). </a:t>
            </a:r>
            <a:r>
              <a:rPr lang="en-US" sz="1400" dirty="0" smtClean="0"/>
              <a:t>E.g</a:t>
            </a:r>
            <a:r>
              <a:rPr lang="en-US" sz="1400" dirty="0"/>
              <a:t>. sputum, cerebrospinal fluid, urine</a:t>
            </a:r>
            <a:r>
              <a:rPr lang="en-US" sz="1400" dirty="0" smtClean="0"/>
              <a:t>, effusions in lung abdomen, wall </a:t>
            </a:r>
            <a:r>
              <a:rPr lang="en-US" sz="1400" dirty="0" smtClean="0"/>
              <a:t>of cervix etc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</a:t>
            </a:r>
            <a:r>
              <a:rPr lang="en-US" dirty="0" err="1" smtClean="0"/>
              <a:t>cytopathology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Fine needle </a:t>
            </a:r>
            <a:r>
              <a:rPr lang="en-US" sz="3200" dirty="0" smtClean="0"/>
              <a:t>aspiration cytology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18" descr="https://encrypted-tbn3.gstatic.com/images?q=tbn:ANd9GcTwJoSoOa8Dc6hNdHOnRenorx6oxbXb3bWdM630EybghTnmLf4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139" y="764704"/>
            <a:ext cx="4355977" cy="34309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9" y="763176"/>
            <a:ext cx="4491475" cy="33735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773" y="3554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http://themedicalpost.files.wordpress.com/2010/05/fine-needle-biospy-2_small.jpg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987" y="3906182"/>
            <a:ext cx="4482820" cy="2951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214" y="3933056"/>
            <a:ext cx="4712616" cy="355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2800" dirty="0" err="1"/>
              <a:t>Exfoliative</a:t>
            </a:r>
            <a:r>
              <a:rPr lang="en-US" sz="2800" dirty="0"/>
              <a:t> cytology: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b="1" dirty="0"/>
          </a:p>
        </p:txBody>
      </p:sp>
      <p:pic>
        <p:nvPicPr>
          <p:cNvPr id="4" name="Picture 8" descr="http://apps.pathology.jhu.edu/blogs/pathology/wp-content/uploads/2009/08/pap_sm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447" y="4607324"/>
            <a:ext cx="3059832" cy="2250676"/>
          </a:xfrm>
          <a:prstGeom prst="rect">
            <a:avLst/>
          </a:prstGeom>
          <a:noFill/>
        </p:spPr>
      </p:pic>
      <p:pic>
        <p:nvPicPr>
          <p:cNvPr id="5" name="Picture 6" descr="http://www.drugs.com/health-guide/images/205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662" y="0"/>
            <a:ext cx="4671338" cy="3597690"/>
          </a:xfrm>
          <a:prstGeom prst="rect">
            <a:avLst/>
          </a:prstGeom>
          <a:noFill/>
        </p:spPr>
      </p:pic>
      <p:pic>
        <p:nvPicPr>
          <p:cNvPr id="6" name="Picture 4" descr="http://img.webmd.com/dtmcms/live/webmd/consumer_assets/site_images/articles/health_tools/cervical_cancer_slideshow/phototake_rm_photo_of_pap_smear_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322" y="3381824"/>
            <a:ext cx="2011741" cy="136700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375" y="950001"/>
            <a:ext cx="4676037" cy="3115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616" y="4065327"/>
            <a:ext cx="4712616" cy="353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20072" y="72028"/>
            <a:ext cx="3384376" cy="1368152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en-US" dirty="0" smtClean="0"/>
              <a:t>Histology</a:t>
            </a:r>
          </a:p>
          <a:p>
            <a:pPr marL="457200" indent="-457200">
              <a:buAutoNum type="alphaLcParenR"/>
            </a:pPr>
            <a:r>
              <a:rPr lang="en-US" dirty="0" smtClean="0"/>
              <a:t>Cytology</a:t>
            </a:r>
          </a:p>
          <a:p>
            <a:pPr marL="457200" indent="-457200">
              <a:buAutoNum type="alphaLcParenR"/>
            </a:pPr>
            <a:endParaRPr lang="en-US" dirty="0"/>
          </a:p>
        </p:txBody>
      </p:sp>
      <p:pic>
        <p:nvPicPr>
          <p:cNvPr id="50180" name="Picture 4" descr="http://www.wcpl.com/images/thinprep_p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0"/>
            <a:ext cx="4714875" cy="3143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50184" name="Picture 8" descr="http://www.bu.edu/histology/i/11501h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7" cy="35010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pic>
        <p:nvPicPr>
          <p:cNvPr id="11" name="Picture 2" descr="http://www.jpathinformatics.org/articles/2011/2/1/images/JPatholInform_2011_2_1_46_86285_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3650" y="980728"/>
            <a:ext cx="4215401" cy="3651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3" y="4419153"/>
            <a:ext cx="3203848" cy="24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3. Hematology: </a:t>
            </a:r>
            <a:r>
              <a:rPr lang="en-US" dirty="0" smtClean="0"/>
              <a:t>a study of </a:t>
            </a:r>
            <a:r>
              <a:rPr lang="en-US" dirty="0" smtClean="0"/>
              <a:t>the constituents of blood </a:t>
            </a:r>
            <a:r>
              <a:rPr lang="en-US" dirty="0" smtClean="0"/>
              <a:t>and </a:t>
            </a:r>
            <a:r>
              <a:rPr lang="en-US" dirty="0" smtClean="0"/>
              <a:t>bone marrow, </a:t>
            </a:r>
            <a:r>
              <a:rPr lang="en-US" dirty="0" smtClean="0"/>
              <a:t>used in the diagnosis </a:t>
            </a:r>
            <a:r>
              <a:rPr lang="en-US" dirty="0" smtClean="0"/>
              <a:t>of </a:t>
            </a:r>
            <a:r>
              <a:rPr lang="en-US" dirty="0" err="1" smtClean="0"/>
              <a:t>anemias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leukemias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4. Immunohistochemistry: </a:t>
            </a:r>
            <a:r>
              <a:rPr lang="en-US" dirty="0" smtClean="0"/>
              <a:t>is a specialized staining procedure is used to </a:t>
            </a:r>
            <a:r>
              <a:rPr lang="en-US" dirty="0" smtClean="0"/>
              <a:t>detect antigens </a:t>
            </a:r>
            <a:r>
              <a:rPr lang="en-US" dirty="0" smtClean="0"/>
              <a:t>in the </a:t>
            </a:r>
            <a:r>
              <a:rPr lang="en-US" dirty="0" smtClean="0"/>
              <a:t>tissue.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5. Biochemical </a:t>
            </a:r>
            <a:r>
              <a:rPr lang="en-US" b="1" dirty="0" smtClean="0"/>
              <a:t>tests/biochemistry:</a:t>
            </a:r>
            <a:r>
              <a:rPr lang="en-US" dirty="0" smtClean="0"/>
              <a:t> </a:t>
            </a:r>
            <a:r>
              <a:rPr lang="en-US" dirty="0" smtClean="0"/>
              <a:t>is the analysis of bodily fluids </a:t>
            </a:r>
            <a:r>
              <a:rPr lang="en-US" dirty="0" smtClean="0"/>
              <a:t>(</a:t>
            </a:r>
            <a:r>
              <a:rPr lang="en-US" dirty="0" smtClean="0"/>
              <a:t>blood</a:t>
            </a:r>
            <a:r>
              <a:rPr lang="en-US" dirty="0"/>
              <a:t>, urine,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r>
              <a:rPr lang="en-US" dirty="0" smtClean="0"/>
              <a:t>for diagnosis.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6. Microbiology:</a:t>
            </a:r>
            <a:r>
              <a:rPr lang="en-US" dirty="0" smtClean="0"/>
              <a:t> is the study </a:t>
            </a:r>
            <a:r>
              <a:rPr lang="en-US" dirty="0" smtClean="0"/>
              <a:t>of micro-organisms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7. Immunology: </a:t>
            </a:r>
            <a:r>
              <a:rPr lang="en-US" dirty="0" smtClean="0"/>
              <a:t> is the analysis of the immune system of the body.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8. Toxicology: </a:t>
            </a:r>
            <a:r>
              <a:rPr lang="en-US" dirty="0" smtClean="0"/>
              <a:t> </a:t>
            </a:r>
            <a:r>
              <a:rPr lang="en-US" dirty="0" smtClean="0"/>
              <a:t>study </a:t>
            </a:r>
            <a:r>
              <a:rPr lang="en-US" dirty="0" smtClean="0"/>
              <a:t>of various poisons and toxic substances.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9. </a:t>
            </a:r>
            <a:r>
              <a:rPr lang="en-US" b="1" dirty="0" err="1" smtClean="0"/>
              <a:t>Cytogenetics</a:t>
            </a:r>
            <a:r>
              <a:rPr lang="en-US" b="1" dirty="0" smtClean="0"/>
              <a:t> (clinical genetics):</a:t>
            </a:r>
            <a:r>
              <a:rPr lang="en-US" dirty="0" smtClean="0"/>
              <a:t>  is a study of chromosomal abnormalities.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10. Molecular techniques: </a:t>
            </a:r>
            <a:r>
              <a:rPr lang="en-US" dirty="0" smtClean="0"/>
              <a:t>various molecular techniques such as fluorescent in situ hybridization, Southern blot are used to detect genetic diseases.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 sub-specialty of pathology  which involves examining a dead body</a:t>
            </a:r>
          </a:p>
          <a:p>
            <a:r>
              <a:rPr lang="en-US" dirty="0" smtClean="0"/>
              <a:t>An autopsy is done to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 determine the cause of death (this is the main reason why autopsy is done). </a:t>
            </a:r>
            <a:r>
              <a:rPr lang="en-US" dirty="0" smtClean="0"/>
              <a:t>It </a:t>
            </a:r>
            <a:r>
              <a:rPr lang="en-US" dirty="0" smtClean="0"/>
              <a:t>can be homicidal, suicidal, accidental, some </a:t>
            </a:r>
            <a:r>
              <a:rPr lang="en-US" dirty="0" smtClean="0"/>
              <a:t>disease </a:t>
            </a:r>
            <a:r>
              <a:rPr lang="en-US" dirty="0" smtClean="0"/>
              <a:t>(like cancer , cardiovascular disease) </a:t>
            </a:r>
            <a:r>
              <a:rPr lang="en-US" dirty="0" smtClean="0"/>
              <a:t>etc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provide useful information about various disease.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 research.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Also it can be used as a tool to educate students, surgeons etc</a:t>
            </a:r>
          </a:p>
          <a:p>
            <a:r>
              <a:rPr lang="en-US" dirty="0" smtClean="0"/>
              <a:t>Who does the autopsy? The pathologist.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11. AUTOPSY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different diagnostic instruments used in pathology. </a:t>
            </a:r>
          </a:p>
          <a:p>
            <a:r>
              <a:rPr lang="en-US" dirty="0" smtClean="0"/>
              <a:t>Some of the instruments used in pathology are </a:t>
            </a:r>
          </a:p>
          <a:p>
            <a:pPr lvl="1"/>
            <a:r>
              <a:rPr lang="en-US" dirty="0" smtClean="0"/>
              <a:t>light microscope</a:t>
            </a:r>
          </a:p>
          <a:p>
            <a:pPr lvl="1"/>
            <a:r>
              <a:rPr lang="en-US" dirty="0" err="1" smtClean="0"/>
              <a:t>immunofluorescent</a:t>
            </a:r>
            <a:r>
              <a:rPr lang="en-US" dirty="0" smtClean="0"/>
              <a:t> microscope </a:t>
            </a:r>
          </a:p>
          <a:p>
            <a:pPr lvl="1"/>
            <a:r>
              <a:rPr lang="en-US" dirty="0" smtClean="0"/>
              <a:t>electron microscope.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instruments in Pathology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MICROSCOPY</a:t>
            </a:r>
            <a:endParaRPr lang="en-US" dirty="0"/>
          </a:p>
        </p:txBody>
      </p:sp>
      <p:pic>
        <p:nvPicPr>
          <p:cNvPr id="16386" name="Picture 2" descr="http://inst.bact.wisc.edu/inst/images/book_3/chapter_3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4627"/>
            <a:ext cx="4112568" cy="4032603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commons/thumb/7/7f/Microscope_with_stained_slide.jpg/300px-Microscope_with_stained_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98830"/>
            <a:ext cx="5016557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481328"/>
            <a:ext cx="529208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Immunofluorescence</a:t>
            </a:r>
            <a:r>
              <a:rPr lang="en-US" dirty="0" smtClean="0"/>
              <a:t> microscopy uses a special blue </a:t>
            </a:r>
            <a:r>
              <a:rPr lang="en-US" dirty="0" smtClean="0"/>
              <a:t>filter to </a:t>
            </a:r>
            <a:r>
              <a:rPr lang="en-US" dirty="0" smtClean="0"/>
              <a:t>search for various antigens in a tissue with the help of </a:t>
            </a:r>
            <a:r>
              <a:rPr lang="en-US" dirty="0"/>
              <a:t>a </a:t>
            </a:r>
            <a:r>
              <a:rPr lang="en-US" dirty="0" err="1"/>
              <a:t>flourescent</a:t>
            </a:r>
            <a:r>
              <a:rPr lang="en-US" dirty="0"/>
              <a:t> </a:t>
            </a:r>
            <a:r>
              <a:rPr lang="en-US" dirty="0" smtClean="0"/>
              <a:t>dye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helps in diagnosing </a:t>
            </a:r>
            <a:r>
              <a:rPr lang="en-US" dirty="0" smtClean="0"/>
              <a:t> </a:t>
            </a:r>
            <a:r>
              <a:rPr lang="en-US" dirty="0" smtClean="0"/>
              <a:t>immunological diseases.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IMMUNOFLUORESCENCE MICROSCOPY</a:t>
            </a:r>
            <a:endParaRPr lang="en-US" sz="2800" dirty="0"/>
          </a:p>
        </p:txBody>
      </p:sp>
      <p:pic>
        <p:nvPicPr>
          <p:cNvPr id="13314" name="Picture 2" descr="http://www.dmluae.ae/insurancecompanies_clip_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584" y="0"/>
            <a:ext cx="3744416" cy="5117915"/>
          </a:xfrm>
          <a:prstGeom prst="rect">
            <a:avLst/>
          </a:prstGeom>
          <a:noFill/>
        </p:spPr>
      </p:pic>
      <p:pic>
        <p:nvPicPr>
          <p:cNvPr id="13316" name="Picture 4" descr="http://www.pall.com/images/Laboratory/Cryptoparvoocy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3779912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are the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major aspects studied as part of  pathology of any disease.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Epidemiology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Etiology,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Pathogenesis,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Morphologic changes and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Clinical features (signs and symptoms)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81328"/>
            <a:ext cx="439248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electron microscope is a type of microscope that uses electrons to magnify objects up to two million times, which is much higher than a light microscope</a:t>
            </a:r>
          </a:p>
          <a:p>
            <a:endParaRPr lang="en-US" dirty="0" smtClean="0"/>
          </a:p>
          <a:p>
            <a:r>
              <a:rPr lang="en-US" dirty="0" smtClean="0"/>
              <a:t>It enables us to see cell structure like mitochondria, endoplasmic reticulum, viral particles etc. It is also called as ultra structural studies.</a:t>
            </a:r>
          </a:p>
          <a:p>
            <a:endParaRPr lang="en-US" dirty="0" smtClean="0"/>
          </a:p>
          <a:p>
            <a:r>
              <a:rPr lang="en-US" dirty="0" smtClean="0"/>
              <a:t>It is an expensive technique.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  <p:pic>
        <p:nvPicPr>
          <p:cNvPr id="15362" name="Picture 2" descr="http://uic.igc.gulbenkian.pt/images/microscopy/H-7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565637" cy="569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cienceblogs.com/builtonfacts/wp-content/blogs.dir/477/files/2012/04/i-faadfab1cfff05d4cedb4cf84baa2618-bacte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9029"/>
            <a:ext cx="4211960" cy="3158971"/>
          </a:xfrm>
          <a:prstGeom prst="rect">
            <a:avLst/>
          </a:prstGeom>
          <a:noFill/>
        </p:spPr>
      </p:pic>
      <p:pic>
        <p:nvPicPr>
          <p:cNvPr id="3" name="Picture 6" descr="http://www.ocf.berkeley.edu/%7Eedy/genome/chromoso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279061" cy="3573016"/>
          </a:xfrm>
          <a:prstGeom prst="rect">
            <a:avLst/>
          </a:prstGeom>
          <a:noFill/>
        </p:spPr>
      </p:pic>
      <p:pic>
        <p:nvPicPr>
          <p:cNvPr id="4" name="Picture 4" descr="http://www.frontiers-in-genetics.org/pictures/chromosom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0086"/>
            <a:ext cx="4716016" cy="2866329"/>
          </a:xfrm>
          <a:prstGeom prst="rect">
            <a:avLst/>
          </a:prstGeom>
          <a:noFill/>
        </p:spPr>
      </p:pic>
      <p:pic>
        <p:nvPicPr>
          <p:cNvPr id="5" name="Picture 2" descr="http://i.telegraph.co.uk/multimedia/archive/01689/house-Dust-Mite_1689995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114675"/>
            <a:ext cx="45720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788024" y="476672"/>
            <a:ext cx="4355976" cy="63813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tardigrade</a:t>
            </a:r>
            <a:r>
              <a:rPr lang="en-US" sz="2400" dirty="0" smtClean="0"/>
              <a:t>, or "water bear" is seen through an electron microscope. </a:t>
            </a:r>
          </a:p>
          <a:p>
            <a:r>
              <a:rPr lang="en-US" sz="2400" dirty="0" smtClean="0"/>
              <a:t>Less than 1 mm in length</a:t>
            </a:r>
            <a:r>
              <a:rPr lang="en-US" sz="1600" dirty="0" smtClean="0"/>
              <a:t>, </a:t>
            </a:r>
            <a:endParaRPr lang="en-US" dirty="0"/>
          </a:p>
        </p:txBody>
      </p:sp>
      <p:pic>
        <p:nvPicPr>
          <p:cNvPr id="38914" name="Picture 2" descr="http://www.nasa.gov/images/content/465923main_water_bear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8292" b="8292"/>
          <a:stretch>
            <a:fillRect/>
          </a:stretch>
        </p:blipFill>
        <p:spPr bwMode="auto">
          <a:xfrm>
            <a:off x="0" y="0"/>
            <a:ext cx="4772428" cy="6021288"/>
          </a:xfrm>
          <a:prstGeom prst="rect">
            <a:avLst/>
          </a:prstGeom>
          <a:noFill/>
        </p:spPr>
      </p:pic>
      <p:pic>
        <p:nvPicPr>
          <p:cNvPr id="1034" name="Picture 10" descr="https://s3.amazonaws.com/s3.fstoppers.com/wp-content/uploads/2012/08/Oliver-Meckes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390" y="3140968"/>
            <a:ext cx="4696610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     </a:t>
            </a:r>
            <a:endParaRPr lang="en-US" sz="2000" dirty="0" smtClean="0"/>
          </a:p>
          <a:p>
            <a:r>
              <a:rPr lang="en-US" sz="2200" dirty="0" smtClean="0"/>
              <a:t>Study of the occurrence and distribution of diseases or events in specified populations and the application of this knowledge to control the health problem. </a:t>
            </a:r>
          </a:p>
          <a:p>
            <a:r>
              <a:rPr lang="en-US" sz="2200" dirty="0" smtClean="0"/>
              <a:t>It is the study of the patterns, causes, and effects of health and disease conditions in defined populations. </a:t>
            </a:r>
          </a:p>
          <a:p>
            <a:r>
              <a:rPr lang="en-US" sz="2200" dirty="0" smtClean="0"/>
              <a:t>Epidemiology </a:t>
            </a:r>
            <a:r>
              <a:rPr lang="en-US" sz="2200" dirty="0" smtClean="0"/>
              <a:t>studies </a:t>
            </a:r>
            <a:r>
              <a:rPr lang="en-US" sz="2200" dirty="0" smtClean="0"/>
              <a:t>provide information regarding the </a:t>
            </a:r>
            <a:r>
              <a:rPr lang="en-US" sz="2200" dirty="0" smtClean="0"/>
              <a:t>following:</a:t>
            </a:r>
            <a:endParaRPr lang="en-US" sz="2200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/>
              <a:t>Sex</a:t>
            </a:r>
            <a:endParaRPr lang="en-US" sz="2200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/>
              <a:t>Age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/>
              <a:t>Race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b="1" dirty="0"/>
              <a:t>Occupation</a:t>
            </a:r>
            <a:r>
              <a:rPr lang="en-US" sz="2000" dirty="0"/>
              <a:t>: workers in asbestos industry can have </a:t>
            </a:r>
            <a:r>
              <a:rPr lang="en-US" sz="2000" dirty="0" err="1"/>
              <a:t>asbetosis</a:t>
            </a:r>
            <a:r>
              <a:rPr lang="en-US" sz="2000" dirty="0"/>
              <a:t> or mesotheliomas. Workers in aniline dye industry can have urinary bladder cancer, hardwood workers can have nasal cancer from inhalation of wood dust etc.</a:t>
            </a:r>
          </a:p>
          <a:p>
            <a:pPr marL="822960" lvl="1" indent="-457200">
              <a:buFont typeface="+mj-lt"/>
              <a:buAutoNum type="arabicPeriod"/>
            </a:pPr>
            <a:endParaRPr lang="en-US" sz="22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Epidemiology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pPr marL="822960" lvl="1" indent="-457200">
              <a:buFont typeface="+mj-lt"/>
              <a:buAutoNum type="arabicPeriod" startAt="5"/>
            </a:pPr>
            <a:r>
              <a:rPr lang="en-US" b="1" dirty="0" smtClean="0"/>
              <a:t>Geographic location</a:t>
            </a:r>
            <a:r>
              <a:rPr lang="en-US" dirty="0" smtClean="0"/>
              <a:t>: Underdeveloped countries has more malnutrition and infection like tuberculosis. Developed countries have more cardiac problems, obesity related diseases etc.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b="1" dirty="0" smtClean="0"/>
              <a:t>Socioeconomic </a:t>
            </a:r>
            <a:r>
              <a:rPr lang="en-US" b="1" dirty="0" smtClean="0"/>
              <a:t>strata</a:t>
            </a:r>
            <a:r>
              <a:rPr lang="en-US" dirty="0" smtClean="0"/>
              <a:t>: </a:t>
            </a:r>
            <a:endParaRPr lang="en-US" dirty="0" smtClean="0"/>
          </a:p>
          <a:p>
            <a:pPr marL="822960" lvl="1" indent="-457200">
              <a:buFont typeface="+mj-lt"/>
              <a:buAutoNum type="arabicPeriod" startAt="5"/>
            </a:pPr>
            <a:r>
              <a:rPr lang="en-US" b="1" dirty="0" smtClean="0"/>
              <a:t>Prevalence</a:t>
            </a:r>
            <a:r>
              <a:rPr lang="en-US" dirty="0" smtClean="0"/>
              <a:t>: is the </a:t>
            </a:r>
            <a:r>
              <a:rPr lang="en-US" u="sng" dirty="0" smtClean="0"/>
              <a:t>total number </a:t>
            </a:r>
            <a:r>
              <a:rPr lang="en-US" dirty="0" smtClean="0"/>
              <a:t>of cases of a particular disease in a particular defined population in a particular period of time.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b="1" dirty="0" smtClean="0"/>
              <a:t>Incidence</a:t>
            </a:r>
            <a:r>
              <a:rPr lang="en-US" dirty="0" smtClean="0"/>
              <a:t>: is the </a:t>
            </a:r>
            <a:r>
              <a:rPr lang="en-US" u="sng" dirty="0" smtClean="0"/>
              <a:t>number of new cases </a:t>
            </a:r>
            <a:r>
              <a:rPr lang="en-US" dirty="0" smtClean="0"/>
              <a:t>of a particular disease in a defined population in a defined period of time. It measures the rate of occurrence of new cases. Immunization </a:t>
            </a:r>
            <a:r>
              <a:rPr lang="en-US" dirty="0" err="1" smtClean="0"/>
              <a:t>programmes</a:t>
            </a:r>
            <a:r>
              <a:rPr lang="en-US" dirty="0" smtClean="0"/>
              <a:t> affect the incidence of a disease.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b="1" dirty="0" err="1" smtClean="0"/>
              <a:t>Sequalea</a:t>
            </a:r>
            <a:r>
              <a:rPr lang="en-US" b="1" dirty="0" smtClean="0"/>
              <a:t>: </a:t>
            </a:r>
            <a:r>
              <a:rPr lang="en-US" dirty="0" smtClean="0"/>
              <a:t>it is the complication or the consequence of a disease.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b="1" dirty="0" smtClean="0"/>
              <a:t>Prognosis</a:t>
            </a:r>
            <a:r>
              <a:rPr lang="en-US" dirty="0" smtClean="0"/>
              <a:t>: it is the expected outcome of the disease. It is the estimate of the severity and possible results of the disease.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b="1" dirty="0" smtClean="0"/>
              <a:t>Morbidity: </a:t>
            </a:r>
            <a:r>
              <a:rPr lang="en-US" dirty="0" smtClean="0"/>
              <a:t>is the presence and extent of illness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b="1" dirty="0" smtClean="0"/>
              <a:t>Mortality rate</a:t>
            </a:r>
            <a:r>
              <a:rPr lang="en-US" dirty="0" smtClean="0"/>
              <a:t> is a measure of the number of deaths (in general, or due to a specific cause) in a defined population, during a defined period of time.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Epidemiology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8013" y="609600"/>
            <a:ext cx="8535987" cy="146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Purposes and importance of Epidemiology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endParaRPr lang="en-US" sz="32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1916113"/>
            <a:ext cx="8631237" cy="4114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cs typeface="Times New Roman" pitchFamily="18" charset="0"/>
              </a:rPr>
              <a:t>To investigate the extent of a disease in a community.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cs typeface="Times New Roman" pitchFamily="18" charset="0"/>
              </a:rPr>
              <a:t>To study natural history and prognosis of disease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cs typeface="Times New Roman" pitchFamily="18" charset="0"/>
              </a:rPr>
              <a:t>To identify causes and risk factors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cs typeface="Times New Roman" pitchFamily="18" charset="0"/>
              </a:rPr>
              <a:t>To provide good health care based on the findings.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cs typeface="Times New Roman" pitchFamily="18" charset="0"/>
              </a:rPr>
              <a:t>To recommend and assist in various interventions done to prevent or treat disease (preventive and therapeutic measures), e.g.</a:t>
            </a:r>
            <a:r>
              <a:rPr lang="en-US" sz="2200" dirty="0" smtClean="0"/>
              <a:t> immunizations and </a:t>
            </a:r>
            <a:r>
              <a:rPr lang="en-US" sz="2200" dirty="0" smtClean="0">
                <a:cs typeface="Times New Roman" pitchFamily="18" charset="0"/>
              </a:rPr>
              <a:t>screening programs for different disease etc.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cs typeface="Times New Roman" pitchFamily="18" charset="0"/>
              </a:rPr>
              <a:t>To evaluate all health care facilities and programs.</a:t>
            </a:r>
            <a:endParaRPr lang="en-US" sz="22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/>
              <a:t>Provide information on public health in order to help plan and execute health care  and prevention </a:t>
            </a:r>
            <a:r>
              <a:rPr lang="en-US" sz="2200" dirty="0" err="1" smtClean="0"/>
              <a:t>programmes</a:t>
            </a:r>
            <a:r>
              <a:rPr lang="en-US" sz="2200" dirty="0" smtClean="0"/>
              <a:t>, and informs policy decisions. </a:t>
            </a:r>
            <a:endParaRPr lang="en-US" sz="2200" dirty="0" smtClean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611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Etiology of a disease means the cause of the disease. </a:t>
            </a:r>
          </a:p>
          <a:p>
            <a:r>
              <a:rPr lang="en-US" sz="2400" dirty="0" smtClean="0"/>
              <a:t>If the cause of the disease is unknown it is called </a:t>
            </a:r>
            <a:r>
              <a:rPr lang="en-US" sz="2400" b="1" dirty="0" smtClean="0"/>
              <a:t>idiopathic/ cryptogenic/ essential </a:t>
            </a:r>
            <a:r>
              <a:rPr lang="en-US" sz="2400" dirty="0" smtClean="0"/>
              <a:t>etc.</a:t>
            </a:r>
          </a:p>
          <a:p>
            <a:pPr>
              <a:buNone/>
            </a:pPr>
            <a:r>
              <a:rPr lang="en-US" sz="2400" dirty="0" smtClean="0"/>
              <a:t>There are two major classes of etiologic factors: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b="1" dirty="0" smtClean="0"/>
              <a:t>Genetic </a:t>
            </a:r>
            <a:r>
              <a:rPr lang="en-US" sz="2400" dirty="0" smtClean="0"/>
              <a:t>e.g. Down’s syndrome(extra chromosome 21), it is a chromosomal abnormality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b="1" dirty="0" smtClean="0"/>
              <a:t>Acquired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Infectious: bacterial, viral, fungal.</a:t>
            </a:r>
          </a:p>
          <a:p>
            <a:pPr lvl="2"/>
            <a:r>
              <a:rPr lang="en-US" sz="2400" dirty="0" smtClean="0"/>
              <a:t>Nutritional: e.g. protein energy malnutrition</a:t>
            </a:r>
          </a:p>
          <a:p>
            <a:pPr lvl="2"/>
            <a:r>
              <a:rPr lang="en-US" sz="2400" dirty="0" smtClean="0"/>
              <a:t>Chemical: e.g. alcohol cause liver disease/cirrhosis, </a:t>
            </a:r>
            <a:r>
              <a:rPr lang="en-US" sz="2400" dirty="0" err="1" smtClean="0"/>
              <a:t>paraquat</a:t>
            </a:r>
            <a:r>
              <a:rPr lang="en-US" sz="2400" dirty="0" smtClean="0"/>
              <a:t> poisoning damages the lungs and excessive smoking causes lung and cardiac problems.</a:t>
            </a:r>
          </a:p>
          <a:p>
            <a:pPr lvl="2"/>
            <a:r>
              <a:rPr lang="en-US" sz="2400" dirty="0" smtClean="0"/>
              <a:t>Radiation:  e.g. thyroid cancer after radiation to neck. Post radiation skin cancer (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 carcinoma) etc.</a:t>
            </a:r>
          </a:p>
          <a:p>
            <a:pPr lvl="2"/>
            <a:r>
              <a:rPr lang="en-US" sz="2400" dirty="0" smtClean="0"/>
              <a:t>Mechanical: e.g. road traffic accident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="1" dirty="0" smtClean="0"/>
              <a:t>. Etiology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48737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Pathogenesis is the mechanism by which the cause leads to tissue injury (pathological manifestations).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pathogenetic</a:t>
            </a:r>
            <a:r>
              <a:rPr lang="en-US" dirty="0" smtClean="0"/>
              <a:t> mechanisms could take place in the latent or incubation period. </a:t>
            </a:r>
          </a:p>
          <a:p>
            <a:r>
              <a:rPr lang="en-US" dirty="0" smtClean="0"/>
              <a:t>The four basic </a:t>
            </a:r>
            <a:r>
              <a:rPr lang="en-US" dirty="0" err="1" smtClean="0"/>
              <a:t>pathogenetic</a:t>
            </a:r>
            <a:r>
              <a:rPr lang="en-US" dirty="0" smtClean="0"/>
              <a:t> mechanisms are as follows:</a:t>
            </a:r>
          </a:p>
          <a:p>
            <a:pPr lvl="2"/>
            <a:r>
              <a:rPr lang="en-US" dirty="0" smtClean="0"/>
              <a:t>Inflammation</a:t>
            </a:r>
          </a:p>
          <a:p>
            <a:pPr lvl="2"/>
            <a:r>
              <a:rPr lang="en-US" dirty="0" smtClean="0"/>
              <a:t>Degenerative</a:t>
            </a:r>
          </a:p>
          <a:p>
            <a:pPr lvl="2"/>
            <a:r>
              <a:rPr lang="en-US" dirty="0" smtClean="0"/>
              <a:t>Carcinogenesis: transformation of normal cells to malignant.</a:t>
            </a:r>
          </a:p>
          <a:p>
            <a:pPr lvl="2"/>
            <a:r>
              <a:rPr lang="en-US" dirty="0" smtClean="0"/>
              <a:t>Immunological </a:t>
            </a:r>
          </a:p>
          <a:p>
            <a:r>
              <a:rPr lang="en-US" dirty="0" smtClean="0"/>
              <a:t>All these will be dealt with in later chapters</a:t>
            </a:r>
          </a:p>
          <a:p>
            <a:r>
              <a:rPr lang="en-US" dirty="0" smtClean="0"/>
              <a:t>Pathogenesis leads to morphologic changes.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="1" dirty="0" smtClean="0"/>
              <a:t>. Pathogenesis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1328"/>
            <a:ext cx="885698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morphologic changes are the structural changes that take place in cells or tissues after any disease.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These morphological changes can be seen grossly (called </a:t>
            </a:r>
            <a:r>
              <a:rPr lang="en-US" sz="2400" b="1" dirty="0" smtClean="0"/>
              <a:t>macroscopic findings</a:t>
            </a:r>
            <a:r>
              <a:rPr lang="en-US" sz="2400" dirty="0" smtClean="0"/>
              <a:t>) with the naked eye or sometimes they can only be seen under the light microscope (called </a:t>
            </a:r>
            <a:r>
              <a:rPr lang="en-US" sz="2400" b="1" dirty="0" smtClean="0"/>
              <a:t>microscopic/histologic</a:t>
            </a:r>
            <a:r>
              <a:rPr lang="en-US" sz="2400" dirty="0" smtClean="0"/>
              <a:t> findings). 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Often a particular gross or microscopic change is </a:t>
            </a:r>
            <a:r>
              <a:rPr lang="en-US" sz="2400" dirty="0" smtClean="0"/>
              <a:t>specific for a </a:t>
            </a:r>
            <a:r>
              <a:rPr lang="en-US" sz="2400" dirty="0" smtClean="0"/>
              <a:t>particular disease so it helps in the diagnosis of that disease.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="1" dirty="0" smtClean="0"/>
              <a:t>. Morphologic changes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2043</TotalTime>
  <Words>2107</Words>
  <Application>Microsoft Office PowerPoint</Application>
  <PresentationFormat>On-screen Show (4:3)</PresentationFormat>
  <Paragraphs>211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INTRODUCTION TO PATHOLOGY</vt:lpstr>
      <vt:lpstr>DEFINITION OF PATHOLOGY</vt:lpstr>
      <vt:lpstr>PowerPoint Presentation</vt:lpstr>
      <vt:lpstr>1. Epidemiology</vt:lpstr>
      <vt:lpstr>1. Epidemiology (contd)</vt:lpstr>
      <vt:lpstr>Purposes and importance of Epidemiology </vt:lpstr>
      <vt:lpstr>2. Etiology </vt:lpstr>
      <vt:lpstr>3. Pathogenesis </vt:lpstr>
      <vt:lpstr>4. Morphologic changes </vt:lpstr>
      <vt:lpstr>5. clinical features (functional alterations) </vt:lpstr>
      <vt:lpstr>pathology</vt:lpstr>
      <vt:lpstr>Therefore in medicine diseases are studied under the following headings:</vt:lpstr>
      <vt:lpstr>CLASSIFICATION OF DISEASE BASED ON  etiology and PATHOGENESIS</vt:lpstr>
      <vt:lpstr>CLASSIFICATION OF DISEASE BASED ON etiology and PATHOGENESIS</vt:lpstr>
      <vt:lpstr>Course of disease</vt:lpstr>
      <vt:lpstr>The diagnostic process and the role of pathologist</vt:lpstr>
      <vt:lpstr>  The branches/subdivisions of pathology   </vt:lpstr>
      <vt:lpstr>1) Histopathyology</vt:lpstr>
      <vt:lpstr>1) Histopathyology contd…</vt:lpstr>
      <vt:lpstr>Histopathology slides ready to be examined under a light microscope</vt:lpstr>
      <vt:lpstr>2) cytopathology</vt:lpstr>
      <vt:lpstr>Fine needle aspiration cytology </vt:lpstr>
      <vt:lpstr>Exfoliative cytology:  </vt:lpstr>
      <vt:lpstr>PowerPoint Presentation</vt:lpstr>
      <vt:lpstr>PowerPoint Presentation</vt:lpstr>
      <vt:lpstr>11. AUTOPSY</vt:lpstr>
      <vt:lpstr>Some instruments in Pathology</vt:lpstr>
      <vt:lpstr>LIGHT MICROSCOPY</vt:lpstr>
      <vt:lpstr>IMMUNOFLUORESCENCE MICROSCOPY</vt:lpstr>
      <vt:lpstr>ELECTRON MICROSCOPE</vt:lpstr>
      <vt:lpstr>PowerPoint Presentation</vt:lpstr>
      <vt:lpstr>PowerPoint Presentation</vt:lpstr>
    </vt:vector>
  </TitlesOfParts>
  <Company>BEST FORUM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PATHOLOGY</dc:title>
  <dc:creator>Sufia Husain</dc:creator>
  <cp:lastModifiedBy>sufia husain</cp:lastModifiedBy>
  <cp:revision>157</cp:revision>
  <dcterms:created xsi:type="dcterms:W3CDTF">2013-08-27T12:20:01Z</dcterms:created>
  <dcterms:modified xsi:type="dcterms:W3CDTF">2014-09-15T16:50:16Z</dcterms:modified>
</cp:coreProperties>
</file>