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5" r:id="rId3"/>
    <p:sldId id="278" r:id="rId4"/>
    <p:sldId id="262" r:id="rId5"/>
    <p:sldId id="263" r:id="rId6"/>
    <p:sldId id="266" r:id="rId7"/>
    <p:sldId id="287" r:id="rId8"/>
    <p:sldId id="288" r:id="rId9"/>
    <p:sldId id="289" r:id="rId10"/>
    <p:sldId id="268" r:id="rId11"/>
    <p:sldId id="264" r:id="rId12"/>
    <p:sldId id="301" r:id="rId13"/>
    <p:sldId id="270" r:id="rId14"/>
    <p:sldId id="296" r:id="rId15"/>
    <p:sldId id="271" r:id="rId16"/>
    <p:sldId id="299" r:id="rId17"/>
    <p:sldId id="300" r:id="rId18"/>
    <p:sldId id="290" r:id="rId19"/>
    <p:sldId id="297" r:id="rId20"/>
    <p:sldId id="293" r:id="rId21"/>
    <p:sldId id="260" r:id="rId22"/>
    <p:sldId id="275" r:id="rId23"/>
    <p:sldId id="276" r:id="rId24"/>
    <p:sldId id="279" r:id="rId25"/>
    <p:sldId id="259" r:id="rId26"/>
    <p:sldId id="292" r:id="rId27"/>
    <p:sldId id="298" r:id="rId28"/>
    <p:sldId id="294" r:id="rId29"/>
    <p:sldId id="277" r:id="rId3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5FF"/>
    <a:srgbClr val="FFDDDD"/>
    <a:srgbClr val="FF1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7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E8A31D-3BA1-41DA-97C2-8CB824DFA437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0123B2-8304-4B10-98BD-C9F8FA4A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CB4FB1-FA19-475C-8E8E-4724265F5A34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DAFEC1-F3F0-4601-9F27-D3730A9E547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E848C5-8570-412D-B781-19FCBDADCAE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C6FA5A-BF91-4AA9-9D9D-02B8A64B7FF9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427EEB-1B47-4FD4-9E9E-10D2A67C8D6C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2D941A-7F47-4DDD-BFCD-C2B04E1F8049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560E3A-95EB-4544-B70B-9920A4C137E8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90F524-6324-436A-A2DE-D1F557453AA3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5C5908-65D6-420C-B4CA-D56DB9874C92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3210F-2588-4901-8283-139D2212E21B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7D92-0392-46B7-BA2A-B1AC9D9E3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671E-D200-4AB1-A039-F02F72B452F3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69306-5E8E-4621-BF42-C8810612D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C529-6784-4D98-983C-FCB09551988E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F515-B0A8-4C2E-B7EA-50FC45178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340E0-C7D0-464B-8115-AE69204806B4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18E9-8388-4A0D-8A63-BF2BAB624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2C4CD-3381-4698-914A-E24B8F4667B8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C6B8-03EF-40E3-8C5B-F16F68150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E6CE0-BA21-4BAD-9067-81DA78D45953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093E-80FB-4634-9BBC-3DA399CD2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C312-078E-4C34-80C5-D0C9B1FCA023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601E-42FB-4410-B400-860906B80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2802-4808-40D1-9827-341EF9122BE1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3574-28EA-4C19-8266-79FF0128F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24E3-72A6-46C1-82A0-A8CE315FD049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BDE6-AC99-45CB-B11F-4D1AD350D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AF477-A4ED-4FD8-8276-E7B815A82C33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13D03-2409-42D7-A9FD-B3A023550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81D2A-508C-4347-A3C6-A05394EA907D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C963-A3BE-4030-AC20-6B75C4646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388F48-2423-43AA-AAFD-4B861B801C36}" type="datetimeFigureOut">
              <a:rPr lang="en-US"/>
              <a:pPr>
                <a:defRPr/>
              </a:pPr>
              <a:t>10/26/2014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868E8-265E-4872-80CA-203E614C6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1B587C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4E854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Wintertenen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2/Leprosy_thigh_demarcated_cutaneous_lesions.jpg" TargetMode="Externa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6480048" cy="230124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GRANULOMATOUS INFLAMMATION</a:t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 </a:t>
            </a:r>
            <a:br>
              <a:rPr smtClean="0"/>
            </a:br>
            <a:endParaRPr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6629400" cy="2209800"/>
          </a:xfrm>
        </p:spPr>
        <p:txBody>
          <a:bodyPr/>
          <a:lstStyle/>
          <a:p>
            <a:pPr algn="l"/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 algn="l"/>
            <a:r>
              <a:rPr lang="en-US" dirty="0" err="1" smtClean="0"/>
              <a:t>Assiociate</a:t>
            </a:r>
            <a:r>
              <a:rPr lang="en-US" dirty="0" smtClean="0"/>
              <a:t> </a:t>
            </a:r>
            <a:r>
              <a:rPr lang="en-US" dirty="0" smtClean="0"/>
              <a:t>Professor  and consultant of  histopathology</a:t>
            </a:r>
            <a:br>
              <a:rPr lang="en-US" dirty="0" smtClean="0"/>
            </a:br>
            <a:r>
              <a:rPr lang="en-US" dirty="0" smtClean="0"/>
              <a:t>Office phone number:   </a:t>
            </a:r>
            <a:r>
              <a:rPr lang="en-US" dirty="0" smtClean="0"/>
              <a:t>011-4671067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33800" y="3124200"/>
            <a:ext cx="6976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2014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Pathogenesis 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There are two types of </a:t>
            </a:r>
            <a:r>
              <a:rPr lang="en-US" sz="2800" dirty="0" err="1" smtClean="0">
                <a:solidFill>
                  <a:srgbClr val="FF0000"/>
                </a:solidFill>
              </a:rPr>
              <a:t>granulomas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387" name="Text Placeholder 3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4419600" cy="6858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800" smtClean="0"/>
              <a:t>Foreign body granuloma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5720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>are incited by relatively inert foreign bodies. Typically, foreign body </a:t>
            </a:r>
            <a:r>
              <a:rPr lang="en-US" sz="2000" dirty="0" err="1" smtClean="0"/>
              <a:t>granulomas</a:t>
            </a:r>
            <a:r>
              <a:rPr lang="en-US" sz="2000" dirty="0" smtClean="0"/>
              <a:t> form when material such suture are large enough to preclude </a:t>
            </a:r>
            <a:r>
              <a:rPr lang="en-US" sz="2000" dirty="0" err="1" smtClean="0"/>
              <a:t>phagocytosis</a:t>
            </a:r>
            <a:r>
              <a:rPr lang="en-US" sz="2000" dirty="0" smtClean="0"/>
              <a:t> by a single macrophage </a:t>
            </a: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>These material </a:t>
            </a:r>
            <a:r>
              <a:rPr lang="en-US" sz="2000" dirty="0" smtClean="0">
                <a:solidFill>
                  <a:srgbClr val="FFFF00"/>
                </a:solidFill>
              </a:rPr>
              <a:t>do not incite any specific inflammatory  immune response. </a:t>
            </a: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>The foreign material can usually be identified in the center of the </a:t>
            </a:r>
            <a:r>
              <a:rPr lang="en-US" sz="2000" dirty="0" err="1" smtClean="0"/>
              <a:t>granuloma</a:t>
            </a:r>
            <a:r>
              <a:rPr lang="en-US" sz="2000" dirty="0" smtClean="0"/>
              <a:t>, by polarized light (appears </a:t>
            </a:r>
            <a:r>
              <a:rPr lang="en-US" sz="2000" dirty="0" err="1" smtClean="0"/>
              <a:t>refractile</a:t>
            </a:r>
            <a:r>
              <a:rPr lang="en-US" sz="2000" dirty="0" smtClean="0"/>
              <a:t>).</a:t>
            </a:r>
          </a:p>
          <a:p>
            <a:pPr marL="420624" indent="-384048" fontAlgn="auto">
              <a:spcAft>
                <a:spcPts val="0"/>
              </a:spcAft>
              <a:buFontTx/>
              <a:buAutoNum type="arabicPeriod"/>
              <a:defRPr/>
            </a:pPr>
            <a:endParaRPr lang="en-US" sz="1800" dirty="0" smtClean="0"/>
          </a:p>
        </p:txBody>
      </p:sp>
      <p:sp>
        <p:nvSpPr>
          <p:cNvPr id="1638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4041775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2800" smtClean="0"/>
              <a:t>Immune granuloma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4683125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are caused by insoluble particles, typically microbes, that are capable of inducing a </a:t>
            </a:r>
            <a:r>
              <a:rPr lang="en-US" b="1" dirty="0" smtClean="0">
                <a:solidFill>
                  <a:srgbClr val="FFFF00"/>
                </a:solidFill>
              </a:rPr>
              <a:t>cell-mediated immune response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immuniti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533400"/>
            <a:ext cx="7696200" cy="56308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6324600" y="4953000"/>
            <a:ext cx="1673225" cy="369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u="sng" dirty="0"/>
              <a:t>IL-2,</a:t>
            </a:r>
            <a:r>
              <a:rPr lang="en-US" dirty="0"/>
              <a:t> and </a:t>
            </a:r>
            <a:r>
              <a:rPr lang="en-US" i="1" u="sng" dirty="0"/>
              <a:t>IFN-γ,</a:t>
            </a:r>
            <a:r>
              <a:rPr lang="en-US" i="1" dirty="0"/>
              <a:t> 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6400800" y="4114800"/>
            <a:ext cx="914400" cy="762000"/>
          </a:xfrm>
          <a:prstGeom prst="bentConnector3">
            <a:avLst>
              <a:gd name="adj1" fmla="val 190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d:\Inetpub\ombroot\content\0721601871\graphics\fullsize\S01871-002-f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456"/>
          <a:stretch>
            <a:fillRect/>
          </a:stretch>
        </p:blipFill>
        <p:spPr bwMode="auto">
          <a:xfrm>
            <a:off x="863600" y="2205909"/>
            <a:ext cx="6654800" cy="331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r>
              <a:rPr lang="en-US" altLang="en-US" smtClean="0"/>
              <a:t>Granuloma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6213"/>
            <a:ext cx="85090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32263" y="2667000"/>
            <a:ext cx="4325937" cy="457200"/>
            <a:chOff x="2928" y="1680"/>
            <a:chExt cx="3066" cy="288"/>
          </a:xfrm>
        </p:grpSpPr>
        <p:sp>
          <p:nvSpPr>
            <p:cNvPr id="18447" name="Text Box 5"/>
            <p:cNvSpPr txBox="1">
              <a:spLocks noChangeArrowheads="1"/>
            </p:cNvSpPr>
            <p:nvPr/>
          </p:nvSpPr>
          <p:spPr bwMode="auto">
            <a:xfrm>
              <a:off x="4080" y="1680"/>
              <a:ext cx="1914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/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Caseous Necrosis</a:t>
              </a:r>
            </a:p>
          </p:txBody>
        </p:sp>
        <p:sp>
          <p:nvSpPr>
            <p:cNvPr id="18448" name="Line 6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19538" y="4414838"/>
            <a:ext cx="4919662" cy="461962"/>
            <a:chOff x="2928" y="1680"/>
            <a:chExt cx="3486" cy="291"/>
          </a:xfrm>
        </p:grpSpPr>
        <p:sp>
          <p:nvSpPr>
            <p:cNvPr id="18445" name="Text Box 8"/>
            <p:cNvSpPr txBox="1">
              <a:spLocks noChangeArrowheads="1"/>
            </p:cNvSpPr>
            <p:nvPr/>
          </p:nvSpPr>
          <p:spPr bwMode="auto">
            <a:xfrm>
              <a:off x="3984" y="1680"/>
              <a:ext cx="2430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/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Epithelioid Macrophage</a:t>
              </a:r>
            </a:p>
          </p:txBody>
        </p:sp>
        <p:sp>
          <p:nvSpPr>
            <p:cNvPr id="18446" name="Line 9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05400" y="457200"/>
            <a:ext cx="3590925" cy="1219200"/>
            <a:chOff x="3696" y="288"/>
            <a:chExt cx="2544" cy="768"/>
          </a:xfrm>
        </p:grpSpPr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104" y="288"/>
              <a:ext cx="2136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/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Langhans Giant Cell</a:t>
              </a:r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H="1">
              <a:off x="3696" y="432"/>
              <a:ext cx="86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74663" y="762000"/>
            <a:ext cx="2573337" cy="1452563"/>
            <a:chOff x="336" y="480"/>
            <a:chExt cx="1824" cy="915"/>
          </a:xfrm>
        </p:grpSpPr>
        <p:sp>
          <p:nvSpPr>
            <p:cNvPr id="18441" name="Text Box 14"/>
            <p:cNvSpPr txBox="1">
              <a:spLocks noChangeArrowheads="1"/>
            </p:cNvSpPr>
            <p:nvPr/>
          </p:nvSpPr>
          <p:spPr bwMode="auto">
            <a:xfrm>
              <a:off x="336" y="1104"/>
              <a:ext cx="1824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/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Lymphocytic Rim</a:t>
              </a:r>
            </a:p>
          </p:txBody>
        </p:sp>
        <p:sp>
          <p:nvSpPr>
            <p:cNvPr id="18442" name="Line 15"/>
            <p:cNvSpPr>
              <a:spLocks noChangeShapeType="1"/>
            </p:cNvSpPr>
            <p:nvPr/>
          </p:nvSpPr>
          <p:spPr bwMode="auto">
            <a:xfrm flipH="1" flipV="1">
              <a:off x="1008" y="480"/>
              <a:ext cx="38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pic>
        <p:nvPicPr>
          <p:cNvPr id="18440" name="Picture 7" descr="http://library.med.utah.edu/WebPath/jpeg1/LUNG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886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endParaRPr lang="ar-SA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19050"/>
            <a:ext cx="86106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752600" y="1447800"/>
            <a:ext cx="1493838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Franklin Gothic Book" pitchFamily="34" charset="0"/>
              </a:rPr>
              <a:t>Lymphocytes 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581400" y="990600"/>
            <a:ext cx="2238375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Franklin Gothic Book" pitchFamily="34" charset="0"/>
              </a:rPr>
              <a:t>Epitheliod histiocytes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867400" y="2590800"/>
            <a:ext cx="2028825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Franklin Gothic Book" pitchFamily="34" charset="0"/>
              </a:rPr>
              <a:t>Multinucleated cell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3810000" y="2971800"/>
            <a:ext cx="1081088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Franklin Gothic Book" pitchFamily="34" charset="0"/>
              </a:rPr>
              <a:t>Necrosis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2800" smtClean="0"/>
              <a:t>Granulomatous Inflammation </a:t>
            </a:r>
            <a:br>
              <a:rPr lang="en-US" altLang="en-US" sz="2800" smtClean="0"/>
            </a:br>
            <a:r>
              <a:rPr lang="en-US" altLang="en-US" sz="3200" b="1" smtClean="0">
                <a:solidFill>
                  <a:srgbClr val="FFFF00"/>
                </a:solidFill>
              </a:rPr>
              <a:t>Causes</a:t>
            </a:r>
            <a:endParaRPr lang="en-US" sz="2800" b="1" smtClean="0">
              <a:solidFill>
                <a:srgbClr val="FFFF00"/>
              </a:solidFill>
            </a:endParaRPr>
          </a:p>
        </p:txBody>
      </p:sp>
      <p:sp>
        <p:nvSpPr>
          <p:cNvPr id="20483" name="عنصر نائب للنص 2"/>
          <p:cNvSpPr>
            <a:spLocks noGrp="1"/>
          </p:cNvSpPr>
          <p:nvPr>
            <p:ph type="body" idx="1"/>
          </p:nvPr>
        </p:nvSpPr>
        <p:spPr>
          <a:xfrm>
            <a:off x="4724400" y="990600"/>
            <a:ext cx="4040188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altLang="en-US" smtClean="0">
                <a:solidFill>
                  <a:srgbClr val="FF0000"/>
                </a:solidFill>
              </a:rPr>
              <a:t>Immune granuloma:</a:t>
            </a:r>
          </a:p>
        </p:txBody>
      </p:sp>
      <p:sp>
        <p:nvSpPr>
          <p:cNvPr id="1024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040188" cy="46482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Bacteria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smtClean="0">
                <a:latin typeface="Arial Black" pitchFamily="34" charset="0"/>
              </a:rPr>
              <a:t>Tuberculosis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smtClean="0">
                <a:latin typeface="Arial Black" pitchFamily="34" charset="0"/>
              </a:rPr>
              <a:t>Leprosy                                                                   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Actinomycosis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    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smtClean="0">
                <a:latin typeface="Arial Black" pitchFamily="34" charset="0"/>
              </a:rPr>
              <a:t> Cat-scratch disease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Parasites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Schistosomiasis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Leishmaniasis</a:t>
            </a:r>
            <a:endParaRPr lang="en-US" altLang="en-US" sz="1800" dirty="0" smtClean="0">
              <a:latin typeface="Arial Black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Fungi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Histoplasmosis</a:t>
            </a:r>
            <a:endParaRPr lang="en-US" altLang="en-US" sz="1800" dirty="0" smtClean="0">
              <a:latin typeface="Arial Black" pitchFamily="34" charset="0"/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Blastomycosis</a:t>
            </a:r>
            <a:endParaRPr lang="en-US" altLang="en-US" sz="1800" dirty="0" smtClean="0">
              <a:latin typeface="Arial Black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Metal/Dust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Berylliosis</a:t>
            </a:r>
            <a:endParaRPr lang="en-US" altLang="en-US" sz="1800" dirty="0" smtClean="0">
              <a:latin typeface="Arial Black" pitchFamily="34" charset="0"/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altLang="en-US" sz="1800" dirty="0" smtClean="0">
              <a:latin typeface="Arial Black" pitchFamily="34" charset="0"/>
            </a:endParaRP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endParaRPr lang="en-US" sz="3600" dirty="0" smtClean="0"/>
          </a:p>
        </p:txBody>
      </p:sp>
      <p:sp>
        <p:nvSpPr>
          <p:cNvPr id="2048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04800" y="990600"/>
            <a:ext cx="4041775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Non-immune granuloma</a:t>
            </a:r>
          </a:p>
        </p:txBody>
      </p:sp>
      <p:sp>
        <p:nvSpPr>
          <p:cNvPr id="1024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041775" cy="25908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Foreign body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 smtClean="0">
                <a:latin typeface="Arial Black" pitchFamily="34" charset="0"/>
              </a:rPr>
              <a:t>Suture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 smtClean="0">
                <a:latin typeface="Arial Black" pitchFamily="34" charset="0"/>
              </a:rPr>
              <a:t>Graft material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 smtClean="0">
                <a:latin typeface="Arial Black" pitchFamily="34" charset="0"/>
              </a:rPr>
              <a:t>talc (associated with intravenous drug abuse)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altLang="en-US" sz="2000" b="1" dirty="0" smtClean="0">
              <a:solidFill>
                <a:srgbClr val="FF0000"/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4400" dirty="0" smtClean="0"/>
          </a:p>
        </p:txBody>
      </p:sp>
      <p:sp>
        <p:nvSpPr>
          <p:cNvPr id="10247" name="مستطيل 6"/>
          <p:cNvSpPr>
            <a:spLocks noChangeArrowheads="1"/>
          </p:cNvSpPr>
          <p:nvPr/>
        </p:nvSpPr>
        <p:spPr bwMode="auto">
          <a:xfrm>
            <a:off x="7253288" y="5551488"/>
            <a:ext cx="1738312" cy="1077912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  <a:cs typeface="+mn-cs"/>
              </a:rPr>
              <a:t>unknown</a:t>
            </a:r>
            <a:endParaRPr lang="en-US" altLang="en-US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 err="1">
                <a:solidFill>
                  <a:srgbClr val="FFFF00"/>
                </a:solidFill>
                <a:latin typeface="+mn-lt"/>
                <a:cs typeface="+mn-cs"/>
              </a:rPr>
              <a:t>Sarcoidosis</a:t>
            </a:r>
            <a:endParaRPr lang="en-US" altLang="en-US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  <a:latin typeface="+mn-lt"/>
                <a:cs typeface="+mn-cs"/>
              </a:rPr>
              <a:t>Crohn’s</a:t>
            </a:r>
            <a:r>
              <a:rPr lang="en-US" b="1" dirty="0">
                <a:solidFill>
                  <a:srgbClr val="FFFF00"/>
                </a:solidFill>
                <a:latin typeface="+mn-lt"/>
                <a:cs typeface="+mn-cs"/>
              </a:rPr>
              <a:t> disease</a:t>
            </a:r>
            <a:endParaRPr lang="en-US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Tuberculosis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Mycobacterum</a:t>
            </a:r>
            <a:r>
              <a:rPr lang="en-US" i="1" dirty="0" smtClean="0">
                <a:solidFill>
                  <a:srgbClr val="FFFF00"/>
                </a:solidFill>
              </a:rPr>
              <a:t> tuberculosis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err="1" smtClean="0"/>
              <a:t>Mycobacteria</a:t>
            </a:r>
            <a:r>
              <a:rPr lang="en-US" sz="2400" dirty="0" smtClean="0"/>
              <a:t> – ‘fungus like.. </a:t>
            </a:r>
          </a:p>
          <a:p>
            <a:pPr eaLnBrk="1" hangingPunct="1"/>
            <a:r>
              <a:rPr lang="en-US" sz="2400" dirty="0" smtClean="0"/>
              <a:t>slender rods </a:t>
            </a:r>
          </a:p>
          <a:p>
            <a:pPr eaLnBrk="1" hangingPunct="1"/>
            <a:r>
              <a:rPr lang="en-US" sz="2400" dirty="0" smtClean="0"/>
              <a:t>acid fast bacilli [AFB] (i.e., they have a high content of complex lipids that readily bind the </a:t>
            </a:r>
            <a:r>
              <a:rPr lang="en-US" sz="2400" dirty="0" err="1" smtClean="0"/>
              <a:t>Ziehl-Neelsen</a:t>
            </a:r>
            <a:r>
              <a:rPr lang="en-US" sz="2400" dirty="0" smtClean="0"/>
              <a:t> [</a:t>
            </a:r>
            <a:r>
              <a:rPr lang="en-US" sz="2400" dirty="0" err="1" smtClean="0"/>
              <a:t>carbol</a:t>
            </a:r>
            <a:r>
              <a:rPr lang="en-US" sz="2400" dirty="0" smtClean="0"/>
              <a:t> </a:t>
            </a:r>
            <a:r>
              <a:rPr lang="en-US" sz="2400" dirty="0" err="1" smtClean="0"/>
              <a:t>fuchsin</a:t>
            </a:r>
            <a:r>
              <a:rPr lang="en-US" sz="2400" dirty="0" smtClean="0"/>
              <a:t>] stain and subsequently resist </a:t>
            </a:r>
            <a:r>
              <a:rPr lang="en-US" sz="2400" dirty="0" err="1" smtClean="0"/>
              <a:t>decolorization</a:t>
            </a:r>
            <a:r>
              <a:rPr lang="en-US" sz="2400" dirty="0" smtClean="0"/>
              <a:t>).</a:t>
            </a:r>
          </a:p>
          <a:p>
            <a:pPr eaLnBrk="1" hangingPunct="1"/>
            <a:endParaRPr lang="en-US" sz="2400" i="1" dirty="0" smtClean="0"/>
          </a:p>
          <a:p>
            <a:pPr eaLnBrk="1" hangingPunct="1"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pic>
        <p:nvPicPr>
          <p:cNvPr id="4" name="Picture 4" descr="Tuberculosis Bacteria"/>
          <p:cNvPicPr>
            <a:picLocks noChangeAspect="1" noChangeArrowheads="1"/>
          </p:cNvPicPr>
          <p:nvPr/>
        </p:nvPicPr>
        <p:blipFill>
          <a:blip r:embed="rId3" cstate="print">
            <a:lum bright="-30000" contrast="10000"/>
          </a:blip>
          <a:srcRect/>
          <a:stretch>
            <a:fillRect/>
          </a:stretch>
        </p:blipFill>
        <p:spPr bwMode="auto">
          <a:xfrm>
            <a:off x="6781800" y="304800"/>
            <a:ext cx="2133600" cy="1882588"/>
          </a:xfrm>
          <a:prstGeom prst="rect">
            <a:avLst/>
          </a:prstGeom>
          <a:noFill/>
        </p:spPr>
      </p:pic>
      <p:pic>
        <p:nvPicPr>
          <p:cNvPr id="5" name="Picture 2" descr="INFEC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0600" y="3773487"/>
            <a:ext cx="5562600" cy="3084513"/>
          </a:xfrm>
          <a:prstGeom prst="rect">
            <a:avLst/>
          </a:prstGeom>
        </p:spPr>
      </p:pic>
      <p:pic>
        <p:nvPicPr>
          <p:cNvPr id="65538" name="Picture 2" descr="http://www.ihcworld.com/royellis/gallery/images/zn.jpg"/>
          <p:cNvPicPr>
            <a:picLocks noChangeAspect="1" noChangeArrowheads="1"/>
          </p:cNvPicPr>
          <p:nvPr/>
        </p:nvPicPr>
        <p:blipFill>
          <a:blip r:embed="rId5" cstate="print"/>
          <a:srcRect l="43750" r="6250" b="37500"/>
          <a:stretch>
            <a:fillRect/>
          </a:stretch>
        </p:blipFill>
        <p:spPr bwMode="auto">
          <a:xfrm>
            <a:off x="6781800" y="3962400"/>
            <a:ext cx="2209800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of TB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Cord factor  </a:t>
            </a:r>
            <a:r>
              <a:rPr lang="en-US" dirty="0" smtClean="0"/>
              <a:t>is a </a:t>
            </a:r>
            <a:r>
              <a:rPr lang="en-US" dirty="0" err="1" smtClean="0"/>
              <a:t>glycolipid</a:t>
            </a:r>
            <a:r>
              <a:rPr lang="en-US" dirty="0" smtClean="0"/>
              <a:t> molecule found in the cell wall of Mycobacterium tuberculosis and similar species. </a:t>
            </a:r>
            <a:endParaRPr lang="en-US" dirty="0" smtClean="0"/>
          </a:p>
          <a:p>
            <a:r>
              <a:rPr lang="en-US" dirty="0" smtClean="0"/>
              <a:t>It protects</a:t>
            </a:r>
            <a:r>
              <a:rPr lang="en-US" dirty="0" smtClean="0"/>
              <a:t> </a:t>
            </a:r>
            <a:r>
              <a:rPr lang="en-US" i="1" dirty="0" smtClean="0"/>
              <a:t>M. tuberculosis</a:t>
            </a:r>
            <a:r>
              <a:rPr lang="en-US" dirty="0" smtClean="0"/>
              <a:t> from the defenses of the </a:t>
            </a:r>
            <a:r>
              <a:rPr lang="en-US" dirty="0" smtClean="0"/>
              <a:t>host</a:t>
            </a:r>
          </a:p>
          <a:p>
            <a:r>
              <a:rPr lang="en-CA" dirty="0" smtClean="0"/>
              <a:t>Cord factor presence increases the production of the cytokines interleukin-12 (IL-12), </a:t>
            </a:r>
            <a:r>
              <a:rPr lang="en-CA" dirty="0" smtClean="0"/>
              <a:t>IL-1</a:t>
            </a:r>
            <a:r>
              <a:rPr lang="el-GR" dirty="0" smtClean="0"/>
              <a:t>β,</a:t>
            </a:r>
            <a:r>
              <a:rPr lang="en-CA" dirty="0" smtClean="0"/>
              <a:t> </a:t>
            </a:r>
            <a:r>
              <a:rPr lang="en-CA" dirty="0" smtClean="0"/>
              <a:t>IL-6 and TNF </a:t>
            </a:r>
            <a:r>
              <a:rPr lang="en-US" dirty="0" smtClean="0"/>
              <a:t> which are all pro-inflammatory cytokines important for </a:t>
            </a:r>
            <a:r>
              <a:rPr lang="en-US" dirty="0" err="1" smtClean="0"/>
              <a:t>granuloma</a:t>
            </a:r>
            <a:r>
              <a:rPr lang="en-US" dirty="0" smtClean="0"/>
              <a:t> formation</a:t>
            </a:r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marL="342900" indent="-342900" algn="ctr"/>
            <a:r>
              <a:rPr lang="en-US" altLang="en-US" sz="3200" smtClean="0">
                <a:solidFill>
                  <a:srgbClr val="FFFF00"/>
                </a:solidFill>
                <a:latin typeface="Arial Black" pitchFamily="34" charset="0"/>
              </a:rPr>
              <a:t>Tuberculosis</a:t>
            </a:r>
            <a:br>
              <a:rPr lang="en-US" altLang="en-US" sz="3200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sz="3200" smtClean="0">
              <a:solidFill>
                <a:srgbClr val="FFFF00"/>
              </a:solidFill>
            </a:endParaRP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1508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21509" name="Picture 2" descr="LUNG0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05000"/>
            <a:ext cx="2590800" cy="3919538"/>
          </a:xfrm>
        </p:spPr>
      </p:pic>
      <p:pic>
        <p:nvPicPr>
          <p:cNvPr id="21510" name="Picture 2" descr="C:\Documents and Settings\Dr.AL-Humaidi\My Documents\211212-230802-2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828800"/>
            <a:ext cx="3759200" cy="394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commons/3/32/Tuberculosis_sympto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05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2362200" cy="457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Acute</a:t>
            </a:r>
            <a:r>
              <a:rPr lang="en-US" i="1" dirty="0" smtClean="0"/>
              <a:t> inflammation</a:t>
            </a:r>
            <a:endParaRPr lang="en-US" dirty="0"/>
          </a:p>
        </p:txBody>
      </p:sp>
      <p:pic>
        <p:nvPicPr>
          <p:cNvPr id="8195" name="Picture 2" descr="http://upload.wikimedia.org/wikipedia/commons/thumb/1/1d/Wintertenen.jpg/250px-Winterten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81400" y="762000"/>
            <a:ext cx="153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Franklin Gothic Book" pitchFamily="34" charset="0"/>
              </a:rPr>
              <a:t>Inflammation 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152400" y="6096000"/>
            <a:ext cx="6480175" cy="23018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295400" y="2438400"/>
            <a:ext cx="1306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Franklin Gothic Book" pitchFamily="34" charset="0"/>
              </a:rPr>
              <a:t>Neutrophils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5638800" y="2667000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>
                <a:latin typeface="Franklin Gothic Book" pitchFamily="34" charset="0"/>
              </a:rPr>
              <a:t>Macrophage </a:t>
            </a:r>
          </a:p>
          <a:p>
            <a:pPr algn="l" rtl="0"/>
            <a:r>
              <a:rPr lang="en-US">
                <a:latin typeface="Franklin Gothic Book" pitchFamily="34" charset="0"/>
              </a:rPr>
              <a:t>Lymphocytes  </a:t>
            </a:r>
          </a:p>
          <a:p>
            <a:pPr algn="l" rtl="0"/>
            <a:r>
              <a:rPr lang="en-US">
                <a:latin typeface="Franklin Gothic Book" pitchFamily="34" charset="0"/>
              </a:rPr>
              <a:t>Plasma  cells</a:t>
            </a:r>
            <a:r>
              <a:rPr lang="en-US" i="1">
                <a:latin typeface="Franklin Gothic Book" pitchFamily="34" charset="0"/>
              </a:rPr>
              <a:t> </a:t>
            </a:r>
            <a:endParaRPr lang="en-US">
              <a:latin typeface="Franklin Gothic Book" pitchFamily="34" charset="0"/>
            </a:endParaRP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971800"/>
            <a:ext cx="323056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5410200" y="1905000"/>
            <a:ext cx="2362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Ins="45720" bIns="0" anchor="b">
            <a:normAutofit fontScale="85000" lnSpcReduction="10000"/>
          </a:bodyPr>
          <a:lstStyle/>
          <a:p>
            <a:pPr algn="l" rt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Chronic </a:t>
            </a:r>
            <a:r>
              <a:rPr lang="en-US" sz="2000" i="1" dirty="0">
                <a:solidFill>
                  <a:schemeClr val="tx1"/>
                </a:solidFill>
              </a:rPr>
              <a:t>inflammation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20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657600"/>
            <a:ext cx="241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/>
          <a:lstStyle/>
          <a:p>
            <a:pPr algn="ctr"/>
            <a:r>
              <a:rPr lang="en-US" dirty="0" smtClean="0"/>
              <a:t>Sputum , </a:t>
            </a:r>
            <a:r>
              <a:rPr lang="en-US" dirty="0" smtClean="0"/>
              <a:t>TB bacilli </a:t>
            </a:r>
            <a:endParaRPr lang="en-US" dirty="0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2532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253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7650"/>
            <a:ext cx="4041775" cy="3941763"/>
          </a:xfrm>
        </p:spPr>
        <p:txBody>
          <a:bodyPr/>
          <a:lstStyle/>
          <a:p>
            <a:endParaRPr lang="ar-SA" smtClean="0"/>
          </a:p>
        </p:txBody>
      </p:sp>
      <p:pic>
        <p:nvPicPr>
          <p:cNvPr id="22534" name="Picture 2" descr="INFEC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990600"/>
            <a:ext cx="8077200" cy="5815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:\Users\Maha\Downloads\issue11schistosomiasis6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953000" cy="3514725"/>
          </a:xfrm>
        </p:spPr>
      </p:pic>
      <p:pic>
        <p:nvPicPr>
          <p:cNvPr id="23555" name="Picture 2" descr="http://granuloma.homestead.com/schistosomiasis_S88-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" descr="C:\Users\Maha\Downloads\schistosomiasis-jpg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0" y="304800"/>
            <a:ext cx="4254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Maha\Downloads\map-of-schistosomiasis-infection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47244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9001" y="0"/>
            <a:ext cx="2286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/>
              <a:t>Schistosomiasis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352800"/>
            <a:ext cx="19812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838200" y="0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800">
                <a:solidFill>
                  <a:srgbClr val="FF0000"/>
                </a:solidFill>
                <a:latin typeface="Franklin Gothic Book" pitchFamily="34" charset="0"/>
              </a:rPr>
              <a:t>Leishmaniasis</a:t>
            </a:r>
          </a:p>
        </p:txBody>
      </p:sp>
      <p:pic>
        <p:nvPicPr>
          <p:cNvPr id="24580" name="Picture 4" descr="C:\Users\Maha\Downloads\leishDiagra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6477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Maha\Downloads\Sand fly1.jpg"/>
          <p:cNvPicPr>
            <a:picLocks noChangeAspect="1" noChangeArrowheads="1"/>
          </p:cNvPicPr>
          <p:nvPr/>
        </p:nvPicPr>
        <p:blipFill>
          <a:blip r:embed="rId5" cstate="print"/>
          <a:srcRect l="27499" t="16667" r="30000" b="27779"/>
          <a:stretch>
            <a:fillRect/>
          </a:stretch>
        </p:blipFill>
        <p:spPr bwMode="auto">
          <a:xfrm>
            <a:off x="6096000" y="0"/>
            <a:ext cx="3048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Leishmania cut (3).pg.jpg (450×42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492625"/>
            <a:ext cx="20574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Maha\Downloads\viceri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191000"/>
            <a:ext cx="1784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www.who.int/entity/leishmaniasis/burden/geo_distribution/en/cutaneous9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32275"/>
            <a:ext cx="37338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ملف:Leprosy thigh demarcated cutaneous lesio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44196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533400" y="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 b="1">
                <a:solidFill>
                  <a:srgbClr val="FF0000"/>
                </a:solidFill>
                <a:latin typeface="Franklin Gothic Book" pitchFamily="34" charset="0"/>
              </a:rPr>
              <a:t>Leprosy </a:t>
            </a:r>
          </a:p>
        </p:txBody>
      </p:sp>
      <p:pic>
        <p:nvPicPr>
          <p:cNvPr id="13317" name="Picture 7" descr="http://newsimg.bbc.co.uk/media/images/42084000/jpg/_42084278_leprosy_world_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22675"/>
            <a:ext cx="4876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http://s3.amazonaws.com/readers/2010/07/10/leprosy2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http://www.slaa.org.uk/images/uploads/aboutleprosy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5450" y="3124200"/>
            <a:ext cx="36385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leprosy_spleen_YR1426-01_rs.JPG (600×40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52641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9" descr="http://www.dermpedia.org/files/images/Picture1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0"/>
            <a:ext cx="99695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Leprosy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ha\Downloads\USMLERxSarcoid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Maha\Downloads\Asteroid_body_intermed_ma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2000" contrast="16000"/>
          </a:blip>
          <a:srcRect/>
          <a:stretch>
            <a:fillRect/>
          </a:stretch>
        </p:blipFill>
        <p:spPr>
          <a:xfrm>
            <a:off x="3886200" y="3276600"/>
            <a:ext cx="5257800" cy="3236913"/>
          </a:xfrm>
        </p:spPr>
      </p:pic>
      <p:pic>
        <p:nvPicPr>
          <p:cNvPr id="27652" name="Picture 4" descr="C:\Users\Maha\Downloads\250px-Sarcoidosis_signs_and_symptoms.png"/>
          <p:cNvPicPr>
            <a:picLocks noChangeAspect="1" noChangeArrowheads="1"/>
          </p:cNvPicPr>
          <p:nvPr/>
        </p:nvPicPr>
        <p:blipFill>
          <a:blip r:embed="rId4" cstate="print">
            <a:lum bright="-22000" contrast="16000"/>
          </a:blip>
          <a:srcRect/>
          <a:stretch>
            <a:fillRect/>
          </a:stretch>
        </p:blipFill>
        <p:spPr bwMode="auto">
          <a:xfrm>
            <a:off x="0" y="457200"/>
            <a:ext cx="38274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0"/>
            <a:ext cx="192168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/>
              <a:t>Sarcoidosis</a:t>
            </a:r>
            <a:endParaRPr lang="en-US" sz="2800" b="1" dirty="0"/>
          </a:p>
        </p:txBody>
      </p:sp>
      <p:pic>
        <p:nvPicPr>
          <p:cNvPr id="7173" name="Picture 5" descr="C:\Users\Maha\Downloads\sarcoidosi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91100"/>
            <a:ext cx="12192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228600"/>
            <a:ext cx="26837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Non-</a:t>
            </a:r>
            <a:r>
              <a:rPr lang="en-US" b="1" dirty="0" err="1"/>
              <a:t>caseating</a:t>
            </a:r>
            <a:r>
              <a:rPr lang="en-US" b="1" dirty="0"/>
              <a:t> </a:t>
            </a:r>
            <a:r>
              <a:rPr lang="en-US" b="1" dirty="0" err="1"/>
              <a:t>granuloma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Match A and B</a:t>
            </a:r>
          </a:p>
        </p:txBody>
      </p:sp>
      <p:sp>
        <p:nvSpPr>
          <p:cNvPr id="47107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762001"/>
            <a:ext cx="4040188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A</a:t>
            </a:r>
          </a:p>
        </p:txBody>
      </p:sp>
      <p:sp>
        <p:nvSpPr>
          <p:cNvPr id="2867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5673725"/>
          </a:xfrm>
        </p:spPr>
        <p:txBody>
          <a:bodyPr/>
          <a:lstStyle/>
          <a:p>
            <a:pPr marL="457200" indent="-457200">
              <a:buFontTx/>
              <a:buAutoNum type="arabicParenR"/>
            </a:pPr>
            <a:r>
              <a:rPr lang="en-US" sz="2000" dirty="0" smtClean="0"/>
              <a:t>The most important cell in </a:t>
            </a:r>
            <a:r>
              <a:rPr lang="en-US" sz="2000" dirty="0" err="1" smtClean="0"/>
              <a:t>granulomatous</a:t>
            </a:r>
            <a:r>
              <a:rPr lang="en-US" sz="2000" dirty="0" smtClean="0"/>
              <a:t> inflammation</a:t>
            </a:r>
          </a:p>
          <a:p>
            <a:pPr marL="457200" indent="-457200">
              <a:buFontTx/>
              <a:buAutoNum type="arabicParenR"/>
            </a:pPr>
            <a:endParaRPr lang="en-US" sz="2000" dirty="0" smtClean="0"/>
          </a:p>
          <a:p>
            <a:pPr marL="457200" indent="-457200">
              <a:buFontTx/>
              <a:buAutoNum type="arabicParenR"/>
            </a:pPr>
            <a:r>
              <a:rPr lang="en-US" sz="2000" dirty="0" smtClean="0"/>
              <a:t>A cytokines  that is  important in activating macrophages and transforming them into </a:t>
            </a:r>
            <a:r>
              <a:rPr lang="en-US" sz="2000" dirty="0" err="1" smtClean="0"/>
              <a:t>epithelioid</a:t>
            </a:r>
            <a:r>
              <a:rPr lang="en-US" sz="2000" dirty="0" smtClean="0"/>
              <a:t> cells</a:t>
            </a:r>
          </a:p>
          <a:p>
            <a:pPr marL="457200" indent="-457200">
              <a:buFontTx/>
              <a:buAutoNum type="arabicParenR"/>
            </a:pPr>
            <a:r>
              <a:rPr lang="en-US" sz="2000" dirty="0" smtClean="0"/>
              <a:t>Multinucleated cell in TB</a:t>
            </a:r>
          </a:p>
          <a:p>
            <a:pPr marL="457200" indent="-457200">
              <a:buFontTx/>
              <a:buAutoNum type="arabicParenR"/>
            </a:pPr>
            <a:r>
              <a:rPr lang="en-US" sz="2000" dirty="0" smtClean="0"/>
              <a:t>Antigen presenting cells</a:t>
            </a:r>
          </a:p>
          <a:p>
            <a:pPr marL="457200" indent="-457200">
              <a:buFontTx/>
              <a:buAutoNum type="arabicParenR"/>
            </a:pPr>
            <a:r>
              <a:rPr lang="en-US" sz="2000" dirty="0" smtClean="0"/>
              <a:t>pathogenesis of immune type  </a:t>
            </a:r>
            <a:r>
              <a:rPr lang="en-US" sz="2000" dirty="0" err="1" smtClean="0"/>
              <a:t>granulomatous</a:t>
            </a:r>
            <a:r>
              <a:rPr lang="en-US" sz="2000" dirty="0" smtClean="0"/>
              <a:t> inflammation</a:t>
            </a:r>
          </a:p>
          <a:p>
            <a:pPr marL="457200" indent="-457200">
              <a:buFontTx/>
              <a:buAutoNum type="arabicParenR"/>
            </a:pPr>
            <a:endParaRPr lang="en-US" sz="2000" dirty="0" smtClean="0"/>
          </a:p>
          <a:p>
            <a:pPr marL="457200" indent="-457200">
              <a:buFontTx/>
              <a:buAutoNum type="arabicParenR"/>
            </a:pPr>
            <a:r>
              <a:rPr lang="en-US" sz="2000" dirty="0" smtClean="0"/>
              <a:t>Microscopic finding of </a:t>
            </a:r>
            <a:r>
              <a:rPr lang="en-US" sz="2000" dirty="0" smtClean="0"/>
              <a:t>TB</a:t>
            </a:r>
          </a:p>
          <a:p>
            <a:pPr marL="457200" indent="-457200">
              <a:buFontTx/>
              <a:buAutoNum type="arabicParenR"/>
            </a:pPr>
            <a:r>
              <a:rPr lang="en-US" sz="2000" dirty="0" smtClean="0"/>
              <a:t>Found </a:t>
            </a:r>
            <a:r>
              <a:rPr lang="en-US" sz="2000" dirty="0" smtClean="0"/>
              <a:t>in the cell wall of </a:t>
            </a:r>
            <a:r>
              <a:rPr lang="en-US" sz="2000" dirty="0" smtClean="0"/>
              <a:t> TB</a:t>
            </a:r>
            <a:endParaRPr lang="en-US" sz="1800" dirty="0" smtClean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8200" y="762000"/>
            <a:ext cx="4041775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678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194175" cy="5064125"/>
          </a:xfrm>
        </p:spPr>
        <p:txBody>
          <a:bodyPr/>
          <a:lstStyle/>
          <a:p>
            <a:pPr marL="457200" indent="-457200">
              <a:buFontTx/>
              <a:buAutoNum type="alphaLcPeriod"/>
            </a:pPr>
            <a:r>
              <a:rPr lang="en-US" sz="1800" b="1" dirty="0" smtClean="0">
                <a:solidFill>
                  <a:srgbClr val="FFFF00"/>
                </a:solidFill>
              </a:rPr>
              <a:t>IFN-γ</a:t>
            </a:r>
          </a:p>
          <a:p>
            <a:pPr marL="457200" indent="-457200">
              <a:buFontTx/>
              <a:buAutoNum type="alphaLcPeriod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b="1" dirty="0" err="1" smtClean="0">
                <a:solidFill>
                  <a:srgbClr val="FFFF00"/>
                </a:solidFill>
              </a:rPr>
              <a:t>Langhans</a:t>
            </a:r>
            <a:r>
              <a:rPr lang="en-US" sz="1800" b="1" dirty="0" smtClean="0">
                <a:solidFill>
                  <a:srgbClr val="FFFF00"/>
                </a:solidFill>
              </a:rPr>
              <a:t> cells</a:t>
            </a:r>
          </a:p>
          <a:p>
            <a:pPr marL="457200" indent="-457200">
              <a:buFontTx/>
              <a:buAutoNum type="alphaLcPeriod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b="1" dirty="0" err="1" smtClean="0">
                <a:solidFill>
                  <a:srgbClr val="FFFF00"/>
                </a:solidFill>
              </a:rPr>
              <a:t>Epitheliod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histiocyes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>
              <a:buFontTx/>
              <a:buAutoNum type="alphaLcPeriod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b="1" dirty="0" smtClean="0">
                <a:solidFill>
                  <a:srgbClr val="FFFF00"/>
                </a:solidFill>
              </a:rPr>
              <a:t>Cord factor</a:t>
            </a:r>
          </a:p>
          <a:p>
            <a:pPr marL="457200" indent="-457200">
              <a:buFontTx/>
              <a:buAutoNum type="alphaLcPeriod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b="1" dirty="0" err="1" smtClean="0">
                <a:solidFill>
                  <a:srgbClr val="FFFF00"/>
                </a:solidFill>
              </a:rPr>
              <a:t>Langerhan’s</a:t>
            </a:r>
            <a:r>
              <a:rPr lang="en-US" sz="1800" b="1" dirty="0" smtClean="0">
                <a:solidFill>
                  <a:srgbClr val="FFFF00"/>
                </a:solidFill>
              </a:rPr>
              <a:t> cells </a:t>
            </a:r>
          </a:p>
          <a:p>
            <a:pPr marL="457200" indent="-457200">
              <a:buFontTx/>
              <a:buAutoNum type="alphaLcPeriod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b="1" dirty="0" smtClean="0">
                <a:solidFill>
                  <a:srgbClr val="FFFF00"/>
                </a:solidFill>
              </a:rPr>
              <a:t>Type IV hypersensitivity reaction</a:t>
            </a:r>
          </a:p>
          <a:p>
            <a:pPr marL="457200" indent="-457200">
              <a:buFontTx/>
              <a:buAutoNum type="alphaLcPeriod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b="1" dirty="0" err="1" smtClean="0">
                <a:solidFill>
                  <a:srgbClr val="FFFF00"/>
                </a:solidFill>
              </a:rPr>
              <a:t>Caseating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granuloma</a:t>
            </a:r>
            <a:endParaRPr lang="en-US" sz="1800" b="1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Langerhan’s</a:t>
            </a:r>
            <a:r>
              <a:rPr lang="en-CA" dirty="0" smtClean="0"/>
              <a:t>` </a:t>
            </a:r>
            <a:r>
              <a:rPr lang="en-CA" dirty="0" smtClean="0"/>
              <a:t>cells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Antigen presenting cells</a:t>
            </a:r>
          </a:p>
          <a:p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2226" name="Picture 2" descr="Figure thumbnail f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571875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9700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7650"/>
            <a:ext cx="8382000" cy="39417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Which of the following diseases does not cause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granulomatous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inflammation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>
              <a:solidFill>
                <a:srgbClr val="FFFF00"/>
              </a:solidFill>
              <a:latin typeface="+mj-lt"/>
            </a:endParaRPr>
          </a:p>
          <a:p>
            <a:pPr marL="493776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altLang="en-US" sz="2000" dirty="0" smtClean="0">
                <a:solidFill>
                  <a:srgbClr val="FFFF00"/>
                </a:solidFill>
                <a:latin typeface="+mj-lt"/>
              </a:rPr>
              <a:t>Cat-scratch disease</a:t>
            </a:r>
          </a:p>
          <a:p>
            <a:pPr marL="493776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altLang="en-US" sz="2000" dirty="0" err="1" smtClean="0">
                <a:solidFill>
                  <a:srgbClr val="FFFF00"/>
                </a:solidFill>
                <a:latin typeface="+mj-lt"/>
              </a:rPr>
              <a:t>Actinomycosis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 marL="493776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altLang="en-US" sz="2000" b="1" dirty="0" err="1" smtClean="0">
                <a:solidFill>
                  <a:srgbClr val="FFFF00"/>
                </a:solidFill>
                <a:latin typeface="+mj-lt"/>
              </a:rPr>
              <a:t>Sarcoidosis</a:t>
            </a:r>
            <a:endParaRPr lang="en-US" altLang="en-US" sz="2000" b="1" dirty="0" smtClean="0">
              <a:solidFill>
                <a:srgbClr val="FFFF00"/>
              </a:solidFill>
              <a:latin typeface="+mj-lt"/>
            </a:endParaRPr>
          </a:p>
          <a:p>
            <a:pPr marL="493776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altLang="en-US" sz="2000" dirty="0" err="1" smtClean="0">
                <a:solidFill>
                  <a:srgbClr val="FFFF00"/>
                </a:solidFill>
                <a:latin typeface="+mj-lt"/>
              </a:rPr>
              <a:t>Leishmaniasis</a:t>
            </a:r>
            <a:endParaRPr lang="en-US" altLang="en-US" sz="2000" dirty="0" smtClean="0">
              <a:solidFill>
                <a:srgbClr val="FFFF00"/>
              </a:solidFill>
              <a:latin typeface="+mj-lt"/>
            </a:endParaRPr>
          </a:p>
          <a:p>
            <a:pPr marL="493776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Staphylococcus infection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i="1" smtClean="0">
                <a:solidFill>
                  <a:srgbClr val="FF0000"/>
                </a:solidFill>
              </a:rPr>
              <a:t/>
            </a:r>
            <a:br>
              <a:rPr lang="en-US" sz="4800" b="1" i="1" smtClean="0">
                <a:solidFill>
                  <a:srgbClr val="FF0000"/>
                </a:solidFill>
              </a:rPr>
            </a:br>
            <a:r>
              <a:rPr lang="en-US" sz="4800" b="1" i="1" smtClean="0">
                <a:solidFill>
                  <a:srgbClr val="FF0000"/>
                </a:solidFill>
              </a:rPr>
              <a:t>TAKE </a:t>
            </a:r>
            <a:r>
              <a:rPr lang="en-US" sz="4800" b="1" i="1" dirty="0" smtClean="0">
                <a:solidFill>
                  <a:srgbClr val="FF0000"/>
                </a:solidFill>
              </a:rPr>
              <a:t>HOME MESSAGES: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err="1" smtClean="0"/>
              <a:t>Granulomatous</a:t>
            </a:r>
            <a:r>
              <a:rPr lang="en-US" sz="3200" dirty="0" smtClean="0"/>
              <a:t> inflammation is a distinctive pattern of chronic inflammation characterized by aggregates </a:t>
            </a:r>
            <a:r>
              <a:rPr lang="en-US" sz="3200" dirty="0" err="1" smtClean="0"/>
              <a:t>epithelioid</a:t>
            </a:r>
            <a:r>
              <a:rPr lang="en-US" sz="3200" dirty="0" smtClean="0"/>
              <a:t> macrophages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Damaging stimuli which provoke a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inflammatory response include:                                   </a:t>
            </a:r>
            <a:r>
              <a:rPr lang="en-US" sz="2800" dirty="0" smtClean="0"/>
              <a:t>Microorganisms which are of low inherent </a:t>
            </a:r>
            <a:r>
              <a:rPr lang="en-US" sz="2800" dirty="0" err="1" smtClean="0"/>
              <a:t>pathogenicity</a:t>
            </a:r>
            <a:r>
              <a:rPr lang="en-US" sz="2800" dirty="0" smtClean="0"/>
              <a:t> but which excite an immune response.</a:t>
            </a:r>
            <a:endParaRPr lang="en-US" sz="3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3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/>
              <a:t>Granulomata</a:t>
            </a:r>
            <a:r>
              <a:rPr lang="en-US" sz="2800" dirty="0" smtClean="0"/>
              <a:t> are produced in response to: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Bacterial infection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 parasitic infection: e.g. </a:t>
            </a:r>
            <a:r>
              <a:rPr lang="en-US" dirty="0" err="1" smtClean="0"/>
              <a:t>Schistosoma</a:t>
            </a:r>
            <a:r>
              <a:rPr lang="en-US" dirty="0" smtClean="0"/>
              <a:t> infection</a:t>
            </a:r>
            <a:endParaRPr lang="en-US" sz="3000" dirty="0" smtClean="0"/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Certain fungi cannot be dealt with adequately by </a:t>
            </a:r>
            <a:r>
              <a:rPr lang="en-US" dirty="0" err="1" smtClean="0"/>
              <a:t>neutrophils</a:t>
            </a:r>
            <a:r>
              <a:rPr lang="en-US" dirty="0" smtClean="0"/>
              <a:t>, and thus excite </a:t>
            </a:r>
            <a:r>
              <a:rPr lang="en-US" dirty="0" err="1" smtClean="0"/>
              <a:t>granulomatous</a:t>
            </a:r>
            <a:r>
              <a:rPr lang="en-US" dirty="0" smtClean="0"/>
              <a:t> reactions.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Non-living foreign material deposited in tissues, e.g. keratin from ruptured epidermal cyst.</a:t>
            </a:r>
            <a:endParaRPr lang="en-US" sz="3000" dirty="0" smtClean="0"/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Unknown factors, e.g. in the disease '</a:t>
            </a:r>
            <a:r>
              <a:rPr lang="en-US" dirty="0" err="1" smtClean="0"/>
              <a:t>sarcoidosis</a:t>
            </a:r>
            <a:r>
              <a:rPr lang="en-US" dirty="0" smtClean="0"/>
              <a:t>' and </a:t>
            </a:r>
            <a:r>
              <a:rPr lang="en-US" dirty="0" err="1" smtClean="0"/>
              <a:t>Crohn's</a:t>
            </a:r>
            <a:r>
              <a:rPr lang="en-US" dirty="0" smtClean="0"/>
              <a:t> </a:t>
            </a:r>
            <a:r>
              <a:rPr lang="en-US" dirty="0" err="1" smtClean="0"/>
              <a:t>diseas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/>
              <a:t>OBJECTIVES AND KEY PRINCIPLES TO BE TAUGHT</a:t>
            </a:r>
            <a:r>
              <a:rPr lang="en-US" sz="4800" b="1" i="1" u="sng" dirty="0" smtClean="0"/>
              <a:t>: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Upon completion of this lecture, the student should:</a:t>
            </a:r>
            <a:endParaRPr lang="en-US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Define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Recognize the morphology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 (tubercles) and list the cells found in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along with their appearance.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Understands the pathogenesis of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formation.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Identify the two types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, which differ in their pathogenesis.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 Foreign body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  Immune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List the common causes of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8763000" cy="20764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err="1" smtClean="0">
                <a:solidFill>
                  <a:schemeClr val="tx1"/>
                </a:solidFill>
              </a:rPr>
              <a:t>Granulomatous</a:t>
            </a:r>
            <a:r>
              <a:rPr smtClean="0">
                <a:solidFill>
                  <a:schemeClr val="tx1"/>
                </a:solidFill>
              </a:rPr>
              <a:t> inflammation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276600"/>
            <a:ext cx="7848600" cy="25542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A form of </a:t>
            </a:r>
            <a:r>
              <a:rPr lang="en-US" sz="4000" dirty="0">
                <a:solidFill>
                  <a:srgbClr val="FFFF00"/>
                </a:solidFill>
              </a:rPr>
              <a:t>chronic inflammation </a:t>
            </a:r>
            <a:r>
              <a:rPr lang="en-US" sz="4000" dirty="0">
                <a:solidFill>
                  <a:srgbClr val="FFFF00"/>
                </a:solidFill>
              </a:rPr>
              <a:t>characterized by the formation of </a:t>
            </a:r>
            <a:r>
              <a:rPr lang="en-US" sz="4000" dirty="0" err="1">
                <a:solidFill>
                  <a:srgbClr val="FFFF00"/>
                </a:solidFill>
              </a:rPr>
              <a:t>granulomas</a:t>
            </a:r>
            <a:r>
              <a:rPr lang="en-US" sz="4000" dirty="0">
                <a:solidFill>
                  <a:srgbClr val="FFFF00"/>
                </a:solidFill>
              </a:rPr>
              <a:t>.</a:t>
            </a: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r>
              <a:rPr lang="en-US" altLang="en-US" sz="2400" u="sng" smtClean="0">
                <a:solidFill>
                  <a:srgbClr val="FFFF00"/>
                </a:solidFill>
              </a:rPr>
              <a:t>Granuloma</a:t>
            </a:r>
            <a:r>
              <a:rPr lang="en-US" altLang="en-US" sz="2400" smtClean="0"/>
              <a:t> = Nodular collection of </a:t>
            </a:r>
            <a:r>
              <a:rPr lang="en-US" altLang="en-US" sz="2400" i="1" u="sng" smtClean="0">
                <a:solidFill>
                  <a:srgbClr val="FFFF00"/>
                </a:solidFill>
              </a:rPr>
              <a:t>epithelioid macrophages </a:t>
            </a:r>
            <a:r>
              <a:rPr lang="en-US" altLang="en-US" sz="2400" smtClean="0"/>
              <a:t>surrounded by a rim of lymphocytes</a:t>
            </a:r>
          </a:p>
          <a:p>
            <a:r>
              <a:rPr lang="en-US" altLang="en-US" sz="2400" i="1" u="sng" smtClean="0">
                <a:solidFill>
                  <a:srgbClr val="FFFF00"/>
                </a:solidFill>
              </a:rPr>
              <a:t>Epitheloid macrophages</a:t>
            </a:r>
            <a:r>
              <a:rPr lang="en-US" altLang="en-US" sz="2400" smtClean="0"/>
              <a:t>: squamous cell-like appearance</a:t>
            </a:r>
          </a:p>
          <a:p>
            <a:endParaRPr lang="en-US" altLang="en-US" smtClean="0"/>
          </a:p>
        </p:txBody>
      </p:sp>
      <p:pic>
        <p:nvPicPr>
          <p:cNvPr id="11268" name="Picture 3" descr="granuloma and eithelioid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G:\basics\B__\webpath\jpeg7\infl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41910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it important?</a:t>
            </a:r>
          </a:p>
        </p:txBody>
      </p:sp>
      <p:sp>
        <p:nvSpPr>
          <p:cNvPr id="1229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Granulomas are encountered in certain </a:t>
            </a:r>
            <a:r>
              <a:rPr lang="en-US" smtClean="0">
                <a:solidFill>
                  <a:srgbClr val="FF0000"/>
                </a:solidFill>
              </a:rPr>
              <a:t>specific</a:t>
            </a:r>
            <a:r>
              <a:rPr lang="en-US" smtClean="0"/>
              <a:t> pathologic states.</a:t>
            </a:r>
          </a:p>
          <a:p>
            <a:r>
              <a:rPr lang="en-US" smtClean="0"/>
              <a:t> Recognition of the granulomatous pattern is important because of the </a:t>
            </a:r>
            <a:r>
              <a:rPr lang="en-US" smtClean="0">
                <a:solidFill>
                  <a:srgbClr val="FF0000"/>
                </a:solidFill>
              </a:rPr>
              <a:t>limited number of conditions</a:t>
            </a:r>
            <a:r>
              <a:rPr lang="en-US" smtClean="0"/>
              <a:t> (some life-threatening) that cause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Granulomatous Inflammation</a:t>
            </a:r>
            <a:br>
              <a:rPr lang="en-US" altLang="en-US" smtClean="0"/>
            </a:br>
            <a:r>
              <a:rPr lang="en-US" altLang="en-US" smtClean="0"/>
              <a:t>pathogenesis </a:t>
            </a:r>
            <a:endParaRPr lang="en-US" smtClean="0"/>
          </a:p>
        </p:txBody>
      </p:sp>
      <p:sp>
        <p:nvSpPr>
          <p:cNvPr id="1331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81000" y="2286000"/>
            <a:ext cx="8229600" cy="1939925"/>
          </a:xfrm>
        </p:spPr>
        <p:txBody>
          <a:bodyPr/>
          <a:lstStyle/>
          <a:p>
            <a:r>
              <a:rPr lang="en-US" smtClean="0"/>
              <a:t>Neutrophils ordinarily remove agents that incite an acute inflammatory response. However, there are circumstances in which reactive neutrophils </a:t>
            </a:r>
            <a:r>
              <a:rPr lang="en-US" b="1" i="1" smtClean="0">
                <a:solidFill>
                  <a:srgbClr val="FFFF00"/>
                </a:solidFill>
              </a:rPr>
              <a:t>cannot</a:t>
            </a:r>
            <a:r>
              <a:rPr lang="en-US" smtClean="0"/>
              <a:t> digest the substances that provoke acute inflammation.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smtClean="0"/>
              <a:t>Granulomatous Inflammation</a:t>
            </a:r>
            <a:br>
              <a:rPr lang="en-US" altLang="en-US" sz="3600" smtClean="0"/>
            </a:br>
            <a:r>
              <a:rPr lang="en-US" altLang="en-US" sz="3600" smtClean="0"/>
              <a:t>mechanism</a:t>
            </a:r>
            <a:endParaRPr lang="en-US" sz="3600" smtClean="0"/>
          </a:p>
        </p:txBody>
      </p:sp>
      <p:sp>
        <p:nvSpPr>
          <p:cNvPr id="1433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47800"/>
            <a:ext cx="3657600" cy="4525963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What is the initiating event in </a:t>
            </a:r>
            <a:r>
              <a:rPr lang="en-US" sz="2000" b="1" dirty="0" err="1" smtClean="0">
                <a:solidFill>
                  <a:srgbClr val="FFFF00"/>
                </a:solidFill>
              </a:rPr>
              <a:t>granuloma</a:t>
            </a:r>
            <a:r>
              <a:rPr lang="en-US" sz="2000" b="1" dirty="0" smtClean="0">
                <a:solidFill>
                  <a:srgbClr val="FFFF00"/>
                </a:solidFill>
              </a:rPr>
              <a:t> formation? 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deposition of a </a:t>
            </a:r>
            <a:r>
              <a:rPr lang="en-US" sz="2000" b="1" i="1" u="sng" dirty="0" smtClean="0">
                <a:solidFill>
                  <a:srgbClr val="FFFF00"/>
                </a:solidFill>
              </a:rPr>
              <a:t>indigestible</a:t>
            </a:r>
            <a:r>
              <a:rPr lang="en-US" sz="2000" b="1" dirty="0" smtClean="0"/>
              <a:t> antigenic material</a:t>
            </a:r>
          </a:p>
          <a:p>
            <a:pPr>
              <a:buFontTx/>
              <a:buNone/>
            </a:pPr>
            <a:endParaRPr lang="en-US" sz="2000" i="1" dirty="0" smtClean="0"/>
          </a:p>
          <a:p>
            <a:pPr>
              <a:buFontTx/>
              <a:buNone/>
            </a:pPr>
            <a:r>
              <a:rPr lang="en-US" sz="2400" b="1" i="1" dirty="0" smtClean="0">
                <a:solidFill>
                  <a:srgbClr val="FFFF00"/>
                </a:solidFill>
              </a:rPr>
              <a:t>IFN-</a:t>
            </a:r>
            <a:r>
              <a:rPr lang="en-US" sz="2400" b="1" dirty="0" smtClean="0">
                <a:solidFill>
                  <a:srgbClr val="FFFF00"/>
                </a:solidFill>
              </a:rPr>
              <a:t>γ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released by the CD4</a:t>
            </a:r>
            <a:r>
              <a:rPr lang="en-US" sz="2400" b="1" dirty="0" smtClean="0"/>
              <a:t>+ </a:t>
            </a:r>
            <a:r>
              <a:rPr lang="en-US" sz="2400" b="1" i="1" dirty="0" smtClean="0"/>
              <a:t>T cells of the T</a:t>
            </a:r>
            <a:r>
              <a:rPr lang="en-US" sz="2400" b="1" i="1" baseline="-25000" dirty="0" smtClean="0"/>
              <a:t>H</a:t>
            </a:r>
            <a:r>
              <a:rPr lang="en-US" sz="2400" b="1" i="1" dirty="0" smtClean="0"/>
              <a:t>1 subset is crucial in activating macrophages.</a:t>
            </a:r>
            <a:r>
              <a:rPr lang="en-US" sz="2400" b="1" dirty="0" smtClean="0"/>
              <a:t>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038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41" name="رابط كسهم مستقيم 6"/>
          <p:cNvCxnSpPr>
            <a:cxnSpLocks noChangeShapeType="1"/>
          </p:cNvCxnSpPr>
          <p:nvPr/>
        </p:nvCxnSpPr>
        <p:spPr bwMode="auto">
          <a:xfrm flipV="1">
            <a:off x="3962400" y="2590800"/>
            <a:ext cx="16002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342" name="مستطيل 5"/>
          <p:cNvSpPr>
            <a:spLocks noChangeArrowheads="1"/>
          </p:cNvSpPr>
          <p:nvPr/>
        </p:nvSpPr>
        <p:spPr bwMode="auto">
          <a:xfrm>
            <a:off x="4572000" y="63341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 sz="2800">
                <a:latin typeface="Franklin Gothic Book" pitchFamily="34" charset="0"/>
              </a:rPr>
              <a:t>Type IV hypersensitvity </a:t>
            </a:r>
          </a:p>
        </p:txBody>
      </p:sp>
      <p:pic>
        <p:nvPicPr>
          <p:cNvPr id="14343" name="Ink 6"/>
          <p:cNvPicPr>
            <a:picLocks noRot="1" noChangeAspect="1" noEditPoints="1"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238" y="3881438"/>
            <a:ext cx="388937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nk 3"/>
          <p:cNvPicPr>
            <a:picLocks noRot="1" noChangeAspect="1" noEditPoints="1"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220913"/>
            <a:ext cx="3889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536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smtClean="0"/>
          </a:p>
          <a:p>
            <a:pPr>
              <a:buFontTx/>
              <a:buAutoNum type="arabicPeriod"/>
            </a:pPr>
            <a:r>
              <a:rPr lang="en-US" sz="2400" smtClean="0"/>
              <a:t>When macrophages have successfully phagocytosed the injurious agent but it survives inside them. </a:t>
            </a:r>
          </a:p>
          <a:p>
            <a:pPr>
              <a:buFontTx/>
              <a:buAutoNum type="arabicPeriod"/>
            </a:pPr>
            <a:endParaRPr lang="en-US" sz="2400" smtClean="0"/>
          </a:p>
          <a:p>
            <a:pPr>
              <a:buFontTx/>
              <a:buAutoNum type="arabicPeriod"/>
            </a:pPr>
            <a:r>
              <a:rPr lang="en-US" sz="2400" smtClean="0"/>
              <a:t>When an active T lymphocyte-mediated cellular immune response occurs. Lymphokines produced by activated T lymphocytes inhibit migration of macrophages and cause them to aggregate in the area of injury and form granulomas.</a:t>
            </a:r>
          </a:p>
          <a:p>
            <a:endParaRPr lang="en-US" smtClean="0"/>
          </a:p>
        </p:txBody>
      </p:sp>
      <p:sp>
        <p:nvSpPr>
          <p:cNvPr id="4" name="مستطيل 3"/>
          <p:cNvSpPr/>
          <p:nvPr/>
        </p:nvSpPr>
        <p:spPr>
          <a:xfrm>
            <a:off x="2057400" y="1066800"/>
            <a:ext cx="44958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Epithelioid</a:t>
            </a:r>
            <a:r>
              <a:rPr lang="en-US" sz="2800" dirty="0"/>
              <a:t> cell </a:t>
            </a:r>
            <a:r>
              <a:rPr lang="en-US" sz="2800" dirty="0" err="1"/>
              <a:t>granulomas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1</Template>
  <TotalTime>507</TotalTime>
  <Words>591</Words>
  <Application>Microsoft Office PowerPoint</Application>
  <PresentationFormat>On-screen Show (4:3)</PresentationFormat>
  <Paragraphs>153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Franklin Gothic Book</vt:lpstr>
      <vt:lpstr>Arial</vt:lpstr>
      <vt:lpstr>Franklin Gothic Medium</vt:lpstr>
      <vt:lpstr>Wingdings 2</vt:lpstr>
      <vt:lpstr>Calibri</vt:lpstr>
      <vt:lpstr>Wingdings</vt:lpstr>
      <vt:lpstr>Times</vt:lpstr>
      <vt:lpstr>Arial Black</vt:lpstr>
      <vt:lpstr>Theme 1</vt:lpstr>
      <vt:lpstr>GRANULOMATOUS INFLAMMATION    </vt:lpstr>
      <vt:lpstr>Slide 2</vt:lpstr>
      <vt:lpstr>OBJECTIVES AND KEY PRINCIPLES TO BE TAUGHT: </vt:lpstr>
      <vt:lpstr>Granulomatous inflammation</vt:lpstr>
      <vt:lpstr>Slide 5</vt:lpstr>
      <vt:lpstr>Why is it important?</vt:lpstr>
      <vt:lpstr>Granulomatous Inflammation pathogenesis </vt:lpstr>
      <vt:lpstr>Granulomatous Inflammation mechanism</vt:lpstr>
      <vt:lpstr>Slide 9</vt:lpstr>
      <vt:lpstr>Pathogenesis  There are two types of granulomas </vt:lpstr>
      <vt:lpstr>Slide 11</vt:lpstr>
      <vt:lpstr>Slide 12</vt:lpstr>
      <vt:lpstr>Granuloma</vt:lpstr>
      <vt:lpstr>Slide 14</vt:lpstr>
      <vt:lpstr>Granulomatous Inflammation  Causes</vt:lpstr>
      <vt:lpstr>Tuberculosis    Mycobacterum tuberculosis </vt:lpstr>
      <vt:lpstr>Pathogenesis of TB</vt:lpstr>
      <vt:lpstr>Tuberculosis </vt:lpstr>
      <vt:lpstr>Slide 19</vt:lpstr>
      <vt:lpstr>Sputum , TB bacilli </vt:lpstr>
      <vt:lpstr>Slide 21</vt:lpstr>
      <vt:lpstr>Slide 22</vt:lpstr>
      <vt:lpstr>Slide 23</vt:lpstr>
      <vt:lpstr>Slide 24</vt:lpstr>
      <vt:lpstr>Slide 25</vt:lpstr>
      <vt:lpstr>Match A and B</vt:lpstr>
      <vt:lpstr>Langerhan’s` cells</vt:lpstr>
      <vt:lpstr>Slide 28</vt:lpstr>
      <vt:lpstr> TAKE HOME MESSAGES: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GRANULOMATOUS INFLAMMATION Lecture1</dc:title>
  <dc:creator>Dr.Maha Arafah</dc:creator>
  <cp:lastModifiedBy>Dr.Maha</cp:lastModifiedBy>
  <cp:revision>54</cp:revision>
  <dcterms:created xsi:type="dcterms:W3CDTF">2010-10-07T12:49:56Z</dcterms:created>
  <dcterms:modified xsi:type="dcterms:W3CDTF">2014-10-25T22:17:17Z</dcterms:modified>
</cp:coreProperties>
</file>