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67"/>
  </p:notesMasterIdLst>
  <p:sldIdLst>
    <p:sldId id="256" r:id="rId2"/>
    <p:sldId id="260" r:id="rId3"/>
    <p:sldId id="341" r:id="rId4"/>
    <p:sldId id="259" r:id="rId5"/>
    <p:sldId id="258" r:id="rId6"/>
    <p:sldId id="378" r:id="rId7"/>
    <p:sldId id="350" r:id="rId8"/>
    <p:sldId id="264" r:id="rId9"/>
    <p:sldId id="269" r:id="rId10"/>
    <p:sldId id="352" r:id="rId11"/>
    <p:sldId id="270" r:id="rId12"/>
    <p:sldId id="272" r:id="rId13"/>
    <p:sldId id="273" r:id="rId14"/>
    <p:sldId id="274" r:id="rId15"/>
    <p:sldId id="279" r:id="rId16"/>
    <p:sldId id="280" r:id="rId17"/>
    <p:sldId id="275" r:id="rId18"/>
    <p:sldId id="277" r:id="rId19"/>
    <p:sldId id="276" r:id="rId20"/>
    <p:sldId id="353" r:id="rId21"/>
    <p:sldId id="351" r:id="rId22"/>
    <p:sldId id="281" r:id="rId23"/>
    <p:sldId id="343" r:id="rId24"/>
    <p:sldId id="282" r:id="rId25"/>
    <p:sldId id="342" r:id="rId26"/>
    <p:sldId id="344" r:id="rId27"/>
    <p:sldId id="354" r:id="rId28"/>
    <p:sldId id="283" r:id="rId29"/>
    <p:sldId id="314" r:id="rId30"/>
    <p:sldId id="316" r:id="rId31"/>
    <p:sldId id="315" r:id="rId32"/>
    <p:sldId id="317" r:id="rId33"/>
    <p:sldId id="321" r:id="rId34"/>
    <p:sldId id="322" r:id="rId35"/>
    <p:sldId id="320" r:id="rId36"/>
    <p:sldId id="345" r:id="rId37"/>
    <p:sldId id="346" r:id="rId38"/>
    <p:sldId id="347" r:id="rId39"/>
    <p:sldId id="348" r:id="rId40"/>
    <p:sldId id="323" r:id="rId41"/>
    <p:sldId id="355" r:id="rId42"/>
    <p:sldId id="356" r:id="rId43"/>
    <p:sldId id="357" r:id="rId44"/>
    <p:sldId id="358" r:id="rId45"/>
    <p:sldId id="359" r:id="rId46"/>
    <p:sldId id="360" r:id="rId47"/>
    <p:sldId id="361" r:id="rId48"/>
    <p:sldId id="362" r:id="rId49"/>
    <p:sldId id="364" r:id="rId50"/>
    <p:sldId id="380" r:id="rId51"/>
    <p:sldId id="363" r:id="rId52"/>
    <p:sldId id="365" r:id="rId53"/>
    <p:sldId id="366" r:id="rId54"/>
    <p:sldId id="367" r:id="rId55"/>
    <p:sldId id="368" r:id="rId56"/>
    <p:sldId id="369" r:id="rId57"/>
    <p:sldId id="370" r:id="rId58"/>
    <p:sldId id="371" r:id="rId59"/>
    <p:sldId id="372" r:id="rId60"/>
    <p:sldId id="373" r:id="rId61"/>
    <p:sldId id="374" r:id="rId62"/>
    <p:sldId id="375" r:id="rId63"/>
    <p:sldId id="376" r:id="rId64"/>
    <p:sldId id="377" r:id="rId65"/>
    <p:sldId id="379" r:id="rId66"/>
  </p:sldIdLst>
  <p:sldSz cx="9144000" cy="6858000" type="screen4x3"/>
  <p:notesSz cx="6858000" cy="9144000"/>
  <p:defaultTextStyle>
    <a:defPPr>
      <a:defRPr lang="en-US"/>
    </a:defPPr>
    <a:lvl1pPr algn="r" rtl="1"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500" autoAdjust="0"/>
  </p:normalViewPr>
  <p:slideViewPr>
    <p:cSldViewPr>
      <p:cViewPr varScale="1">
        <p:scale>
          <a:sx n="63" d="100"/>
          <a:sy n="63" d="100"/>
        </p:scale>
        <p:origin x="-137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6" d="100"/>
        <a:sy n="7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cs typeface="Arial" charset="0"/>
              </a:defRPr>
            </a:lvl1pPr>
          </a:lstStyle>
          <a:p>
            <a:pPr>
              <a:defRPr/>
            </a:pPr>
            <a:fld id="{E19E8BCE-830D-4602-8CAB-402D8384C26A}" type="datetimeFigureOut">
              <a:rPr lang="en-US"/>
              <a:pPr>
                <a:defRPr/>
              </a:pPr>
              <a:t>11/2/2014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rtl="0">
              <a:defRPr sz="1200"/>
            </a:lvl1pPr>
          </a:lstStyle>
          <a:p>
            <a:fld id="{CF631CE3-7B83-44EA-9B87-8BF184F6868A}" type="slidenum">
              <a:rPr lang="en-US"/>
              <a:pPr/>
              <a:t>‹#›</a:t>
            </a:fld>
            <a:endParaRPr lang="en-US"/>
          </a:p>
        </p:txBody>
      </p:sp>
    </p:spTree>
    <p:extLst>
      <p:ext uri="{BB962C8B-B14F-4D97-AF65-F5344CB8AC3E}">
        <p14:creationId xmlns:p14="http://schemas.microsoft.com/office/powerpoint/2010/main" val="13042174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631CE3-7B83-44EA-9B87-8BF184F6868A}" type="slidenum">
              <a:rPr lang="en-US" smtClean="0"/>
              <a:pPr/>
              <a:t>1</a:t>
            </a:fld>
            <a:endParaRPr lang="en-US"/>
          </a:p>
        </p:txBody>
      </p:sp>
    </p:spTree>
    <p:extLst>
      <p:ext uri="{BB962C8B-B14F-4D97-AF65-F5344CB8AC3E}">
        <p14:creationId xmlns:p14="http://schemas.microsoft.com/office/powerpoint/2010/main" val="1896723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a:solidFill>
                  <a:schemeClr val="tx1"/>
                </a:solidFill>
                <a:latin typeface="Garamond" panose="02020404030301010803" pitchFamily="18" charset="0"/>
                <a:cs typeface="Arial" panose="020B0604020202020204" pitchFamily="34" charset="0"/>
              </a:defRPr>
            </a:lvl1pPr>
            <a:lvl2pPr marL="742950" indent="-285750" algn="l" rtl="0" eaLnBrk="0" hangingPunct="0">
              <a:defRPr>
                <a:solidFill>
                  <a:schemeClr val="tx1"/>
                </a:solidFill>
                <a:latin typeface="Garamond" panose="02020404030301010803" pitchFamily="18" charset="0"/>
                <a:cs typeface="Arial" panose="020B0604020202020204" pitchFamily="34" charset="0"/>
              </a:defRPr>
            </a:lvl2pPr>
            <a:lvl3pPr marL="1143000" indent="-228600" algn="l" rtl="0" eaLnBrk="0" hangingPunct="0">
              <a:defRPr>
                <a:solidFill>
                  <a:schemeClr val="tx1"/>
                </a:solidFill>
                <a:latin typeface="Garamond" panose="02020404030301010803" pitchFamily="18" charset="0"/>
                <a:cs typeface="Arial" panose="020B0604020202020204" pitchFamily="34" charset="0"/>
              </a:defRPr>
            </a:lvl3pPr>
            <a:lvl4pPr marL="1600200" indent="-228600" algn="l" rtl="0" eaLnBrk="0" hangingPunct="0">
              <a:defRPr>
                <a:solidFill>
                  <a:schemeClr val="tx1"/>
                </a:solidFill>
                <a:latin typeface="Garamond" panose="02020404030301010803" pitchFamily="18" charset="0"/>
                <a:cs typeface="Arial" panose="020B0604020202020204" pitchFamily="34" charset="0"/>
              </a:defRPr>
            </a:lvl4pPr>
            <a:lvl5pPr marL="2057400" indent="-228600" algn="l" rtl="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eaLnBrk="1" hangingPunct="1"/>
            <a:fld id="{6356A494-884C-4C3F-B649-3BA962BF5D55}" type="slidenum">
              <a:rPr lang="en-US"/>
              <a:pPr algn="r" eaLnBrk="1" hangingPunct="1"/>
              <a:t>39</a:t>
            </a:fld>
            <a:endParaRPr lang="en-US"/>
          </a:p>
        </p:txBody>
      </p:sp>
    </p:spTree>
    <p:extLst>
      <p:ext uri="{BB962C8B-B14F-4D97-AF65-F5344CB8AC3E}">
        <p14:creationId xmlns:p14="http://schemas.microsoft.com/office/powerpoint/2010/main" val="3214012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ar-SA"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30DA382-84A8-4188-A560-55C025DD0D5C}" type="slidenum">
              <a:rPr lang="en-US"/>
              <a:pPr/>
              <a:t>57</a:t>
            </a:fld>
            <a:endParaRPr lang="en-US"/>
          </a:p>
        </p:txBody>
      </p:sp>
    </p:spTree>
    <p:extLst>
      <p:ext uri="{BB962C8B-B14F-4D97-AF65-F5344CB8AC3E}">
        <p14:creationId xmlns:p14="http://schemas.microsoft.com/office/powerpoint/2010/main" val="562204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2CABF02-D76E-4DA5-BE2F-E90FD70D799F}" type="slidenum">
              <a:rPr lang="en-US"/>
              <a:pPr/>
              <a:t>58</a:t>
            </a:fld>
            <a:endParaRPr lang="en-US"/>
          </a:p>
        </p:txBody>
      </p:sp>
      <p:sp>
        <p:nvSpPr>
          <p:cNvPr id="6349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3492"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a:spcBef>
                <a:spcPct val="0"/>
              </a:spcBef>
            </a:pPr>
            <a:endParaRPr lang="ar-SA" smtClean="0"/>
          </a:p>
        </p:txBody>
      </p:sp>
    </p:spTree>
    <p:extLst>
      <p:ext uri="{BB962C8B-B14F-4D97-AF65-F5344CB8AC3E}">
        <p14:creationId xmlns:p14="http://schemas.microsoft.com/office/powerpoint/2010/main" val="918233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ECBBD9A-A993-4041-8CA0-9CD9DC768E24}" type="slidenum">
              <a:rPr lang="en-US"/>
              <a:pPr/>
              <a:t>59</a:t>
            </a:fld>
            <a:endParaRPr lang="en-US"/>
          </a:p>
        </p:txBody>
      </p:sp>
      <p:sp>
        <p:nvSpPr>
          <p:cNvPr id="6451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4516"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a:spcBef>
                <a:spcPct val="0"/>
              </a:spcBef>
            </a:pPr>
            <a:endParaRPr lang="ar-SA" smtClean="0"/>
          </a:p>
        </p:txBody>
      </p:sp>
    </p:spTree>
    <p:extLst>
      <p:ext uri="{BB962C8B-B14F-4D97-AF65-F5344CB8AC3E}">
        <p14:creationId xmlns:p14="http://schemas.microsoft.com/office/powerpoint/2010/main" val="3346056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B75E0AE-DE41-4D02-9B15-F8611E1BB383}" type="slidenum">
              <a:rPr lang="en-US"/>
              <a:pPr/>
              <a:t>60</a:t>
            </a:fld>
            <a:endParaRPr lang="en-US"/>
          </a:p>
        </p:txBody>
      </p:sp>
      <p:sp>
        <p:nvSpPr>
          <p:cNvPr id="6553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554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a:spcBef>
                <a:spcPct val="0"/>
              </a:spcBef>
            </a:pPr>
            <a:endParaRPr lang="ar-SA" smtClean="0"/>
          </a:p>
        </p:txBody>
      </p:sp>
    </p:spTree>
    <p:extLst>
      <p:ext uri="{BB962C8B-B14F-4D97-AF65-F5344CB8AC3E}">
        <p14:creationId xmlns:p14="http://schemas.microsoft.com/office/powerpoint/2010/main" val="4039380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7F18DDC-58E0-4458-9188-A4984CA0EAEE}" type="slidenum">
              <a:rPr lang="en-US"/>
              <a:pPr/>
              <a:t>61</a:t>
            </a:fld>
            <a:endParaRPr lang="en-US"/>
          </a:p>
        </p:txBody>
      </p:sp>
      <p:sp>
        <p:nvSpPr>
          <p:cNvPr id="6656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656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a:spcBef>
                <a:spcPct val="0"/>
              </a:spcBef>
            </a:pPr>
            <a:endParaRPr lang="ar-SA" smtClean="0"/>
          </a:p>
        </p:txBody>
      </p:sp>
    </p:spTree>
    <p:extLst>
      <p:ext uri="{BB962C8B-B14F-4D97-AF65-F5344CB8AC3E}">
        <p14:creationId xmlns:p14="http://schemas.microsoft.com/office/powerpoint/2010/main" val="1931962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C6DFD21-742F-4D50-B4D6-3406DB896E56}" type="slidenum">
              <a:rPr lang="en-US"/>
              <a:pPr/>
              <a:t>62</a:t>
            </a:fld>
            <a:endParaRPr lang="en-US"/>
          </a:p>
        </p:txBody>
      </p:sp>
      <p:sp>
        <p:nvSpPr>
          <p:cNvPr id="6758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7588"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a:spcBef>
                <a:spcPct val="0"/>
              </a:spcBef>
            </a:pPr>
            <a:endParaRPr lang="ar-SA" smtClean="0"/>
          </a:p>
        </p:txBody>
      </p:sp>
    </p:spTree>
    <p:extLst>
      <p:ext uri="{BB962C8B-B14F-4D97-AF65-F5344CB8AC3E}">
        <p14:creationId xmlns:p14="http://schemas.microsoft.com/office/powerpoint/2010/main" val="3371729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E03BA18-AEBC-4CAF-9F5A-E5BED806CA83}" type="slidenum">
              <a:rPr lang="en-US"/>
              <a:pPr/>
              <a:t>63</a:t>
            </a:fld>
            <a:endParaRPr lang="en-US"/>
          </a:p>
        </p:txBody>
      </p:sp>
      <p:sp>
        <p:nvSpPr>
          <p:cNvPr id="6861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8612"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a:spcBef>
                <a:spcPct val="0"/>
              </a:spcBef>
            </a:pPr>
            <a:endParaRPr lang="ar-SA" smtClean="0"/>
          </a:p>
        </p:txBody>
      </p:sp>
    </p:spTree>
    <p:extLst>
      <p:ext uri="{BB962C8B-B14F-4D97-AF65-F5344CB8AC3E}">
        <p14:creationId xmlns:p14="http://schemas.microsoft.com/office/powerpoint/2010/main" val="944296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b="1" smtClean="0">
                <a:cs typeface="Arial" panose="020B0604020202020204" pitchFamily="34" charset="0"/>
              </a:rPr>
              <a:t>Cervical </a:t>
            </a:r>
            <a:r>
              <a:rPr lang="pl-PL" b="1" smtClean="0">
                <a:cs typeface="Arial" panose="020B0604020202020204" pitchFamily="34" charset="0"/>
              </a:rPr>
              <a:t>SC </a:t>
            </a:r>
            <a:r>
              <a:rPr lang="en-US" b="1" smtClean="0">
                <a:cs typeface="Arial" panose="020B0604020202020204" pitchFamily="34" charset="0"/>
              </a:rPr>
              <a:t>carcinoma - infiltrating</a:t>
            </a:r>
            <a:endParaRPr lang="en-US" smtClean="0">
              <a:cs typeface="Arial" panose="020B0604020202020204" pitchFamily="34" charset="0"/>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8A15EDD-731C-47E9-A3A4-FF6BE544025A}" type="slidenum">
              <a:rPr lang="ar-SA" altLang="en-US"/>
              <a:pPr/>
              <a:t>64</a:t>
            </a:fld>
            <a:endParaRPr lang="en-US" altLang="en-US"/>
          </a:p>
        </p:txBody>
      </p:sp>
    </p:spTree>
    <p:extLst>
      <p:ext uri="{BB962C8B-B14F-4D97-AF65-F5344CB8AC3E}">
        <p14:creationId xmlns:p14="http://schemas.microsoft.com/office/powerpoint/2010/main" val="871966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a:solidFill>
                  <a:schemeClr val="tx1"/>
                </a:solidFill>
                <a:latin typeface="Garamond" panose="02020404030301010803" pitchFamily="18" charset="0"/>
                <a:cs typeface="Arial" panose="020B0604020202020204" pitchFamily="34" charset="0"/>
              </a:defRPr>
            </a:lvl1pPr>
            <a:lvl2pPr marL="742950" indent="-285750" algn="l" rtl="0" eaLnBrk="0" hangingPunct="0">
              <a:defRPr>
                <a:solidFill>
                  <a:schemeClr val="tx1"/>
                </a:solidFill>
                <a:latin typeface="Garamond" panose="02020404030301010803" pitchFamily="18" charset="0"/>
                <a:cs typeface="Arial" panose="020B0604020202020204" pitchFamily="34" charset="0"/>
              </a:defRPr>
            </a:lvl2pPr>
            <a:lvl3pPr marL="1143000" indent="-228600" algn="l" rtl="0" eaLnBrk="0" hangingPunct="0">
              <a:defRPr>
                <a:solidFill>
                  <a:schemeClr val="tx1"/>
                </a:solidFill>
                <a:latin typeface="Garamond" panose="02020404030301010803" pitchFamily="18" charset="0"/>
                <a:cs typeface="Arial" panose="020B0604020202020204" pitchFamily="34" charset="0"/>
              </a:defRPr>
            </a:lvl3pPr>
            <a:lvl4pPr marL="1600200" indent="-228600" algn="l" rtl="0" eaLnBrk="0" hangingPunct="0">
              <a:defRPr>
                <a:solidFill>
                  <a:schemeClr val="tx1"/>
                </a:solidFill>
                <a:latin typeface="Garamond" panose="02020404030301010803" pitchFamily="18" charset="0"/>
                <a:cs typeface="Arial" panose="020B0604020202020204" pitchFamily="34" charset="0"/>
              </a:defRPr>
            </a:lvl4pPr>
            <a:lvl5pPr marL="2057400" indent="-228600" algn="l" rtl="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eaLnBrk="1" hangingPunct="1"/>
            <a:fld id="{DF2BF0D8-3859-474B-AF1B-A77045966FB3}" type="slidenum">
              <a:rPr lang="en-US"/>
              <a:pPr algn="r" eaLnBrk="1" hangingPunct="1"/>
              <a:t>3</a:t>
            </a:fld>
            <a:endParaRPr lang="en-US"/>
          </a:p>
        </p:txBody>
      </p:sp>
    </p:spTree>
    <p:extLst>
      <p:ext uri="{BB962C8B-B14F-4D97-AF65-F5344CB8AC3E}">
        <p14:creationId xmlns:p14="http://schemas.microsoft.com/office/powerpoint/2010/main" val="906768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a:solidFill>
                  <a:schemeClr val="tx1"/>
                </a:solidFill>
                <a:latin typeface="Garamond" panose="02020404030301010803" pitchFamily="18" charset="0"/>
                <a:cs typeface="Arial" panose="020B0604020202020204" pitchFamily="34" charset="0"/>
              </a:defRPr>
            </a:lvl1pPr>
            <a:lvl2pPr marL="742950" indent="-285750" algn="l" rtl="0" eaLnBrk="0" hangingPunct="0">
              <a:defRPr>
                <a:solidFill>
                  <a:schemeClr val="tx1"/>
                </a:solidFill>
                <a:latin typeface="Garamond" panose="02020404030301010803" pitchFamily="18" charset="0"/>
                <a:cs typeface="Arial" panose="020B0604020202020204" pitchFamily="34" charset="0"/>
              </a:defRPr>
            </a:lvl2pPr>
            <a:lvl3pPr marL="1143000" indent="-228600" algn="l" rtl="0" eaLnBrk="0" hangingPunct="0">
              <a:defRPr>
                <a:solidFill>
                  <a:schemeClr val="tx1"/>
                </a:solidFill>
                <a:latin typeface="Garamond" panose="02020404030301010803" pitchFamily="18" charset="0"/>
                <a:cs typeface="Arial" panose="020B0604020202020204" pitchFamily="34" charset="0"/>
              </a:defRPr>
            </a:lvl3pPr>
            <a:lvl4pPr marL="1600200" indent="-228600" algn="l" rtl="0" eaLnBrk="0" hangingPunct="0">
              <a:defRPr>
                <a:solidFill>
                  <a:schemeClr val="tx1"/>
                </a:solidFill>
                <a:latin typeface="Garamond" panose="02020404030301010803" pitchFamily="18" charset="0"/>
                <a:cs typeface="Arial" panose="020B0604020202020204" pitchFamily="34" charset="0"/>
              </a:defRPr>
            </a:lvl4pPr>
            <a:lvl5pPr marL="2057400" indent="-228600" algn="l" rtl="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eaLnBrk="1" hangingPunct="1"/>
            <a:fld id="{9F87CD79-2714-45FA-B956-72339E4407CB}" type="slidenum">
              <a:rPr lang="en-US"/>
              <a:pPr algn="r" eaLnBrk="1" hangingPunct="1"/>
              <a:t>23</a:t>
            </a:fld>
            <a:endParaRPr lang="en-US"/>
          </a:p>
        </p:txBody>
      </p:sp>
    </p:spTree>
    <p:extLst>
      <p:ext uri="{BB962C8B-B14F-4D97-AF65-F5344CB8AC3E}">
        <p14:creationId xmlns:p14="http://schemas.microsoft.com/office/powerpoint/2010/main" val="185541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a:solidFill>
                  <a:schemeClr val="tx1"/>
                </a:solidFill>
                <a:latin typeface="Garamond" panose="02020404030301010803" pitchFamily="18" charset="0"/>
                <a:cs typeface="Arial" panose="020B0604020202020204" pitchFamily="34" charset="0"/>
              </a:defRPr>
            </a:lvl1pPr>
            <a:lvl2pPr marL="742950" indent="-285750" algn="l" rtl="0" eaLnBrk="0" hangingPunct="0">
              <a:defRPr>
                <a:solidFill>
                  <a:schemeClr val="tx1"/>
                </a:solidFill>
                <a:latin typeface="Garamond" panose="02020404030301010803" pitchFamily="18" charset="0"/>
                <a:cs typeface="Arial" panose="020B0604020202020204" pitchFamily="34" charset="0"/>
              </a:defRPr>
            </a:lvl2pPr>
            <a:lvl3pPr marL="1143000" indent="-228600" algn="l" rtl="0" eaLnBrk="0" hangingPunct="0">
              <a:defRPr>
                <a:solidFill>
                  <a:schemeClr val="tx1"/>
                </a:solidFill>
                <a:latin typeface="Garamond" panose="02020404030301010803" pitchFamily="18" charset="0"/>
                <a:cs typeface="Arial" panose="020B0604020202020204" pitchFamily="34" charset="0"/>
              </a:defRPr>
            </a:lvl3pPr>
            <a:lvl4pPr marL="1600200" indent="-228600" algn="l" rtl="0" eaLnBrk="0" hangingPunct="0">
              <a:defRPr>
                <a:solidFill>
                  <a:schemeClr val="tx1"/>
                </a:solidFill>
                <a:latin typeface="Garamond" panose="02020404030301010803" pitchFamily="18" charset="0"/>
                <a:cs typeface="Arial" panose="020B0604020202020204" pitchFamily="34" charset="0"/>
              </a:defRPr>
            </a:lvl4pPr>
            <a:lvl5pPr marL="2057400" indent="-228600" algn="l" rtl="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eaLnBrk="1" hangingPunct="1"/>
            <a:fld id="{C6444D72-4677-4B49-AB53-7E1D120CAFF1}" type="slidenum">
              <a:rPr lang="en-US"/>
              <a:pPr algn="r" eaLnBrk="1" hangingPunct="1"/>
              <a:t>25</a:t>
            </a:fld>
            <a:endParaRPr lang="en-US"/>
          </a:p>
        </p:txBody>
      </p:sp>
    </p:spTree>
    <p:extLst>
      <p:ext uri="{BB962C8B-B14F-4D97-AF65-F5344CB8AC3E}">
        <p14:creationId xmlns:p14="http://schemas.microsoft.com/office/powerpoint/2010/main" val="298888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a:solidFill>
                  <a:schemeClr val="tx1"/>
                </a:solidFill>
                <a:latin typeface="Garamond" panose="02020404030301010803" pitchFamily="18" charset="0"/>
                <a:cs typeface="Arial" panose="020B0604020202020204" pitchFamily="34" charset="0"/>
              </a:defRPr>
            </a:lvl1pPr>
            <a:lvl2pPr marL="742950" indent="-285750" algn="l" rtl="0" eaLnBrk="0" hangingPunct="0">
              <a:defRPr>
                <a:solidFill>
                  <a:schemeClr val="tx1"/>
                </a:solidFill>
                <a:latin typeface="Garamond" panose="02020404030301010803" pitchFamily="18" charset="0"/>
                <a:cs typeface="Arial" panose="020B0604020202020204" pitchFamily="34" charset="0"/>
              </a:defRPr>
            </a:lvl2pPr>
            <a:lvl3pPr marL="1143000" indent="-228600" algn="l" rtl="0" eaLnBrk="0" hangingPunct="0">
              <a:defRPr>
                <a:solidFill>
                  <a:schemeClr val="tx1"/>
                </a:solidFill>
                <a:latin typeface="Garamond" panose="02020404030301010803" pitchFamily="18" charset="0"/>
                <a:cs typeface="Arial" panose="020B0604020202020204" pitchFamily="34" charset="0"/>
              </a:defRPr>
            </a:lvl3pPr>
            <a:lvl4pPr marL="1600200" indent="-228600" algn="l" rtl="0" eaLnBrk="0" hangingPunct="0">
              <a:defRPr>
                <a:solidFill>
                  <a:schemeClr val="tx1"/>
                </a:solidFill>
                <a:latin typeface="Garamond" panose="02020404030301010803" pitchFamily="18" charset="0"/>
                <a:cs typeface="Arial" panose="020B0604020202020204" pitchFamily="34" charset="0"/>
              </a:defRPr>
            </a:lvl4pPr>
            <a:lvl5pPr marL="2057400" indent="-228600" algn="l" rtl="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eaLnBrk="1" hangingPunct="1"/>
            <a:fld id="{EEC9346B-4DCC-4FAD-BCE3-B61D38525D1B}" type="slidenum">
              <a:rPr lang="en-US"/>
              <a:pPr algn="r" eaLnBrk="1" hangingPunct="1"/>
              <a:t>26</a:t>
            </a:fld>
            <a:endParaRPr lang="en-US"/>
          </a:p>
        </p:txBody>
      </p:sp>
    </p:spTree>
    <p:extLst>
      <p:ext uri="{BB962C8B-B14F-4D97-AF65-F5344CB8AC3E}">
        <p14:creationId xmlns:p14="http://schemas.microsoft.com/office/powerpoint/2010/main" val="3857277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a:solidFill>
                  <a:schemeClr val="tx1"/>
                </a:solidFill>
                <a:latin typeface="Garamond" panose="02020404030301010803" pitchFamily="18" charset="0"/>
                <a:cs typeface="Arial" panose="020B0604020202020204" pitchFamily="34" charset="0"/>
              </a:defRPr>
            </a:lvl1pPr>
            <a:lvl2pPr marL="742950" indent="-285750" algn="l" rtl="0" eaLnBrk="0" hangingPunct="0">
              <a:defRPr>
                <a:solidFill>
                  <a:schemeClr val="tx1"/>
                </a:solidFill>
                <a:latin typeface="Garamond" panose="02020404030301010803" pitchFamily="18" charset="0"/>
                <a:cs typeface="Arial" panose="020B0604020202020204" pitchFamily="34" charset="0"/>
              </a:defRPr>
            </a:lvl2pPr>
            <a:lvl3pPr marL="1143000" indent="-228600" algn="l" rtl="0" eaLnBrk="0" hangingPunct="0">
              <a:defRPr>
                <a:solidFill>
                  <a:schemeClr val="tx1"/>
                </a:solidFill>
                <a:latin typeface="Garamond" panose="02020404030301010803" pitchFamily="18" charset="0"/>
                <a:cs typeface="Arial" panose="020B0604020202020204" pitchFamily="34" charset="0"/>
              </a:defRPr>
            </a:lvl3pPr>
            <a:lvl4pPr marL="1600200" indent="-228600" algn="l" rtl="0" eaLnBrk="0" hangingPunct="0">
              <a:defRPr>
                <a:solidFill>
                  <a:schemeClr val="tx1"/>
                </a:solidFill>
                <a:latin typeface="Garamond" panose="02020404030301010803" pitchFamily="18" charset="0"/>
                <a:cs typeface="Arial" panose="020B0604020202020204" pitchFamily="34" charset="0"/>
              </a:defRPr>
            </a:lvl4pPr>
            <a:lvl5pPr marL="2057400" indent="-228600" algn="l" rtl="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eaLnBrk="1" hangingPunct="1"/>
            <a:fld id="{133AAB57-F4A0-4708-B39B-36FDED0754AF}" type="slidenum">
              <a:rPr lang="en-US"/>
              <a:pPr algn="r" eaLnBrk="1" hangingPunct="1"/>
              <a:t>27</a:t>
            </a:fld>
            <a:endParaRPr lang="en-US"/>
          </a:p>
        </p:txBody>
      </p:sp>
    </p:spTree>
    <p:extLst>
      <p:ext uri="{BB962C8B-B14F-4D97-AF65-F5344CB8AC3E}">
        <p14:creationId xmlns:p14="http://schemas.microsoft.com/office/powerpoint/2010/main" val="1330912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a:solidFill>
                  <a:schemeClr val="tx1"/>
                </a:solidFill>
                <a:latin typeface="Garamond" panose="02020404030301010803" pitchFamily="18" charset="0"/>
                <a:cs typeface="Arial" panose="020B0604020202020204" pitchFamily="34" charset="0"/>
              </a:defRPr>
            </a:lvl1pPr>
            <a:lvl2pPr marL="742950" indent="-285750" algn="l" rtl="0" eaLnBrk="0" hangingPunct="0">
              <a:defRPr>
                <a:solidFill>
                  <a:schemeClr val="tx1"/>
                </a:solidFill>
                <a:latin typeface="Garamond" panose="02020404030301010803" pitchFamily="18" charset="0"/>
                <a:cs typeface="Arial" panose="020B0604020202020204" pitchFamily="34" charset="0"/>
              </a:defRPr>
            </a:lvl2pPr>
            <a:lvl3pPr marL="1143000" indent="-228600" algn="l" rtl="0" eaLnBrk="0" hangingPunct="0">
              <a:defRPr>
                <a:solidFill>
                  <a:schemeClr val="tx1"/>
                </a:solidFill>
                <a:latin typeface="Garamond" panose="02020404030301010803" pitchFamily="18" charset="0"/>
                <a:cs typeface="Arial" panose="020B0604020202020204" pitchFamily="34" charset="0"/>
              </a:defRPr>
            </a:lvl3pPr>
            <a:lvl4pPr marL="1600200" indent="-228600" algn="l" rtl="0" eaLnBrk="0" hangingPunct="0">
              <a:defRPr>
                <a:solidFill>
                  <a:schemeClr val="tx1"/>
                </a:solidFill>
                <a:latin typeface="Garamond" panose="02020404030301010803" pitchFamily="18" charset="0"/>
                <a:cs typeface="Arial" panose="020B0604020202020204" pitchFamily="34" charset="0"/>
              </a:defRPr>
            </a:lvl4pPr>
            <a:lvl5pPr marL="2057400" indent="-228600" algn="l" rtl="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eaLnBrk="1" hangingPunct="1"/>
            <a:fld id="{74798E43-9AA2-47C6-B949-AF57A611C572}" type="slidenum">
              <a:rPr lang="en-US"/>
              <a:pPr algn="r" eaLnBrk="1" hangingPunct="1"/>
              <a:t>36</a:t>
            </a:fld>
            <a:endParaRPr lang="en-US"/>
          </a:p>
        </p:txBody>
      </p:sp>
    </p:spTree>
    <p:extLst>
      <p:ext uri="{BB962C8B-B14F-4D97-AF65-F5344CB8AC3E}">
        <p14:creationId xmlns:p14="http://schemas.microsoft.com/office/powerpoint/2010/main" val="2174470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a:solidFill>
                  <a:schemeClr val="tx1"/>
                </a:solidFill>
                <a:latin typeface="Garamond" panose="02020404030301010803" pitchFamily="18" charset="0"/>
                <a:cs typeface="Arial" panose="020B0604020202020204" pitchFamily="34" charset="0"/>
              </a:defRPr>
            </a:lvl1pPr>
            <a:lvl2pPr marL="742950" indent="-285750" algn="l" rtl="0" eaLnBrk="0" hangingPunct="0">
              <a:defRPr>
                <a:solidFill>
                  <a:schemeClr val="tx1"/>
                </a:solidFill>
                <a:latin typeface="Garamond" panose="02020404030301010803" pitchFamily="18" charset="0"/>
                <a:cs typeface="Arial" panose="020B0604020202020204" pitchFamily="34" charset="0"/>
              </a:defRPr>
            </a:lvl2pPr>
            <a:lvl3pPr marL="1143000" indent="-228600" algn="l" rtl="0" eaLnBrk="0" hangingPunct="0">
              <a:defRPr>
                <a:solidFill>
                  <a:schemeClr val="tx1"/>
                </a:solidFill>
                <a:latin typeface="Garamond" panose="02020404030301010803" pitchFamily="18" charset="0"/>
                <a:cs typeface="Arial" panose="020B0604020202020204" pitchFamily="34" charset="0"/>
              </a:defRPr>
            </a:lvl3pPr>
            <a:lvl4pPr marL="1600200" indent="-228600" algn="l" rtl="0" eaLnBrk="0" hangingPunct="0">
              <a:defRPr>
                <a:solidFill>
                  <a:schemeClr val="tx1"/>
                </a:solidFill>
                <a:latin typeface="Garamond" panose="02020404030301010803" pitchFamily="18" charset="0"/>
                <a:cs typeface="Arial" panose="020B0604020202020204" pitchFamily="34" charset="0"/>
              </a:defRPr>
            </a:lvl4pPr>
            <a:lvl5pPr marL="2057400" indent="-228600" algn="l" rtl="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eaLnBrk="1" hangingPunct="1"/>
            <a:fld id="{4CD2A3A0-FCAA-4B13-BCCC-FFEF769992BC}" type="slidenum">
              <a:rPr lang="en-US"/>
              <a:pPr algn="r" eaLnBrk="1" hangingPunct="1"/>
              <a:t>37</a:t>
            </a:fld>
            <a:endParaRPr lang="en-US"/>
          </a:p>
        </p:txBody>
      </p:sp>
    </p:spTree>
    <p:extLst>
      <p:ext uri="{BB962C8B-B14F-4D97-AF65-F5344CB8AC3E}">
        <p14:creationId xmlns:p14="http://schemas.microsoft.com/office/powerpoint/2010/main" val="3673763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a:solidFill>
                  <a:schemeClr val="tx1"/>
                </a:solidFill>
                <a:latin typeface="Garamond" panose="02020404030301010803" pitchFamily="18" charset="0"/>
                <a:cs typeface="Arial" panose="020B0604020202020204" pitchFamily="34" charset="0"/>
              </a:defRPr>
            </a:lvl1pPr>
            <a:lvl2pPr marL="742950" indent="-285750" algn="l" rtl="0" eaLnBrk="0" hangingPunct="0">
              <a:defRPr>
                <a:solidFill>
                  <a:schemeClr val="tx1"/>
                </a:solidFill>
                <a:latin typeface="Garamond" panose="02020404030301010803" pitchFamily="18" charset="0"/>
                <a:cs typeface="Arial" panose="020B0604020202020204" pitchFamily="34" charset="0"/>
              </a:defRPr>
            </a:lvl2pPr>
            <a:lvl3pPr marL="1143000" indent="-228600" algn="l" rtl="0" eaLnBrk="0" hangingPunct="0">
              <a:defRPr>
                <a:solidFill>
                  <a:schemeClr val="tx1"/>
                </a:solidFill>
                <a:latin typeface="Garamond" panose="02020404030301010803" pitchFamily="18" charset="0"/>
                <a:cs typeface="Arial" panose="020B0604020202020204" pitchFamily="34" charset="0"/>
              </a:defRPr>
            </a:lvl3pPr>
            <a:lvl4pPr marL="1600200" indent="-228600" algn="l" rtl="0" eaLnBrk="0" hangingPunct="0">
              <a:defRPr>
                <a:solidFill>
                  <a:schemeClr val="tx1"/>
                </a:solidFill>
                <a:latin typeface="Garamond" panose="02020404030301010803" pitchFamily="18" charset="0"/>
                <a:cs typeface="Arial" panose="020B0604020202020204" pitchFamily="34" charset="0"/>
              </a:defRPr>
            </a:lvl4pPr>
            <a:lvl5pPr marL="2057400" indent="-228600" algn="l" rtl="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eaLnBrk="1" hangingPunct="1"/>
            <a:fld id="{FFDC9BE7-BA40-480D-98FC-8C110E2CE801}" type="slidenum">
              <a:rPr lang="en-US"/>
              <a:pPr algn="r" eaLnBrk="1" hangingPunct="1"/>
              <a:t>38</a:t>
            </a:fld>
            <a:endParaRPr lang="en-US"/>
          </a:p>
        </p:txBody>
      </p:sp>
    </p:spTree>
    <p:extLst>
      <p:ext uri="{BB962C8B-B14F-4D97-AF65-F5344CB8AC3E}">
        <p14:creationId xmlns:p14="http://schemas.microsoft.com/office/powerpoint/2010/main" val="2978311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B3D9DC2-A68E-4658-BEF8-00EFF789634B}" type="slidenum">
              <a:rPr lang="en-US"/>
              <a:pPr/>
              <a:t>‹#›</a:t>
            </a:fld>
            <a:endParaRPr lang="en-US"/>
          </a:p>
        </p:txBody>
      </p:sp>
    </p:spTree>
    <p:extLst>
      <p:ext uri="{BB962C8B-B14F-4D97-AF65-F5344CB8AC3E}">
        <p14:creationId xmlns:p14="http://schemas.microsoft.com/office/powerpoint/2010/main" val="444149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D02D149-F78D-41DB-9F07-CE2AFE7B42F8}" type="slidenum">
              <a:rPr lang="en-US"/>
              <a:pPr/>
              <a:t>‹#›</a:t>
            </a:fld>
            <a:endParaRPr lang="en-US"/>
          </a:p>
        </p:txBody>
      </p:sp>
    </p:spTree>
    <p:extLst>
      <p:ext uri="{BB962C8B-B14F-4D97-AF65-F5344CB8AC3E}">
        <p14:creationId xmlns:p14="http://schemas.microsoft.com/office/powerpoint/2010/main" val="1359056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33FD85E-F4A9-43E0-9750-48D09EFDFECA}" type="slidenum">
              <a:rPr lang="en-US"/>
              <a:pPr/>
              <a:t>‹#›</a:t>
            </a:fld>
            <a:endParaRPr lang="en-US"/>
          </a:p>
        </p:txBody>
      </p:sp>
    </p:spTree>
    <p:extLst>
      <p:ext uri="{BB962C8B-B14F-4D97-AF65-F5344CB8AC3E}">
        <p14:creationId xmlns:p14="http://schemas.microsoft.com/office/powerpoint/2010/main" val="504311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lvl1pPr algn="l" rtl="0">
              <a:defRPr/>
            </a:lvl1pPr>
            <a:lvl2pPr algn="l" rtl="0">
              <a:defRPr/>
            </a:lvl2pPr>
            <a:lvl3pPr algn="l" rtl="0">
              <a:defRPr/>
            </a:lvl3pPr>
            <a:lvl4pPr algn="l" rtl="0">
              <a:defRPr/>
            </a:lvl4pPr>
            <a:lvl5pPr algn="l" rtl="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ar-SA"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B116F96-60E6-4A58-AA74-B87587464E7C}" type="slidenum">
              <a:rPr lang="en-US"/>
              <a:pPr/>
              <a:t>‹#›</a:t>
            </a:fld>
            <a:endParaRPr lang="en-US"/>
          </a:p>
        </p:txBody>
      </p:sp>
    </p:spTree>
    <p:extLst>
      <p:ext uri="{BB962C8B-B14F-4D97-AF65-F5344CB8AC3E}">
        <p14:creationId xmlns:p14="http://schemas.microsoft.com/office/powerpoint/2010/main" val="3883483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E0E687B-F973-4272-AF5F-A1E9B3DD044E}" type="slidenum">
              <a:rPr lang="en-US"/>
              <a:pPr/>
              <a:t>‹#›</a:t>
            </a:fld>
            <a:endParaRPr lang="en-US"/>
          </a:p>
        </p:txBody>
      </p:sp>
    </p:spTree>
    <p:extLst>
      <p:ext uri="{BB962C8B-B14F-4D97-AF65-F5344CB8AC3E}">
        <p14:creationId xmlns:p14="http://schemas.microsoft.com/office/powerpoint/2010/main" val="3066814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CF5E8BE-5C41-4E31-B285-0A91CBD3A679}" type="slidenum">
              <a:rPr lang="en-US"/>
              <a:pPr/>
              <a:t>‹#›</a:t>
            </a:fld>
            <a:endParaRPr lang="en-US"/>
          </a:p>
        </p:txBody>
      </p:sp>
    </p:spTree>
    <p:extLst>
      <p:ext uri="{BB962C8B-B14F-4D97-AF65-F5344CB8AC3E}">
        <p14:creationId xmlns:p14="http://schemas.microsoft.com/office/powerpoint/2010/main" val="3124994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0687925A-96F5-4719-B7AB-9B67E41A7A46}" type="slidenum">
              <a:rPr lang="en-US"/>
              <a:pPr/>
              <a:t>‹#›</a:t>
            </a:fld>
            <a:endParaRPr lang="en-US"/>
          </a:p>
        </p:txBody>
      </p:sp>
    </p:spTree>
    <p:extLst>
      <p:ext uri="{BB962C8B-B14F-4D97-AF65-F5344CB8AC3E}">
        <p14:creationId xmlns:p14="http://schemas.microsoft.com/office/powerpoint/2010/main" val="3633794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B2C2386C-19F9-4E68-AB37-632BD9F1B9B8}" type="slidenum">
              <a:rPr lang="en-US"/>
              <a:pPr/>
              <a:t>‹#›</a:t>
            </a:fld>
            <a:endParaRPr lang="en-US"/>
          </a:p>
        </p:txBody>
      </p:sp>
    </p:spTree>
    <p:extLst>
      <p:ext uri="{BB962C8B-B14F-4D97-AF65-F5344CB8AC3E}">
        <p14:creationId xmlns:p14="http://schemas.microsoft.com/office/powerpoint/2010/main" val="1318432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BF8740AF-2A51-461D-9755-DBA5944B42BC}" type="slidenum">
              <a:rPr lang="en-US"/>
              <a:pPr/>
              <a:t>‹#›</a:t>
            </a:fld>
            <a:endParaRPr lang="en-US"/>
          </a:p>
        </p:txBody>
      </p:sp>
    </p:spTree>
    <p:extLst>
      <p:ext uri="{BB962C8B-B14F-4D97-AF65-F5344CB8AC3E}">
        <p14:creationId xmlns:p14="http://schemas.microsoft.com/office/powerpoint/2010/main" val="542306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13CB452-EEB7-48EF-B68F-A1F95E06B065}" type="slidenum">
              <a:rPr lang="en-US"/>
              <a:pPr/>
              <a:t>‹#›</a:t>
            </a:fld>
            <a:endParaRPr lang="en-US"/>
          </a:p>
        </p:txBody>
      </p:sp>
    </p:spTree>
    <p:extLst>
      <p:ext uri="{BB962C8B-B14F-4D97-AF65-F5344CB8AC3E}">
        <p14:creationId xmlns:p14="http://schemas.microsoft.com/office/powerpoint/2010/main" val="3673605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85FF142-9C36-4616-A188-852FE9A9EE6E}" type="slidenum">
              <a:rPr lang="en-US"/>
              <a:pPr/>
              <a:t>‹#›</a:t>
            </a:fld>
            <a:endParaRPr lang="en-US"/>
          </a:p>
        </p:txBody>
      </p:sp>
    </p:spTree>
    <p:extLst>
      <p:ext uri="{BB962C8B-B14F-4D97-AF65-F5344CB8AC3E}">
        <p14:creationId xmlns:p14="http://schemas.microsoft.com/office/powerpoint/2010/main" val="3148590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0">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0">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rtl="0">
              <a:defRPr sz="1200">
                <a:solidFill>
                  <a:srgbClr val="898989"/>
                </a:solidFill>
              </a:defRPr>
            </a:lvl1pPr>
          </a:lstStyle>
          <a:p>
            <a:fld id="{9500B89E-DA87-4307-858C-849109C7348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1" fontAlgn="base">
        <a:spcBef>
          <a:spcPct val="0"/>
        </a:spcBef>
        <a:spcAft>
          <a:spcPct val="0"/>
        </a:spcAft>
        <a:defRPr sz="4400" kern="1200">
          <a:solidFill>
            <a:schemeClr val="tx1"/>
          </a:solidFill>
          <a:latin typeface="+mj-lt"/>
          <a:ea typeface="+mj-ea"/>
          <a:cs typeface="+mj-cs"/>
        </a:defRPr>
      </a:lvl1pPr>
      <a:lvl2pPr algn="ctr" rtl="1" fontAlgn="base">
        <a:spcBef>
          <a:spcPct val="0"/>
        </a:spcBef>
        <a:spcAft>
          <a:spcPct val="0"/>
        </a:spcAft>
        <a:defRPr sz="4400">
          <a:solidFill>
            <a:schemeClr val="tx1"/>
          </a:solidFill>
          <a:latin typeface="Calibri" panose="020F0502020204030204" pitchFamily="34" charset="0"/>
        </a:defRPr>
      </a:lvl2pPr>
      <a:lvl3pPr algn="ctr" rtl="1" fontAlgn="base">
        <a:spcBef>
          <a:spcPct val="0"/>
        </a:spcBef>
        <a:spcAft>
          <a:spcPct val="0"/>
        </a:spcAft>
        <a:defRPr sz="4400">
          <a:solidFill>
            <a:schemeClr val="tx1"/>
          </a:solidFill>
          <a:latin typeface="Calibri" panose="020F0502020204030204" pitchFamily="34" charset="0"/>
        </a:defRPr>
      </a:lvl3pPr>
      <a:lvl4pPr algn="ctr" rtl="1" fontAlgn="base">
        <a:spcBef>
          <a:spcPct val="0"/>
        </a:spcBef>
        <a:spcAft>
          <a:spcPct val="0"/>
        </a:spcAft>
        <a:defRPr sz="4400">
          <a:solidFill>
            <a:schemeClr val="tx1"/>
          </a:solidFill>
          <a:latin typeface="Calibri" panose="020F0502020204030204" pitchFamily="34" charset="0"/>
        </a:defRPr>
      </a:lvl4pPr>
      <a:lvl5pPr algn="ctr" rtl="1" fontAlgn="base">
        <a:spcBef>
          <a:spcPct val="0"/>
        </a:spcBef>
        <a:spcAft>
          <a:spcPct val="0"/>
        </a:spcAft>
        <a:defRPr sz="4400">
          <a:solidFill>
            <a:schemeClr val="tx1"/>
          </a:solidFill>
          <a:latin typeface="Calibri" panose="020F0502020204030204" pitchFamily="34" charset="0"/>
        </a:defRPr>
      </a:lvl5pPr>
      <a:lvl6pPr marL="457200" algn="ctr" rtl="1" fontAlgn="base">
        <a:spcBef>
          <a:spcPct val="0"/>
        </a:spcBef>
        <a:spcAft>
          <a:spcPct val="0"/>
        </a:spcAft>
        <a:defRPr sz="4400">
          <a:solidFill>
            <a:schemeClr val="tx1"/>
          </a:solidFill>
          <a:latin typeface="Calibri" panose="020F0502020204030204" pitchFamily="34" charset="0"/>
        </a:defRPr>
      </a:lvl6pPr>
      <a:lvl7pPr marL="914400" algn="ctr" rtl="1" fontAlgn="base">
        <a:spcBef>
          <a:spcPct val="0"/>
        </a:spcBef>
        <a:spcAft>
          <a:spcPct val="0"/>
        </a:spcAft>
        <a:defRPr sz="4400">
          <a:solidFill>
            <a:schemeClr val="tx1"/>
          </a:solidFill>
          <a:latin typeface="Calibri" panose="020F0502020204030204" pitchFamily="34" charset="0"/>
        </a:defRPr>
      </a:lvl7pPr>
      <a:lvl8pPr marL="1371600" algn="ctr" rtl="1" fontAlgn="base">
        <a:spcBef>
          <a:spcPct val="0"/>
        </a:spcBef>
        <a:spcAft>
          <a:spcPct val="0"/>
        </a:spcAft>
        <a:defRPr sz="4400">
          <a:solidFill>
            <a:schemeClr val="tx1"/>
          </a:solidFill>
          <a:latin typeface="Calibri" panose="020F0502020204030204" pitchFamily="34" charset="0"/>
        </a:defRPr>
      </a:lvl8pPr>
      <a:lvl9pPr marL="1828800" algn="ctr" rtl="1" fontAlgn="base">
        <a:spcBef>
          <a:spcPct val="0"/>
        </a:spcBef>
        <a:spcAft>
          <a:spcPct val="0"/>
        </a:spcAft>
        <a:defRPr sz="4400">
          <a:solidFill>
            <a:schemeClr val="tx1"/>
          </a:solidFill>
          <a:latin typeface="Calibri" panose="020F0502020204030204" pitchFamily="34" charset="0"/>
        </a:defRPr>
      </a:lvl9pPr>
    </p:titleStyle>
    <p:bodyStyle>
      <a:lvl1pPr marL="342900" indent="-342900" algn="r" rtl="1"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http://www.med.und.nodak.edu/depts/path/powerpoint/blk5/NP1_files/slide0045_image073.png" TargetMode="External"/><Relationship Id="rId5" Type="http://schemas.openxmlformats.org/officeDocument/2006/relationships/image" Target="../media/image9.png"/><Relationship Id="rId4" Type="http://schemas.openxmlformats.org/officeDocument/2006/relationships/image" Target="http://www.med.und.nodak.edu/depts/path/powerpoint/blk5/NP1_files/slide0045_image071.pn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http://www.med.und.nodak.edu/depts/path/powerpoint/blk5/NP1_files/slide0040_image045.png" TargetMode="External"/><Relationship Id="rId5" Type="http://schemas.openxmlformats.org/officeDocument/2006/relationships/image" Target="../media/image11.png"/><Relationship Id="rId4" Type="http://schemas.openxmlformats.org/officeDocument/2006/relationships/image" Target="http://www.med.und.nodak.edu/depts/path/powerpoint/blk5/NP1_files/slide0040_image043.pn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http://www.med.und.nodak.edu/depts/path/powerpoint/blk5/NP1_files/slide0042_image049.wmz"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34.jpeg"/><Relationship Id="rId4" Type="http://schemas.openxmlformats.org/officeDocument/2006/relationships/image" Target="../media/image33.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1295400"/>
            <a:ext cx="7772400" cy="1920875"/>
          </a:xfrm>
        </p:spPr>
        <p:txBody>
          <a:bodyPr rtlCol="1">
            <a:normAutofit fontScale="90000"/>
          </a:bodyPr>
          <a:lstStyle/>
          <a:p>
            <a:pPr fontAlgn="auto">
              <a:spcAft>
                <a:spcPts val="0"/>
              </a:spcAft>
              <a:defRPr/>
            </a:pPr>
            <a:r>
              <a:rPr lang="en-US" dirty="0" err="1" smtClean="0"/>
              <a:t>Neoplasia</a:t>
            </a:r>
            <a:r>
              <a:rPr lang="en-US" dirty="0" smtClean="0"/>
              <a:t/>
            </a:r>
            <a:br>
              <a:rPr lang="en-US" dirty="0" smtClean="0"/>
            </a:br>
            <a:r>
              <a:rPr lang="en-US" sz="4000" dirty="0" smtClean="0"/>
              <a:t>Lecture 1</a:t>
            </a:r>
            <a:br>
              <a:rPr lang="en-US" sz="4000" dirty="0" smtClean="0"/>
            </a:br>
            <a:endParaRPr lang="en-US" sz="4000" dirty="0" smtClean="0"/>
          </a:p>
        </p:txBody>
      </p:sp>
      <p:sp>
        <p:nvSpPr>
          <p:cNvPr id="2051" name="Rectangle 3"/>
          <p:cNvSpPr>
            <a:spLocks noGrp="1" noChangeArrowheads="1"/>
          </p:cNvSpPr>
          <p:nvPr>
            <p:ph type="subTitle" idx="1"/>
          </p:nvPr>
        </p:nvSpPr>
        <p:spPr/>
        <p:txBody>
          <a:bodyPr rtlCol="1">
            <a:normAutofit/>
          </a:bodyPr>
          <a:lstStyle/>
          <a:p>
            <a:pPr fontAlgn="auto">
              <a:spcAft>
                <a:spcPts val="0"/>
              </a:spcAft>
              <a:defRPr/>
            </a:pPr>
            <a:endParaRPr lang="en-US" dirty="0" smtClean="0"/>
          </a:p>
          <a:p>
            <a:pPr fontAlgn="auto">
              <a:spcAft>
                <a:spcPts val="0"/>
              </a:spcAft>
              <a:defRPr/>
            </a:pPr>
            <a:r>
              <a:rPr lang="en-US" dirty="0" err="1" smtClean="0"/>
              <a:t>Abdulmalik</a:t>
            </a:r>
            <a:r>
              <a:rPr lang="en-US" dirty="0" smtClean="0"/>
              <a:t> </a:t>
            </a:r>
            <a:r>
              <a:rPr lang="en-US" dirty="0" err="1" smtClean="0"/>
              <a:t>Alsheikh</a:t>
            </a:r>
            <a:r>
              <a:rPr lang="en-US" dirty="0" smtClean="0"/>
              <a:t>, M.D, FRCPC</a:t>
            </a:r>
          </a:p>
          <a:p>
            <a:pPr fontAlgn="auto">
              <a:spcAft>
                <a:spcPts val="0"/>
              </a:spcAft>
              <a:defRPr/>
            </a:pPr>
            <a:r>
              <a:rPr lang="en-US" dirty="0" smtClean="0"/>
              <a:t>Dr. </a:t>
            </a:r>
            <a:r>
              <a:rPr lang="en-US" dirty="0" err="1" smtClean="0"/>
              <a:t>Maha</a:t>
            </a:r>
            <a:r>
              <a:rPr lang="en-US" dirty="0" smtClean="0"/>
              <a:t> </a:t>
            </a:r>
            <a:r>
              <a:rPr lang="en-US" dirty="0" err="1" smtClean="0"/>
              <a:t>Arafah</a:t>
            </a:r>
            <a:r>
              <a:rPr lang="en-US" dirty="0" smtClean="0"/>
              <a:t>, MBBS,  KSFP</a:t>
            </a:r>
            <a:endParaRPr lang="en-US" dirty="0"/>
          </a:p>
        </p:txBody>
      </p:sp>
      <p:sp>
        <p:nvSpPr>
          <p:cNvPr id="5" name="TextBox 4"/>
          <p:cNvSpPr txBox="1"/>
          <p:nvPr/>
        </p:nvSpPr>
        <p:spPr>
          <a:xfrm>
            <a:off x="3657600" y="5867400"/>
            <a:ext cx="2329036" cy="646331"/>
          </a:xfrm>
          <a:prstGeom prst="rect">
            <a:avLst/>
          </a:prstGeom>
        </p:spPr>
        <p:style>
          <a:lnRef idx="3">
            <a:schemeClr val="lt1"/>
          </a:lnRef>
          <a:fillRef idx="1">
            <a:schemeClr val="accent6"/>
          </a:fillRef>
          <a:effectRef idx="1">
            <a:schemeClr val="accent6"/>
          </a:effectRef>
          <a:fontRef idx="minor">
            <a:schemeClr val="lt1"/>
          </a:fontRef>
        </p:style>
        <p:txBody>
          <a:bodyPr wrap="none" rtlCol="1">
            <a:spAutoFit/>
          </a:bodyPr>
          <a:lstStyle/>
          <a:p>
            <a:pPr algn="l" rtl="0">
              <a:defRPr/>
            </a:pPr>
            <a:r>
              <a:rPr lang="en-US" dirty="0"/>
              <a:t>Foundation block </a:t>
            </a:r>
            <a:r>
              <a:rPr lang="en-US" dirty="0" smtClean="0"/>
              <a:t>2014</a:t>
            </a:r>
            <a:endParaRPr lang="en-US" dirty="0"/>
          </a:p>
          <a:p>
            <a:pPr algn="ctr" rtl="0">
              <a:defRPr/>
            </a:pPr>
            <a:r>
              <a:rPr lang="en-US" dirty="0"/>
              <a:t>Pathology</a:t>
            </a:r>
            <a:endParaRPr lang="ar-SA" dirty="0"/>
          </a:p>
        </p:txBody>
      </p:sp>
      <p:sp>
        <p:nvSpPr>
          <p:cNvPr id="6" name="TextBox 5"/>
          <p:cNvSpPr txBox="1"/>
          <p:nvPr/>
        </p:nvSpPr>
        <p:spPr>
          <a:xfrm>
            <a:off x="2052638" y="3048000"/>
            <a:ext cx="5110162" cy="584200"/>
          </a:xfrm>
          <a:prstGeom prst="rect">
            <a:avLst/>
          </a:prstGeom>
        </p:spPr>
        <p:style>
          <a:lnRef idx="1">
            <a:schemeClr val="dk1"/>
          </a:lnRef>
          <a:fillRef idx="2">
            <a:schemeClr val="dk1"/>
          </a:fillRef>
          <a:effectRef idx="1">
            <a:schemeClr val="dk1"/>
          </a:effectRef>
          <a:fontRef idx="minor">
            <a:schemeClr val="dk1"/>
          </a:fontRef>
        </p:style>
        <p:txBody>
          <a:bodyPr wrap="none" rtlCol="1">
            <a:spAutoFit/>
          </a:bodyPr>
          <a:lstStyle/>
          <a:p>
            <a:pPr algn="l" rtl="0">
              <a:defRPr/>
            </a:pPr>
            <a:r>
              <a:rPr lang="en-US" sz="3200" dirty="0"/>
              <a:t>Definition and </a:t>
            </a:r>
            <a:r>
              <a:rPr lang="en-US" sz="3200" dirty="0" err="1"/>
              <a:t>Nomenculature</a:t>
            </a:r>
            <a:endParaRPr lang="ar-SA"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p:txBody>
          <a:bodyPr/>
          <a:lstStyle/>
          <a:p>
            <a:pPr rtl="0"/>
            <a:r>
              <a:rPr lang="en-US" smtClean="0"/>
              <a:t>Nomenclature of benign and </a:t>
            </a:r>
            <a:r>
              <a:rPr lang="ar-SA" smtClean="0"/>
              <a:t> </a:t>
            </a:r>
            <a:r>
              <a:rPr lang="en-US" smtClean="0"/>
              <a:t> </a:t>
            </a:r>
            <a:r>
              <a:rPr lang="ar-SA" smtClean="0"/>
              <a:t>   </a:t>
            </a:r>
            <a:r>
              <a:rPr lang="en-US" smtClean="0"/>
              <a:t>malignant neoplasm</a:t>
            </a:r>
            <a:endParaRPr lang="ar-SA" smtClean="0"/>
          </a:p>
        </p:txBody>
      </p:sp>
      <p:sp>
        <p:nvSpPr>
          <p:cNvPr id="3" name="Subtitle 2"/>
          <p:cNvSpPr>
            <a:spLocks noGrp="1"/>
          </p:cNvSpPr>
          <p:nvPr>
            <p:ph type="subTitle" idx="1"/>
          </p:nvPr>
        </p:nvSpPr>
        <p:spPr>
          <a:xfrm>
            <a:off x="1371600" y="3886200"/>
            <a:ext cx="6400800" cy="838200"/>
          </a:xfrm>
        </p:spPr>
        <p:style>
          <a:lnRef idx="1">
            <a:schemeClr val="accent2"/>
          </a:lnRef>
          <a:fillRef idx="2">
            <a:schemeClr val="accent2"/>
          </a:fillRef>
          <a:effectRef idx="1">
            <a:schemeClr val="accent2"/>
          </a:effectRef>
          <a:fontRef idx="minor">
            <a:schemeClr val="dk1"/>
          </a:fontRef>
        </p:style>
        <p:txBody>
          <a:bodyPr rtlCol="1">
            <a:normAutofit/>
          </a:bodyPr>
          <a:lstStyle/>
          <a:p>
            <a:pPr fontAlgn="auto">
              <a:spcAft>
                <a:spcPts val="0"/>
              </a:spcAft>
              <a:defRPr/>
            </a:pPr>
            <a:r>
              <a:rPr lang="en-US" dirty="0" smtClean="0"/>
              <a:t>Benign tumors</a:t>
            </a:r>
            <a:endParaRPr lang="ar-S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r>
              <a:rPr lang="en-US" smtClean="0"/>
              <a:t>Neoplasia</a:t>
            </a:r>
          </a:p>
        </p:txBody>
      </p:sp>
      <p:sp>
        <p:nvSpPr>
          <p:cNvPr id="15363" name="Rectangle 3"/>
          <p:cNvSpPr>
            <a:spLocks noGrp="1" noChangeArrowheads="1"/>
          </p:cNvSpPr>
          <p:nvPr>
            <p:ph idx="1"/>
          </p:nvPr>
        </p:nvSpPr>
        <p:spPr/>
        <p:txBody>
          <a:bodyPr/>
          <a:lstStyle/>
          <a:p>
            <a:r>
              <a:rPr lang="en-US" b="1" smtClean="0"/>
              <a:t>Nomenclature</a:t>
            </a:r>
          </a:p>
          <a:p>
            <a:pPr lvl="1"/>
            <a:r>
              <a:rPr lang="en-US" smtClean="0"/>
              <a:t>Benign tumors: </a:t>
            </a:r>
          </a:p>
          <a:p>
            <a:pPr lvl="2"/>
            <a:r>
              <a:rPr lang="en-US" smtClean="0"/>
              <a:t>prefix + suffix</a:t>
            </a:r>
          </a:p>
          <a:p>
            <a:pPr lvl="2"/>
            <a:r>
              <a:rPr lang="en-US" smtClean="0"/>
              <a:t>Type of cell + (-oma)</a:t>
            </a:r>
          </a:p>
          <a:p>
            <a:pPr lvl="2">
              <a:buFont typeface="Wingdings" panose="05000000000000000000" pitchFamily="2" charset="2"/>
              <a:buNone/>
            </a:pPr>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r>
              <a:rPr lang="en-US" smtClean="0"/>
              <a:t>Neoplasia</a:t>
            </a:r>
          </a:p>
        </p:txBody>
      </p:sp>
      <p:sp>
        <p:nvSpPr>
          <p:cNvPr id="17411" name="Rectangle 3"/>
          <p:cNvSpPr>
            <a:spLocks noGrp="1" noChangeArrowheads="1"/>
          </p:cNvSpPr>
          <p:nvPr>
            <p:ph idx="1"/>
          </p:nvPr>
        </p:nvSpPr>
        <p:spPr>
          <a:xfrm>
            <a:off x="486295" y="990600"/>
            <a:ext cx="8229600" cy="4525963"/>
          </a:xfrm>
        </p:spPr>
        <p:txBody>
          <a:bodyPr/>
          <a:lstStyle/>
          <a:p>
            <a:pPr lvl="1"/>
            <a:r>
              <a:rPr lang="en-US" dirty="0"/>
              <a:t>Benign tumor arising in fibrous tissue:</a:t>
            </a:r>
          </a:p>
          <a:p>
            <a:pPr lvl="1">
              <a:buFont typeface="Wingdings" panose="05000000000000000000" pitchFamily="2" charset="2"/>
              <a:buNone/>
            </a:pPr>
            <a:r>
              <a:rPr lang="en-US" dirty="0"/>
              <a:t>   Fibro + </a:t>
            </a:r>
            <a:r>
              <a:rPr lang="en-US" dirty="0" err="1"/>
              <a:t>oma</a:t>
            </a:r>
            <a:r>
              <a:rPr lang="en-US" dirty="0"/>
              <a:t> =  Fibroma</a:t>
            </a:r>
          </a:p>
          <a:p>
            <a:pPr lvl="1"/>
            <a:r>
              <a:rPr lang="en-US" dirty="0" smtClean="0"/>
              <a:t>Benign </a:t>
            </a:r>
            <a:r>
              <a:rPr lang="en-US" dirty="0"/>
              <a:t>tumor arising in fatty tissue:</a:t>
            </a:r>
          </a:p>
          <a:p>
            <a:pPr lvl="1">
              <a:buFont typeface="Wingdings" panose="05000000000000000000" pitchFamily="2" charset="2"/>
              <a:buNone/>
            </a:pPr>
            <a:r>
              <a:rPr lang="en-US" dirty="0"/>
              <a:t>   </a:t>
            </a:r>
            <a:r>
              <a:rPr lang="en-US" dirty="0" err="1"/>
              <a:t>Lipo</a:t>
            </a:r>
            <a:r>
              <a:rPr lang="en-US" dirty="0"/>
              <a:t> + </a:t>
            </a:r>
            <a:r>
              <a:rPr lang="en-US" dirty="0" err="1"/>
              <a:t>oma</a:t>
            </a:r>
            <a:r>
              <a:rPr lang="en-US" dirty="0"/>
              <a:t> = lipoma</a:t>
            </a:r>
          </a:p>
          <a:p>
            <a:pPr lvl="1"/>
            <a:r>
              <a:rPr lang="en-US" dirty="0" smtClean="0"/>
              <a:t>Benign tumor arising in cartilage</a:t>
            </a:r>
          </a:p>
          <a:p>
            <a:pPr>
              <a:buFont typeface="Wingdings" panose="05000000000000000000" pitchFamily="2" charset="2"/>
              <a:buNone/>
            </a:pPr>
            <a:r>
              <a:rPr lang="en-US" sz="2800" dirty="0" smtClean="0"/>
              <a:t>         </a:t>
            </a:r>
            <a:r>
              <a:rPr lang="en-US" sz="2800" dirty="0" err="1" smtClean="0"/>
              <a:t>chondro</a:t>
            </a:r>
            <a:r>
              <a:rPr lang="en-US" sz="2800" dirty="0" smtClean="0"/>
              <a:t> + </a:t>
            </a:r>
            <a:r>
              <a:rPr lang="en-US" sz="2800" dirty="0" err="1" smtClean="0"/>
              <a:t>oma</a:t>
            </a:r>
            <a:r>
              <a:rPr lang="en-US" sz="2800" dirty="0" smtClean="0"/>
              <a:t> = </a:t>
            </a:r>
            <a:r>
              <a:rPr lang="en-US" sz="2800" dirty="0" err="1" smtClean="0"/>
              <a:t>chondroma</a:t>
            </a:r>
            <a:endParaRPr lang="en-US" sz="2800" dirty="0" smtClean="0"/>
          </a:p>
          <a:p>
            <a:pPr lvl="1"/>
            <a:r>
              <a:rPr lang="en-US" dirty="0" smtClean="0"/>
              <a:t>Benign tumor arising in smooth muscle</a:t>
            </a:r>
          </a:p>
          <a:p>
            <a:pPr>
              <a:buFont typeface="Wingdings" panose="05000000000000000000" pitchFamily="2" charset="2"/>
              <a:buNone/>
            </a:pPr>
            <a:r>
              <a:rPr lang="en-US" dirty="0" smtClean="0"/>
              <a:t>   </a:t>
            </a:r>
            <a:r>
              <a:rPr lang="en-US" sz="2800" dirty="0" smtClean="0"/>
              <a:t>	     </a:t>
            </a:r>
            <a:r>
              <a:rPr lang="en-US" sz="2800" dirty="0" err="1" smtClean="0"/>
              <a:t>Leiomyo</a:t>
            </a:r>
            <a:r>
              <a:rPr lang="en-US" sz="2800" dirty="0" smtClean="0"/>
              <a:t> + </a:t>
            </a:r>
            <a:r>
              <a:rPr lang="en-US" sz="2800" dirty="0" err="1" smtClean="0"/>
              <a:t>oma</a:t>
            </a:r>
            <a:r>
              <a:rPr lang="en-US" sz="2800" dirty="0" smtClean="0"/>
              <a:t> = leiomyoma</a:t>
            </a:r>
            <a:endParaRPr lang="en-US" dirty="0" smtClean="0"/>
          </a:p>
          <a:p>
            <a:pPr lvl="1"/>
            <a:r>
              <a:rPr lang="en-US" dirty="0" smtClean="0"/>
              <a:t>Benign tumor arising in skeletal muscle</a:t>
            </a:r>
          </a:p>
          <a:p>
            <a:pPr>
              <a:buFont typeface="Wingdings" panose="05000000000000000000" pitchFamily="2" charset="2"/>
              <a:buNone/>
            </a:pPr>
            <a:r>
              <a:rPr lang="en-US" dirty="0" smtClean="0"/>
              <a:t>  	    </a:t>
            </a:r>
            <a:r>
              <a:rPr lang="en-US" sz="2800" dirty="0" err="1" smtClean="0"/>
              <a:t>Rhabdomyo</a:t>
            </a:r>
            <a:r>
              <a:rPr lang="en-US" sz="2800" dirty="0" smtClean="0"/>
              <a:t> + </a:t>
            </a:r>
            <a:r>
              <a:rPr lang="en-US" sz="2800" dirty="0" err="1" smtClean="0"/>
              <a:t>oma</a:t>
            </a:r>
            <a:r>
              <a:rPr lang="en-US" sz="2800" dirty="0" smtClean="0"/>
              <a:t> = </a:t>
            </a:r>
            <a:r>
              <a:rPr lang="en-US" sz="2800" dirty="0" err="1" smtClean="0"/>
              <a:t>rhabdomyoma</a:t>
            </a:r>
            <a:endParaRPr lang="en-US" sz="28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r>
              <a:rPr lang="en-US" smtClean="0"/>
              <a:t>Neoplasia</a:t>
            </a:r>
          </a:p>
        </p:txBody>
      </p:sp>
      <p:sp>
        <p:nvSpPr>
          <p:cNvPr id="18435" name="Rectangle 3"/>
          <p:cNvSpPr>
            <a:spLocks noGrp="1" noChangeArrowheads="1"/>
          </p:cNvSpPr>
          <p:nvPr>
            <p:ph idx="1"/>
          </p:nvPr>
        </p:nvSpPr>
        <p:spPr/>
        <p:txBody>
          <a:bodyPr/>
          <a:lstStyle/>
          <a:p>
            <a:r>
              <a:rPr lang="en-US" smtClean="0"/>
              <a:t>epithelial benign tumors are classified on the basis of :</a:t>
            </a:r>
          </a:p>
          <a:p>
            <a:pPr lvl="1"/>
            <a:r>
              <a:rPr lang="en-US" smtClean="0"/>
              <a:t>The cell of origin </a:t>
            </a:r>
          </a:p>
          <a:p>
            <a:pPr lvl="1"/>
            <a:r>
              <a:rPr lang="en-US" smtClean="0"/>
              <a:t>Microscopic pattern</a:t>
            </a:r>
          </a:p>
          <a:p>
            <a:pPr lvl="1"/>
            <a:r>
              <a:rPr lang="en-US" smtClean="0"/>
              <a:t>Macroscopic pattern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r>
              <a:rPr lang="en-US" smtClean="0"/>
              <a:t>Neoplasia</a:t>
            </a:r>
          </a:p>
        </p:txBody>
      </p:sp>
      <p:sp>
        <p:nvSpPr>
          <p:cNvPr id="19459" name="Rectangle 3"/>
          <p:cNvSpPr>
            <a:spLocks noGrp="1" noChangeArrowheads="1"/>
          </p:cNvSpPr>
          <p:nvPr>
            <p:ph idx="1"/>
          </p:nvPr>
        </p:nvSpPr>
        <p:spPr/>
        <p:txBody>
          <a:bodyPr/>
          <a:lstStyle/>
          <a:p>
            <a:pPr lvl="1"/>
            <a:r>
              <a:rPr lang="en-US" b="1" smtClean="0"/>
              <a:t>Adenoma </a:t>
            </a:r>
            <a:r>
              <a:rPr lang="en-US" smtClean="0"/>
              <a:t>: benign epithelial neoplasms producing gland pattern….OR … derived from glands but not necessarily exhibiting gland pattern </a:t>
            </a:r>
          </a:p>
          <a:p>
            <a:pPr lvl="1"/>
            <a:endParaRPr lang="en-US" smtClean="0"/>
          </a:p>
          <a:p>
            <a:pPr lvl="1"/>
            <a:r>
              <a:rPr lang="en-US" b="1" smtClean="0"/>
              <a:t>Papilloma </a:t>
            </a:r>
            <a:r>
              <a:rPr lang="en-US" smtClean="0"/>
              <a:t>: benign epithelial neoplasms growing on any surface that produce microscopic or macroscopic finger-like pattern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f008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90600"/>
            <a:ext cx="7467600"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4"/>
          <p:cNvSpPr>
            <a:spLocks noChangeArrowheads="1"/>
          </p:cNvSpPr>
          <p:nvPr/>
        </p:nvSpPr>
        <p:spPr bwMode="auto">
          <a:xfrm>
            <a:off x="3810000" y="228600"/>
            <a:ext cx="1706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rtl="0" eaLnBrk="0" hangingPunct="0">
              <a:defRPr>
                <a:solidFill>
                  <a:schemeClr val="tx1"/>
                </a:solidFill>
                <a:latin typeface="Garamond" panose="02020404030301010803" pitchFamily="18" charset="0"/>
                <a:cs typeface="Arial" panose="020B0604020202020204" pitchFamily="34" charset="0"/>
              </a:defRPr>
            </a:lvl1pPr>
            <a:lvl2pPr marL="742950" indent="-285750" algn="l" rtl="0" eaLnBrk="0" hangingPunct="0">
              <a:defRPr>
                <a:solidFill>
                  <a:schemeClr val="tx1"/>
                </a:solidFill>
                <a:latin typeface="Garamond" panose="02020404030301010803" pitchFamily="18" charset="0"/>
                <a:cs typeface="Arial" panose="020B0604020202020204" pitchFamily="34" charset="0"/>
              </a:defRPr>
            </a:lvl2pPr>
            <a:lvl3pPr marL="1143000" indent="-228600" algn="l" rtl="0" eaLnBrk="0" hangingPunct="0">
              <a:defRPr>
                <a:solidFill>
                  <a:schemeClr val="tx1"/>
                </a:solidFill>
                <a:latin typeface="Garamond" panose="02020404030301010803" pitchFamily="18" charset="0"/>
                <a:cs typeface="Arial" panose="020B0604020202020204" pitchFamily="34" charset="0"/>
              </a:defRPr>
            </a:lvl3pPr>
            <a:lvl4pPr marL="1600200" indent="-228600" algn="l" rtl="0" eaLnBrk="0" hangingPunct="0">
              <a:defRPr>
                <a:solidFill>
                  <a:schemeClr val="tx1"/>
                </a:solidFill>
                <a:latin typeface="Garamond" panose="02020404030301010803" pitchFamily="18" charset="0"/>
                <a:cs typeface="Arial" panose="020B0604020202020204" pitchFamily="34" charset="0"/>
              </a:defRPr>
            </a:lvl4pPr>
            <a:lvl5pPr marL="2057400" indent="-228600" algn="l" rtl="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en-US" sz="2800" b="1"/>
              <a:t>Adenoma</a:t>
            </a:r>
            <a:r>
              <a:rPr lang="en-US" b="1"/>
              <a:t> </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008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41388"/>
            <a:ext cx="7467600" cy="492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4"/>
          <p:cNvSpPr>
            <a:spLocks noChangeArrowheads="1"/>
          </p:cNvSpPr>
          <p:nvPr/>
        </p:nvSpPr>
        <p:spPr bwMode="auto">
          <a:xfrm>
            <a:off x="3810000" y="304800"/>
            <a:ext cx="1714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rtl="0" eaLnBrk="0" hangingPunct="0">
              <a:defRPr>
                <a:solidFill>
                  <a:schemeClr val="tx1"/>
                </a:solidFill>
                <a:latin typeface="Garamond" panose="02020404030301010803" pitchFamily="18" charset="0"/>
                <a:cs typeface="Arial" panose="020B0604020202020204" pitchFamily="34" charset="0"/>
              </a:defRPr>
            </a:lvl1pPr>
            <a:lvl2pPr marL="742950" indent="-285750" algn="l" rtl="0" eaLnBrk="0" hangingPunct="0">
              <a:defRPr>
                <a:solidFill>
                  <a:schemeClr val="tx1"/>
                </a:solidFill>
                <a:latin typeface="Garamond" panose="02020404030301010803" pitchFamily="18" charset="0"/>
                <a:cs typeface="Arial" panose="020B0604020202020204" pitchFamily="34" charset="0"/>
              </a:defRPr>
            </a:lvl2pPr>
            <a:lvl3pPr marL="1143000" indent="-228600" algn="l" rtl="0" eaLnBrk="0" hangingPunct="0">
              <a:defRPr>
                <a:solidFill>
                  <a:schemeClr val="tx1"/>
                </a:solidFill>
                <a:latin typeface="Garamond" panose="02020404030301010803" pitchFamily="18" charset="0"/>
                <a:cs typeface="Arial" panose="020B0604020202020204" pitchFamily="34" charset="0"/>
              </a:defRPr>
            </a:lvl3pPr>
            <a:lvl4pPr marL="1600200" indent="-228600" algn="l" rtl="0" eaLnBrk="0" hangingPunct="0">
              <a:defRPr>
                <a:solidFill>
                  <a:schemeClr val="tx1"/>
                </a:solidFill>
                <a:latin typeface="Garamond" panose="02020404030301010803" pitchFamily="18" charset="0"/>
                <a:cs typeface="Arial" panose="020B0604020202020204" pitchFamily="34" charset="0"/>
              </a:defRPr>
            </a:lvl4pPr>
            <a:lvl5pPr marL="2057400" indent="-228600" algn="l" rtl="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en-US" sz="2800" b="1"/>
              <a:t>Papilloma</a:t>
            </a:r>
            <a:endParaRPr lang="en-US" sz="28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idx="4294967295"/>
          </p:nvPr>
        </p:nvSpPr>
        <p:spPr>
          <a:xfrm>
            <a:off x="0" y="274638"/>
            <a:ext cx="8229600" cy="1143000"/>
          </a:xfrm>
        </p:spPr>
        <p:txBody>
          <a:bodyPr/>
          <a:lstStyle/>
          <a:p>
            <a:r>
              <a:rPr lang="en-US" smtClean="0"/>
              <a:t>Neoplasia</a:t>
            </a:r>
          </a:p>
        </p:txBody>
      </p:sp>
      <p:sp>
        <p:nvSpPr>
          <p:cNvPr id="22531" name="Rectangle 3"/>
          <p:cNvSpPr>
            <a:spLocks noGrp="1" noChangeArrowheads="1"/>
          </p:cNvSpPr>
          <p:nvPr>
            <p:ph type="body" idx="4294967295"/>
          </p:nvPr>
        </p:nvSpPr>
        <p:spPr>
          <a:xfrm>
            <a:off x="1066800" y="1600200"/>
            <a:ext cx="6858000" cy="4525963"/>
          </a:xfrm>
        </p:spPr>
        <p:txBody>
          <a:bodyPr/>
          <a:lstStyle/>
          <a:p>
            <a:pPr algn="l" rtl="0"/>
            <a:r>
              <a:rPr lang="en-US" b="1" smtClean="0"/>
              <a:t>Polyp</a:t>
            </a:r>
            <a:r>
              <a:rPr lang="en-US" smtClean="0"/>
              <a:t> : a mass that projects above a mucosal surface to form a macroscopically visible structure. </a:t>
            </a:r>
          </a:p>
          <a:p>
            <a:pPr algn="l">
              <a:buFont typeface="Wingdings" panose="05000000000000000000" pitchFamily="2" charset="2"/>
              <a:buNone/>
            </a:pPr>
            <a:r>
              <a:rPr lang="en-US" smtClean="0"/>
              <a:t>     e.g. - colonic polyp</a:t>
            </a:r>
          </a:p>
          <a:p>
            <a:pPr algn="l">
              <a:buFont typeface="Wingdings" panose="05000000000000000000" pitchFamily="2" charset="2"/>
              <a:buNone/>
            </a:pPr>
            <a:r>
              <a:rPr lang="en-US" smtClean="0"/>
              <a:t>            - nasal polyp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f008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69925"/>
            <a:ext cx="7467600"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4"/>
          <p:cNvSpPr>
            <a:spLocks noChangeArrowheads="1"/>
          </p:cNvSpPr>
          <p:nvPr/>
        </p:nvSpPr>
        <p:spPr bwMode="auto">
          <a:xfrm>
            <a:off x="4267200" y="0"/>
            <a:ext cx="1171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rtl="0" eaLnBrk="0" hangingPunct="0">
              <a:defRPr>
                <a:solidFill>
                  <a:schemeClr val="tx1"/>
                </a:solidFill>
                <a:latin typeface="Garamond" panose="02020404030301010803" pitchFamily="18" charset="0"/>
                <a:cs typeface="Arial" panose="020B0604020202020204" pitchFamily="34" charset="0"/>
              </a:defRPr>
            </a:lvl1pPr>
            <a:lvl2pPr marL="742950" indent="-285750" algn="l" rtl="0" eaLnBrk="0" hangingPunct="0">
              <a:defRPr>
                <a:solidFill>
                  <a:schemeClr val="tx1"/>
                </a:solidFill>
                <a:latin typeface="Garamond" panose="02020404030301010803" pitchFamily="18" charset="0"/>
                <a:cs typeface="Arial" panose="020B0604020202020204" pitchFamily="34" charset="0"/>
              </a:defRPr>
            </a:lvl2pPr>
            <a:lvl3pPr marL="1143000" indent="-228600" algn="l" rtl="0" eaLnBrk="0" hangingPunct="0">
              <a:defRPr>
                <a:solidFill>
                  <a:schemeClr val="tx1"/>
                </a:solidFill>
                <a:latin typeface="Garamond" panose="02020404030301010803" pitchFamily="18" charset="0"/>
                <a:cs typeface="Arial" panose="020B0604020202020204" pitchFamily="34" charset="0"/>
              </a:defRPr>
            </a:lvl3pPr>
            <a:lvl4pPr marL="1600200" indent="-228600" algn="l" rtl="0" eaLnBrk="0" hangingPunct="0">
              <a:defRPr>
                <a:solidFill>
                  <a:schemeClr val="tx1"/>
                </a:solidFill>
                <a:latin typeface="Garamond" panose="02020404030301010803" pitchFamily="18" charset="0"/>
                <a:cs typeface="Arial" panose="020B0604020202020204" pitchFamily="34" charset="0"/>
              </a:defRPr>
            </a:lvl4pPr>
            <a:lvl5pPr marL="2057400" indent="-228600" algn="l" rtl="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en-US" sz="3200" b="1"/>
              <a:t>Polyp</a:t>
            </a:r>
            <a:endParaRPr lang="en-US" sz="32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r>
              <a:rPr lang="en-US" smtClean="0"/>
              <a:t>Neoplasia</a:t>
            </a:r>
          </a:p>
        </p:txBody>
      </p:sp>
      <p:sp>
        <p:nvSpPr>
          <p:cNvPr id="24579" name="Rectangle 3"/>
          <p:cNvSpPr>
            <a:spLocks noGrp="1" noChangeArrowheads="1"/>
          </p:cNvSpPr>
          <p:nvPr>
            <p:ph idx="1"/>
          </p:nvPr>
        </p:nvSpPr>
        <p:spPr/>
        <p:txBody>
          <a:bodyPr/>
          <a:lstStyle/>
          <a:p>
            <a:r>
              <a:rPr lang="en-US" smtClean="0"/>
              <a:t>Examples of benign epithelial neoplasms : </a:t>
            </a:r>
          </a:p>
          <a:p>
            <a:pPr lvl="1"/>
            <a:r>
              <a:rPr lang="en-US" smtClean="0"/>
              <a:t>Respiratory airways: Bronchial adenoma</a:t>
            </a:r>
          </a:p>
          <a:p>
            <a:pPr lvl="1"/>
            <a:r>
              <a:rPr lang="en-US" smtClean="0"/>
              <a:t>Renal epithelium: Renal tubular adenoma</a:t>
            </a:r>
          </a:p>
          <a:p>
            <a:pPr lvl="1"/>
            <a:r>
              <a:rPr lang="en-US" smtClean="0"/>
              <a:t>Liver cell : Liver cell adenoma</a:t>
            </a:r>
          </a:p>
          <a:p>
            <a:pPr lvl="1"/>
            <a:r>
              <a:rPr lang="en-US" smtClean="0"/>
              <a:t>Squamous epithelium: squamous papilloma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p:txBody>
          <a:bodyPr/>
          <a:lstStyle/>
          <a:p>
            <a:r>
              <a:rPr lang="en-US" smtClean="0"/>
              <a:t>Neoplasia</a:t>
            </a:r>
          </a:p>
        </p:txBody>
      </p:sp>
      <p:sp>
        <p:nvSpPr>
          <p:cNvPr id="4099" name="Rectangle 3"/>
          <p:cNvSpPr>
            <a:spLocks noGrp="1" noChangeArrowheads="1"/>
          </p:cNvSpPr>
          <p:nvPr>
            <p:ph idx="1"/>
          </p:nvPr>
        </p:nvSpPr>
        <p:spPr/>
        <p:txBody>
          <a:bodyPr/>
          <a:lstStyle/>
          <a:p>
            <a:r>
              <a:rPr lang="en-US" dirty="0" smtClean="0"/>
              <a:t>Cancer is one of the second leading causes of death worldwide.</a:t>
            </a:r>
          </a:p>
          <a:p>
            <a:r>
              <a:rPr lang="en-US" dirty="0" smtClean="0"/>
              <a:t>Emotional and physical suffering by the patient.</a:t>
            </a:r>
          </a:p>
          <a:p>
            <a:r>
              <a:rPr lang="en-US" dirty="0" smtClean="0"/>
              <a:t>Different mortality rate …..</a:t>
            </a:r>
          </a:p>
          <a:p>
            <a:pPr lvl="1"/>
            <a:r>
              <a:rPr lang="en-US" dirty="0" smtClean="0"/>
              <a:t>Some are </a:t>
            </a:r>
            <a:r>
              <a:rPr lang="en-US" dirty="0"/>
              <a:t>curable such as Hodgkin lymphoma </a:t>
            </a:r>
            <a:endParaRPr lang="en-US" dirty="0" smtClean="0"/>
          </a:p>
          <a:p>
            <a:pPr lvl="1"/>
            <a:r>
              <a:rPr lang="en-US" dirty="0" smtClean="0"/>
              <a:t>Others are </a:t>
            </a:r>
            <a:r>
              <a:rPr lang="en-US" dirty="0"/>
              <a:t>fatal such as pancreatic adenocarcinoma</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p:txBody>
          <a:bodyPr/>
          <a:lstStyle/>
          <a:p>
            <a:r>
              <a:rPr lang="en-US" smtClean="0"/>
              <a:t>Cystadenoma</a:t>
            </a:r>
            <a:endParaRPr lang="ar-SA" smtClean="0"/>
          </a:p>
        </p:txBody>
      </p:sp>
      <p:pic>
        <p:nvPicPr>
          <p:cNvPr id="25603" name="Picture 2" descr="http://www.ovarian-cancer-facts.com/images/ovarian-cy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459105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4" descr="http://upload.wikimedia.org/wikipedia/commons/thumb/5/57/Benign_Ovarian_Cyst.jpg/220px-Benign_Ovarian_Cy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667000"/>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6564"/>
                                        </p:tgtEl>
                                        <p:attrNameLst>
                                          <p:attrName>style.visibility</p:attrName>
                                        </p:attrNameLst>
                                      </p:cBhvr>
                                      <p:to>
                                        <p:strVal val="visible"/>
                                      </p:to>
                                    </p:set>
                                    <p:animEffect transition="in" filter="blinds(horizontal)">
                                      <p:cBhvr>
                                        <p:cTn id="7" dur="500"/>
                                        <p:tgtEl>
                                          <p:spTgt spid="66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ctrTitle"/>
          </p:nvPr>
        </p:nvSpPr>
        <p:spPr/>
        <p:txBody>
          <a:bodyPr/>
          <a:lstStyle/>
          <a:p>
            <a:r>
              <a:rPr lang="en-US" smtClean="0"/>
              <a:t>Malignant tumor</a:t>
            </a:r>
            <a:endParaRPr lang="ar-SA" smtClean="0"/>
          </a:p>
        </p:txBody>
      </p:sp>
      <p:sp>
        <p:nvSpPr>
          <p:cNvPr id="5" name="Subtitle 4"/>
          <p:cNvSpPr>
            <a:spLocks noGrp="1"/>
          </p:cNvSpPr>
          <p:nvPr>
            <p:ph type="subTitle" idx="1"/>
          </p:nvPr>
        </p:nvSpPr>
        <p:spPr/>
        <p:txBody>
          <a:bodyPr rtlCol="1">
            <a:normAutofit/>
          </a:bodyPr>
          <a:lstStyle/>
          <a:p>
            <a:pPr fontAlgn="auto">
              <a:spcAft>
                <a:spcPts val="0"/>
              </a:spcAft>
              <a:defRPr/>
            </a:pPr>
            <a:endParaRPr lang="ar-SA"/>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r>
              <a:rPr lang="en-US" smtClean="0"/>
              <a:t>Neoplasia</a:t>
            </a:r>
          </a:p>
        </p:txBody>
      </p:sp>
      <p:sp>
        <p:nvSpPr>
          <p:cNvPr id="27651" name="Rectangle 3"/>
          <p:cNvSpPr>
            <a:spLocks noGrp="1" noChangeArrowheads="1"/>
          </p:cNvSpPr>
          <p:nvPr>
            <p:ph idx="1"/>
          </p:nvPr>
        </p:nvSpPr>
        <p:spPr/>
        <p:txBody>
          <a:bodyPr/>
          <a:lstStyle/>
          <a:p>
            <a:r>
              <a:rPr lang="en-US" smtClean="0"/>
              <a:t>Malignant tumors:</a:t>
            </a:r>
          </a:p>
          <a:p>
            <a:pPr lvl="1"/>
            <a:r>
              <a:rPr lang="en-US" smtClean="0"/>
              <a:t>Malignant tumor arising in mesenchymal tissue:  SARCOMA</a:t>
            </a:r>
          </a:p>
          <a:p>
            <a:pPr lvl="2"/>
            <a:r>
              <a:rPr lang="en-US" smtClean="0"/>
              <a:t>From fibrous tissue: Fibrosarcoma</a:t>
            </a:r>
          </a:p>
          <a:p>
            <a:pPr lvl="2"/>
            <a:r>
              <a:rPr lang="en-US" smtClean="0"/>
              <a:t>From bone : Osteosarcoma</a:t>
            </a:r>
          </a:p>
          <a:p>
            <a:pPr lvl="2"/>
            <a:r>
              <a:rPr lang="en-US" smtClean="0"/>
              <a:t>From cartilage : chondrosarcoma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4953000" y="1371600"/>
            <a:ext cx="3962400" cy="762000"/>
          </a:xfrm>
          <a:prstGeom prst="rect">
            <a:avLst/>
          </a:prstGeom>
          <a:noFill/>
          <a:ln w="12700">
            <a:noFill/>
            <a:miter lim="800000"/>
            <a:headEnd/>
            <a:tailEnd/>
          </a:ln>
          <a:effectLst/>
        </p:spPr>
        <p:txBody>
          <a:bodyPr lIns="90488" tIns="44450" rIns="90488" bIns="44450" anchor="ctr"/>
          <a:lstStyle/>
          <a:p>
            <a:pPr algn="ctr" rtl="0">
              <a:defRPr/>
            </a:pPr>
            <a:r>
              <a:rPr lang="en-US" sz="4400">
                <a:solidFill>
                  <a:srgbClr val="996600"/>
                </a:solidFill>
                <a:effectLst>
                  <a:outerShdw blurRad="38100" dist="38100" dir="2700000" algn="tl">
                    <a:srgbClr val="000000"/>
                  </a:outerShdw>
                </a:effectLst>
                <a:latin typeface="Arial" pitchFamily="34" charset="0"/>
              </a:rPr>
              <a:t>Osteosarcoma</a:t>
            </a:r>
            <a:endParaRPr lang="en-US" sz="4400">
              <a:solidFill>
                <a:srgbClr val="996600"/>
              </a:solidFill>
              <a:latin typeface="Tahoma" pitchFamily="34" charset="0"/>
              <a:cs typeface="Arial" charset="0"/>
            </a:endParaRPr>
          </a:p>
        </p:txBody>
      </p:sp>
      <p:pic>
        <p:nvPicPr>
          <p:cNvPr id="28675" name="Picture 3" descr="http://www.med.und.nodak.edu/depts/path/powerpoint/blk5/NP1_files/slide0045_image071.png"/>
          <p:cNvPicPr>
            <a:picLocks noChangeArrowheads="1"/>
          </p:cNvPicPr>
          <p:nvPr/>
        </p:nvPicPr>
        <p:blipFill>
          <a:blip r:embed="rId3" r:link="rId4">
            <a:lum bright="12000"/>
            <a:extLst>
              <a:ext uri="{28A0092B-C50C-407E-A947-70E740481C1C}">
                <a14:useLocalDpi xmlns:a14="http://schemas.microsoft.com/office/drawing/2010/main" val="0"/>
              </a:ext>
            </a:extLst>
          </a:blip>
          <a:srcRect/>
          <a:stretch>
            <a:fillRect/>
          </a:stretch>
        </p:blipFill>
        <p:spPr bwMode="auto">
          <a:xfrm>
            <a:off x="228600" y="914400"/>
            <a:ext cx="4618038"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8676" name="Picture 4" descr="http://www.med.und.nodak.edu/depts/path/powerpoint/blk5/NP1_files/slide0045_image073.png"/>
          <p:cNvPicPr>
            <a:picLocks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3663950" y="3206750"/>
            <a:ext cx="4597400"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lstStyle/>
          <a:p>
            <a:r>
              <a:rPr lang="en-US" smtClean="0"/>
              <a:t>Neoplasia</a:t>
            </a:r>
          </a:p>
        </p:txBody>
      </p:sp>
      <p:sp>
        <p:nvSpPr>
          <p:cNvPr id="29699" name="Rectangle 3"/>
          <p:cNvSpPr>
            <a:spLocks noGrp="1" noChangeArrowheads="1"/>
          </p:cNvSpPr>
          <p:nvPr>
            <p:ph idx="1"/>
          </p:nvPr>
        </p:nvSpPr>
        <p:spPr>
          <a:xfrm>
            <a:off x="914400" y="1600200"/>
            <a:ext cx="7772400" cy="4525963"/>
          </a:xfrm>
        </p:spPr>
        <p:txBody>
          <a:bodyPr/>
          <a:lstStyle/>
          <a:p>
            <a:r>
              <a:rPr lang="en-US" smtClean="0"/>
              <a:t>Malignant tumors arising from epithelial origin: CARCINOMA</a:t>
            </a:r>
          </a:p>
          <a:p>
            <a:pPr lvl="1"/>
            <a:r>
              <a:rPr lang="en-US" smtClean="0"/>
              <a:t>Squamous cell carcinoma</a:t>
            </a:r>
          </a:p>
          <a:p>
            <a:pPr lvl="1"/>
            <a:r>
              <a:rPr lang="en-US" smtClean="0"/>
              <a:t>Renal cell adenocarcinoma</a:t>
            </a:r>
          </a:p>
          <a:p>
            <a:pPr lvl="1"/>
            <a:r>
              <a:rPr lang="en-US" smtClean="0"/>
              <a:t>Cholangiocarcinoma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med.und.nodak.edu/depts/path/powerpoint/blk5/NP1_files/slide0040_image043.png"/>
          <p:cNvPicPr>
            <a:picLocks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724400" y="3822700"/>
            <a:ext cx="4148138"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723" name="Picture 3" descr="http://www.med.und.nodak.edu/depts/path/powerpoint/blk5/NP1_files/slide0040_image045.png"/>
          <p:cNvPicPr>
            <a:picLocks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685800" y="3810000"/>
            <a:ext cx="3895725"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TextBox 4"/>
          <p:cNvSpPr txBox="1"/>
          <p:nvPr/>
        </p:nvSpPr>
        <p:spPr>
          <a:xfrm>
            <a:off x="228600" y="457200"/>
            <a:ext cx="8534400" cy="83099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l" rtl="0">
              <a:defRPr/>
            </a:pPr>
            <a:r>
              <a:rPr lang="en-US" sz="2400" dirty="0"/>
              <a:t>Carcinomas arising from any epithelium of the body that exhibit </a:t>
            </a:r>
            <a:r>
              <a:rPr lang="en-US" sz="2400" dirty="0" err="1"/>
              <a:t>squamous</a:t>
            </a:r>
            <a:r>
              <a:rPr lang="en-US" sz="2400" dirty="0"/>
              <a:t> differentiation are termed </a:t>
            </a:r>
            <a:r>
              <a:rPr lang="en-US" sz="2400" dirty="0" err="1"/>
              <a:t>squamous</a:t>
            </a:r>
            <a:r>
              <a:rPr lang="en-US" sz="2400" dirty="0"/>
              <a:t> cell carcinoma.</a:t>
            </a:r>
          </a:p>
        </p:txBody>
      </p:sp>
      <p:pic>
        <p:nvPicPr>
          <p:cNvPr id="30727" name="Picture 2" descr="http://nh-chs-anatomy.pbworks.com/f/stratified%20squamous%20epithelium.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1295400"/>
            <a:ext cx="3649663"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486400" y="1752600"/>
            <a:ext cx="2757488" cy="369888"/>
          </a:xfrm>
          <a:prstGeom prst="rect">
            <a:avLst/>
          </a:prstGeom>
        </p:spPr>
        <p:style>
          <a:lnRef idx="1">
            <a:schemeClr val="accent1"/>
          </a:lnRef>
          <a:fillRef idx="2">
            <a:schemeClr val="accent1"/>
          </a:fillRef>
          <a:effectRef idx="1">
            <a:schemeClr val="accent1"/>
          </a:effectRef>
          <a:fontRef idx="minor">
            <a:schemeClr val="dk1"/>
          </a:fontRef>
        </p:style>
        <p:txBody>
          <a:bodyPr wrap="none" rtlCol="1">
            <a:spAutoFit/>
          </a:bodyPr>
          <a:lstStyle/>
          <a:p>
            <a:pPr algn="l" rtl="0">
              <a:defRPr/>
            </a:pPr>
            <a:r>
              <a:rPr lang="en-US" dirty="0"/>
              <a:t>Normal </a:t>
            </a:r>
            <a:r>
              <a:rPr lang="en-US" dirty="0" err="1"/>
              <a:t>squamous</a:t>
            </a:r>
            <a:r>
              <a:rPr lang="en-US" dirty="0"/>
              <a:t> </a:t>
            </a:r>
            <a:r>
              <a:rPr lang="en-US" dirty="0" err="1"/>
              <a:t>epithlium</a:t>
            </a:r>
            <a:endParaRPr lang="ar-SA" dirty="0"/>
          </a:p>
        </p:txBody>
      </p:sp>
      <p:sp>
        <p:nvSpPr>
          <p:cNvPr id="7" name="Rectangle 6"/>
          <p:cNvSpPr/>
          <p:nvPr/>
        </p:nvSpPr>
        <p:spPr>
          <a:xfrm>
            <a:off x="3352800" y="3897313"/>
            <a:ext cx="2559050" cy="369887"/>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l" rtl="0">
              <a:defRPr/>
            </a:pPr>
            <a:r>
              <a:rPr lang="en-US" dirty="0" err="1"/>
              <a:t>Squamous</a:t>
            </a:r>
            <a:r>
              <a:rPr lang="en-US" dirty="0"/>
              <a:t> cell carcinoma</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838200" y="990600"/>
            <a:ext cx="6721475" cy="830263"/>
          </a:xfrm>
          <a:prstGeom prst="rect">
            <a:avLst/>
          </a:prstGeom>
          <a:noFill/>
          <a:ln w="9525">
            <a:noFill/>
            <a:miter lim="800000"/>
            <a:headEnd/>
            <a:tailEnd/>
          </a:ln>
          <a:effectLst/>
        </p:spPr>
        <p:txBody>
          <a:bodyPr>
            <a:spAutoFit/>
          </a:bodyPr>
          <a:lstStyle/>
          <a:p>
            <a:pPr algn="l">
              <a:defRPr/>
            </a:pPr>
            <a:r>
              <a:rPr lang="en-US" sz="2400" dirty="0">
                <a:solidFill>
                  <a:schemeClr val="tx2"/>
                </a:solidFill>
                <a:effectLst>
                  <a:outerShdw blurRad="38100" dist="38100" dir="2700000" algn="tl">
                    <a:srgbClr val="000000"/>
                  </a:outerShdw>
                </a:effectLst>
                <a:latin typeface="Arial" pitchFamily="34" charset="0"/>
              </a:rPr>
              <a:t>Nomenclature</a:t>
            </a:r>
          </a:p>
          <a:p>
            <a:pPr algn="l">
              <a:defRPr/>
            </a:pPr>
            <a:r>
              <a:rPr lang="en-US" sz="2400" dirty="0">
                <a:cs typeface="Arial" charset="0"/>
              </a:rPr>
              <a:t>other descriptive terms may be added such as:</a:t>
            </a:r>
            <a:endParaRPr lang="en-US" sz="2000" dirty="0">
              <a:cs typeface="Arial" charset="0"/>
            </a:endParaRPr>
          </a:p>
        </p:txBody>
      </p:sp>
      <p:sp>
        <p:nvSpPr>
          <p:cNvPr id="28675" name="Rectangle 3"/>
          <p:cNvSpPr>
            <a:spLocks noChangeArrowheads="1"/>
          </p:cNvSpPr>
          <p:nvPr/>
        </p:nvSpPr>
        <p:spPr bwMode="auto">
          <a:xfrm>
            <a:off x="1066800" y="1981200"/>
            <a:ext cx="6934200" cy="6858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90488" tIns="44450" rIns="90488" bIns="44450" anchor="ctr"/>
          <a:lstStyle/>
          <a:p>
            <a:pPr algn="ctr" rtl="0">
              <a:defRPr/>
            </a:pPr>
            <a:r>
              <a:rPr lang="en-US" sz="2400" dirty="0">
                <a:effectLst>
                  <a:outerShdw blurRad="38100" dist="38100" dir="2700000" algn="tl">
                    <a:srgbClr val="000000"/>
                  </a:outerShdw>
                </a:effectLst>
                <a:latin typeface="Arial" pitchFamily="34" charset="0"/>
              </a:rPr>
              <a:t>Papillary</a:t>
            </a:r>
            <a:r>
              <a:rPr lang="en-US" sz="2400" dirty="0">
                <a:solidFill>
                  <a:srgbClr val="996600"/>
                </a:solidFill>
                <a:effectLst>
                  <a:outerShdw blurRad="38100" dist="38100" dir="2700000" algn="tl">
                    <a:srgbClr val="000000"/>
                  </a:outerShdw>
                </a:effectLst>
                <a:latin typeface="Arial" pitchFamily="34" charset="0"/>
              </a:rPr>
              <a:t> </a:t>
            </a:r>
            <a:r>
              <a:rPr lang="en-US" sz="2400" dirty="0" err="1">
                <a:solidFill>
                  <a:schemeClr val="accent5">
                    <a:lumMod val="20000"/>
                    <a:lumOff val="80000"/>
                  </a:schemeClr>
                </a:solidFill>
                <a:effectLst>
                  <a:outerShdw blurRad="38100" dist="38100" dir="2700000" algn="tl">
                    <a:srgbClr val="000000"/>
                  </a:outerShdw>
                </a:effectLst>
                <a:latin typeface="Arial" pitchFamily="34" charset="0"/>
              </a:rPr>
              <a:t>Cyst</a:t>
            </a:r>
            <a:r>
              <a:rPr lang="en-US" sz="2400" dirty="0" err="1">
                <a:solidFill>
                  <a:srgbClr val="F95AB7"/>
                </a:solidFill>
                <a:effectLst>
                  <a:outerShdw blurRad="38100" dist="38100" dir="2700000" algn="tl">
                    <a:srgbClr val="000000"/>
                  </a:outerShdw>
                </a:effectLst>
                <a:latin typeface="Arial" pitchFamily="34" charset="0"/>
              </a:rPr>
              <a:t>adeno</a:t>
            </a:r>
            <a:r>
              <a:rPr lang="en-US" sz="2400" dirty="0" err="1">
                <a:solidFill>
                  <a:srgbClr val="FFFF00"/>
                </a:solidFill>
                <a:effectLst>
                  <a:outerShdw blurRad="38100" dist="38100" dir="2700000" algn="tl">
                    <a:srgbClr val="000000"/>
                  </a:outerShdw>
                </a:effectLst>
                <a:latin typeface="Arial" pitchFamily="34" charset="0"/>
              </a:rPr>
              <a:t>carcinoma</a:t>
            </a:r>
            <a:r>
              <a:rPr lang="en-US" sz="2400" dirty="0">
                <a:solidFill>
                  <a:srgbClr val="996600"/>
                </a:solidFill>
                <a:effectLst>
                  <a:outerShdw blurRad="38100" dist="38100" dir="2700000" algn="tl">
                    <a:srgbClr val="000000"/>
                  </a:outerShdw>
                </a:effectLst>
                <a:latin typeface="Arial" pitchFamily="34" charset="0"/>
              </a:rPr>
              <a:t> </a:t>
            </a:r>
            <a:r>
              <a:rPr lang="en-US" sz="2400" dirty="0">
                <a:solidFill>
                  <a:schemeClr val="accent2">
                    <a:lumMod val="20000"/>
                    <a:lumOff val="80000"/>
                  </a:schemeClr>
                </a:solidFill>
                <a:effectLst>
                  <a:outerShdw blurRad="38100" dist="38100" dir="2700000" algn="tl">
                    <a:srgbClr val="000000"/>
                  </a:outerShdw>
                </a:effectLst>
                <a:latin typeface="Arial" pitchFamily="34" charset="0"/>
              </a:rPr>
              <a:t>of the Ovary</a:t>
            </a:r>
            <a:endParaRPr lang="en-US" sz="2400" dirty="0">
              <a:solidFill>
                <a:schemeClr val="accent2">
                  <a:lumMod val="20000"/>
                  <a:lumOff val="80000"/>
                </a:schemeClr>
              </a:solidFill>
              <a:latin typeface="Tahoma" pitchFamily="34" charset="0"/>
            </a:endParaRPr>
          </a:p>
        </p:txBody>
      </p:sp>
      <p:pic>
        <p:nvPicPr>
          <p:cNvPr id="31748" name="Picture 5" descr="http://www.med.und.nodak.edu/depts/path/powerpoint/blk5/NP1_files/slide0042_image049.wmz"/>
          <p:cNvPicPr>
            <a:picLocks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876800" y="3276600"/>
            <a:ext cx="34861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1749" name="Picture 4" descr="http://www.uaz.edu.mx/histo/pathology/ed/ch_18/c18_serous_ca_gros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955925"/>
            <a:ext cx="4419600"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pathpedia.com/education/eatlas/grosspathology/ovary/papillary-serous-carcinoma-ovary-%5bov13g%5d.jpeg?Width=600&amp;Height=450&amp;Format=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514600"/>
            <a:ext cx="48006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Text Box 2"/>
          <p:cNvSpPr txBox="1">
            <a:spLocks noChangeArrowheads="1"/>
          </p:cNvSpPr>
          <p:nvPr/>
        </p:nvSpPr>
        <p:spPr bwMode="auto">
          <a:xfrm>
            <a:off x="838200" y="990600"/>
            <a:ext cx="6721475" cy="830263"/>
          </a:xfrm>
          <a:prstGeom prst="rect">
            <a:avLst/>
          </a:prstGeom>
          <a:noFill/>
          <a:ln w="9525">
            <a:noFill/>
            <a:miter lim="800000"/>
            <a:headEnd/>
            <a:tailEnd/>
          </a:ln>
          <a:effectLst/>
        </p:spPr>
        <p:txBody>
          <a:bodyPr>
            <a:spAutoFit/>
          </a:bodyPr>
          <a:lstStyle/>
          <a:p>
            <a:pPr algn="l">
              <a:defRPr/>
            </a:pPr>
            <a:r>
              <a:rPr lang="en-US" sz="2400" dirty="0">
                <a:solidFill>
                  <a:schemeClr val="tx2"/>
                </a:solidFill>
                <a:effectLst>
                  <a:outerShdw blurRad="38100" dist="38100" dir="2700000" algn="tl">
                    <a:srgbClr val="000000"/>
                  </a:outerShdw>
                </a:effectLst>
                <a:latin typeface="Arial" pitchFamily="34" charset="0"/>
              </a:rPr>
              <a:t>Nomenclature</a:t>
            </a:r>
          </a:p>
          <a:p>
            <a:pPr algn="l">
              <a:defRPr/>
            </a:pPr>
            <a:r>
              <a:rPr lang="en-US" sz="2400" dirty="0">
                <a:cs typeface="Arial" charset="0"/>
              </a:rPr>
              <a:t>other descriptive terms may be added such as:</a:t>
            </a:r>
            <a:endParaRPr lang="en-US" sz="2000" dirty="0">
              <a:cs typeface="Arial" charset="0"/>
            </a:endParaRPr>
          </a:p>
        </p:txBody>
      </p:sp>
      <p:sp>
        <p:nvSpPr>
          <p:cNvPr id="28675" name="Rectangle 3"/>
          <p:cNvSpPr>
            <a:spLocks noChangeArrowheads="1"/>
          </p:cNvSpPr>
          <p:nvPr/>
        </p:nvSpPr>
        <p:spPr bwMode="auto">
          <a:xfrm>
            <a:off x="1066800" y="1981200"/>
            <a:ext cx="6934200" cy="6858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90488" tIns="44450" rIns="90488" bIns="44450" anchor="ctr"/>
          <a:lstStyle/>
          <a:p>
            <a:pPr algn="ctr" rtl="0">
              <a:defRPr/>
            </a:pPr>
            <a:r>
              <a:rPr lang="en-US" sz="2400" dirty="0">
                <a:effectLst>
                  <a:outerShdw blurRad="38100" dist="38100" dir="2700000" algn="tl">
                    <a:srgbClr val="000000"/>
                  </a:outerShdw>
                </a:effectLst>
                <a:latin typeface="Arial" pitchFamily="34" charset="0"/>
              </a:rPr>
              <a:t>Papillary</a:t>
            </a:r>
            <a:r>
              <a:rPr lang="en-US" sz="2400" dirty="0">
                <a:solidFill>
                  <a:srgbClr val="996600"/>
                </a:solidFill>
                <a:effectLst>
                  <a:outerShdw blurRad="38100" dist="38100" dir="2700000" algn="tl">
                    <a:srgbClr val="000000"/>
                  </a:outerShdw>
                </a:effectLst>
                <a:latin typeface="Arial" pitchFamily="34" charset="0"/>
              </a:rPr>
              <a:t> </a:t>
            </a:r>
            <a:r>
              <a:rPr lang="en-US" sz="2400" dirty="0" err="1">
                <a:solidFill>
                  <a:schemeClr val="accent5">
                    <a:lumMod val="20000"/>
                    <a:lumOff val="80000"/>
                  </a:schemeClr>
                </a:solidFill>
                <a:effectLst>
                  <a:outerShdw blurRad="38100" dist="38100" dir="2700000" algn="tl">
                    <a:srgbClr val="000000"/>
                  </a:outerShdw>
                </a:effectLst>
                <a:latin typeface="Arial" pitchFamily="34" charset="0"/>
              </a:rPr>
              <a:t>Cyst</a:t>
            </a:r>
            <a:r>
              <a:rPr lang="en-US" sz="2400" dirty="0" err="1">
                <a:solidFill>
                  <a:srgbClr val="F95AB7"/>
                </a:solidFill>
                <a:effectLst>
                  <a:outerShdw blurRad="38100" dist="38100" dir="2700000" algn="tl">
                    <a:srgbClr val="000000"/>
                  </a:outerShdw>
                </a:effectLst>
                <a:latin typeface="Arial" pitchFamily="34" charset="0"/>
              </a:rPr>
              <a:t>adeno</a:t>
            </a:r>
            <a:r>
              <a:rPr lang="en-US" sz="2400" dirty="0" err="1">
                <a:solidFill>
                  <a:srgbClr val="FFFF00"/>
                </a:solidFill>
                <a:effectLst>
                  <a:outerShdw blurRad="38100" dist="38100" dir="2700000" algn="tl">
                    <a:srgbClr val="000000"/>
                  </a:outerShdw>
                </a:effectLst>
                <a:latin typeface="Arial" pitchFamily="34" charset="0"/>
              </a:rPr>
              <a:t>carcinoma</a:t>
            </a:r>
            <a:r>
              <a:rPr lang="en-US" sz="2400" dirty="0">
                <a:solidFill>
                  <a:srgbClr val="996600"/>
                </a:solidFill>
                <a:effectLst>
                  <a:outerShdw blurRad="38100" dist="38100" dir="2700000" algn="tl">
                    <a:srgbClr val="000000"/>
                  </a:outerShdw>
                </a:effectLst>
                <a:latin typeface="Arial" pitchFamily="34" charset="0"/>
              </a:rPr>
              <a:t> </a:t>
            </a:r>
            <a:r>
              <a:rPr lang="en-US" sz="2400" dirty="0">
                <a:solidFill>
                  <a:schemeClr val="accent2">
                    <a:lumMod val="20000"/>
                    <a:lumOff val="80000"/>
                  </a:schemeClr>
                </a:solidFill>
                <a:effectLst>
                  <a:outerShdw blurRad="38100" dist="38100" dir="2700000" algn="tl">
                    <a:srgbClr val="000000"/>
                  </a:outerShdw>
                </a:effectLst>
                <a:latin typeface="Arial" pitchFamily="34" charset="0"/>
              </a:rPr>
              <a:t>of the Ovary</a:t>
            </a:r>
            <a:endParaRPr lang="en-US" sz="2400" dirty="0">
              <a:solidFill>
                <a:schemeClr val="accent2">
                  <a:lumMod val="20000"/>
                  <a:lumOff val="80000"/>
                </a:schemeClr>
              </a:solidFill>
              <a:latin typeface="Tahoma"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p:txBody>
          <a:bodyPr rtlCol="1">
            <a:normAutofit fontScale="90000"/>
          </a:bodyPr>
          <a:lstStyle/>
          <a:p>
            <a:pPr fontAlgn="auto">
              <a:spcAft>
                <a:spcPts val="0"/>
              </a:spcAft>
              <a:defRPr/>
            </a:pPr>
            <a:r>
              <a:rPr lang="en-US" dirty="0" err="1" smtClean="0"/>
              <a:t>Neoplasia</a:t>
            </a:r>
            <a:r>
              <a:rPr lang="en-US" dirty="0" smtClean="0"/>
              <a:t/>
            </a:r>
            <a:br>
              <a:rPr lang="en-US" dirty="0" smtClean="0"/>
            </a:br>
            <a:r>
              <a:rPr lang="en-US" dirty="0" smtClean="0">
                <a:solidFill>
                  <a:srgbClr val="FF0000"/>
                </a:solidFill>
              </a:rPr>
              <a:t>Exceptions</a:t>
            </a:r>
          </a:p>
        </p:txBody>
      </p:sp>
      <p:sp>
        <p:nvSpPr>
          <p:cNvPr id="33795" name="Rectangle 3"/>
          <p:cNvSpPr>
            <a:spLocks noGrp="1" noChangeArrowheads="1"/>
          </p:cNvSpPr>
          <p:nvPr>
            <p:ph idx="1"/>
          </p:nvPr>
        </p:nvSpPr>
        <p:spPr/>
        <p:txBody>
          <a:bodyPr/>
          <a:lstStyle/>
          <a:p>
            <a:r>
              <a:rPr lang="en-US" smtClean="0"/>
              <a:t>Melanoma ( skin )</a:t>
            </a:r>
          </a:p>
          <a:p>
            <a:r>
              <a:rPr lang="en-US" smtClean="0"/>
              <a:t>Mesothelioma (mesothelium )</a:t>
            </a:r>
          </a:p>
          <a:p>
            <a:r>
              <a:rPr lang="en-US" smtClean="0"/>
              <a:t>Seminoma ( testis )</a:t>
            </a:r>
          </a:p>
          <a:p>
            <a:r>
              <a:rPr lang="en-US" smtClean="0"/>
              <a:t>Lymphoma ( lymphoid tissue ) </a:t>
            </a:r>
          </a:p>
          <a:p>
            <a:endParaRPr lang="en-US" smtClean="0"/>
          </a:p>
          <a:p>
            <a:pPr>
              <a:buFont typeface="Wingdings" panose="05000000000000000000" pitchFamily="2" charset="2"/>
              <a:buNone/>
            </a:pPr>
            <a:r>
              <a:rPr lang="en-US" smtClean="0"/>
              <a:t>See table 5-1 page 164 ( Robbin’s )</a:t>
            </a:r>
          </a:p>
          <a:p>
            <a:pPr>
              <a:buFont typeface="Wingdings" panose="05000000000000000000" pitchFamily="2" charset="2"/>
              <a:buNone/>
            </a:pPr>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rrowheads="1"/>
          </p:cNvSpPr>
          <p:nvPr>
            <p:ph type="title"/>
          </p:nvPr>
        </p:nvSpPr>
        <p:spPr>
          <a:xfrm>
            <a:off x="457200" y="228600"/>
            <a:ext cx="8229600" cy="1143000"/>
          </a:xfrm>
        </p:spPr>
        <p:txBody>
          <a:bodyPr rtlCol="1">
            <a:normAutofit fontScale="90000"/>
          </a:bodyPr>
          <a:lstStyle/>
          <a:p>
            <a:pPr fontAlgn="auto">
              <a:spcAft>
                <a:spcPts val="0"/>
              </a:spcAft>
              <a:defRPr/>
            </a:pPr>
            <a:r>
              <a:rPr lang="en-US" dirty="0"/>
              <a:t>Nomenclature of benign and </a:t>
            </a:r>
            <a:r>
              <a:rPr lang="ar-SA" dirty="0"/>
              <a:t> </a:t>
            </a:r>
            <a:r>
              <a:rPr lang="en-US" dirty="0"/>
              <a:t> </a:t>
            </a:r>
            <a:r>
              <a:rPr lang="ar-SA" dirty="0"/>
              <a:t>   </a:t>
            </a:r>
            <a:r>
              <a:rPr lang="en-US" dirty="0"/>
              <a:t>malignant neoplasm</a:t>
            </a:r>
            <a:endParaRPr lang="en-US" dirty="0" smtClean="0"/>
          </a:p>
        </p:txBody>
      </p:sp>
      <p:sp>
        <p:nvSpPr>
          <p:cNvPr id="66563" name="Rectangle 3"/>
          <p:cNvSpPr>
            <a:spLocks noGrp="1" noChangeArrowheads="1"/>
          </p:cNvSpPr>
          <p:nvPr>
            <p:ph idx="1"/>
          </p:nvPr>
        </p:nvSpPr>
        <p:spPr>
          <a:xfrm>
            <a:off x="533400" y="1341438"/>
            <a:ext cx="8229600" cy="4525962"/>
          </a:xfrm>
        </p:spPr>
        <p:txBody>
          <a:bodyPr rtlCol="1">
            <a:normAutofit fontScale="92500" lnSpcReduction="10000"/>
          </a:bodyPr>
          <a:lstStyle/>
          <a:p>
            <a:pPr fontAlgn="auto">
              <a:spcAft>
                <a:spcPts val="0"/>
              </a:spcAft>
              <a:defRPr/>
            </a:pPr>
            <a:r>
              <a:rPr lang="en-US" dirty="0" smtClean="0"/>
              <a:t>Based on the biological behavior : </a:t>
            </a:r>
          </a:p>
          <a:p>
            <a:pPr lvl="1" fontAlgn="auto">
              <a:spcAft>
                <a:spcPts val="0"/>
              </a:spcAft>
              <a:defRPr/>
            </a:pPr>
            <a:r>
              <a:rPr lang="en-US" dirty="0" smtClean="0"/>
              <a:t>Benign and malignant</a:t>
            </a:r>
          </a:p>
          <a:p>
            <a:pPr lvl="1" fontAlgn="auto">
              <a:spcAft>
                <a:spcPts val="0"/>
              </a:spcAft>
              <a:defRPr/>
            </a:pPr>
            <a:endParaRPr lang="en-US" dirty="0" smtClean="0"/>
          </a:p>
          <a:p>
            <a:pPr fontAlgn="auto">
              <a:spcAft>
                <a:spcPts val="0"/>
              </a:spcAft>
              <a:defRPr/>
            </a:pPr>
            <a:r>
              <a:rPr lang="en-US" dirty="0" smtClean="0"/>
              <a:t>Based on the cell of origin : </a:t>
            </a:r>
          </a:p>
          <a:p>
            <a:pPr lvl="1" fontAlgn="auto">
              <a:spcAft>
                <a:spcPts val="0"/>
              </a:spcAft>
              <a:defRPr/>
            </a:pPr>
            <a:r>
              <a:rPr lang="en-US" dirty="0" smtClean="0"/>
              <a:t>One </a:t>
            </a:r>
            <a:r>
              <a:rPr lang="en-US" dirty="0" err="1" smtClean="0"/>
              <a:t>neoplastic</a:t>
            </a:r>
            <a:r>
              <a:rPr lang="en-US" dirty="0" smtClean="0"/>
              <a:t> cell type : </a:t>
            </a:r>
            <a:r>
              <a:rPr lang="en-US" dirty="0" err="1" smtClean="0"/>
              <a:t>lipoma</a:t>
            </a:r>
            <a:r>
              <a:rPr lang="en-US" dirty="0" smtClean="0"/>
              <a:t>, </a:t>
            </a:r>
            <a:r>
              <a:rPr lang="en-US" dirty="0" err="1" smtClean="0"/>
              <a:t>adenocarcinoma</a:t>
            </a:r>
            <a:endParaRPr lang="en-US" dirty="0" smtClean="0"/>
          </a:p>
          <a:p>
            <a:pPr lvl="1" fontAlgn="auto">
              <a:spcAft>
                <a:spcPts val="0"/>
              </a:spcAft>
              <a:defRPr/>
            </a:pPr>
            <a:r>
              <a:rPr lang="en-US" dirty="0" smtClean="0"/>
              <a:t>More than one </a:t>
            </a:r>
            <a:r>
              <a:rPr lang="en-US" dirty="0" err="1" smtClean="0"/>
              <a:t>neoplastic</a:t>
            </a:r>
            <a:r>
              <a:rPr lang="en-US" dirty="0" smtClean="0"/>
              <a:t> cell type : </a:t>
            </a:r>
            <a:r>
              <a:rPr lang="en-US" dirty="0" err="1" smtClean="0"/>
              <a:t>fibroadenoma</a:t>
            </a:r>
            <a:endParaRPr lang="en-US" dirty="0" smtClean="0"/>
          </a:p>
          <a:p>
            <a:pPr lvl="1" fontAlgn="auto">
              <a:spcAft>
                <a:spcPts val="0"/>
              </a:spcAft>
              <a:defRPr/>
            </a:pPr>
            <a:r>
              <a:rPr lang="en-US" dirty="0" smtClean="0"/>
              <a:t>More than one </a:t>
            </a:r>
            <a:r>
              <a:rPr lang="en-US" dirty="0" err="1" smtClean="0"/>
              <a:t>neoplastic</a:t>
            </a:r>
            <a:r>
              <a:rPr lang="en-US" dirty="0" smtClean="0"/>
              <a:t> cell type derived from more than one germ-cell layer: </a:t>
            </a:r>
            <a:r>
              <a:rPr lang="en-US" dirty="0" err="1" smtClean="0"/>
              <a:t>teratoma</a:t>
            </a:r>
            <a:endParaRPr lang="en-US" dirty="0" smtClean="0"/>
          </a:p>
          <a:p>
            <a:pPr lvl="1" fontAlgn="auto">
              <a:spcAft>
                <a:spcPts val="0"/>
              </a:spcAft>
              <a:defRPr/>
            </a:pPr>
            <a:r>
              <a:rPr lang="en-US" dirty="0" smtClean="0"/>
              <a:t>Derived from embryonic tissue: </a:t>
            </a:r>
            <a:r>
              <a:rPr lang="en-US" dirty="0" err="1" smtClean="0"/>
              <a:t>blastoma</a:t>
            </a:r>
            <a:r>
              <a:rPr lang="en-US" dirty="0" smtClean="0"/>
              <a:t> </a:t>
            </a:r>
            <a:r>
              <a:rPr lang="en-US" sz="2400" dirty="0" smtClean="0"/>
              <a:t>(could be benign e.g. </a:t>
            </a:r>
            <a:r>
              <a:rPr lang="en-US" sz="2400" dirty="0" err="1" smtClean="0"/>
              <a:t>osteoblastoma</a:t>
            </a:r>
            <a:r>
              <a:rPr lang="en-US" sz="2400" dirty="0" smtClean="0"/>
              <a:t>, or malignant e.g. </a:t>
            </a:r>
            <a:r>
              <a:rPr lang="en-US" sz="2400" dirty="0" err="1" smtClean="0"/>
              <a:t>neuroblastoma</a:t>
            </a:r>
            <a:r>
              <a:rPr lang="en-US" sz="2400" dirty="0" smtClean="0"/>
              <a:t>)</a:t>
            </a:r>
          </a:p>
          <a:p>
            <a:pPr lvl="1" fontAlgn="auto">
              <a:spcAft>
                <a:spcPts val="0"/>
              </a:spcAft>
              <a:defRPr/>
            </a:pP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0"/>
            <a:ext cx="8229600" cy="1143000"/>
          </a:xfrm>
        </p:spPr>
        <p:txBody>
          <a:bodyPr/>
          <a:lstStyle/>
          <a:p>
            <a:r>
              <a:rPr lang="en-US" smtClean="0">
                <a:solidFill>
                  <a:srgbClr val="FFC000"/>
                </a:solidFill>
              </a:rPr>
              <a:t>Neoplasia</a:t>
            </a:r>
          </a:p>
        </p:txBody>
      </p:sp>
      <p:sp>
        <p:nvSpPr>
          <p:cNvPr id="14339" name="Rectangle 3"/>
          <p:cNvSpPr>
            <a:spLocks noGrp="1" noChangeArrowheads="1"/>
          </p:cNvSpPr>
          <p:nvPr>
            <p:ph idx="1"/>
          </p:nvPr>
        </p:nvSpPr>
        <p:spPr>
          <a:xfrm>
            <a:off x="381000" y="838200"/>
            <a:ext cx="8229600" cy="5257800"/>
          </a:xfrm>
        </p:spPr>
        <p:txBody>
          <a:bodyPr rtlCol="1">
            <a:normAutofit fontScale="47500" lnSpcReduction="20000"/>
          </a:bodyPr>
          <a:lstStyle/>
          <a:p>
            <a:pPr fontAlgn="auto">
              <a:spcAft>
                <a:spcPts val="0"/>
              </a:spcAft>
              <a:buFont typeface="Wingdings" pitchFamily="2" charset="2"/>
              <a:buNone/>
              <a:defRPr/>
            </a:pPr>
            <a:r>
              <a:rPr lang="en-US" sz="3800" dirty="0" smtClean="0"/>
              <a:t>Upon completion of these lectures, the student should:</a:t>
            </a:r>
          </a:p>
          <a:p>
            <a:pPr fontAlgn="auto">
              <a:spcAft>
                <a:spcPts val="0"/>
              </a:spcAft>
              <a:defRPr/>
            </a:pPr>
            <a:r>
              <a:rPr lang="en-US" sz="3800" dirty="0" smtClean="0"/>
              <a:t>Define a neoplasm. Contrast </a:t>
            </a:r>
            <a:r>
              <a:rPr lang="en-US" sz="3800" dirty="0" err="1" smtClean="0"/>
              <a:t>neoplastic</a:t>
            </a:r>
            <a:r>
              <a:rPr lang="en-US" sz="3800" dirty="0" smtClean="0"/>
              <a:t> growth with hyperplasia, </a:t>
            </a:r>
            <a:r>
              <a:rPr lang="en-US" sz="3800" dirty="0" err="1" smtClean="0"/>
              <a:t>metaplasia</a:t>
            </a:r>
            <a:r>
              <a:rPr lang="en-US" sz="3800" dirty="0" smtClean="0"/>
              <a:t>, and dysplasia.</a:t>
            </a:r>
          </a:p>
          <a:p>
            <a:pPr fontAlgn="auto">
              <a:spcAft>
                <a:spcPts val="0"/>
              </a:spcAft>
              <a:defRPr/>
            </a:pPr>
            <a:r>
              <a:rPr lang="en-US" sz="3800" dirty="0" smtClean="0"/>
              <a:t>Know the basic principles of the nomenclature of benign and malignant processes.</a:t>
            </a:r>
          </a:p>
          <a:p>
            <a:pPr fontAlgn="auto">
              <a:spcAft>
                <a:spcPts val="0"/>
              </a:spcAft>
              <a:defRPr/>
            </a:pPr>
            <a:r>
              <a:rPr lang="en-US" sz="3800" dirty="0" smtClean="0"/>
              <a:t>Define and use in the proper context:</a:t>
            </a:r>
          </a:p>
          <a:p>
            <a:pPr lvl="1" fontAlgn="auto">
              <a:spcAft>
                <a:spcPts val="0"/>
              </a:spcAft>
              <a:defRPr/>
            </a:pPr>
            <a:r>
              <a:rPr lang="en-US" sz="3400" dirty="0" smtClean="0"/>
              <a:t>Adenoma.</a:t>
            </a:r>
          </a:p>
          <a:p>
            <a:pPr lvl="1" fontAlgn="auto">
              <a:spcAft>
                <a:spcPts val="0"/>
              </a:spcAft>
              <a:defRPr/>
            </a:pPr>
            <a:r>
              <a:rPr lang="en-US" sz="3400" dirty="0" err="1" smtClean="0"/>
              <a:t>Papilloma</a:t>
            </a:r>
            <a:r>
              <a:rPr lang="en-US" sz="3400" dirty="0" smtClean="0"/>
              <a:t>.</a:t>
            </a:r>
          </a:p>
          <a:p>
            <a:pPr lvl="1" fontAlgn="auto">
              <a:spcAft>
                <a:spcPts val="0"/>
              </a:spcAft>
              <a:defRPr/>
            </a:pPr>
            <a:r>
              <a:rPr lang="en-US" sz="3400" dirty="0" smtClean="0"/>
              <a:t>Polyp.</a:t>
            </a:r>
          </a:p>
          <a:p>
            <a:pPr lvl="1" fontAlgn="auto">
              <a:spcAft>
                <a:spcPts val="0"/>
              </a:spcAft>
              <a:defRPr/>
            </a:pPr>
            <a:r>
              <a:rPr lang="en-US" sz="3400" dirty="0" err="1" smtClean="0"/>
              <a:t>Cystadenoma</a:t>
            </a:r>
            <a:r>
              <a:rPr lang="en-US" sz="3400" dirty="0" smtClean="0"/>
              <a:t>.</a:t>
            </a:r>
          </a:p>
          <a:p>
            <a:pPr lvl="1" fontAlgn="auto">
              <a:spcAft>
                <a:spcPts val="0"/>
              </a:spcAft>
              <a:defRPr/>
            </a:pPr>
            <a:r>
              <a:rPr lang="en-US" sz="3400" dirty="0"/>
              <a:t>Carcinoma</a:t>
            </a:r>
            <a:r>
              <a:rPr lang="en-US" sz="3400" dirty="0" smtClean="0"/>
              <a:t>.</a:t>
            </a:r>
          </a:p>
          <a:p>
            <a:pPr lvl="1" fontAlgn="auto">
              <a:spcAft>
                <a:spcPts val="0"/>
              </a:spcAft>
              <a:defRPr/>
            </a:pPr>
            <a:r>
              <a:rPr lang="en-US" sz="3400" dirty="0"/>
              <a:t>Adenocarcinoma</a:t>
            </a:r>
            <a:r>
              <a:rPr lang="en-US" sz="3400" dirty="0" smtClean="0"/>
              <a:t>.</a:t>
            </a:r>
          </a:p>
          <a:p>
            <a:pPr marL="457200" lvl="1" indent="0" fontAlgn="auto">
              <a:spcAft>
                <a:spcPts val="0"/>
              </a:spcAft>
              <a:buNone/>
              <a:defRPr/>
            </a:pPr>
            <a:endParaRPr lang="en-US" sz="3400" dirty="0"/>
          </a:p>
          <a:p>
            <a:pPr fontAlgn="auto">
              <a:spcAft>
                <a:spcPts val="0"/>
              </a:spcAft>
              <a:defRPr/>
            </a:pPr>
            <a:r>
              <a:rPr lang="en-US" sz="3800" dirty="0"/>
              <a:t>Compare and contrast benign and malignant tumors with respect to:</a:t>
            </a:r>
          </a:p>
          <a:p>
            <a:pPr lvl="1" fontAlgn="auto">
              <a:spcAft>
                <a:spcPts val="0"/>
              </a:spcAft>
              <a:defRPr/>
            </a:pPr>
            <a:r>
              <a:rPr lang="en-US" sz="3800" dirty="0"/>
              <a:t>demarcation from surrounding tissue (capsule, local invasiveness)</a:t>
            </a:r>
          </a:p>
          <a:p>
            <a:pPr lvl="1" fontAlgn="auto">
              <a:spcAft>
                <a:spcPts val="0"/>
              </a:spcAft>
              <a:defRPr/>
            </a:pPr>
            <a:r>
              <a:rPr lang="en-US" sz="3800" dirty="0"/>
              <a:t> rate of growth</a:t>
            </a:r>
          </a:p>
          <a:p>
            <a:pPr lvl="1" fontAlgn="auto">
              <a:spcAft>
                <a:spcPts val="0"/>
              </a:spcAft>
              <a:defRPr/>
            </a:pPr>
            <a:r>
              <a:rPr lang="en-US" sz="3800" dirty="0"/>
              <a:t>degree of differentiation (Explain the meaning of differentiation).</a:t>
            </a:r>
          </a:p>
          <a:p>
            <a:pPr lvl="1" fontAlgn="auto">
              <a:spcAft>
                <a:spcPts val="0"/>
              </a:spcAft>
              <a:defRPr/>
            </a:pPr>
            <a:r>
              <a:rPr lang="en-US" sz="3800" dirty="0"/>
              <a:t>distant spread (metastases).</a:t>
            </a:r>
          </a:p>
          <a:p>
            <a:pPr fontAlgn="auto">
              <a:spcAft>
                <a:spcPts val="0"/>
              </a:spcAft>
              <a:defRPr/>
            </a:pPr>
            <a:r>
              <a:rPr lang="en-US" sz="3800" dirty="0"/>
              <a:t>Describe the morphologic changes associated with poorly differentiated tumors; define and understand the usage of the terms </a:t>
            </a:r>
            <a:r>
              <a:rPr lang="en-US" sz="3800" dirty="0" err="1"/>
              <a:t>anaplasia</a:t>
            </a:r>
            <a:r>
              <a:rPr lang="en-US" sz="3800" dirty="0"/>
              <a:t>, </a:t>
            </a:r>
            <a:r>
              <a:rPr lang="en-US" sz="3800" dirty="0" err="1"/>
              <a:t>pleomorphism</a:t>
            </a:r>
            <a:r>
              <a:rPr lang="en-US" sz="3800" dirty="0"/>
              <a:t>, nuclear </a:t>
            </a:r>
            <a:r>
              <a:rPr lang="en-US" sz="3800" dirty="0" err="1"/>
              <a:t>atypia</a:t>
            </a:r>
            <a:r>
              <a:rPr lang="en-US" sz="3800" dirty="0"/>
              <a:t>, abnormal mitoses and tumor giant cells.</a:t>
            </a:r>
          </a:p>
          <a:p>
            <a:pPr fontAlgn="auto">
              <a:spcAft>
                <a:spcPts val="0"/>
              </a:spcAft>
              <a:defRPr/>
            </a:pPr>
            <a:endParaRPr lang="en-US" sz="3800" dirty="0"/>
          </a:p>
        </p:txBody>
      </p:sp>
      <p:sp>
        <p:nvSpPr>
          <p:cNvPr id="2" name="TextBox 1"/>
          <p:cNvSpPr txBox="1"/>
          <p:nvPr/>
        </p:nvSpPr>
        <p:spPr>
          <a:xfrm>
            <a:off x="3241502" y="2133600"/>
            <a:ext cx="3610054" cy="1969770"/>
          </a:xfrm>
          <a:prstGeom prst="rect">
            <a:avLst/>
          </a:prstGeom>
          <a:noFill/>
        </p:spPr>
        <p:txBody>
          <a:bodyPr wrap="square" rtlCol="0">
            <a:spAutoFit/>
          </a:bodyPr>
          <a:lstStyle/>
          <a:p>
            <a:pPr lvl="1" algn="l" fontAlgn="auto">
              <a:spcAft>
                <a:spcPts val="0"/>
              </a:spcAft>
              <a:defRPr/>
            </a:pPr>
            <a:r>
              <a:rPr lang="en-US" sz="2000" b="1" dirty="0" smtClean="0"/>
              <a:t>-</a:t>
            </a:r>
            <a:r>
              <a:rPr lang="en-US" dirty="0" smtClean="0"/>
              <a:t> Sarcoma</a:t>
            </a:r>
            <a:r>
              <a:rPr lang="en-US" dirty="0"/>
              <a:t>.</a:t>
            </a:r>
          </a:p>
          <a:p>
            <a:pPr lvl="1" algn="l" fontAlgn="auto">
              <a:spcAft>
                <a:spcPts val="0"/>
              </a:spcAft>
              <a:defRPr/>
            </a:pPr>
            <a:r>
              <a:rPr lang="en-US" sz="2000" b="1" dirty="0"/>
              <a:t>-</a:t>
            </a:r>
            <a:r>
              <a:rPr lang="en-US" dirty="0" smtClean="0"/>
              <a:t> </a:t>
            </a:r>
            <a:r>
              <a:rPr lang="en-US" dirty="0" err="1" smtClean="0"/>
              <a:t>Teratoma</a:t>
            </a:r>
            <a:r>
              <a:rPr lang="en-US" dirty="0"/>
              <a:t>.</a:t>
            </a:r>
          </a:p>
          <a:p>
            <a:pPr lvl="1" algn="l" fontAlgn="auto">
              <a:spcAft>
                <a:spcPts val="0"/>
              </a:spcAft>
              <a:defRPr/>
            </a:pPr>
            <a:r>
              <a:rPr lang="en-US" sz="2000" b="1" dirty="0"/>
              <a:t>- </a:t>
            </a:r>
            <a:r>
              <a:rPr lang="en-US" dirty="0" err="1"/>
              <a:t>Blastoma</a:t>
            </a:r>
            <a:r>
              <a:rPr lang="en-US" sz="2000" b="1" dirty="0"/>
              <a:t>.</a:t>
            </a:r>
          </a:p>
          <a:p>
            <a:pPr lvl="1" algn="l" fontAlgn="auto">
              <a:spcAft>
                <a:spcPts val="0"/>
              </a:spcAft>
              <a:defRPr/>
            </a:pPr>
            <a:r>
              <a:rPr lang="en-US" sz="2000" b="1" dirty="0"/>
              <a:t>- </a:t>
            </a:r>
            <a:r>
              <a:rPr lang="en-US" dirty="0" err="1"/>
              <a:t>Hamartoma</a:t>
            </a:r>
            <a:r>
              <a:rPr lang="en-US" dirty="0"/>
              <a:t>.</a:t>
            </a:r>
          </a:p>
          <a:p>
            <a:pPr algn="l" fontAlgn="auto">
              <a:spcAft>
                <a:spcPts val="0"/>
              </a:spcAft>
              <a:buFont typeface="Wingdings" pitchFamily="2" charset="2"/>
              <a:buNone/>
              <a:defRPr/>
            </a:pPr>
            <a:endParaRPr lang="en-US" sz="2000" b="1" dirty="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LIPOMA VERY 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143000"/>
            <a:ext cx="6477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Box 4"/>
          <p:cNvSpPr txBox="1">
            <a:spLocks noChangeArrowheads="1"/>
          </p:cNvSpPr>
          <p:nvPr/>
        </p:nvSpPr>
        <p:spPr bwMode="auto">
          <a:xfrm>
            <a:off x="3886200" y="381000"/>
            <a:ext cx="1374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rtl="0" eaLnBrk="0" hangingPunct="0">
              <a:defRPr>
                <a:solidFill>
                  <a:schemeClr val="tx1"/>
                </a:solidFill>
                <a:latin typeface="Garamond" panose="02020404030301010803" pitchFamily="18" charset="0"/>
                <a:cs typeface="Arial" panose="020B0604020202020204" pitchFamily="34" charset="0"/>
              </a:defRPr>
            </a:lvl1pPr>
            <a:lvl2pPr marL="742950" indent="-285750" algn="l" rtl="0" eaLnBrk="0" hangingPunct="0">
              <a:defRPr>
                <a:solidFill>
                  <a:schemeClr val="tx1"/>
                </a:solidFill>
                <a:latin typeface="Garamond" panose="02020404030301010803" pitchFamily="18" charset="0"/>
                <a:cs typeface="Arial" panose="020B0604020202020204" pitchFamily="34" charset="0"/>
              </a:defRPr>
            </a:lvl2pPr>
            <a:lvl3pPr marL="1143000" indent="-228600" algn="l" rtl="0" eaLnBrk="0" hangingPunct="0">
              <a:defRPr>
                <a:solidFill>
                  <a:schemeClr val="tx1"/>
                </a:solidFill>
                <a:latin typeface="Garamond" panose="02020404030301010803" pitchFamily="18" charset="0"/>
                <a:cs typeface="Arial" panose="020B0604020202020204" pitchFamily="34" charset="0"/>
              </a:defRPr>
            </a:lvl3pPr>
            <a:lvl4pPr marL="1600200" indent="-228600" algn="l" rtl="0" eaLnBrk="0" hangingPunct="0">
              <a:defRPr>
                <a:solidFill>
                  <a:schemeClr val="tx1"/>
                </a:solidFill>
                <a:latin typeface="Garamond" panose="02020404030301010803" pitchFamily="18" charset="0"/>
                <a:cs typeface="Arial" panose="020B0604020202020204" pitchFamily="34" charset="0"/>
              </a:defRPr>
            </a:lvl4pPr>
            <a:lvl5pPr marL="2057400" indent="-228600" algn="l" rtl="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en-US" sz="2800" b="1" dirty="0"/>
              <a:t>Lipoma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f0080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838200"/>
            <a:ext cx="39624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Box 4"/>
          <p:cNvSpPr txBox="1">
            <a:spLocks noChangeArrowheads="1"/>
          </p:cNvSpPr>
          <p:nvPr/>
        </p:nvSpPr>
        <p:spPr bwMode="auto">
          <a:xfrm>
            <a:off x="3810000" y="228600"/>
            <a:ext cx="2098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rtl="0" eaLnBrk="0" hangingPunct="0">
              <a:defRPr>
                <a:solidFill>
                  <a:schemeClr val="tx1"/>
                </a:solidFill>
                <a:latin typeface="Garamond" panose="02020404030301010803" pitchFamily="18" charset="0"/>
                <a:cs typeface="Arial" panose="020B0604020202020204" pitchFamily="34" charset="0"/>
              </a:defRPr>
            </a:lvl1pPr>
            <a:lvl2pPr marL="742950" indent="-285750" algn="l" rtl="0" eaLnBrk="0" hangingPunct="0">
              <a:defRPr>
                <a:solidFill>
                  <a:schemeClr val="tx1"/>
                </a:solidFill>
                <a:latin typeface="Garamond" panose="02020404030301010803" pitchFamily="18" charset="0"/>
                <a:cs typeface="Arial" panose="020B0604020202020204" pitchFamily="34" charset="0"/>
              </a:defRPr>
            </a:lvl2pPr>
            <a:lvl3pPr marL="1143000" indent="-228600" algn="l" rtl="0" eaLnBrk="0" hangingPunct="0">
              <a:defRPr>
                <a:solidFill>
                  <a:schemeClr val="tx1"/>
                </a:solidFill>
                <a:latin typeface="Garamond" panose="02020404030301010803" pitchFamily="18" charset="0"/>
                <a:cs typeface="Arial" panose="020B0604020202020204" pitchFamily="34" charset="0"/>
              </a:defRPr>
            </a:lvl3pPr>
            <a:lvl4pPr marL="1600200" indent="-228600" algn="l" rtl="0" eaLnBrk="0" hangingPunct="0">
              <a:defRPr>
                <a:solidFill>
                  <a:schemeClr val="tx1"/>
                </a:solidFill>
                <a:latin typeface="Garamond" panose="02020404030301010803" pitchFamily="18" charset="0"/>
                <a:cs typeface="Arial" panose="020B0604020202020204" pitchFamily="34" charset="0"/>
              </a:defRPr>
            </a:lvl4pPr>
            <a:lvl5pPr marL="2057400" indent="-228600" algn="l" rtl="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en-US" sz="2400" b="1"/>
              <a:t>Fibroadenoma</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f008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43000"/>
            <a:ext cx="8458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Box 4"/>
          <p:cNvSpPr txBox="1">
            <a:spLocks noChangeArrowheads="1"/>
          </p:cNvSpPr>
          <p:nvPr/>
        </p:nvSpPr>
        <p:spPr bwMode="auto">
          <a:xfrm>
            <a:off x="3733800" y="457200"/>
            <a:ext cx="1431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rtl="0" eaLnBrk="0" hangingPunct="0">
              <a:defRPr>
                <a:solidFill>
                  <a:schemeClr val="tx1"/>
                </a:solidFill>
                <a:latin typeface="Garamond" panose="02020404030301010803" pitchFamily="18" charset="0"/>
                <a:cs typeface="Arial" panose="020B0604020202020204" pitchFamily="34" charset="0"/>
              </a:defRPr>
            </a:lvl1pPr>
            <a:lvl2pPr marL="742950" indent="-285750" algn="l" rtl="0" eaLnBrk="0" hangingPunct="0">
              <a:defRPr>
                <a:solidFill>
                  <a:schemeClr val="tx1"/>
                </a:solidFill>
                <a:latin typeface="Garamond" panose="02020404030301010803" pitchFamily="18" charset="0"/>
                <a:cs typeface="Arial" panose="020B0604020202020204" pitchFamily="34" charset="0"/>
              </a:defRPr>
            </a:lvl2pPr>
            <a:lvl3pPr marL="1143000" indent="-228600" algn="l" rtl="0" eaLnBrk="0" hangingPunct="0">
              <a:defRPr>
                <a:solidFill>
                  <a:schemeClr val="tx1"/>
                </a:solidFill>
                <a:latin typeface="Garamond" panose="02020404030301010803" pitchFamily="18" charset="0"/>
                <a:cs typeface="Arial" panose="020B0604020202020204" pitchFamily="34" charset="0"/>
              </a:defRPr>
            </a:lvl3pPr>
            <a:lvl4pPr marL="1600200" indent="-228600" algn="l" rtl="0" eaLnBrk="0" hangingPunct="0">
              <a:defRPr>
                <a:solidFill>
                  <a:schemeClr val="tx1"/>
                </a:solidFill>
                <a:latin typeface="Garamond" panose="02020404030301010803" pitchFamily="18" charset="0"/>
                <a:cs typeface="Arial" panose="020B0604020202020204" pitchFamily="34" charset="0"/>
              </a:defRPr>
            </a:lvl4pPr>
            <a:lvl5pPr marL="2057400" indent="-228600" algn="l" rtl="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en-US" sz="2400" b="1"/>
              <a:t>Teratoma</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p:txBody>
          <a:bodyPr/>
          <a:lstStyle/>
          <a:p>
            <a:r>
              <a:rPr lang="en-US" smtClean="0"/>
              <a:t>Neoplasia</a:t>
            </a:r>
          </a:p>
        </p:txBody>
      </p:sp>
      <p:sp>
        <p:nvSpPr>
          <p:cNvPr id="38915" name="Rectangle 3"/>
          <p:cNvSpPr>
            <a:spLocks noGrp="1" noChangeArrowheads="1"/>
          </p:cNvSpPr>
          <p:nvPr>
            <p:ph idx="1"/>
          </p:nvPr>
        </p:nvSpPr>
        <p:spPr/>
        <p:txBody>
          <a:bodyPr/>
          <a:lstStyle/>
          <a:p>
            <a:r>
              <a:rPr lang="en-US" smtClean="0"/>
              <a:t>Teratoma:</a:t>
            </a:r>
          </a:p>
          <a:p>
            <a:pPr lvl="1" algn="just"/>
            <a:r>
              <a:rPr lang="en-US" b="1" smtClean="0"/>
              <a:t>Teratoma contains recognizable mature or immature cells or tissues representative of more than one germ-cell layer and some times all three.</a:t>
            </a:r>
          </a:p>
          <a:p>
            <a:pPr lvl="1" algn="just"/>
            <a:r>
              <a:rPr lang="en-US" b="1" smtClean="0"/>
              <a:t>Teratomas originate from totipotential cells such as those normally present in the ovary and testis.</a:t>
            </a:r>
          </a:p>
          <a:p>
            <a:pPr algn="just">
              <a:buFont typeface="Wingdings" panose="05000000000000000000" pitchFamily="2" charset="2"/>
              <a:buNone/>
            </a:pPr>
            <a:r>
              <a:rPr lang="en-US" b="1" smtClean="0"/>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p:txBody>
          <a:bodyPr/>
          <a:lstStyle/>
          <a:p>
            <a:r>
              <a:rPr lang="en-US" smtClean="0"/>
              <a:t>Neoplasia</a:t>
            </a:r>
          </a:p>
        </p:txBody>
      </p:sp>
      <p:sp>
        <p:nvSpPr>
          <p:cNvPr id="39939" name="Rectangle 3"/>
          <p:cNvSpPr>
            <a:spLocks noGrp="1" noChangeArrowheads="1"/>
          </p:cNvSpPr>
          <p:nvPr>
            <p:ph idx="1"/>
          </p:nvPr>
        </p:nvSpPr>
        <p:spPr/>
        <p:txBody>
          <a:bodyPr/>
          <a:lstStyle/>
          <a:p>
            <a:pPr algn="just"/>
            <a:r>
              <a:rPr lang="en-US" sz="2800" b="1" smtClean="0"/>
              <a:t>Such cells have the capacity to differentiate into any of the cell types found in the adult body. So they may give rise to neoplasms that mimic bone, epithelium, muscle, fat, nerve and other tissues.</a:t>
            </a:r>
          </a:p>
          <a:p>
            <a:pPr algn="just"/>
            <a:endParaRPr lang="en-US" sz="2800" b="1" smtClean="0"/>
          </a:p>
          <a:p>
            <a:pPr algn="just"/>
            <a:r>
              <a:rPr lang="en-US" sz="2800" b="1" smtClean="0"/>
              <a:t>Most common sites are: ovary &amp; testis</a:t>
            </a:r>
          </a:p>
          <a:p>
            <a:endParaRPr lang="en-US" sz="280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p:txBody>
          <a:bodyPr/>
          <a:lstStyle/>
          <a:p>
            <a:r>
              <a:rPr lang="en-US" smtClean="0"/>
              <a:t>Neoplasia</a:t>
            </a:r>
          </a:p>
        </p:txBody>
      </p:sp>
      <p:sp>
        <p:nvSpPr>
          <p:cNvPr id="40963" name="Rectangle 3"/>
          <p:cNvSpPr>
            <a:spLocks noGrp="1" noChangeArrowheads="1"/>
          </p:cNvSpPr>
          <p:nvPr>
            <p:ph idx="1"/>
          </p:nvPr>
        </p:nvSpPr>
        <p:spPr/>
        <p:txBody>
          <a:bodyPr/>
          <a:lstStyle/>
          <a:p>
            <a:pPr algn="just"/>
            <a:r>
              <a:rPr lang="en-US" sz="2800" b="1" smtClean="0"/>
              <a:t>If all the components parts are well differentiated, it is a benign (mature) teratoma.</a:t>
            </a:r>
          </a:p>
          <a:p>
            <a:pPr algn="just"/>
            <a:r>
              <a:rPr lang="en-US" sz="2800" b="1" smtClean="0"/>
              <a:t>If less well differentiated, it is an immature  (malignant) teratoma.  </a:t>
            </a:r>
          </a:p>
          <a:p>
            <a:endParaRPr lang="en-US" sz="280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2209800" y="457200"/>
            <a:ext cx="4381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rtl="0" eaLnBrk="0" hangingPunct="0">
              <a:defRPr>
                <a:solidFill>
                  <a:schemeClr val="tx1"/>
                </a:solidFill>
                <a:latin typeface="Garamond" panose="02020404030301010803" pitchFamily="18" charset="0"/>
                <a:cs typeface="Arial" panose="020B0604020202020204" pitchFamily="34" charset="0"/>
              </a:defRPr>
            </a:lvl1pPr>
            <a:lvl2pPr marL="742950" indent="-285750" algn="l" rtl="0" eaLnBrk="0" hangingPunct="0">
              <a:defRPr>
                <a:solidFill>
                  <a:schemeClr val="tx1"/>
                </a:solidFill>
                <a:latin typeface="Garamond" panose="02020404030301010803" pitchFamily="18" charset="0"/>
                <a:cs typeface="Arial" panose="020B0604020202020204" pitchFamily="34" charset="0"/>
              </a:defRPr>
            </a:lvl2pPr>
            <a:lvl3pPr marL="1143000" indent="-228600" algn="l" rtl="0" eaLnBrk="0" hangingPunct="0">
              <a:defRPr>
                <a:solidFill>
                  <a:schemeClr val="tx1"/>
                </a:solidFill>
                <a:latin typeface="Garamond" panose="02020404030301010803" pitchFamily="18" charset="0"/>
                <a:cs typeface="Arial" panose="020B0604020202020204" pitchFamily="34" charset="0"/>
              </a:defRPr>
            </a:lvl3pPr>
            <a:lvl4pPr marL="1600200" indent="-228600" algn="l" rtl="0" eaLnBrk="0" hangingPunct="0">
              <a:defRPr>
                <a:solidFill>
                  <a:schemeClr val="tx1"/>
                </a:solidFill>
                <a:latin typeface="Garamond" panose="02020404030301010803" pitchFamily="18" charset="0"/>
                <a:cs typeface="Arial" panose="020B0604020202020204" pitchFamily="34" charset="0"/>
              </a:defRPr>
            </a:lvl4pPr>
            <a:lvl5pPr marL="2057400" indent="-228600" algn="l" rtl="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rtl="1" eaLnBrk="1" hangingPunct="1"/>
            <a:r>
              <a:rPr lang="en-US" b="1">
                <a:solidFill>
                  <a:srgbClr val="FF0000"/>
                </a:solidFill>
              </a:rPr>
              <a:t>Neoplasia nomenclature</a:t>
            </a:r>
          </a:p>
          <a:p>
            <a:pPr algn="ctr" eaLnBrk="1" hangingPunct="1"/>
            <a:r>
              <a:rPr lang="en-US" b="1">
                <a:solidFill>
                  <a:srgbClr val="FF0000"/>
                </a:solidFill>
              </a:rPr>
              <a:t>- historic eponyms – “first described by…”</a:t>
            </a:r>
          </a:p>
        </p:txBody>
      </p:sp>
      <p:graphicFrame>
        <p:nvGraphicFramePr>
          <p:cNvPr id="43011" name="Group 3"/>
          <p:cNvGraphicFramePr>
            <a:graphicFrameLocks noGrp="1"/>
          </p:cNvGraphicFramePr>
          <p:nvPr/>
        </p:nvGraphicFramePr>
        <p:xfrm>
          <a:off x="533400" y="1371600"/>
          <a:ext cx="8382000" cy="4243622"/>
        </p:xfrm>
        <a:graphic>
          <a:graphicData uri="http://schemas.openxmlformats.org/drawingml/2006/table">
            <a:tbl>
              <a:tblPr rtl="1"/>
              <a:tblGrid>
                <a:gridCol w="6245225"/>
                <a:gridCol w="2136775"/>
              </a:tblGrid>
              <a:tr h="639976">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en-US" sz="1800" b="1" i="0" u="none" strike="noStrike" cap="none" normalizeH="0" baseline="0" dirty="0" smtClean="0">
                          <a:ln>
                            <a:noFill/>
                          </a:ln>
                          <a:solidFill>
                            <a:schemeClr val="tx1"/>
                          </a:solidFill>
                          <a:effectLst/>
                          <a:latin typeface="Tahoma" pitchFamily="34" charset="0"/>
                          <a:cs typeface="Times New Roman" pitchFamily="18" charset="0"/>
                        </a:rPr>
                        <a:t>Malignant lymphoma (HL) of B Lymphocyte cell origin</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en-US" sz="1800" b="1" i="0" u="none" strike="noStrike" cap="none" normalizeH="0" baseline="0" dirty="0" smtClean="0">
                          <a:ln>
                            <a:noFill/>
                          </a:ln>
                          <a:solidFill>
                            <a:schemeClr val="tx1"/>
                          </a:solidFill>
                          <a:effectLst/>
                          <a:latin typeface="Tahoma" pitchFamily="34" charset="0"/>
                          <a:cs typeface="Times New Roman" pitchFamily="18" charset="0"/>
                        </a:rPr>
                        <a:t>Hodgkin</a:t>
                      </a:r>
                      <a:r>
                        <a:rPr kumimoji="0" lang="en-US" sz="1800" b="1" i="0" u="none" strike="noStrike" cap="none" normalizeH="0" baseline="0" dirty="0" smtClean="0">
                          <a:ln>
                            <a:noFill/>
                          </a:ln>
                          <a:solidFill>
                            <a:schemeClr val="tx1"/>
                          </a:solidFill>
                          <a:effectLst/>
                          <a:latin typeface="Times New Roman"/>
                          <a:cs typeface="Times New Roman" pitchFamily="18" charset="0"/>
                        </a:rPr>
                        <a:t>’</a:t>
                      </a:r>
                      <a:r>
                        <a:rPr kumimoji="0" lang="en-US" sz="1800" b="1" i="0" u="none" strike="noStrike" cap="none" normalizeH="0" baseline="0" dirty="0" smtClean="0">
                          <a:ln>
                            <a:noFill/>
                          </a:ln>
                          <a:solidFill>
                            <a:schemeClr val="tx1"/>
                          </a:solidFill>
                          <a:effectLst/>
                          <a:latin typeface="Tahoma" pitchFamily="34" charset="0"/>
                          <a:cs typeface="Times New Roman" pitchFamily="18" charset="0"/>
                        </a:rPr>
                        <a:t>s disease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58086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en-US" sz="1800" b="1" i="0" u="none" strike="noStrike" cap="none" normalizeH="0" baseline="0" dirty="0" smtClean="0">
                          <a:ln>
                            <a:noFill/>
                          </a:ln>
                          <a:solidFill>
                            <a:schemeClr val="tx1"/>
                          </a:solidFill>
                          <a:effectLst/>
                          <a:latin typeface="Tahoma" pitchFamily="34" charset="0"/>
                          <a:cs typeface="Times New Roman" pitchFamily="18" charset="0"/>
                        </a:rPr>
                        <a:t>NHL </a:t>
                      </a:r>
                      <a:r>
                        <a:rPr kumimoji="0" lang="en-US" sz="1800" b="1" i="0" u="none" strike="noStrike" cap="none" normalizeH="0" baseline="0" dirty="0" smtClean="0">
                          <a:ln>
                            <a:noFill/>
                          </a:ln>
                          <a:solidFill>
                            <a:schemeClr val="tx1"/>
                          </a:solidFill>
                          <a:effectLst/>
                          <a:latin typeface="Times New Roman"/>
                          <a:cs typeface="Times New Roman" pitchFamily="18" charset="0"/>
                        </a:rPr>
                        <a:t>–</a:t>
                      </a:r>
                      <a:r>
                        <a:rPr kumimoji="0" lang="en-US" sz="1800" b="1" i="0" u="none" strike="noStrike" cap="none" normalizeH="0" baseline="0" dirty="0" smtClean="0">
                          <a:ln>
                            <a:noFill/>
                          </a:ln>
                          <a:solidFill>
                            <a:schemeClr val="tx1"/>
                          </a:solidFill>
                          <a:effectLst/>
                          <a:latin typeface="Tahoma" pitchFamily="34" charset="0"/>
                          <a:cs typeface="Times New Roman" pitchFamily="18" charset="0"/>
                        </a:rPr>
                        <a:t> B Lymphocyte cell  in children (jaw and GIT)</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en-US" sz="1800" b="1" i="0" u="none" strike="noStrike" cap="none" normalizeH="0" baseline="0" dirty="0" err="1" smtClean="0">
                          <a:ln>
                            <a:noFill/>
                          </a:ln>
                          <a:solidFill>
                            <a:schemeClr val="tx1"/>
                          </a:solidFill>
                          <a:effectLst/>
                          <a:latin typeface="Tahoma" pitchFamily="34" charset="0"/>
                          <a:cs typeface="Times New Roman" pitchFamily="18" charset="0"/>
                        </a:rPr>
                        <a:t>Burkitt</a:t>
                      </a:r>
                      <a:r>
                        <a:rPr kumimoji="0" lang="en-US" sz="1800" b="1" i="0" u="none" strike="noStrike" cap="none" normalizeH="0" baseline="0" dirty="0" smtClean="0">
                          <a:ln>
                            <a:noFill/>
                          </a:ln>
                          <a:solidFill>
                            <a:schemeClr val="tx1"/>
                          </a:solidFill>
                          <a:effectLst/>
                          <a:latin typeface="Tahoma" pitchFamily="34" charset="0"/>
                          <a:cs typeface="Times New Roman" pitchFamily="18" charset="0"/>
                        </a:rPr>
                        <a:t> tumor</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639976">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en-US" sz="1800" b="1" i="0" u="none" strike="noStrike" cap="none" normalizeH="0" baseline="0" dirty="0" smtClean="0">
                          <a:ln>
                            <a:noFill/>
                          </a:ln>
                          <a:solidFill>
                            <a:schemeClr val="tx1"/>
                          </a:solidFill>
                          <a:effectLst/>
                          <a:latin typeface="Tahoma" pitchFamily="34" charset="0"/>
                          <a:cs typeface="Times New Roman" pitchFamily="18" charset="0"/>
                        </a:rPr>
                        <a:t>Bone tumor: Primitive </a:t>
                      </a:r>
                      <a:r>
                        <a:rPr kumimoji="0" lang="en-US" sz="1800" b="1" i="0" u="none" strike="noStrike" cap="none" normalizeH="0" baseline="0" dirty="0" err="1" smtClean="0">
                          <a:ln>
                            <a:noFill/>
                          </a:ln>
                          <a:solidFill>
                            <a:schemeClr val="tx1"/>
                          </a:solidFill>
                          <a:effectLst/>
                          <a:latin typeface="Tahoma" pitchFamily="34" charset="0"/>
                          <a:cs typeface="Times New Roman" pitchFamily="18" charset="0"/>
                        </a:rPr>
                        <a:t>neuroectodermal</a:t>
                      </a:r>
                      <a:r>
                        <a:rPr kumimoji="0" lang="en-US" sz="1800" b="1" i="0" u="none" strike="noStrike" cap="none" normalizeH="0" baseline="0" dirty="0" smtClean="0">
                          <a:ln>
                            <a:noFill/>
                          </a:ln>
                          <a:solidFill>
                            <a:schemeClr val="tx1"/>
                          </a:solidFill>
                          <a:effectLst/>
                          <a:latin typeface="Tahoma" pitchFamily="34" charset="0"/>
                          <a:cs typeface="Times New Roman" pitchFamily="18" charset="0"/>
                        </a:rPr>
                        <a:t> tumor (PNET)</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en-US" sz="1800" b="1" i="0" u="none" strike="noStrike" cap="none" normalizeH="0" baseline="0" dirty="0" smtClean="0">
                          <a:ln>
                            <a:noFill/>
                          </a:ln>
                          <a:solidFill>
                            <a:schemeClr val="tx1"/>
                          </a:solidFill>
                          <a:effectLst/>
                          <a:latin typeface="Tahoma" pitchFamily="34" charset="0"/>
                          <a:cs typeface="Times New Roman" pitchFamily="18" charset="0"/>
                        </a:rPr>
                        <a:t>Ewing tumor</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58086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en-US" sz="1800" b="1" i="0" u="none" strike="noStrike" cap="none" normalizeH="0" baseline="0" dirty="0" smtClean="0">
                          <a:ln>
                            <a:noFill/>
                          </a:ln>
                          <a:solidFill>
                            <a:schemeClr val="tx1"/>
                          </a:solidFill>
                          <a:effectLst/>
                          <a:latin typeface="Tahoma" pitchFamily="34" charset="0"/>
                          <a:cs typeface="Times New Roman" pitchFamily="18" charset="0"/>
                        </a:rPr>
                        <a:t>Kidney tumor - clear cell </a:t>
                      </a:r>
                      <a:r>
                        <a:rPr kumimoji="0" lang="en-US" sz="1800" b="1" i="0" u="none" strike="noStrike" cap="none" normalizeH="0" baseline="0" dirty="0" err="1" smtClean="0">
                          <a:ln>
                            <a:noFill/>
                          </a:ln>
                          <a:solidFill>
                            <a:schemeClr val="tx1"/>
                          </a:solidFill>
                          <a:effectLst/>
                          <a:latin typeface="Tahoma" pitchFamily="34" charset="0"/>
                          <a:cs typeface="Times New Roman" pitchFamily="18" charset="0"/>
                        </a:rPr>
                        <a:t>adenocarcinoma</a:t>
                      </a:r>
                      <a:endParaRPr kumimoji="0" lang="en-US" sz="1800" b="1" i="0" u="none" strike="noStrike" cap="none" normalizeH="0" baseline="0" dirty="0" smtClean="0">
                        <a:ln>
                          <a:noFill/>
                        </a:ln>
                        <a:solidFill>
                          <a:schemeClr val="tx1"/>
                        </a:solidFill>
                        <a:effectLst/>
                        <a:latin typeface="Tahoma" pitchFamily="34" charset="0"/>
                        <a:cs typeface="Times New Roman" pitchFamily="18" charset="0"/>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en-US" sz="1800" b="1" i="0" u="none" strike="noStrike" cap="none" normalizeH="0" baseline="0" dirty="0" err="1" smtClean="0">
                          <a:ln>
                            <a:noFill/>
                          </a:ln>
                          <a:solidFill>
                            <a:schemeClr val="tx1"/>
                          </a:solidFill>
                          <a:effectLst/>
                          <a:latin typeface="Tahoma" pitchFamily="34" charset="0"/>
                          <a:cs typeface="Times New Roman" pitchFamily="18" charset="0"/>
                        </a:rPr>
                        <a:t>Grawitz</a:t>
                      </a:r>
                      <a:r>
                        <a:rPr kumimoji="0" lang="en-US" sz="1800" b="1" i="0" u="none" strike="noStrike" cap="none" normalizeH="0" baseline="0" dirty="0" smtClean="0">
                          <a:ln>
                            <a:noFill/>
                          </a:ln>
                          <a:solidFill>
                            <a:schemeClr val="tx1"/>
                          </a:solidFill>
                          <a:effectLst/>
                          <a:latin typeface="Tahoma" pitchFamily="34" charset="0"/>
                          <a:cs typeface="Times New Roman" pitchFamily="18" charset="0"/>
                        </a:rPr>
                        <a:t> tumor</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639976">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en-US" sz="1800" b="1" i="0" u="none" strike="noStrike" cap="none" normalizeH="0" baseline="0" dirty="0" smtClean="0">
                          <a:ln>
                            <a:noFill/>
                          </a:ln>
                          <a:solidFill>
                            <a:schemeClr val="tx1"/>
                          </a:solidFill>
                          <a:effectLst/>
                          <a:latin typeface="Tahoma" pitchFamily="34" charset="0"/>
                          <a:cs typeface="Times New Roman" pitchFamily="18" charset="0"/>
                        </a:rPr>
                        <a:t>Malignant tumor derived from vascular epithelium  (AIDS)</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en-US" sz="1800" b="1" i="0" u="none" strike="noStrike" cap="none" normalizeH="0" baseline="0" dirty="0" smtClean="0">
                          <a:ln>
                            <a:noFill/>
                          </a:ln>
                          <a:solidFill>
                            <a:schemeClr val="tx1"/>
                          </a:solidFill>
                          <a:effectLst/>
                          <a:latin typeface="Tahoma" pitchFamily="34" charset="0"/>
                          <a:cs typeface="Times New Roman" pitchFamily="18" charset="0"/>
                        </a:rPr>
                        <a:t>Kaposi sarcoma</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58086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en-US" sz="1800" b="1" i="0" u="none" strike="noStrike" cap="none" normalizeH="0" baseline="0" dirty="0" smtClean="0">
                          <a:ln>
                            <a:noFill/>
                          </a:ln>
                          <a:solidFill>
                            <a:schemeClr val="tx1"/>
                          </a:solidFill>
                          <a:effectLst/>
                          <a:latin typeface="Tahoma" pitchFamily="34" charset="0"/>
                          <a:cs typeface="Times New Roman" pitchFamily="18" charset="0"/>
                        </a:rPr>
                        <a:t>Ovarian tumor derived from Brenner cells</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en-US" sz="1800" b="1" i="0" u="none" strike="noStrike" cap="none" normalizeH="0" baseline="0" dirty="0" smtClean="0">
                          <a:ln>
                            <a:noFill/>
                          </a:ln>
                          <a:solidFill>
                            <a:schemeClr val="tx1"/>
                          </a:solidFill>
                          <a:effectLst/>
                          <a:latin typeface="Tahoma" pitchFamily="34" charset="0"/>
                          <a:cs typeface="Times New Roman" pitchFamily="18" charset="0"/>
                        </a:rPr>
                        <a:t>Brenner tumor</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58086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en-US" sz="1800" b="1" i="0" u="none" strike="noStrike" cap="none" normalizeH="0" baseline="0" dirty="0" smtClean="0">
                          <a:ln>
                            <a:noFill/>
                          </a:ln>
                          <a:solidFill>
                            <a:schemeClr val="tx1"/>
                          </a:solidFill>
                          <a:effectLst/>
                          <a:latin typeface="Tahoma" pitchFamily="34" charset="0"/>
                          <a:cs typeface="Times New Roman" pitchFamily="18" charset="0"/>
                        </a:rPr>
                        <a:t>Skin tumor derived from Merkel cell</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en-US" sz="1800" b="1" i="0" u="none" strike="noStrike" cap="none" normalizeH="0" baseline="0" dirty="0" smtClean="0">
                          <a:ln>
                            <a:noFill/>
                          </a:ln>
                          <a:solidFill>
                            <a:schemeClr val="tx1"/>
                          </a:solidFill>
                          <a:effectLst/>
                          <a:latin typeface="Tahoma" pitchFamily="34" charset="0"/>
                          <a:cs typeface="Times New Roman" pitchFamily="18" charset="0"/>
                        </a:rPr>
                        <a:t>Merkel tumor</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cSld>
  <p:clrMapOvr>
    <a:masterClrMapping/>
  </p:clrMapOvr>
  <p:transition>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28600" y="838200"/>
            <a:ext cx="8534400" cy="1371600"/>
          </a:xfrm>
        </p:spPr>
        <p:txBody>
          <a:bodyPr/>
          <a:lstStyle/>
          <a:p>
            <a:r>
              <a:rPr lang="en-US" sz="3200" u="sng" smtClean="0"/>
              <a:t>WHAT ARE HAMARTOMAS AND CHORISTOMA?</a:t>
            </a:r>
          </a:p>
        </p:txBody>
      </p:sp>
      <p:sp>
        <p:nvSpPr>
          <p:cNvPr id="43011" name="Rectangle 3"/>
          <p:cNvSpPr>
            <a:spLocks noGrp="1" noChangeArrowheads="1"/>
          </p:cNvSpPr>
          <p:nvPr>
            <p:ph idx="1"/>
          </p:nvPr>
        </p:nvSpPr>
        <p:spPr>
          <a:xfrm>
            <a:off x="381000" y="2133600"/>
            <a:ext cx="7772400" cy="4495800"/>
          </a:xfrm>
        </p:spPr>
        <p:txBody>
          <a:bodyPr/>
          <a:lstStyle/>
          <a:p>
            <a:pPr>
              <a:buFontTx/>
              <a:buNone/>
            </a:pPr>
            <a:r>
              <a:rPr lang="en-US" b="1" u="sng" smtClean="0"/>
              <a:t>Hamartoma</a:t>
            </a:r>
            <a:r>
              <a:rPr lang="en-US" smtClean="0"/>
              <a:t>: a mass composed of cells native to the organ</a:t>
            </a:r>
          </a:p>
          <a:p>
            <a:pPr>
              <a:buFontTx/>
              <a:buNone/>
            </a:pPr>
            <a:r>
              <a:rPr lang="en-US" smtClean="0"/>
              <a:t> e.g. pulmonary hamartoma.</a:t>
            </a:r>
          </a:p>
          <a:p>
            <a:pPr>
              <a:buFontTx/>
              <a:buNone/>
            </a:pPr>
            <a:r>
              <a:rPr lang="en-US" b="1" u="sng" smtClean="0"/>
              <a:t>Choristoma</a:t>
            </a:r>
            <a:r>
              <a:rPr lang="en-US" smtClean="0"/>
              <a:t>: a mass composed of normal cells in a wrong location</a:t>
            </a:r>
          </a:p>
          <a:p>
            <a:pPr>
              <a:buFontTx/>
              <a:buNone/>
            </a:pPr>
            <a:r>
              <a:rPr lang="en-US" smtClean="0"/>
              <a:t> e.g. pancreatic choristoma in liver or stomach.</a:t>
            </a:r>
          </a:p>
          <a:p>
            <a:r>
              <a:rPr lang="en-US" smtClean="0"/>
              <a:t>Malformation and not neoplasm.</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Pulmonary Hamartoma</a:t>
            </a:r>
          </a:p>
        </p:txBody>
      </p:sp>
      <p:pic>
        <p:nvPicPr>
          <p:cNvPr id="44035" name="Picture 2" descr="http://www.meddean.luc.edu/lumen/MedEd/MEDICINE/PULMONAR/cxr/atlas/images/319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95400"/>
            <a:ext cx="575468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http://www.jcu.edu.au/path/webpath/Term1/CPC4.1.5-LC/webgen/thumbnails/RS-588-Lung%20Hamartom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038600"/>
            <a:ext cx="3175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down)">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normAutofit fontScale="90000"/>
          </a:bodyPr>
          <a:lstStyle/>
          <a:p>
            <a:pPr fontAlgn="auto">
              <a:spcAft>
                <a:spcPts val="0"/>
              </a:spcAft>
              <a:defRPr/>
            </a:pPr>
            <a:r>
              <a:rPr lang="en-US" dirty="0" smtClean="0"/>
              <a:t>Pancreatic </a:t>
            </a:r>
            <a:r>
              <a:rPr lang="en-US" dirty="0" err="1" smtClean="0"/>
              <a:t>choristoma</a:t>
            </a:r>
            <a:r>
              <a:rPr lang="en-US" dirty="0" smtClean="0"/>
              <a:t> in gall bladder </a:t>
            </a:r>
            <a:endParaRPr lang="en-US" dirty="0"/>
          </a:p>
        </p:txBody>
      </p:sp>
      <p:pic>
        <p:nvPicPr>
          <p:cNvPr id="45059" name="Picture 2" descr="http://www.joplink.net/prev/200909/27_fig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4000"/>
            <a:ext cx="6745288" cy="504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p:txBody>
          <a:bodyPr/>
          <a:lstStyle/>
          <a:p>
            <a:r>
              <a:rPr lang="en-US" smtClean="0"/>
              <a:t>Neoplasia</a:t>
            </a:r>
          </a:p>
        </p:txBody>
      </p:sp>
      <p:sp>
        <p:nvSpPr>
          <p:cNvPr id="5123" name="Rectangle 3"/>
          <p:cNvSpPr>
            <a:spLocks noGrp="1" noChangeArrowheads="1"/>
          </p:cNvSpPr>
          <p:nvPr>
            <p:ph idx="1"/>
          </p:nvPr>
        </p:nvSpPr>
        <p:spPr/>
        <p:txBody>
          <a:bodyPr/>
          <a:lstStyle/>
          <a:p>
            <a:r>
              <a:rPr lang="en-US" smtClean="0"/>
              <a:t>Neoplasia = new growth</a:t>
            </a:r>
          </a:p>
          <a:p>
            <a:r>
              <a:rPr lang="en-US" smtClean="0"/>
              <a:t>Neoplasm = tumor</a:t>
            </a:r>
          </a:p>
          <a:p>
            <a:r>
              <a:rPr lang="en-US" smtClean="0"/>
              <a:t>Tumor = swelling</a:t>
            </a:r>
          </a:p>
          <a:p>
            <a:r>
              <a:rPr lang="en-US" smtClean="0"/>
              <a:t>The study of tumors = Oncology</a:t>
            </a:r>
          </a:p>
          <a:p>
            <a:pPr lvl="1"/>
            <a:r>
              <a:rPr lang="en-US" smtClean="0"/>
              <a:t> Oncos = tumor  +   ology = study of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p:txBody>
          <a:bodyPr/>
          <a:lstStyle/>
          <a:p>
            <a:r>
              <a:rPr lang="en-US" smtClean="0"/>
              <a:t>Neoplasia</a:t>
            </a:r>
          </a:p>
        </p:txBody>
      </p:sp>
      <p:sp>
        <p:nvSpPr>
          <p:cNvPr id="46083" name="Rectangle 3"/>
          <p:cNvSpPr>
            <a:spLocks noGrp="1" noChangeArrowheads="1"/>
          </p:cNvSpPr>
          <p:nvPr>
            <p:ph idx="1"/>
          </p:nvPr>
        </p:nvSpPr>
        <p:spPr/>
        <p:txBody>
          <a:bodyPr/>
          <a:lstStyle/>
          <a:p>
            <a:pPr algn="ctr">
              <a:lnSpc>
                <a:spcPct val="90000"/>
              </a:lnSpc>
              <a:buFont typeface="Wingdings" panose="05000000000000000000" pitchFamily="2" charset="2"/>
              <a:buNone/>
            </a:pPr>
            <a:r>
              <a:rPr lang="en-US" sz="2800" b="1" smtClean="0"/>
              <a:t>Hamartoma and Choristoma</a:t>
            </a:r>
          </a:p>
          <a:p>
            <a:pPr algn="just">
              <a:lnSpc>
                <a:spcPct val="90000"/>
              </a:lnSpc>
              <a:buFont typeface="Wingdings" panose="05000000000000000000" pitchFamily="2" charset="2"/>
              <a:buNone/>
            </a:pPr>
            <a:endParaRPr lang="en-US" sz="2800" b="1" smtClean="0"/>
          </a:p>
          <a:p>
            <a:pPr algn="just">
              <a:lnSpc>
                <a:spcPct val="90000"/>
              </a:lnSpc>
            </a:pPr>
            <a:r>
              <a:rPr lang="en-US" sz="2800" b="1" smtClean="0"/>
              <a:t>They are distinguished from neoplasms by the fact that they do not exhibit continued growth.  they are group of tumor-like tissue masses which may be confused with neoplasms</a:t>
            </a:r>
          </a:p>
          <a:p>
            <a:pPr>
              <a:lnSpc>
                <a:spcPct val="90000"/>
              </a:lnSpc>
            </a:pPr>
            <a:endParaRPr lang="en-US" sz="280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a:xfrm>
            <a:off x="609600" y="609600"/>
            <a:ext cx="8229600" cy="1143000"/>
          </a:xfrm>
        </p:spPr>
        <p:style>
          <a:lnRef idx="1">
            <a:schemeClr val="accent3"/>
          </a:lnRef>
          <a:fillRef idx="2">
            <a:schemeClr val="accent3"/>
          </a:fillRef>
          <a:effectRef idx="1">
            <a:schemeClr val="accent3"/>
          </a:effectRef>
          <a:fontRef idx="minor">
            <a:schemeClr val="dk1"/>
          </a:fontRef>
        </p:style>
        <p:txBody>
          <a:bodyPr rtlCol="1">
            <a:normAutofit fontScale="90000"/>
          </a:bodyPr>
          <a:lstStyle/>
          <a:p>
            <a:pPr fontAlgn="auto">
              <a:spcAft>
                <a:spcPts val="0"/>
              </a:spcAft>
              <a:defRPr/>
            </a:pPr>
            <a:r>
              <a:rPr lang="en-US" dirty="0"/>
              <a:t>Characteristics of benign and malignant </a:t>
            </a:r>
            <a:r>
              <a:rPr lang="en-US" dirty="0" err="1"/>
              <a:t>neoplasms</a:t>
            </a:r>
            <a:endParaRPr lang="en-US" dirty="0"/>
          </a:p>
        </p:txBody>
      </p:sp>
      <p:sp>
        <p:nvSpPr>
          <p:cNvPr id="31747" name="Rectangle 3"/>
          <p:cNvSpPr>
            <a:spLocks noGrp="1" noChangeArrowheads="1"/>
          </p:cNvSpPr>
          <p:nvPr>
            <p:ph type="body" idx="1"/>
          </p:nvPr>
        </p:nvSpPr>
        <p:spPr>
          <a:xfrm>
            <a:off x="1116013" y="1855788"/>
            <a:ext cx="6994525" cy="4525962"/>
          </a:xfrm>
        </p:spPr>
        <p:txBody>
          <a:bodyPr rtlCol="1">
            <a:normAutofit/>
          </a:bodyPr>
          <a:lstStyle/>
          <a:p>
            <a:pPr algn="ctr" fontAlgn="auto">
              <a:spcAft>
                <a:spcPts val="0"/>
              </a:spcAft>
              <a:defRPr/>
            </a:pPr>
            <a:r>
              <a:rPr lang="en-US" b="1" dirty="0" smtClean="0">
                <a:solidFill>
                  <a:srgbClr val="FF0000"/>
                </a:solidFill>
              </a:rPr>
              <a:t>Differentiation and </a:t>
            </a:r>
            <a:r>
              <a:rPr lang="en-US" b="1" dirty="0" err="1" smtClean="0">
                <a:solidFill>
                  <a:srgbClr val="FF0000"/>
                </a:solidFill>
              </a:rPr>
              <a:t>anaplasia</a:t>
            </a:r>
            <a:endParaRPr lang="en-US" b="1" dirty="0" smtClean="0">
              <a:solidFill>
                <a:srgbClr val="FF0000"/>
              </a:solidFill>
            </a:endParaRPr>
          </a:p>
          <a:p>
            <a:pPr algn="ctr" fontAlgn="auto">
              <a:spcAft>
                <a:spcPts val="0"/>
              </a:spcAft>
              <a:defRPr/>
            </a:pPr>
            <a:r>
              <a:rPr lang="en-US" b="1" dirty="0">
                <a:solidFill>
                  <a:srgbClr val="FF6699"/>
                </a:solidFill>
              </a:rPr>
              <a:t>Rate of growth</a:t>
            </a:r>
          </a:p>
          <a:p>
            <a:pPr algn="ctr" fontAlgn="auto">
              <a:spcAft>
                <a:spcPts val="0"/>
              </a:spcAft>
              <a:defRPr/>
            </a:pPr>
            <a:r>
              <a:rPr lang="en-US" b="1" dirty="0">
                <a:solidFill>
                  <a:srgbClr val="0070C0"/>
                </a:solidFill>
              </a:rPr>
              <a:t>Local invasion</a:t>
            </a:r>
          </a:p>
          <a:p>
            <a:pPr algn="ctr" fontAlgn="auto">
              <a:spcAft>
                <a:spcPts val="0"/>
              </a:spcAft>
              <a:defRPr/>
            </a:pPr>
            <a:r>
              <a:rPr lang="en-US" b="1" dirty="0" smtClean="0"/>
              <a:t>Metastasis </a:t>
            </a:r>
            <a:endParaRPr lang="en-US" b="1" dirty="0"/>
          </a:p>
        </p:txBody>
      </p:sp>
    </p:spTree>
    <p:extLst>
      <p:ext uri="{BB962C8B-B14F-4D97-AF65-F5344CB8AC3E}">
        <p14:creationId xmlns:p14="http://schemas.microsoft.com/office/powerpoint/2010/main" val="33333909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a:xfrm>
            <a:off x="468313" y="188913"/>
            <a:ext cx="8229600" cy="1800225"/>
          </a:xfrm>
        </p:spPr>
        <p:style>
          <a:lnRef idx="1">
            <a:schemeClr val="accent1"/>
          </a:lnRef>
          <a:fillRef idx="2">
            <a:schemeClr val="accent1"/>
          </a:fillRef>
          <a:effectRef idx="1">
            <a:schemeClr val="accent1"/>
          </a:effectRef>
          <a:fontRef idx="minor">
            <a:schemeClr val="dk1"/>
          </a:fontRef>
        </p:style>
        <p:txBody>
          <a:bodyPr rtlCol="1">
            <a:normAutofit fontScale="90000"/>
          </a:bodyPr>
          <a:lstStyle/>
          <a:p>
            <a:pPr fontAlgn="auto">
              <a:spcAft>
                <a:spcPts val="0"/>
              </a:spcAft>
              <a:defRPr/>
            </a:pPr>
            <a:r>
              <a:rPr lang="en-US" dirty="0" smtClean="0"/>
              <a:t/>
            </a:r>
            <a:br>
              <a:rPr lang="en-US" dirty="0" smtClean="0"/>
            </a:br>
            <a:r>
              <a:rPr lang="en-US" dirty="0" smtClean="0"/>
              <a:t>Characteristics of benign and </a:t>
            </a:r>
            <a:r>
              <a:rPr lang="ar-SA" dirty="0" smtClean="0"/>
              <a:t/>
            </a:r>
            <a:br>
              <a:rPr lang="ar-SA" dirty="0" smtClean="0"/>
            </a:br>
            <a:r>
              <a:rPr lang="en-US" dirty="0" smtClean="0"/>
              <a:t>malignant </a:t>
            </a:r>
            <a:r>
              <a:rPr lang="en-US" dirty="0" err="1" smtClean="0"/>
              <a:t>neoplasms</a:t>
            </a:r>
            <a:r>
              <a:rPr lang="en-US" dirty="0" smtClean="0"/>
              <a:t/>
            </a:r>
            <a:br>
              <a:rPr lang="en-US" dirty="0" smtClean="0"/>
            </a:br>
            <a:r>
              <a:rPr lang="en-US" dirty="0" smtClean="0"/>
              <a:t>1. Differentiation </a:t>
            </a:r>
            <a:r>
              <a:rPr lang="en-US" dirty="0"/>
              <a:t>and </a:t>
            </a:r>
            <a:r>
              <a:rPr lang="en-US" dirty="0" err="1" smtClean="0"/>
              <a:t>anaplasia</a:t>
            </a:r>
            <a:r>
              <a:rPr lang="en-US" dirty="0" smtClean="0"/>
              <a:t> </a:t>
            </a:r>
            <a:r>
              <a:rPr lang="en-US" dirty="0"/>
              <a:t/>
            </a:r>
            <a:br>
              <a:rPr lang="en-US" dirty="0"/>
            </a:br>
            <a:endParaRPr lang="en-US" dirty="0"/>
          </a:p>
        </p:txBody>
      </p:sp>
      <p:sp>
        <p:nvSpPr>
          <p:cNvPr id="5123" name="Rectangle 3"/>
          <p:cNvSpPr>
            <a:spLocks noGrp="1" noChangeArrowheads="1"/>
          </p:cNvSpPr>
          <p:nvPr>
            <p:ph type="body" idx="1"/>
          </p:nvPr>
        </p:nvSpPr>
        <p:spPr>
          <a:xfrm>
            <a:off x="457200" y="1989138"/>
            <a:ext cx="8229600" cy="4137025"/>
          </a:xfrm>
        </p:spPr>
        <p:txBody>
          <a:bodyPr/>
          <a:lstStyle/>
          <a:p>
            <a:pPr marL="609600" indent="-609600"/>
            <a:endParaRPr lang="en-US" smtClean="0">
              <a:cs typeface="Arial" panose="020B0604020202020204" pitchFamily="34" charset="0"/>
            </a:endParaRPr>
          </a:p>
          <a:p>
            <a:pPr marL="609600" indent="-609600"/>
            <a:r>
              <a:rPr lang="en-US" smtClean="0">
                <a:cs typeface="Arial" panose="020B0604020202020204" pitchFamily="34" charset="0"/>
              </a:rPr>
              <a:t>Differentiation means : the extent to which the parenchymal cells of the tumor resemble their normal counterparts morphologically and functionally</a:t>
            </a:r>
          </a:p>
        </p:txBody>
      </p:sp>
    </p:spTree>
    <p:extLst>
      <p:ext uri="{BB962C8B-B14F-4D97-AF65-F5344CB8AC3E}">
        <p14:creationId xmlns:p14="http://schemas.microsoft.com/office/powerpoint/2010/main" val="3632390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457200" y="2216150"/>
            <a:ext cx="8229600" cy="4525963"/>
          </a:xfrm>
        </p:spPr>
        <p:txBody>
          <a:bodyPr/>
          <a:lstStyle/>
          <a:p>
            <a:r>
              <a:rPr lang="en-US" smtClean="0">
                <a:cs typeface="Arial" panose="020B0604020202020204" pitchFamily="34" charset="0"/>
              </a:rPr>
              <a:t>well differentiated = closely resemble their normal counterparts</a:t>
            </a:r>
          </a:p>
          <a:p>
            <a:r>
              <a:rPr lang="en-US" smtClean="0">
                <a:cs typeface="Arial" panose="020B0604020202020204" pitchFamily="34" charset="0"/>
              </a:rPr>
              <a:t>Moderately differentiated</a:t>
            </a:r>
          </a:p>
          <a:p>
            <a:r>
              <a:rPr lang="en-US" smtClean="0">
                <a:cs typeface="Arial" panose="020B0604020202020204" pitchFamily="34" charset="0"/>
              </a:rPr>
              <a:t>Poorly differentiated</a:t>
            </a:r>
          </a:p>
          <a:p>
            <a:r>
              <a:rPr lang="en-US" smtClean="0">
                <a:cs typeface="Arial" panose="020B0604020202020204" pitchFamily="34" charset="0"/>
              </a:rPr>
              <a:t>Undifferentiated  ( Anaplasia ) </a:t>
            </a:r>
          </a:p>
          <a:p>
            <a:pPr lvl="1">
              <a:buFont typeface="Wingdings" panose="05000000000000000000" pitchFamily="2" charset="2"/>
              <a:buNone/>
            </a:pPr>
            <a:endParaRPr lang="en-US" smtClean="0">
              <a:cs typeface="Arial" panose="020B0604020202020204" pitchFamily="34" charset="0"/>
            </a:endParaRPr>
          </a:p>
          <a:p>
            <a:endParaRPr lang="en-US" smtClean="0">
              <a:cs typeface="Arial" panose="020B0604020202020204" pitchFamily="34" charset="0"/>
            </a:endParaRPr>
          </a:p>
        </p:txBody>
      </p:sp>
      <p:sp>
        <p:nvSpPr>
          <p:cNvPr id="4" name="Rectangle 2"/>
          <p:cNvSpPr>
            <a:spLocks noGrp="1" noRot="1" noChangeArrowheads="1"/>
          </p:cNvSpPr>
          <p:nvPr>
            <p:ph type="title"/>
          </p:nvPr>
        </p:nvSpPr>
        <p:spPr>
          <a:xfrm>
            <a:off x="457200" y="188913"/>
            <a:ext cx="8229600" cy="1800225"/>
          </a:xfrm>
        </p:spPr>
        <p:style>
          <a:lnRef idx="1">
            <a:schemeClr val="accent1"/>
          </a:lnRef>
          <a:fillRef idx="2">
            <a:schemeClr val="accent1"/>
          </a:fillRef>
          <a:effectRef idx="1">
            <a:schemeClr val="accent1"/>
          </a:effectRef>
          <a:fontRef idx="minor">
            <a:schemeClr val="dk1"/>
          </a:fontRef>
        </p:style>
        <p:txBody>
          <a:bodyPr rtlCol="1">
            <a:normAutofit fontScale="90000"/>
          </a:bodyPr>
          <a:lstStyle/>
          <a:p>
            <a:pPr fontAlgn="auto">
              <a:spcAft>
                <a:spcPts val="0"/>
              </a:spcAft>
              <a:defRPr/>
            </a:pPr>
            <a:r>
              <a:rPr lang="en-US" dirty="0" smtClean="0"/>
              <a:t/>
            </a:r>
            <a:br>
              <a:rPr lang="en-US" dirty="0" smtClean="0"/>
            </a:br>
            <a:r>
              <a:rPr lang="en-US" dirty="0" smtClean="0"/>
              <a:t>Characteristics of benign and </a:t>
            </a:r>
            <a:r>
              <a:rPr lang="ar-SA" dirty="0" smtClean="0"/>
              <a:t/>
            </a:r>
            <a:br>
              <a:rPr lang="ar-SA" dirty="0" smtClean="0"/>
            </a:br>
            <a:r>
              <a:rPr lang="en-US" dirty="0" smtClean="0"/>
              <a:t>malignant </a:t>
            </a:r>
            <a:r>
              <a:rPr lang="en-US" dirty="0" err="1" smtClean="0"/>
              <a:t>neoplasms</a:t>
            </a:r>
            <a:r>
              <a:rPr lang="en-US" dirty="0" smtClean="0"/>
              <a:t/>
            </a:r>
            <a:br>
              <a:rPr lang="en-US" dirty="0" smtClean="0"/>
            </a:br>
            <a:r>
              <a:rPr lang="en-US" dirty="0" smtClean="0"/>
              <a:t>1. Differentiation </a:t>
            </a:r>
            <a:r>
              <a:rPr lang="en-US" dirty="0"/>
              <a:t>and </a:t>
            </a:r>
            <a:r>
              <a:rPr lang="en-US" dirty="0" err="1" smtClean="0"/>
              <a:t>anaplasia</a:t>
            </a:r>
            <a:r>
              <a:rPr lang="en-US" dirty="0" smtClean="0"/>
              <a:t> </a:t>
            </a:r>
            <a:r>
              <a:rPr lang="en-US" dirty="0"/>
              <a:t/>
            </a:r>
            <a:br>
              <a:rPr lang="en-US" dirty="0"/>
            </a:br>
            <a:endParaRPr lang="en-US" dirty="0"/>
          </a:p>
        </p:txBody>
      </p:sp>
    </p:spTree>
    <p:extLst>
      <p:ext uri="{BB962C8B-B14F-4D97-AF65-F5344CB8AC3E}">
        <p14:creationId xmlns:p14="http://schemas.microsoft.com/office/powerpoint/2010/main" val="9676587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457200" y="2143125"/>
            <a:ext cx="8229600" cy="4525963"/>
          </a:xfrm>
        </p:spPr>
        <p:txBody>
          <a:bodyPr/>
          <a:lstStyle/>
          <a:p>
            <a:r>
              <a:rPr lang="en-US" smtClean="0">
                <a:cs typeface="Arial" panose="020B0604020202020204" pitchFamily="34" charset="0"/>
              </a:rPr>
              <a:t>Benign tumors = well differentiated</a:t>
            </a:r>
          </a:p>
          <a:p>
            <a:r>
              <a:rPr lang="en-US" smtClean="0">
                <a:cs typeface="Arial" panose="020B0604020202020204" pitchFamily="34" charset="0"/>
              </a:rPr>
              <a:t>Malignant tumors = </a:t>
            </a:r>
          </a:p>
          <a:p>
            <a:pPr>
              <a:buFont typeface="Wingdings" panose="05000000000000000000" pitchFamily="2" charset="2"/>
              <a:buNone/>
            </a:pPr>
            <a:r>
              <a:rPr lang="en-US" smtClean="0">
                <a:cs typeface="Arial" panose="020B0604020202020204" pitchFamily="34" charset="0"/>
              </a:rPr>
              <a:t>  well differentiated -----&gt; anaplastic</a:t>
            </a:r>
          </a:p>
        </p:txBody>
      </p:sp>
      <p:sp>
        <p:nvSpPr>
          <p:cNvPr id="6" name="Rectangle 2"/>
          <p:cNvSpPr>
            <a:spLocks noGrp="1" noRot="1" noChangeArrowheads="1"/>
          </p:cNvSpPr>
          <p:nvPr>
            <p:ph type="title"/>
          </p:nvPr>
        </p:nvSpPr>
        <p:spPr>
          <a:xfrm>
            <a:off x="457200" y="188913"/>
            <a:ext cx="8229600" cy="1800225"/>
          </a:xfrm>
        </p:spPr>
        <p:style>
          <a:lnRef idx="1">
            <a:schemeClr val="accent1"/>
          </a:lnRef>
          <a:fillRef idx="2">
            <a:schemeClr val="accent1"/>
          </a:fillRef>
          <a:effectRef idx="1">
            <a:schemeClr val="accent1"/>
          </a:effectRef>
          <a:fontRef idx="minor">
            <a:schemeClr val="dk1"/>
          </a:fontRef>
        </p:style>
        <p:txBody>
          <a:bodyPr rtlCol="1">
            <a:normAutofit fontScale="90000"/>
          </a:bodyPr>
          <a:lstStyle/>
          <a:p>
            <a:pPr fontAlgn="auto">
              <a:spcAft>
                <a:spcPts val="0"/>
              </a:spcAft>
              <a:defRPr/>
            </a:pPr>
            <a:r>
              <a:rPr lang="en-US" dirty="0" smtClean="0"/>
              <a:t/>
            </a:r>
            <a:br>
              <a:rPr lang="en-US" dirty="0" smtClean="0"/>
            </a:br>
            <a:r>
              <a:rPr lang="en-US" dirty="0" smtClean="0"/>
              <a:t>Characteristics of benign and </a:t>
            </a:r>
            <a:r>
              <a:rPr lang="ar-SA" dirty="0" smtClean="0"/>
              <a:t/>
            </a:r>
            <a:br>
              <a:rPr lang="ar-SA" dirty="0" smtClean="0"/>
            </a:br>
            <a:r>
              <a:rPr lang="en-US" dirty="0" smtClean="0"/>
              <a:t>malignant </a:t>
            </a:r>
            <a:r>
              <a:rPr lang="en-US" dirty="0" err="1" smtClean="0"/>
              <a:t>neoplasms</a:t>
            </a:r>
            <a:r>
              <a:rPr lang="en-US" dirty="0" smtClean="0"/>
              <a:t/>
            </a:r>
            <a:br>
              <a:rPr lang="en-US" dirty="0" smtClean="0"/>
            </a:br>
            <a:r>
              <a:rPr lang="en-US" dirty="0" smtClean="0"/>
              <a:t>1. Differentiation </a:t>
            </a:r>
            <a:r>
              <a:rPr lang="en-US" dirty="0"/>
              <a:t>and </a:t>
            </a:r>
            <a:r>
              <a:rPr lang="en-US" dirty="0" err="1" smtClean="0"/>
              <a:t>anaplasia</a:t>
            </a:r>
            <a:r>
              <a:rPr lang="en-US" dirty="0" smtClean="0"/>
              <a:t> </a:t>
            </a:r>
            <a:r>
              <a:rPr lang="en-US" dirty="0"/>
              <a:t/>
            </a:r>
            <a:br>
              <a:rPr lang="en-US" dirty="0"/>
            </a:br>
            <a:endParaRPr lang="en-US" dirty="0"/>
          </a:p>
        </p:txBody>
      </p:sp>
    </p:spTree>
    <p:extLst>
      <p:ext uri="{BB962C8B-B14F-4D97-AF65-F5344CB8AC3E}">
        <p14:creationId xmlns:p14="http://schemas.microsoft.com/office/powerpoint/2010/main" val="16817394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008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52500"/>
            <a:ext cx="74676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84754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008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54088"/>
            <a:ext cx="7467600" cy="491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11190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457200" y="2216150"/>
            <a:ext cx="8229600" cy="4525963"/>
          </a:xfrm>
        </p:spPr>
        <p:txBody>
          <a:bodyPr/>
          <a:lstStyle/>
          <a:p>
            <a:r>
              <a:rPr lang="en-US" smtClean="0">
                <a:cs typeface="Arial" panose="020B0604020202020204" pitchFamily="34" charset="0"/>
              </a:rPr>
              <a:t>In the histological examination of a tumor you should look for :</a:t>
            </a:r>
          </a:p>
          <a:p>
            <a:pPr lvl="1"/>
            <a:r>
              <a:rPr lang="en-US" smtClean="0">
                <a:cs typeface="Arial" panose="020B0604020202020204" pitchFamily="34" charset="0"/>
              </a:rPr>
              <a:t>Pleomorphism : variation in size</a:t>
            </a:r>
          </a:p>
          <a:p>
            <a:pPr lvl="1"/>
            <a:r>
              <a:rPr lang="en-US" smtClean="0">
                <a:cs typeface="Arial" panose="020B0604020202020204" pitchFamily="34" charset="0"/>
              </a:rPr>
              <a:t>High nuclear/ cytoplasm ratio ( N/C ratio)</a:t>
            </a:r>
          </a:p>
          <a:p>
            <a:pPr lvl="1"/>
            <a:r>
              <a:rPr lang="en-US" smtClean="0">
                <a:cs typeface="Arial" panose="020B0604020202020204" pitchFamily="34" charset="0"/>
              </a:rPr>
              <a:t>Hyperchrmasia  ( dark cell )</a:t>
            </a:r>
          </a:p>
          <a:p>
            <a:pPr lvl="1"/>
            <a:r>
              <a:rPr lang="en-US" smtClean="0">
                <a:cs typeface="Arial" panose="020B0604020202020204" pitchFamily="34" charset="0"/>
              </a:rPr>
              <a:t>Mitosis ….?abnormal one </a:t>
            </a:r>
          </a:p>
        </p:txBody>
      </p:sp>
      <p:sp>
        <p:nvSpPr>
          <p:cNvPr id="4" name="Rectangle 2"/>
          <p:cNvSpPr>
            <a:spLocks noGrp="1" noRot="1" noChangeArrowheads="1"/>
          </p:cNvSpPr>
          <p:nvPr>
            <p:ph type="title"/>
          </p:nvPr>
        </p:nvSpPr>
        <p:spPr>
          <a:xfrm>
            <a:off x="457200" y="188913"/>
            <a:ext cx="8229600" cy="1800225"/>
          </a:xfrm>
        </p:spPr>
        <p:style>
          <a:lnRef idx="1">
            <a:schemeClr val="accent1"/>
          </a:lnRef>
          <a:fillRef idx="2">
            <a:schemeClr val="accent1"/>
          </a:fillRef>
          <a:effectRef idx="1">
            <a:schemeClr val="accent1"/>
          </a:effectRef>
          <a:fontRef idx="minor">
            <a:schemeClr val="dk1"/>
          </a:fontRef>
        </p:style>
        <p:txBody>
          <a:bodyPr rtlCol="1">
            <a:normAutofit fontScale="90000"/>
          </a:bodyPr>
          <a:lstStyle/>
          <a:p>
            <a:pPr fontAlgn="auto">
              <a:spcAft>
                <a:spcPts val="0"/>
              </a:spcAft>
              <a:defRPr/>
            </a:pPr>
            <a:r>
              <a:rPr lang="en-US" dirty="0" smtClean="0"/>
              <a:t/>
            </a:r>
            <a:br>
              <a:rPr lang="en-US" dirty="0" smtClean="0"/>
            </a:br>
            <a:r>
              <a:rPr lang="en-US" dirty="0" smtClean="0"/>
              <a:t>Characteristics of benign and </a:t>
            </a:r>
            <a:r>
              <a:rPr lang="ar-SA" dirty="0" smtClean="0"/>
              <a:t/>
            </a:r>
            <a:br>
              <a:rPr lang="ar-SA" dirty="0" smtClean="0"/>
            </a:br>
            <a:r>
              <a:rPr lang="en-US" dirty="0" smtClean="0"/>
              <a:t>malignant </a:t>
            </a:r>
            <a:r>
              <a:rPr lang="en-US" dirty="0" err="1" smtClean="0"/>
              <a:t>neoplasms</a:t>
            </a:r>
            <a:r>
              <a:rPr lang="en-US" dirty="0" smtClean="0"/>
              <a:t/>
            </a:r>
            <a:br>
              <a:rPr lang="en-US" dirty="0" smtClean="0"/>
            </a:br>
            <a:r>
              <a:rPr lang="en-US" dirty="0" smtClean="0"/>
              <a:t>1. Differentiation </a:t>
            </a:r>
            <a:r>
              <a:rPr lang="en-US" dirty="0"/>
              <a:t>and </a:t>
            </a:r>
            <a:r>
              <a:rPr lang="en-US" dirty="0" err="1" smtClean="0"/>
              <a:t>anaplasia</a:t>
            </a:r>
            <a:r>
              <a:rPr lang="en-US" dirty="0" smtClean="0"/>
              <a:t> </a:t>
            </a:r>
            <a:r>
              <a:rPr lang="en-US" dirty="0"/>
              <a:t/>
            </a:r>
            <a:br>
              <a:rPr lang="en-US" dirty="0"/>
            </a:br>
            <a:endParaRPr lang="en-US" dirty="0"/>
          </a:p>
        </p:txBody>
      </p:sp>
    </p:spTree>
    <p:extLst>
      <p:ext uri="{BB962C8B-B14F-4D97-AF65-F5344CB8AC3E}">
        <p14:creationId xmlns:p14="http://schemas.microsoft.com/office/powerpoint/2010/main" val="28741869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008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00113"/>
            <a:ext cx="7467600"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38395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r>
              <a:rPr lang="en-US" smtClean="0">
                <a:cs typeface="Times New Roman" panose="02020603050405020304" pitchFamily="18" charset="0"/>
              </a:rPr>
              <a:t>Neoplasia</a:t>
            </a:r>
          </a:p>
        </p:txBody>
      </p:sp>
      <p:sp>
        <p:nvSpPr>
          <p:cNvPr id="26627" name="Rectangle 3"/>
          <p:cNvSpPr>
            <a:spLocks noGrp="1" noChangeArrowheads="1"/>
          </p:cNvSpPr>
          <p:nvPr>
            <p:ph type="body" idx="1"/>
          </p:nvPr>
        </p:nvSpPr>
        <p:spPr/>
        <p:txBody>
          <a:bodyPr/>
          <a:lstStyle/>
          <a:p>
            <a:r>
              <a:rPr lang="en-US" smtClean="0">
                <a:cs typeface="Arial" panose="020B0604020202020204" pitchFamily="34" charset="0"/>
              </a:rPr>
              <a:t>In the histological examination of a tumor you should look for :</a:t>
            </a:r>
          </a:p>
          <a:p>
            <a:pPr lvl="1"/>
            <a:r>
              <a:rPr lang="en-US" smtClean="0">
                <a:cs typeface="Arial" panose="020B0604020202020204" pitchFamily="34" charset="0"/>
              </a:rPr>
              <a:t>Pleomorphism : variation in size</a:t>
            </a:r>
          </a:p>
          <a:p>
            <a:pPr lvl="1"/>
            <a:r>
              <a:rPr lang="en-US" smtClean="0">
                <a:cs typeface="Arial" panose="020B0604020202020204" pitchFamily="34" charset="0"/>
              </a:rPr>
              <a:t>High nuclear/ cytoplasm ratio ( N/C ratio)</a:t>
            </a:r>
          </a:p>
          <a:p>
            <a:pPr lvl="1"/>
            <a:r>
              <a:rPr lang="en-US" smtClean="0">
                <a:cs typeface="Arial" panose="020B0604020202020204" pitchFamily="34" charset="0"/>
              </a:rPr>
              <a:t>Hyperchrmasia  ( dark cell )</a:t>
            </a:r>
          </a:p>
          <a:p>
            <a:pPr lvl="1"/>
            <a:r>
              <a:rPr lang="en-US" smtClean="0">
                <a:cs typeface="Arial" panose="020B0604020202020204" pitchFamily="34" charset="0"/>
              </a:rPr>
              <a:t>Mitosis ….?abnormal one </a:t>
            </a:r>
          </a:p>
          <a:p>
            <a:endParaRPr lang="en-US" smtClean="0">
              <a:cs typeface="Arial" panose="020B0604020202020204" pitchFamily="34" charset="0"/>
            </a:endParaRPr>
          </a:p>
        </p:txBody>
      </p:sp>
    </p:spTree>
    <p:extLst>
      <p:ext uri="{BB962C8B-B14F-4D97-AF65-F5344CB8AC3E}">
        <p14:creationId xmlns:p14="http://schemas.microsoft.com/office/powerpoint/2010/main" val="51272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r>
              <a:rPr lang="en-US" smtClean="0"/>
              <a:t>Neoplasia</a:t>
            </a:r>
          </a:p>
        </p:txBody>
      </p:sp>
      <p:sp>
        <p:nvSpPr>
          <p:cNvPr id="4099" name="Rectangle 3"/>
          <p:cNvSpPr>
            <a:spLocks noGrp="1" noChangeArrowheads="1"/>
          </p:cNvSpPr>
          <p:nvPr>
            <p:ph idx="1"/>
          </p:nvPr>
        </p:nvSpPr>
        <p:spPr/>
        <p:txBody>
          <a:bodyPr rtlCol="1">
            <a:normAutofit lnSpcReduction="10000"/>
          </a:bodyPr>
          <a:lstStyle/>
          <a:p>
            <a:pPr fontAlgn="auto">
              <a:lnSpc>
                <a:spcPct val="90000"/>
              </a:lnSpc>
              <a:spcAft>
                <a:spcPts val="0"/>
              </a:spcAft>
              <a:defRPr/>
            </a:pPr>
            <a:r>
              <a:rPr lang="en-US" sz="3600" b="1" dirty="0" smtClean="0"/>
              <a:t>Definition:</a:t>
            </a:r>
          </a:p>
          <a:p>
            <a:pPr lvl="1" algn="just" fontAlgn="auto">
              <a:lnSpc>
                <a:spcPct val="90000"/>
              </a:lnSpc>
              <a:spcAft>
                <a:spcPts val="0"/>
              </a:spcAft>
              <a:defRPr/>
            </a:pPr>
            <a:r>
              <a:rPr lang="en-US" sz="2400" b="1" dirty="0" smtClean="0"/>
              <a:t>is an abnormal mass of tissue, </a:t>
            </a:r>
          </a:p>
          <a:p>
            <a:pPr lvl="1" algn="just" fontAlgn="auto">
              <a:lnSpc>
                <a:spcPct val="90000"/>
              </a:lnSpc>
              <a:spcAft>
                <a:spcPts val="0"/>
              </a:spcAft>
              <a:defRPr/>
            </a:pPr>
            <a:r>
              <a:rPr lang="en-US" sz="2400" b="1" dirty="0" smtClean="0"/>
              <a:t>the growth of which is uncoordinated with that of normal tissues, </a:t>
            </a:r>
          </a:p>
          <a:p>
            <a:pPr lvl="1" algn="just" fontAlgn="auto">
              <a:lnSpc>
                <a:spcPct val="90000"/>
              </a:lnSpc>
              <a:spcAft>
                <a:spcPts val="0"/>
              </a:spcAft>
              <a:defRPr/>
            </a:pPr>
            <a:r>
              <a:rPr lang="en-US" sz="2400" b="1" dirty="0" smtClean="0"/>
              <a:t>and that persists in the same excessive manner after the cessation of the stimulus which evoked the change</a:t>
            </a:r>
            <a:r>
              <a:rPr lang="en-US" sz="2400" b="1" dirty="0" smtClean="0">
                <a:latin typeface="Arial"/>
              </a:rPr>
              <a:t>“</a:t>
            </a:r>
            <a:endParaRPr lang="en-US" sz="2400" b="1" dirty="0" smtClean="0"/>
          </a:p>
          <a:p>
            <a:pPr lvl="1" algn="just" fontAlgn="auto">
              <a:lnSpc>
                <a:spcPct val="90000"/>
              </a:lnSpc>
              <a:spcAft>
                <a:spcPts val="0"/>
              </a:spcAft>
              <a:defRPr/>
            </a:pPr>
            <a:r>
              <a:rPr lang="en-US" sz="2400" b="1" dirty="0" smtClean="0"/>
              <a:t>With the loss of responsiveness to normal growth controls</a:t>
            </a:r>
          </a:p>
          <a:p>
            <a:pPr lvl="1" algn="just" fontAlgn="auto">
              <a:lnSpc>
                <a:spcPct val="90000"/>
              </a:lnSpc>
              <a:spcAft>
                <a:spcPts val="0"/>
              </a:spcAft>
              <a:defRPr/>
            </a:pPr>
            <a:endParaRPr lang="en-US" sz="2400" b="1" dirty="0" smtClean="0"/>
          </a:p>
          <a:p>
            <a:pPr lvl="1" algn="just" fontAlgn="auto">
              <a:lnSpc>
                <a:spcPct val="90000"/>
              </a:lnSpc>
              <a:spcAft>
                <a:spcPts val="0"/>
              </a:spcAft>
              <a:defRPr/>
            </a:pPr>
            <a:r>
              <a:rPr lang="en-US" sz="2400" b="1" dirty="0" smtClean="0"/>
              <a:t>Different from hyperplasia, </a:t>
            </a:r>
            <a:r>
              <a:rPr lang="en-US" sz="2400" b="1" dirty="0" err="1" smtClean="0"/>
              <a:t>metaplasia</a:t>
            </a:r>
            <a:r>
              <a:rPr lang="en-US" sz="2400" b="1" dirty="0" smtClean="0"/>
              <a:t> and dysplasia</a:t>
            </a:r>
            <a:r>
              <a:rPr lang="en-US" sz="2400" dirty="0" smtClean="0"/>
              <a:t>.</a:t>
            </a:r>
            <a:endParaRPr lang="en-US" sz="2400" b="1" dirty="0" smtClean="0"/>
          </a:p>
          <a:p>
            <a:pPr algn="just" fontAlgn="auto">
              <a:lnSpc>
                <a:spcPct val="90000"/>
              </a:lnSpc>
              <a:spcAft>
                <a:spcPts val="0"/>
              </a:spcAft>
              <a:buFont typeface="Wingdings" pitchFamily="2" charset="2"/>
              <a:buNone/>
              <a:defRPr/>
            </a:pPr>
            <a:endParaRPr lang="en-US" sz="2800" b="1" dirty="0" smtClean="0"/>
          </a:p>
          <a:p>
            <a:pPr algn="just" fontAlgn="auto">
              <a:lnSpc>
                <a:spcPct val="90000"/>
              </a:lnSpc>
              <a:spcAft>
                <a:spcPts val="0"/>
              </a:spcAft>
              <a:buFont typeface="Wingdings" pitchFamily="2" charset="2"/>
              <a:buNone/>
              <a:defRPr/>
            </a:pPr>
            <a:r>
              <a:rPr lang="en-US" sz="2800" b="1" dirty="0" smtClean="0"/>
              <a:t>         </a:t>
            </a:r>
            <a:endParaRPr lang="en-US" sz="2800"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anaplasia</a:t>
            </a:r>
            <a:endParaRPr lang="en-US" dirty="0"/>
          </a:p>
        </p:txBody>
      </p:sp>
      <p:sp>
        <p:nvSpPr>
          <p:cNvPr id="3" name="Content Placeholder 2"/>
          <p:cNvSpPr>
            <a:spLocks noGrp="1"/>
          </p:cNvSpPr>
          <p:nvPr>
            <p:ph idx="1"/>
          </p:nvPr>
        </p:nvSpPr>
        <p:spPr/>
        <p:txBody>
          <a:bodyPr/>
          <a:lstStyle/>
          <a:p>
            <a:r>
              <a:rPr lang="en-US" dirty="0"/>
              <a:t>A</a:t>
            </a:r>
            <a:r>
              <a:rPr lang="en-US" dirty="0" smtClean="0"/>
              <a:t>naplastic cells: undifferentiated cells</a:t>
            </a:r>
          </a:p>
          <a:p>
            <a:r>
              <a:rPr lang="en-US" dirty="0" smtClean="0"/>
              <a:t>Lose </a:t>
            </a:r>
            <a:r>
              <a:rPr lang="en-US" dirty="0"/>
              <a:t>their resemblance to the normal cells from which they have </a:t>
            </a:r>
            <a:r>
              <a:rPr lang="en-US" dirty="0" smtClean="0"/>
              <a:t>arisen </a:t>
            </a:r>
            <a:r>
              <a:rPr lang="en-US" dirty="0"/>
              <a:t>whatever their tissue of </a:t>
            </a:r>
            <a:r>
              <a:rPr lang="en-US" dirty="0" smtClean="0"/>
              <a:t>origin</a:t>
            </a:r>
          </a:p>
          <a:p>
            <a:r>
              <a:rPr lang="en-US" dirty="0" smtClean="0"/>
              <a:t>Loss </a:t>
            </a:r>
            <a:r>
              <a:rPr lang="en-US" smtClean="0"/>
              <a:t>of function</a:t>
            </a:r>
            <a:endParaRPr lang="en-US" dirty="0"/>
          </a:p>
        </p:txBody>
      </p:sp>
    </p:spTree>
    <p:extLst>
      <p:ext uri="{BB962C8B-B14F-4D97-AF65-F5344CB8AC3E}">
        <p14:creationId xmlns:p14="http://schemas.microsoft.com/office/powerpoint/2010/main" val="1467191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f0080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71525"/>
            <a:ext cx="80010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09737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rrowheads="1"/>
          </p:cNvSpPr>
          <p:nvPr>
            <p:ph type="title"/>
          </p:nvPr>
        </p:nvSpPr>
        <p:spPr>
          <a:xfrm>
            <a:off x="457200" y="274638"/>
            <a:ext cx="8229600" cy="994122"/>
          </a:xfrm>
        </p:spPr>
        <p:style>
          <a:lnRef idx="0">
            <a:schemeClr val="accent2"/>
          </a:lnRef>
          <a:fillRef idx="3">
            <a:schemeClr val="accent2"/>
          </a:fillRef>
          <a:effectRef idx="3">
            <a:schemeClr val="accent2"/>
          </a:effectRef>
          <a:fontRef idx="minor">
            <a:schemeClr val="lt1"/>
          </a:fontRef>
        </p:style>
        <p:txBody>
          <a:bodyPr rtlCol="1">
            <a:normAutofit/>
          </a:bodyPr>
          <a:lstStyle/>
          <a:p>
            <a:pPr fontAlgn="auto">
              <a:spcAft>
                <a:spcPts val="0"/>
              </a:spcAft>
              <a:defRPr/>
            </a:pPr>
            <a:r>
              <a:rPr lang="en-US" dirty="0"/>
              <a:t>Dysplasia</a:t>
            </a:r>
            <a:endParaRPr lang="en-US" dirty="0" smtClean="0"/>
          </a:p>
        </p:txBody>
      </p:sp>
      <p:sp>
        <p:nvSpPr>
          <p:cNvPr id="27653" name="Rectangle 3"/>
          <p:cNvSpPr>
            <a:spLocks noGrp="1" noChangeArrowheads="1"/>
          </p:cNvSpPr>
          <p:nvPr>
            <p:ph type="body" idx="1"/>
          </p:nvPr>
        </p:nvSpPr>
        <p:spPr/>
        <p:txBody>
          <a:bodyPr/>
          <a:lstStyle/>
          <a:p>
            <a:pPr lvl="1"/>
            <a:r>
              <a:rPr lang="en-US" dirty="0" err="1" smtClean="0">
                <a:cs typeface="Arial" panose="020B0604020202020204" pitchFamily="34" charset="0"/>
              </a:rPr>
              <a:t>Definiton</a:t>
            </a:r>
            <a:r>
              <a:rPr lang="en-US" dirty="0" smtClean="0">
                <a:cs typeface="Arial" panose="020B0604020202020204" pitchFamily="34" charset="0"/>
              </a:rPr>
              <a:t>: a loss in the uniformity of the individual cells and a loss in their architectural orientation.</a:t>
            </a:r>
          </a:p>
          <a:p>
            <a:pPr lvl="1"/>
            <a:r>
              <a:rPr lang="en-US" dirty="0" smtClean="0">
                <a:cs typeface="Arial" panose="020B0604020202020204" pitchFamily="34" charset="0"/>
              </a:rPr>
              <a:t>Non-neoplastic</a:t>
            </a:r>
          </a:p>
          <a:p>
            <a:pPr lvl="1"/>
            <a:r>
              <a:rPr lang="en-US" dirty="0" smtClean="0">
                <a:cs typeface="Arial" panose="020B0604020202020204" pitchFamily="34" charset="0"/>
              </a:rPr>
              <a:t>Occurs mainly in the epithelia</a:t>
            </a:r>
          </a:p>
          <a:p>
            <a:pPr lvl="1"/>
            <a:r>
              <a:rPr lang="en-US" dirty="0" smtClean="0">
                <a:cs typeface="Arial" panose="020B0604020202020204" pitchFamily="34" charset="0"/>
              </a:rPr>
              <a:t>Dysplastic cells shows a </a:t>
            </a:r>
            <a:r>
              <a:rPr lang="en-US" smtClean="0">
                <a:cs typeface="Arial" panose="020B0604020202020204" pitchFamily="34" charset="0"/>
              </a:rPr>
              <a:t>degree of : </a:t>
            </a:r>
            <a:r>
              <a:rPr lang="en-US" dirty="0" err="1" smtClean="0">
                <a:cs typeface="Arial" panose="020B0604020202020204" pitchFamily="34" charset="0"/>
              </a:rPr>
              <a:t>pleomorphism</a:t>
            </a:r>
            <a:r>
              <a:rPr lang="en-US" dirty="0" smtClean="0">
                <a:cs typeface="Arial" panose="020B0604020202020204" pitchFamily="34" charset="0"/>
              </a:rPr>
              <a:t>, </a:t>
            </a:r>
            <a:r>
              <a:rPr lang="en-US" dirty="0" err="1" smtClean="0">
                <a:cs typeface="Arial" panose="020B0604020202020204" pitchFamily="34" charset="0"/>
              </a:rPr>
              <a:t>hyperchrmasia</a:t>
            </a:r>
            <a:r>
              <a:rPr lang="en-US" dirty="0" smtClean="0">
                <a:cs typeface="Arial" panose="020B0604020202020204" pitchFamily="34" charset="0"/>
              </a:rPr>
              <a:t>, increased mitosis and loss of polarity.</a:t>
            </a:r>
          </a:p>
        </p:txBody>
      </p:sp>
    </p:spTree>
    <p:extLst>
      <p:ext uri="{BB962C8B-B14F-4D97-AF65-F5344CB8AC3E}">
        <p14:creationId xmlns:p14="http://schemas.microsoft.com/office/powerpoint/2010/main" val="9881868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lstStyle/>
          <a:p>
            <a:r>
              <a:rPr lang="en-US" smtClean="0">
                <a:cs typeface="Times New Roman" panose="02020603050405020304" pitchFamily="18" charset="0"/>
              </a:rPr>
              <a:t>Neoplasia</a:t>
            </a:r>
          </a:p>
        </p:txBody>
      </p:sp>
      <p:sp>
        <p:nvSpPr>
          <p:cNvPr id="28675" name="Rectangle 3"/>
          <p:cNvSpPr>
            <a:spLocks noGrp="1" noChangeArrowheads="1"/>
          </p:cNvSpPr>
          <p:nvPr>
            <p:ph type="body" idx="1"/>
          </p:nvPr>
        </p:nvSpPr>
        <p:spPr/>
        <p:txBody>
          <a:bodyPr/>
          <a:lstStyle/>
          <a:p>
            <a:r>
              <a:rPr lang="en-US" smtClean="0">
                <a:cs typeface="Arial" panose="020B0604020202020204" pitchFamily="34" charset="0"/>
              </a:rPr>
              <a:t>Dysplasia does not mean cancer</a:t>
            </a:r>
          </a:p>
          <a:p>
            <a:r>
              <a:rPr lang="en-US" smtClean="0">
                <a:cs typeface="Arial" panose="020B0604020202020204" pitchFamily="34" charset="0"/>
              </a:rPr>
              <a:t>Dyplasia does not necessarily progress to cancer</a:t>
            </a:r>
          </a:p>
          <a:p>
            <a:r>
              <a:rPr lang="en-US" smtClean="0">
                <a:cs typeface="Arial" panose="020B0604020202020204" pitchFamily="34" charset="0"/>
              </a:rPr>
              <a:t>Dysplasia may be reversible</a:t>
            </a:r>
          </a:p>
          <a:p>
            <a:r>
              <a:rPr lang="en-US" smtClean="0">
                <a:cs typeface="Arial" panose="020B0604020202020204" pitchFamily="34" charset="0"/>
              </a:rPr>
              <a:t>If dysplastic changes involve the entire thickness of the epithelium it is called : </a:t>
            </a:r>
          </a:p>
          <a:p>
            <a:pPr>
              <a:buFont typeface="Wingdings" panose="05000000000000000000" pitchFamily="2" charset="2"/>
              <a:buNone/>
            </a:pPr>
            <a:r>
              <a:rPr lang="en-US" smtClean="0">
                <a:cs typeface="Arial" panose="020B0604020202020204" pitchFamily="34" charset="0"/>
              </a:rPr>
              <a:t>        CARCINOMA IN-SITU</a:t>
            </a:r>
          </a:p>
        </p:txBody>
      </p:sp>
      <p:sp>
        <p:nvSpPr>
          <p:cNvPr id="4" name="Rectangle 2"/>
          <p:cNvSpPr txBox="1">
            <a:spLocks noRot="1" noChangeArrowheads="1"/>
          </p:cNvSpPr>
          <p:nvPr/>
        </p:nvSpPr>
        <p:spPr>
          <a:xfrm>
            <a:off x="457200" y="274638"/>
            <a:ext cx="8229600" cy="994122"/>
          </a:xfrm>
          <a:prstGeom prst="rect">
            <a:avLst/>
          </a:prstGeom>
        </p:spPr>
        <p:style>
          <a:lnRef idx="0">
            <a:schemeClr val="accent2"/>
          </a:lnRef>
          <a:fillRef idx="3">
            <a:schemeClr val="accent2"/>
          </a:fillRef>
          <a:effectRef idx="3">
            <a:schemeClr val="accent2"/>
          </a:effectRef>
          <a:fontRef idx="minor">
            <a:schemeClr val="lt1"/>
          </a:fontRef>
        </p:style>
        <p:txBody>
          <a:bodyPr rtlCol="1" anchor="ctr">
            <a:normAutofit/>
          </a:bodyPr>
          <a:lstStyle/>
          <a:p>
            <a:pPr algn="ctr" fontAlgn="auto">
              <a:spcAft>
                <a:spcPts val="0"/>
              </a:spcAft>
              <a:defRPr/>
            </a:pPr>
            <a:r>
              <a:rPr lang="en-US" sz="4400"/>
              <a:t>Dysplasia</a:t>
            </a:r>
            <a:endParaRPr lang="en-US" sz="4400" dirty="0"/>
          </a:p>
        </p:txBody>
      </p:sp>
    </p:spTree>
    <p:extLst>
      <p:ext uri="{BB962C8B-B14F-4D97-AF65-F5344CB8AC3E}">
        <p14:creationId xmlns:p14="http://schemas.microsoft.com/office/powerpoint/2010/main" val="8641457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dysc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057400"/>
            <a:ext cx="4724400"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2" descr="nlcerv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057400"/>
            <a:ext cx="4038600" cy="369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Rot="1" noChangeArrowheads="1"/>
          </p:cNvSpPr>
          <p:nvPr/>
        </p:nvSpPr>
        <p:spPr>
          <a:xfrm>
            <a:off x="457200" y="274638"/>
            <a:ext cx="8229600" cy="994122"/>
          </a:xfrm>
          <a:prstGeom prst="rect">
            <a:avLst/>
          </a:prstGeom>
        </p:spPr>
        <p:style>
          <a:lnRef idx="0">
            <a:schemeClr val="accent2"/>
          </a:lnRef>
          <a:fillRef idx="3">
            <a:schemeClr val="accent2"/>
          </a:fillRef>
          <a:effectRef idx="3">
            <a:schemeClr val="accent2"/>
          </a:effectRef>
          <a:fontRef idx="minor">
            <a:schemeClr val="lt1"/>
          </a:fontRef>
        </p:style>
        <p:txBody>
          <a:bodyPr/>
          <a:lstStyle/>
          <a:p>
            <a:pPr algn="ctr" fontAlgn="auto">
              <a:spcAft>
                <a:spcPts val="0"/>
              </a:spcAft>
              <a:defRPr/>
            </a:pPr>
            <a:r>
              <a:rPr lang="en-US" sz="4400"/>
              <a:t>Dysplasia</a:t>
            </a:r>
            <a:endParaRPr lang="en-US" sz="4400" dirty="0"/>
          </a:p>
        </p:txBody>
      </p:sp>
    </p:spTree>
    <p:extLst>
      <p:ext uri="{BB962C8B-B14F-4D97-AF65-F5344CB8AC3E}">
        <p14:creationId xmlns:p14="http://schemas.microsoft.com/office/powerpoint/2010/main" val="39979596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p:txBody>
          <a:bodyPr/>
          <a:lstStyle/>
          <a:p>
            <a:r>
              <a:rPr lang="en-US" smtClean="0">
                <a:cs typeface="Times New Roman" panose="02020603050405020304" pitchFamily="18" charset="0"/>
              </a:rPr>
              <a:t>Neoplasia</a:t>
            </a:r>
          </a:p>
        </p:txBody>
      </p:sp>
      <p:sp>
        <p:nvSpPr>
          <p:cNvPr id="30723" name="Rectangle 3"/>
          <p:cNvSpPr>
            <a:spLocks noGrp="1" noChangeArrowheads="1"/>
          </p:cNvSpPr>
          <p:nvPr>
            <p:ph type="body" idx="1"/>
          </p:nvPr>
        </p:nvSpPr>
        <p:spPr/>
        <p:txBody>
          <a:bodyPr/>
          <a:lstStyle/>
          <a:p>
            <a:r>
              <a:rPr lang="en-US" dirty="0" smtClean="0">
                <a:cs typeface="Arial" panose="020B0604020202020204" pitchFamily="34" charset="0"/>
              </a:rPr>
              <a:t>Carcinoma in-situ</a:t>
            </a:r>
          </a:p>
          <a:p>
            <a:pPr lvl="1"/>
            <a:r>
              <a:rPr lang="en-US" dirty="0" smtClean="0">
                <a:cs typeface="Arial" panose="020B0604020202020204" pitchFamily="34" charset="0"/>
              </a:rPr>
              <a:t>Definition: an intraepithelial malignancy in which abnormal cells involve the entire thickness of the epithelium without penetration of the basement membrane.</a:t>
            </a:r>
          </a:p>
          <a:p>
            <a:pPr>
              <a:lnSpc>
                <a:spcPct val="90000"/>
              </a:lnSpc>
              <a:buFont typeface="Wingdings" panose="05000000000000000000" pitchFamily="2" charset="2"/>
              <a:buNone/>
            </a:pPr>
            <a:endParaRPr lang="en-US" dirty="0" smtClean="0">
              <a:cs typeface="Arial" panose="020B0604020202020204" pitchFamily="34" charset="0"/>
            </a:endParaRPr>
          </a:p>
          <a:p>
            <a:pPr lvl="1">
              <a:lnSpc>
                <a:spcPct val="90000"/>
              </a:lnSpc>
            </a:pPr>
            <a:r>
              <a:rPr lang="en-US" dirty="0" smtClean="0">
                <a:cs typeface="Arial" panose="020B0604020202020204" pitchFamily="34" charset="0"/>
              </a:rPr>
              <a:t>Applicable only to epithelial neoplasms. </a:t>
            </a:r>
          </a:p>
          <a:p>
            <a:pPr>
              <a:lnSpc>
                <a:spcPct val="90000"/>
              </a:lnSpc>
              <a:buFont typeface="Wingdings" panose="05000000000000000000" pitchFamily="2" charset="2"/>
              <a:buNone/>
            </a:pPr>
            <a:endParaRPr lang="en-US" dirty="0" smtClean="0">
              <a:cs typeface="Arial" panose="020B0604020202020204" pitchFamily="34" charset="0"/>
            </a:endParaRPr>
          </a:p>
          <a:p>
            <a:pPr>
              <a:lnSpc>
                <a:spcPct val="90000"/>
              </a:lnSpc>
              <a:buFont typeface="Wingdings" panose="05000000000000000000" pitchFamily="2" charset="2"/>
              <a:buNone/>
            </a:pPr>
            <a:endParaRPr lang="en-US" dirty="0" smtClean="0">
              <a:cs typeface="Arial" panose="020B0604020202020204" pitchFamily="34" charset="0"/>
            </a:endParaRPr>
          </a:p>
        </p:txBody>
      </p:sp>
    </p:spTree>
    <p:extLst>
      <p:ext uri="{BB962C8B-B14F-4D97-AF65-F5344CB8AC3E}">
        <p14:creationId xmlns:p14="http://schemas.microsoft.com/office/powerpoint/2010/main" val="20542623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f008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8458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523561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en-US" smtClean="0">
              <a:cs typeface="Times New Roman" panose="02020603050405020304" pitchFamily="18" charset="0"/>
            </a:endParaRPr>
          </a:p>
        </p:txBody>
      </p:sp>
      <p:pic>
        <p:nvPicPr>
          <p:cNvPr id="32771" name="Picture 1" descr="d:\SCContent\9780723434443\graphics\fullsize\M9780723434443-006-f014.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79463" y="1981200"/>
            <a:ext cx="7585075" cy="4114800"/>
          </a:xfrm>
          <a:ln>
            <a:solidFill>
              <a:schemeClr val="tx1"/>
            </a:solidFill>
            <a:miter lim="800000"/>
            <a:headEnd/>
            <a:tailEnd/>
          </a:ln>
        </p:spPr>
      </p:pic>
    </p:spTree>
    <p:extLst>
      <p:ext uri="{BB962C8B-B14F-4D97-AF65-F5344CB8AC3E}">
        <p14:creationId xmlns:p14="http://schemas.microsoft.com/office/powerpoint/2010/main" val="26125983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rtlCol="1">
            <a:normAutofit fontScale="90000"/>
          </a:bodyPr>
          <a:lstStyle/>
          <a:p>
            <a:pPr fontAlgn="auto">
              <a:spcAft>
                <a:spcPts val="0"/>
              </a:spcAft>
              <a:defRPr/>
            </a:pPr>
            <a:r>
              <a:rPr lang="en-US" dirty="0" smtClean="0"/>
              <a:t>Dysplasia </a:t>
            </a:r>
            <a:br>
              <a:rPr lang="en-US" dirty="0" smtClean="0"/>
            </a:br>
            <a:endParaRPr lang="en-US" dirty="0" smtClean="0"/>
          </a:p>
        </p:txBody>
      </p:sp>
      <p:sp>
        <p:nvSpPr>
          <p:cNvPr id="64516" name="Rectangle 4"/>
          <p:cNvSpPr>
            <a:spLocks noGrp="1" noChangeArrowheads="1"/>
          </p:cNvSpPr>
          <p:nvPr>
            <p:ph type="body" sz="half" idx="2"/>
          </p:nvPr>
        </p:nvSpPr>
        <p:spPr>
          <a:xfrm>
            <a:off x="304800" y="1676400"/>
            <a:ext cx="3048000" cy="2286000"/>
          </a:xfrm>
        </p:spPr>
        <p:style>
          <a:lnRef idx="0">
            <a:schemeClr val="accent1"/>
          </a:lnRef>
          <a:fillRef idx="3">
            <a:schemeClr val="accent1"/>
          </a:fillRef>
          <a:effectRef idx="3">
            <a:schemeClr val="accent1"/>
          </a:effectRef>
          <a:fontRef idx="minor">
            <a:schemeClr val="lt1"/>
          </a:fontRef>
        </p:style>
        <p:txBody>
          <a:bodyPr rtlCol="1">
            <a:normAutofit/>
          </a:bodyPr>
          <a:lstStyle/>
          <a:p>
            <a:pPr algn="l" rtl="0" fontAlgn="auto">
              <a:spcAft>
                <a:spcPts val="0"/>
              </a:spcAft>
              <a:defRPr/>
            </a:pPr>
            <a:r>
              <a:rPr lang="en-US" dirty="0" smtClean="0"/>
              <a:t>Increased rate of multiplication.</a:t>
            </a:r>
          </a:p>
          <a:p>
            <a:pPr algn="l" rtl="0" fontAlgn="auto">
              <a:spcAft>
                <a:spcPts val="0"/>
              </a:spcAft>
              <a:defRPr/>
            </a:pPr>
            <a:r>
              <a:rPr lang="en-US" dirty="0" smtClean="0"/>
              <a:t>Disordered maturation.</a:t>
            </a:r>
          </a:p>
        </p:txBody>
      </p:sp>
      <p:sp>
        <p:nvSpPr>
          <p:cNvPr id="5" name="Rectangle 4"/>
          <p:cNvSpPr txBox="1">
            <a:spLocks noChangeArrowheads="1"/>
          </p:cNvSpPr>
          <p:nvPr/>
        </p:nvSpPr>
        <p:spPr>
          <a:xfrm>
            <a:off x="3581400" y="1524000"/>
            <a:ext cx="5334000" cy="3429000"/>
          </a:xfrm>
          <a:prstGeom prst="rect">
            <a:avLst/>
          </a:prstGeom>
        </p:spPr>
        <p:style>
          <a:lnRef idx="0">
            <a:schemeClr val="accent1"/>
          </a:lnRef>
          <a:fillRef idx="3">
            <a:schemeClr val="accent1"/>
          </a:fillRef>
          <a:effectRef idx="3">
            <a:schemeClr val="accent1"/>
          </a:effectRef>
          <a:fontRef idx="minor">
            <a:schemeClr val="lt1"/>
          </a:fontRef>
        </p:style>
        <p:txBody>
          <a:bodyPr>
            <a:normAutofit/>
          </a:bodyPr>
          <a:lstStyle/>
          <a:p>
            <a:pPr marL="342900" indent="-342900" algn="l" rtl="0" fontAlgn="auto">
              <a:lnSpc>
                <a:spcPct val="90000"/>
              </a:lnSpc>
              <a:spcBef>
                <a:spcPct val="20000"/>
              </a:spcBef>
              <a:spcAft>
                <a:spcPts val="0"/>
              </a:spcAft>
              <a:buFont typeface="Arial" pitchFamily="34" charset="0"/>
              <a:buChar char="•"/>
              <a:defRPr/>
            </a:pPr>
            <a:r>
              <a:rPr lang="en-US" sz="2800" b="1" u="sng" dirty="0">
                <a:solidFill>
                  <a:schemeClr val="bg2">
                    <a:lumMod val="90000"/>
                    <a:lumOff val="10000"/>
                  </a:schemeClr>
                </a:solidFill>
              </a:rPr>
              <a:t>Nuclear abnormality</a:t>
            </a:r>
          </a:p>
          <a:p>
            <a:pPr marL="742950" lvl="1" indent="-285750" algn="l" rtl="0" fontAlgn="auto">
              <a:lnSpc>
                <a:spcPct val="90000"/>
              </a:lnSpc>
              <a:spcBef>
                <a:spcPct val="20000"/>
              </a:spcBef>
              <a:spcAft>
                <a:spcPts val="0"/>
              </a:spcAft>
              <a:buFont typeface="Arial" pitchFamily="34" charset="0"/>
              <a:buChar char="–"/>
              <a:defRPr/>
            </a:pPr>
            <a:r>
              <a:rPr lang="en-US" sz="2800" dirty="0">
                <a:solidFill>
                  <a:schemeClr val="bg2">
                    <a:lumMod val="90000"/>
                    <a:lumOff val="10000"/>
                  </a:schemeClr>
                </a:solidFill>
              </a:rPr>
              <a:t>Increased N/C ratio</a:t>
            </a:r>
          </a:p>
          <a:p>
            <a:pPr marL="742950" lvl="1" indent="-285750" algn="l" rtl="0" fontAlgn="auto">
              <a:lnSpc>
                <a:spcPct val="90000"/>
              </a:lnSpc>
              <a:spcBef>
                <a:spcPct val="20000"/>
              </a:spcBef>
              <a:spcAft>
                <a:spcPts val="0"/>
              </a:spcAft>
              <a:buFont typeface="Arial" pitchFamily="34" charset="0"/>
              <a:buChar char="–"/>
              <a:defRPr/>
            </a:pPr>
            <a:r>
              <a:rPr lang="en-US" sz="2800" dirty="0">
                <a:solidFill>
                  <a:schemeClr val="bg2">
                    <a:lumMod val="90000"/>
                    <a:lumOff val="10000"/>
                  </a:schemeClr>
                </a:solidFill>
              </a:rPr>
              <a:t>Irregular nuclear membrane</a:t>
            </a:r>
          </a:p>
          <a:p>
            <a:pPr marL="742950" lvl="1" indent="-285750" algn="l" rtl="0" fontAlgn="auto">
              <a:lnSpc>
                <a:spcPct val="90000"/>
              </a:lnSpc>
              <a:spcBef>
                <a:spcPct val="20000"/>
              </a:spcBef>
              <a:spcAft>
                <a:spcPts val="0"/>
              </a:spcAft>
              <a:buFont typeface="Arial" pitchFamily="34" charset="0"/>
              <a:buChar char="–"/>
              <a:defRPr/>
            </a:pPr>
            <a:r>
              <a:rPr lang="en-US" sz="2800" dirty="0">
                <a:solidFill>
                  <a:schemeClr val="bg2">
                    <a:lumMod val="90000"/>
                    <a:lumOff val="10000"/>
                  </a:schemeClr>
                </a:solidFill>
              </a:rPr>
              <a:t>Increased chromatin content</a:t>
            </a:r>
          </a:p>
          <a:p>
            <a:pPr marL="742950" lvl="1" indent="-285750" algn="l" rtl="0" fontAlgn="auto">
              <a:lnSpc>
                <a:spcPct val="90000"/>
              </a:lnSpc>
              <a:spcBef>
                <a:spcPct val="20000"/>
              </a:spcBef>
              <a:spcAft>
                <a:spcPts val="0"/>
              </a:spcAft>
              <a:buFont typeface="Arial" pitchFamily="34" charset="0"/>
              <a:buNone/>
              <a:defRPr/>
            </a:pPr>
            <a:endParaRPr lang="en-US" sz="2800" dirty="0">
              <a:solidFill>
                <a:schemeClr val="bg2">
                  <a:lumMod val="90000"/>
                  <a:lumOff val="10000"/>
                </a:schemeClr>
              </a:solidFill>
            </a:endParaRPr>
          </a:p>
          <a:p>
            <a:pPr marL="342900" indent="-342900" algn="l" rtl="0" fontAlgn="auto">
              <a:lnSpc>
                <a:spcPct val="90000"/>
              </a:lnSpc>
              <a:spcBef>
                <a:spcPct val="20000"/>
              </a:spcBef>
              <a:spcAft>
                <a:spcPts val="0"/>
              </a:spcAft>
              <a:buFont typeface="Arial" pitchFamily="34" charset="0"/>
              <a:buChar char="•"/>
              <a:defRPr/>
            </a:pPr>
            <a:r>
              <a:rPr lang="en-US" sz="2800" b="1" u="sng" dirty="0" err="1">
                <a:solidFill>
                  <a:schemeClr val="bg2">
                    <a:lumMod val="90000"/>
                    <a:lumOff val="10000"/>
                  </a:schemeClr>
                </a:solidFill>
              </a:rPr>
              <a:t>Cytoplasmic</a:t>
            </a:r>
            <a:r>
              <a:rPr lang="en-US" sz="2800" b="1" u="sng" dirty="0">
                <a:solidFill>
                  <a:schemeClr val="bg2">
                    <a:lumMod val="90000"/>
                    <a:lumOff val="10000"/>
                  </a:schemeClr>
                </a:solidFill>
              </a:rPr>
              <a:t> abnormalities</a:t>
            </a:r>
            <a:r>
              <a:rPr lang="en-US" sz="2800" dirty="0">
                <a:solidFill>
                  <a:schemeClr val="bg2">
                    <a:lumMod val="90000"/>
                    <a:lumOff val="10000"/>
                  </a:schemeClr>
                </a:solidFill>
              </a:rPr>
              <a:t> due to failure of normal maturation</a:t>
            </a:r>
          </a:p>
          <a:p>
            <a:pPr marL="342900" indent="-342900" algn="l" rtl="0" fontAlgn="auto">
              <a:lnSpc>
                <a:spcPct val="90000"/>
              </a:lnSpc>
              <a:spcBef>
                <a:spcPct val="20000"/>
              </a:spcBef>
              <a:spcAft>
                <a:spcPts val="0"/>
              </a:spcAft>
              <a:defRPr/>
            </a:pPr>
            <a:endParaRPr lang="en-US" sz="2800" dirty="0">
              <a:solidFill>
                <a:schemeClr val="bg2">
                  <a:lumMod val="90000"/>
                  <a:lumOff val="10000"/>
                </a:schemeClr>
              </a:solidFill>
            </a:endParaRPr>
          </a:p>
          <a:p>
            <a:pPr marL="342900" indent="-342900" fontAlgn="auto">
              <a:lnSpc>
                <a:spcPct val="90000"/>
              </a:lnSpc>
              <a:spcBef>
                <a:spcPct val="20000"/>
              </a:spcBef>
              <a:spcAft>
                <a:spcPts val="0"/>
              </a:spcAft>
              <a:buFont typeface="Arial" pitchFamily="34" charset="0"/>
              <a:buChar char="•"/>
              <a:defRPr/>
            </a:pPr>
            <a:endParaRPr lang="en-US" sz="2800" dirty="0">
              <a:solidFill>
                <a:schemeClr val="bg2">
                  <a:lumMod val="90000"/>
                  <a:lumOff val="10000"/>
                </a:schemeClr>
              </a:solidFill>
            </a:endParaRPr>
          </a:p>
          <a:p>
            <a:pPr marL="342900" indent="-342900" fontAlgn="auto">
              <a:lnSpc>
                <a:spcPct val="90000"/>
              </a:lnSpc>
              <a:spcBef>
                <a:spcPct val="20000"/>
              </a:spcBef>
              <a:spcAft>
                <a:spcPts val="0"/>
              </a:spcAft>
              <a:buFont typeface="Arial" pitchFamily="34" charset="0"/>
              <a:buChar char="•"/>
              <a:defRPr/>
            </a:pPr>
            <a:endParaRPr lang="en-US" sz="2800" dirty="0">
              <a:solidFill>
                <a:schemeClr val="bg2">
                  <a:lumMod val="90000"/>
                  <a:lumOff val="10000"/>
                </a:schemeClr>
              </a:solidFill>
            </a:endParaRPr>
          </a:p>
          <a:p>
            <a:pPr marL="342900" indent="-342900" fontAlgn="auto">
              <a:lnSpc>
                <a:spcPct val="90000"/>
              </a:lnSpc>
              <a:spcBef>
                <a:spcPct val="20000"/>
              </a:spcBef>
              <a:spcAft>
                <a:spcPts val="0"/>
              </a:spcAft>
              <a:buFont typeface="Arial" pitchFamily="34" charset="0"/>
              <a:buChar char="•"/>
              <a:defRPr/>
            </a:pPr>
            <a:endParaRPr lang="en-US" sz="2800" dirty="0">
              <a:solidFill>
                <a:schemeClr val="tx1"/>
              </a:solidFill>
            </a:endParaRPr>
          </a:p>
        </p:txBody>
      </p:sp>
      <p:sp>
        <p:nvSpPr>
          <p:cNvPr id="6" name="Rectangle 2"/>
          <p:cNvSpPr txBox="1">
            <a:spLocks noRot="1" noChangeArrowheads="1"/>
          </p:cNvSpPr>
          <p:nvPr/>
        </p:nvSpPr>
        <p:spPr>
          <a:xfrm>
            <a:off x="457200" y="274638"/>
            <a:ext cx="8229600" cy="994122"/>
          </a:xfrm>
          <a:prstGeom prst="rect">
            <a:avLst/>
          </a:prstGeom>
        </p:spPr>
        <p:style>
          <a:lnRef idx="0">
            <a:schemeClr val="accent2"/>
          </a:lnRef>
          <a:fillRef idx="3">
            <a:schemeClr val="accent2"/>
          </a:fillRef>
          <a:effectRef idx="3">
            <a:schemeClr val="accent2"/>
          </a:effectRef>
          <a:fontRef idx="minor">
            <a:schemeClr val="lt1"/>
          </a:fontRef>
        </p:style>
        <p:txBody>
          <a:bodyPr rtlCol="1" anchor="ctr">
            <a:normAutofit/>
          </a:bodyPr>
          <a:lstStyle/>
          <a:p>
            <a:pPr algn="ctr" fontAlgn="auto">
              <a:spcAft>
                <a:spcPts val="0"/>
              </a:spcAft>
              <a:defRPr/>
            </a:pPr>
            <a:r>
              <a:rPr lang="en-US" sz="4400" dirty="0"/>
              <a:t>Dysplasia: Features</a:t>
            </a:r>
          </a:p>
        </p:txBody>
      </p:sp>
    </p:spTree>
    <p:extLst>
      <p:ext uri="{BB962C8B-B14F-4D97-AF65-F5344CB8AC3E}">
        <p14:creationId xmlns:p14="http://schemas.microsoft.com/office/powerpoint/2010/main" val="7383955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rtlCol="1">
            <a:normAutofit fontScale="90000"/>
          </a:bodyPr>
          <a:lstStyle/>
          <a:p>
            <a:pPr fontAlgn="auto">
              <a:spcAft>
                <a:spcPts val="0"/>
              </a:spcAft>
              <a:defRPr/>
            </a:pPr>
            <a:r>
              <a:rPr lang="en-US" dirty="0" smtClean="0"/>
              <a:t>Dysplasia </a:t>
            </a:r>
            <a:br>
              <a:rPr lang="en-US" dirty="0" smtClean="0"/>
            </a:br>
            <a:endParaRPr lang="en-US" dirty="0" smtClean="0"/>
          </a:p>
        </p:txBody>
      </p:sp>
      <p:pic>
        <p:nvPicPr>
          <p:cNvPr id="34819" name="Picture 4" descr="FEM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313" y="1857375"/>
            <a:ext cx="7086600" cy="425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5929313"/>
            <a:ext cx="2073275" cy="46196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fontAlgn="auto">
              <a:spcBef>
                <a:spcPts val="0"/>
              </a:spcBef>
              <a:spcAft>
                <a:spcPts val="0"/>
              </a:spcAft>
              <a:defRPr/>
            </a:pPr>
            <a:r>
              <a:rPr lang="en-US" dirty="0"/>
              <a:t>Mild Dysplasia</a:t>
            </a:r>
          </a:p>
        </p:txBody>
      </p:sp>
      <p:sp>
        <p:nvSpPr>
          <p:cNvPr id="5" name="TextBox 4"/>
          <p:cNvSpPr txBox="1"/>
          <p:nvPr/>
        </p:nvSpPr>
        <p:spPr>
          <a:xfrm>
            <a:off x="6572250" y="2428875"/>
            <a:ext cx="2311400" cy="4619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fontAlgn="auto">
              <a:spcBef>
                <a:spcPts val="0"/>
              </a:spcBef>
              <a:spcAft>
                <a:spcPts val="0"/>
              </a:spcAft>
              <a:defRPr/>
            </a:pPr>
            <a:r>
              <a:rPr lang="en-US" dirty="0"/>
              <a:t>Sever Dysplasia</a:t>
            </a:r>
          </a:p>
        </p:txBody>
      </p:sp>
      <p:sp>
        <p:nvSpPr>
          <p:cNvPr id="34822" name="Left Brace 6"/>
          <p:cNvSpPr>
            <a:spLocks/>
          </p:cNvSpPr>
          <p:nvPr/>
        </p:nvSpPr>
        <p:spPr bwMode="auto">
          <a:xfrm flipH="1">
            <a:off x="6261100" y="3071813"/>
            <a:ext cx="46038" cy="2000250"/>
          </a:xfrm>
          <a:prstGeom prst="leftBrace">
            <a:avLst>
              <a:gd name="adj1" fmla="val 8247"/>
              <a:gd name="adj2" fmla="val 50000"/>
            </a:avLst>
          </a:prstGeom>
          <a:solidFill>
            <a:schemeClr val="accent1"/>
          </a:solidFill>
          <a:ln w="38100" algn="ctr">
            <a:solidFill>
              <a:srgbClr val="FF0000"/>
            </a:solidFill>
            <a:miter lim="800000"/>
            <a:headEnd type="triangle" w="med" len="med"/>
            <a:tailEnd type="triangle" w="med" len="med"/>
          </a:ln>
        </p:spPr>
        <p:txBody>
          <a:bodyPr wrap="none"/>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ar-SA"/>
          </a:p>
        </p:txBody>
      </p:sp>
      <p:sp>
        <p:nvSpPr>
          <p:cNvPr id="34823" name="Left Brace 7"/>
          <p:cNvSpPr>
            <a:spLocks/>
          </p:cNvSpPr>
          <p:nvPr/>
        </p:nvSpPr>
        <p:spPr bwMode="auto">
          <a:xfrm>
            <a:off x="1571625" y="4857750"/>
            <a:ext cx="46038" cy="1000125"/>
          </a:xfrm>
          <a:prstGeom prst="leftBrace">
            <a:avLst>
              <a:gd name="adj1" fmla="val 8247"/>
              <a:gd name="adj2" fmla="val 50000"/>
            </a:avLst>
          </a:prstGeom>
          <a:solidFill>
            <a:schemeClr val="accent1"/>
          </a:solidFill>
          <a:ln w="38100" algn="ctr">
            <a:solidFill>
              <a:srgbClr val="FF0000"/>
            </a:solidFill>
            <a:miter lim="800000"/>
            <a:headEnd type="triangle" w="med" len="med"/>
            <a:tailEnd type="triangle" w="med" len="med"/>
          </a:ln>
        </p:spPr>
        <p:txBody>
          <a:bodyPr wrap="none"/>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ar-SA"/>
          </a:p>
        </p:txBody>
      </p:sp>
      <p:sp>
        <p:nvSpPr>
          <p:cNvPr id="8" name="Rectangle 2"/>
          <p:cNvSpPr txBox="1">
            <a:spLocks noRot="1" noChangeArrowheads="1"/>
          </p:cNvSpPr>
          <p:nvPr/>
        </p:nvSpPr>
        <p:spPr>
          <a:xfrm>
            <a:off x="457200" y="274638"/>
            <a:ext cx="8229600" cy="994122"/>
          </a:xfrm>
          <a:prstGeom prst="rect">
            <a:avLst/>
          </a:prstGeom>
        </p:spPr>
        <p:style>
          <a:lnRef idx="0">
            <a:schemeClr val="accent2"/>
          </a:lnRef>
          <a:fillRef idx="3">
            <a:schemeClr val="accent2"/>
          </a:fillRef>
          <a:effectRef idx="3">
            <a:schemeClr val="accent2"/>
          </a:effectRef>
          <a:fontRef idx="minor">
            <a:schemeClr val="lt1"/>
          </a:fontRef>
        </p:style>
        <p:txBody>
          <a:bodyPr rtlCol="1" anchor="ctr">
            <a:normAutofit fontScale="85000" lnSpcReduction="20000"/>
          </a:bodyPr>
          <a:lstStyle/>
          <a:p>
            <a:pPr algn="ctr" fontAlgn="auto">
              <a:spcAft>
                <a:spcPts val="0"/>
              </a:spcAft>
              <a:defRPr/>
            </a:pPr>
            <a:r>
              <a:rPr lang="en-US" sz="4400" dirty="0"/>
              <a:t>Dysplasia</a:t>
            </a:r>
          </a:p>
          <a:p>
            <a:pPr algn="ctr" fontAlgn="auto">
              <a:spcAft>
                <a:spcPts val="0"/>
              </a:spcAft>
              <a:defRPr/>
            </a:pPr>
            <a:r>
              <a:rPr lang="en-US" sz="4400" dirty="0"/>
              <a:t>Uterine cervix</a:t>
            </a:r>
          </a:p>
        </p:txBody>
      </p:sp>
    </p:spTree>
    <p:extLst>
      <p:ext uri="{BB962C8B-B14F-4D97-AF65-F5344CB8AC3E}">
        <p14:creationId xmlns:p14="http://schemas.microsoft.com/office/powerpoint/2010/main" val="18985515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Neoplasia</a:t>
            </a:r>
            <a:r>
              <a:rPr lang="en-US" dirty="0"/>
              <a:t> Classification</a:t>
            </a:r>
          </a:p>
        </p:txBody>
      </p:sp>
      <p:sp>
        <p:nvSpPr>
          <p:cNvPr id="5" name="Text Placeholder 4"/>
          <p:cNvSpPr>
            <a:spLocks noGrp="1"/>
          </p:cNvSpPr>
          <p:nvPr>
            <p:ph type="body" idx="1"/>
          </p:nvPr>
        </p:nvSpPr>
        <p:spPr/>
        <p:style>
          <a:lnRef idx="2">
            <a:schemeClr val="accent1"/>
          </a:lnRef>
          <a:fillRef idx="1">
            <a:schemeClr val="lt1"/>
          </a:fillRef>
          <a:effectRef idx="0">
            <a:schemeClr val="accent1"/>
          </a:effectRef>
          <a:fontRef idx="minor">
            <a:schemeClr val="dk1"/>
          </a:fontRef>
        </p:style>
        <p:txBody>
          <a:bodyPr/>
          <a:lstStyle/>
          <a:p>
            <a:pPr algn="ctr"/>
            <a:r>
              <a:rPr lang="en-US" dirty="0"/>
              <a:t>Benign</a:t>
            </a:r>
          </a:p>
        </p:txBody>
      </p:sp>
      <p:sp>
        <p:nvSpPr>
          <p:cNvPr id="6" name="Content Placeholder 5"/>
          <p:cNvSpPr>
            <a:spLocks noGrp="1"/>
          </p:cNvSpPr>
          <p:nvPr>
            <p:ph sz="half" idx="2"/>
          </p:nvPr>
        </p:nvSpPr>
        <p:spPr/>
        <p:style>
          <a:lnRef idx="1">
            <a:schemeClr val="accent1"/>
          </a:lnRef>
          <a:fillRef idx="2">
            <a:schemeClr val="accent1"/>
          </a:fillRef>
          <a:effectRef idx="1">
            <a:schemeClr val="accent1"/>
          </a:effectRef>
          <a:fontRef idx="minor">
            <a:schemeClr val="dk1"/>
          </a:fontRef>
        </p:style>
        <p:txBody>
          <a:bodyPr/>
          <a:lstStyle/>
          <a:p>
            <a:pPr marL="457200" lvl="1" indent="0" algn="ctr">
              <a:buNone/>
            </a:pPr>
            <a:endParaRPr lang="en-US" sz="2400" dirty="0" smtClean="0"/>
          </a:p>
          <a:p>
            <a:pPr marL="457200" lvl="1" indent="0" algn="ctr">
              <a:buNone/>
            </a:pPr>
            <a:r>
              <a:rPr lang="en-US" sz="2400" dirty="0" smtClean="0"/>
              <a:t>Will </a:t>
            </a:r>
            <a:r>
              <a:rPr lang="en-US" sz="2400" dirty="0"/>
              <a:t>remain </a:t>
            </a:r>
            <a:r>
              <a:rPr lang="en-US" sz="2400" dirty="0" smtClean="0"/>
              <a:t>localized</a:t>
            </a:r>
            <a:endParaRPr lang="en-US" sz="2400" dirty="0"/>
          </a:p>
          <a:p>
            <a:pPr marL="457200" lvl="1" indent="0" algn="ctr">
              <a:buNone/>
            </a:pPr>
            <a:r>
              <a:rPr lang="en-US" sz="2400" dirty="0"/>
              <a:t>Cannot spread to distant sites</a:t>
            </a:r>
          </a:p>
          <a:p>
            <a:pPr marL="457200" lvl="1" indent="0" algn="ctr">
              <a:buNone/>
            </a:pPr>
            <a:r>
              <a:rPr lang="en-US" sz="2400" dirty="0"/>
              <a:t>Generally can be locally excised</a:t>
            </a:r>
          </a:p>
          <a:p>
            <a:pPr marL="457200" lvl="1" indent="0" algn="ctr">
              <a:buNone/>
            </a:pPr>
            <a:r>
              <a:rPr lang="en-US" sz="2400" dirty="0"/>
              <a:t>Patient generally survives </a:t>
            </a:r>
          </a:p>
          <a:p>
            <a:pPr algn="ctr"/>
            <a:endParaRPr lang="en-US" sz="2800" dirty="0"/>
          </a:p>
        </p:txBody>
      </p:sp>
      <p:sp>
        <p:nvSpPr>
          <p:cNvPr id="7" name="Text Placeholder 6"/>
          <p:cNvSpPr>
            <a:spLocks noGrp="1"/>
          </p:cNvSpPr>
          <p:nvPr>
            <p:ph type="body" sz="quarter" idx="3"/>
          </p:nvPr>
        </p:nvSpPr>
        <p:spPr>
          <a:xfrm>
            <a:off x="4645025" y="1525415"/>
            <a:ext cx="4194175" cy="639762"/>
          </a:xfrm>
        </p:spPr>
        <p:style>
          <a:lnRef idx="2">
            <a:schemeClr val="accent2"/>
          </a:lnRef>
          <a:fillRef idx="1">
            <a:schemeClr val="lt1"/>
          </a:fillRef>
          <a:effectRef idx="0">
            <a:schemeClr val="accent2"/>
          </a:effectRef>
          <a:fontRef idx="minor">
            <a:schemeClr val="dk1"/>
          </a:fontRef>
        </p:style>
        <p:txBody>
          <a:bodyPr/>
          <a:lstStyle/>
          <a:p>
            <a:pPr algn="ctr"/>
            <a:r>
              <a:rPr lang="en-US" smtClean="0"/>
              <a:t>Malignant</a:t>
            </a:r>
            <a:endParaRPr lang="en-US" dirty="0"/>
          </a:p>
        </p:txBody>
      </p:sp>
      <p:sp>
        <p:nvSpPr>
          <p:cNvPr id="8" name="Content Placeholder 7"/>
          <p:cNvSpPr>
            <a:spLocks noGrp="1"/>
          </p:cNvSpPr>
          <p:nvPr>
            <p:ph sz="quarter" idx="4"/>
          </p:nvPr>
        </p:nvSpPr>
        <p:spPr>
          <a:xfrm>
            <a:off x="4645025" y="2174875"/>
            <a:ext cx="4194175" cy="3951288"/>
          </a:xfrm>
        </p:spPr>
        <p:style>
          <a:lnRef idx="1">
            <a:schemeClr val="accent2"/>
          </a:lnRef>
          <a:fillRef idx="2">
            <a:schemeClr val="accent2"/>
          </a:fillRef>
          <a:effectRef idx="1">
            <a:schemeClr val="accent2"/>
          </a:effectRef>
          <a:fontRef idx="minor">
            <a:schemeClr val="dk1"/>
          </a:fontRef>
        </p:style>
        <p:txBody>
          <a:bodyPr/>
          <a:lstStyle/>
          <a:p>
            <a:pPr marL="457200" lvl="1" indent="0" algn="ctr">
              <a:buNone/>
            </a:pPr>
            <a:endParaRPr lang="en-US" sz="2400" dirty="0" smtClean="0"/>
          </a:p>
          <a:p>
            <a:pPr marL="457200" lvl="1" indent="0" algn="ctr">
              <a:buNone/>
            </a:pPr>
            <a:r>
              <a:rPr lang="en-US" sz="2400" dirty="0" smtClean="0"/>
              <a:t>Can </a:t>
            </a:r>
            <a:r>
              <a:rPr lang="en-US" sz="2400" dirty="0"/>
              <a:t>invade and destroy adjacent structure</a:t>
            </a:r>
          </a:p>
          <a:p>
            <a:pPr marL="457200" lvl="1" indent="0" algn="ctr">
              <a:buNone/>
            </a:pPr>
            <a:r>
              <a:rPr lang="en-US" sz="2400" dirty="0"/>
              <a:t>Can spread to distant sites</a:t>
            </a:r>
          </a:p>
          <a:p>
            <a:pPr marL="457200" lvl="1" indent="0" algn="ctr">
              <a:buNone/>
            </a:pPr>
            <a:r>
              <a:rPr lang="en-US" sz="2400" dirty="0"/>
              <a:t>Cause death (if not </a:t>
            </a:r>
            <a:r>
              <a:rPr lang="en-US" sz="2400" dirty="0" smtClean="0"/>
              <a:t>treated)</a:t>
            </a:r>
            <a:endParaRPr lang="en-US" sz="2400" dirty="0"/>
          </a:p>
          <a:p>
            <a:pPr marL="457200" lvl="1" indent="0" algn="ctr">
              <a:buNone/>
            </a:pPr>
            <a:endParaRPr lang="en-US" sz="2400" dirty="0"/>
          </a:p>
          <a:p>
            <a:pPr marL="0" indent="0" algn="ctr">
              <a:buNone/>
            </a:pPr>
            <a:endParaRPr lang="en-US" sz="2800" dirty="0"/>
          </a:p>
        </p:txBody>
      </p:sp>
    </p:spTree>
    <p:extLst>
      <p:ext uri="{BB962C8B-B14F-4D97-AF65-F5344CB8AC3E}">
        <p14:creationId xmlns:p14="http://schemas.microsoft.com/office/powerpoint/2010/main" val="80105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8" grpId="0" build="p"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FEM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28775"/>
            <a:ext cx="6629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Grp="1" noRot="1" noChangeArrowheads="1"/>
          </p:cNvSpPr>
          <p:nvPr>
            <p:ph type="title"/>
          </p:nvPr>
        </p:nvSpPr>
        <p:spPr>
          <a:xfrm>
            <a:off x="457200" y="274638"/>
            <a:ext cx="8229600" cy="1282154"/>
          </a:xfrm>
        </p:spPr>
        <p:style>
          <a:lnRef idx="0">
            <a:schemeClr val="accent2"/>
          </a:lnRef>
          <a:fillRef idx="3">
            <a:schemeClr val="accent2"/>
          </a:fillRef>
          <a:effectRef idx="3">
            <a:schemeClr val="accent2"/>
          </a:effectRef>
          <a:fontRef idx="minor">
            <a:schemeClr val="lt1"/>
          </a:fontRef>
        </p:style>
        <p:txBody>
          <a:bodyPr rtlCol="1">
            <a:normAutofit fontScale="90000"/>
          </a:bodyPr>
          <a:lstStyle/>
          <a:p>
            <a:pPr fontAlgn="auto">
              <a:spcAft>
                <a:spcPts val="0"/>
              </a:spcAft>
              <a:defRPr/>
            </a:pPr>
            <a:r>
              <a:rPr lang="en-US" sz="4900" b="1" dirty="0"/>
              <a:t>Dysplasia</a:t>
            </a:r>
            <a:r>
              <a:rPr lang="en-US" dirty="0" smtClean="0"/>
              <a:t/>
            </a:r>
            <a:br>
              <a:rPr lang="en-US" dirty="0" smtClean="0"/>
            </a:br>
            <a:r>
              <a:rPr lang="en-US" dirty="0"/>
              <a:t> </a:t>
            </a:r>
            <a:r>
              <a:rPr lang="en-US" sz="4900" b="1" dirty="0"/>
              <a:t>(cervical  pap smear)</a:t>
            </a:r>
            <a:endParaRPr lang="en-US" b="1" dirty="0" smtClean="0"/>
          </a:p>
        </p:txBody>
      </p:sp>
    </p:spTree>
    <p:extLst>
      <p:ext uri="{BB962C8B-B14F-4D97-AF65-F5344CB8AC3E}">
        <p14:creationId xmlns:p14="http://schemas.microsoft.com/office/powerpoint/2010/main" val="128312473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mtClean="0">
                <a:cs typeface="Times New Roman" panose="02020603050405020304" pitchFamily="18" charset="0"/>
              </a:rPr>
              <a:t>Dysplasia</a:t>
            </a:r>
          </a:p>
        </p:txBody>
      </p:sp>
      <p:sp>
        <p:nvSpPr>
          <p:cNvPr id="36867" name="Rectangle 3"/>
          <p:cNvSpPr>
            <a:spLocks noGrp="1" noChangeArrowheads="1"/>
          </p:cNvSpPr>
          <p:nvPr>
            <p:ph type="body" idx="1"/>
          </p:nvPr>
        </p:nvSpPr>
        <p:spPr>
          <a:xfrm>
            <a:off x="990600" y="1905000"/>
            <a:ext cx="7705725" cy="4114800"/>
          </a:xfrm>
        </p:spPr>
        <p:txBody>
          <a:bodyPr/>
          <a:lstStyle/>
          <a:p>
            <a:r>
              <a:rPr lang="en-US" smtClean="0">
                <a:cs typeface="Arial" panose="020B0604020202020204" pitchFamily="34" charset="0"/>
              </a:rPr>
              <a:t>Clinical significance:</a:t>
            </a:r>
          </a:p>
          <a:p>
            <a:pPr lvl="1"/>
            <a:r>
              <a:rPr lang="en-US" smtClean="0">
                <a:cs typeface="Arial" panose="020B0604020202020204" pitchFamily="34" charset="0"/>
              </a:rPr>
              <a:t>It is a premalignant condition.</a:t>
            </a:r>
          </a:p>
          <a:p>
            <a:pPr lvl="1"/>
            <a:r>
              <a:rPr lang="en-US" smtClean="0">
                <a:cs typeface="Arial" panose="020B0604020202020204" pitchFamily="34" charset="0"/>
              </a:rPr>
              <a:t>The risk of invasive cancer varies with: </a:t>
            </a:r>
          </a:p>
          <a:p>
            <a:pPr>
              <a:buFont typeface="Wingdings" panose="05000000000000000000" pitchFamily="2" charset="2"/>
              <a:buChar char="ü"/>
            </a:pPr>
            <a:r>
              <a:rPr lang="en-US" smtClean="0">
                <a:cs typeface="Arial" panose="020B0604020202020204" pitchFamily="34" charset="0"/>
              </a:rPr>
              <a:t> grade of dysplasia </a:t>
            </a:r>
            <a:r>
              <a:rPr lang="en-US" sz="2800" smtClean="0">
                <a:cs typeface="Arial" panose="020B0604020202020204" pitchFamily="34" charset="0"/>
              </a:rPr>
              <a:t>(mild, moderate, sever)</a:t>
            </a:r>
            <a:endParaRPr lang="en-US" smtClean="0">
              <a:cs typeface="Arial" panose="020B0604020202020204" pitchFamily="34" charset="0"/>
            </a:endParaRPr>
          </a:p>
          <a:p>
            <a:pPr>
              <a:buFont typeface="Wingdings" panose="05000000000000000000" pitchFamily="2" charset="2"/>
              <a:buChar char="ü"/>
            </a:pPr>
            <a:r>
              <a:rPr lang="en-US" smtClean="0">
                <a:cs typeface="Arial" panose="020B0604020202020204" pitchFamily="34" charset="0"/>
              </a:rPr>
              <a:t> duration of dysplasia</a:t>
            </a:r>
          </a:p>
          <a:p>
            <a:pPr>
              <a:buFont typeface="Wingdings" panose="05000000000000000000" pitchFamily="2" charset="2"/>
              <a:buChar char="ü"/>
            </a:pPr>
            <a:r>
              <a:rPr lang="en-US" smtClean="0">
                <a:cs typeface="Arial" panose="020B0604020202020204" pitchFamily="34" charset="0"/>
              </a:rPr>
              <a:t> site of dysplasia</a:t>
            </a:r>
          </a:p>
        </p:txBody>
      </p:sp>
      <p:sp>
        <p:nvSpPr>
          <p:cNvPr id="4" name="Rectangle 2"/>
          <p:cNvSpPr txBox="1">
            <a:spLocks noRot="1" noChangeArrowheads="1"/>
          </p:cNvSpPr>
          <p:nvPr/>
        </p:nvSpPr>
        <p:spPr>
          <a:xfrm>
            <a:off x="457200" y="274638"/>
            <a:ext cx="8229600" cy="994122"/>
          </a:xfrm>
          <a:prstGeom prst="rect">
            <a:avLst/>
          </a:prstGeom>
        </p:spPr>
        <p:style>
          <a:lnRef idx="0">
            <a:schemeClr val="accent2"/>
          </a:lnRef>
          <a:fillRef idx="3">
            <a:schemeClr val="accent2"/>
          </a:fillRef>
          <a:effectRef idx="3">
            <a:schemeClr val="accent2"/>
          </a:effectRef>
          <a:fontRef idx="minor">
            <a:schemeClr val="lt1"/>
          </a:fontRef>
        </p:style>
        <p:txBody>
          <a:bodyPr rtlCol="1" anchor="ctr">
            <a:normAutofit/>
          </a:bodyPr>
          <a:lstStyle/>
          <a:p>
            <a:pPr algn="ctr" fontAlgn="auto">
              <a:spcAft>
                <a:spcPts val="0"/>
              </a:spcAft>
              <a:defRPr/>
            </a:pPr>
            <a:r>
              <a:rPr lang="en-US" sz="4400"/>
              <a:t>Dysplasia</a:t>
            </a:r>
            <a:endParaRPr lang="en-US" sz="4400" dirty="0"/>
          </a:p>
        </p:txBody>
      </p:sp>
    </p:spTree>
    <p:extLst>
      <p:ext uri="{BB962C8B-B14F-4D97-AF65-F5344CB8AC3E}">
        <p14:creationId xmlns:p14="http://schemas.microsoft.com/office/powerpoint/2010/main" val="40659948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cs typeface="Times New Roman" panose="02020603050405020304" pitchFamily="18" charset="0"/>
              </a:rPr>
              <a:t>Dysplasia</a:t>
            </a:r>
          </a:p>
        </p:txBody>
      </p:sp>
      <p:sp>
        <p:nvSpPr>
          <p:cNvPr id="37891" name="Rectangle 3"/>
          <p:cNvSpPr>
            <a:spLocks noGrp="1" noChangeArrowheads="1"/>
          </p:cNvSpPr>
          <p:nvPr>
            <p:ph type="body" idx="1"/>
          </p:nvPr>
        </p:nvSpPr>
        <p:spPr/>
        <p:txBody>
          <a:bodyPr/>
          <a:lstStyle/>
          <a:p>
            <a:r>
              <a:rPr lang="en-US" dirty="0" smtClean="0">
                <a:cs typeface="Arial" panose="020B0604020202020204" pitchFamily="34" charset="0"/>
              </a:rPr>
              <a:t>Differences between dysplasia and cancer.</a:t>
            </a:r>
          </a:p>
          <a:p>
            <a:pPr lvl="1">
              <a:buFontTx/>
              <a:buNone/>
            </a:pPr>
            <a:r>
              <a:rPr lang="en-US" dirty="0" smtClean="0">
                <a:cs typeface="Arial" panose="020B0604020202020204" pitchFamily="34" charset="0"/>
              </a:rPr>
              <a:t>      </a:t>
            </a:r>
            <a:r>
              <a:rPr lang="en-US" sz="3600" dirty="0" smtClean="0">
                <a:cs typeface="Arial" panose="020B0604020202020204" pitchFamily="34" charset="0"/>
                <a:sym typeface="Symbol" panose="05050102010706020507" pitchFamily="18" charset="2"/>
              </a:rPr>
              <a:t></a:t>
            </a:r>
            <a:r>
              <a:rPr lang="en-US" dirty="0" smtClean="0">
                <a:cs typeface="Arial" panose="020B0604020202020204" pitchFamily="34" charset="0"/>
                <a:sym typeface="Symbol" panose="05050102010706020507" pitchFamily="18" charset="2"/>
              </a:rPr>
              <a:t>  </a:t>
            </a:r>
            <a:r>
              <a:rPr lang="en-US" sz="3600" dirty="0" smtClean="0">
                <a:cs typeface="Arial" panose="020B0604020202020204" pitchFamily="34" charset="0"/>
                <a:sym typeface="Symbol" panose="05050102010706020507" pitchFamily="18" charset="2"/>
              </a:rPr>
              <a:t>lack of invasiveness</a:t>
            </a:r>
          </a:p>
          <a:p>
            <a:pPr lvl="1">
              <a:buFontTx/>
              <a:buNone/>
            </a:pPr>
            <a:r>
              <a:rPr lang="en-US" sz="3600" dirty="0" smtClean="0">
                <a:cs typeface="Arial" panose="020B0604020202020204" pitchFamily="34" charset="0"/>
                <a:sym typeface="Symbol" panose="05050102010706020507" pitchFamily="18" charset="2"/>
              </a:rPr>
              <a:t>      Reversibility</a:t>
            </a:r>
          </a:p>
        </p:txBody>
      </p:sp>
      <p:sp>
        <p:nvSpPr>
          <p:cNvPr id="4" name="Rectangle 2"/>
          <p:cNvSpPr txBox="1">
            <a:spLocks noRot="1" noChangeArrowheads="1"/>
          </p:cNvSpPr>
          <p:nvPr/>
        </p:nvSpPr>
        <p:spPr>
          <a:xfrm>
            <a:off x="457200" y="274638"/>
            <a:ext cx="8229600" cy="994122"/>
          </a:xfrm>
          <a:prstGeom prst="rect">
            <a:avLst/>
          </a:prstGeom>
        </p:spPr>
        <p:style>
          <a:lnRef idx="0">
            <a:schemeClr val="accent2"/>
          </a:lnRef>
          <a:fillRef idx="3">
            <a:schemeClr val="accent2"/>
          </a:fillRef>
          <a:effectRef idx="3">
            <a:schemeClr val="accent2"/>
          </a:effectRef>
          <a:fontRef idx="minor">
            <a:schemeClr val="lt1"/>
          </a:fontRef>
        </p:style>
        <p:txBody>
          <a:bodyPr rtlCol="1" anchor="ctr">
            <a:normAutofit/>
          </a:bodyPr>
          <a:lstStyle/>
          <a:p>
            <a:pPr algn="ctr" fontAlgn="auto">
              <a:spcAft>
                <a:spcPts val="0"/>
              </a:spcAft>
              <a:defRPr/>
            </a:pPr>
            <a:r>
              <a:rPr lang="en-US" sz="4400"/>
              <a:t>Dysplasia</a:t>
            </a:r>
            <a:endParaRPr lang="en-US" sz="4400" dirty="0"/>
          </a:p>
        </p:txBody>
      </p:sp>
    </p:spTree>
    <p:extLst>
      <p:ext uri="{BB962C8B-B14F-4D97-AF65-F5344CB8AC3E}">
        <p14:creationId xmlns:p14="http://schemas.microsoft.com/office/powerpoint/2010/main" val="140152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p:txBody>
          <a:bodyPr/>
          <a:lstStyle/>
          <a:p>
            <a:r>
              <a:rPr lang="en-US" dirty="0" smtClean="0">
                <a:cs typeface="Arial" panose="020B0604020202020204" pitchFamily="34" charset="0"/>
              </a:rPr>
              <a:t>A true neoplasm with all of the features of malignant neoplasm except invasiveness</a:t>
            </a:r>
          </a:p>
          <a:p>
            <a:r>
              <a:rPr lang="en-US" sz="2800" dirty="0" smtClean="0">
                <a:cs typeface="Arial" panose="020B0604020202020204" pitchFamily="34" charset="0"/>
              </a:rPr>
              <a:t>Displays the cytological  features of malignancy without invasion of the basement membrane.</a:t>
            </a:r>
          </a:p>
        </p:txBody>
      </p:sp>
      <p:pic>
        <p:nvPicPr>
          <p:cNvPr id="38915" name="Picture 2" descr="http://www.google.ca/url?source=imglanding&amp;ct=img&amp;q=http://www.cancer.gov/PublishedContent/Images/images/documents/4167b7ca-7e27-4eec-9855-640637dde5dc/cancer21.jpg&amp;sa=X&amp;ei=Ed7fT_rKK6jl0gGChMihCg&amp;ved=0CAkQ8wc&amp;usg=AFQjCNFSTKS_lcY0XpUXz4oC7V09Nu1rNw"/>
          <p:cNvPicPr>
            <a:picLocks noChangeAspect="1" noChangeArrowheads="1"/>
          </p:cNvPicPr>
          <p:nvPr/>
        </p:nvPicPr>
        <p:blipFill>
          <a:blip r:embed="rId3">
            <a:extLst>
              <a:ext uri="{28A0092B-C50C-407E-A947-70E740481C1C}">
                <a14:useLocalDpi xmlns:a14="http://schemas.microsoft.com/office/drawing/2010/main" val="0"/>
              </a:ext>
            </a:extLst>
          </a:blip>
          <a:srcRect t="28496" b="18741"/>
          <a:stretch>
            <a:fillRect/>
          </a:stretch>
        </p:blipFill>
        <p:spPr bwMode="auto">
          <a:xfrm>
            <a:off x="685800" y="3733800"/>
            <a:ext cx="750093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Grp="1" noRot="1" noChangeArrowheads="1"/>
          </p:cNvSpPr>
          <p:nvPr>
            <p:ph type="title"/>
          </p:nvPr>
        </p:nvSpPr>
        <p:spPr/>
        <p:style>
          <a:lnRef idx="0">
            <a:schemeClr val="accent2"/>
          </a:lnRef>
          <a:fillRef idx="3">
            <a:schemeClr val="accent2"/>
          </a:fillRef>
          <a:effectRef idx="3">
            <a:schemeClr val="accent2"/>
          </a:effectRef>
          <a:fontRef idx="minor">
            <a:schemeClr val="lt1"/>
          </a:fontRef>
        </p:style>
        <p:txBody>
          <a:bodyPr rtlCol="1">
            <a:normAutofit fontScale="90000"/>
          </a:bodyPr>
          <a:lstStyle/>
          <a:p>
            <a:pPr fontAlgn="auto">
              <a:spcAft>
                <a:spcPts val="0"/>
              </a:spcAft>
              <a:defRPr/>
            </a:pPr>
            <a:r>
              <a:rPr lang="en-US" dirty="0" smtClean="0"/>
              <a:t>Dysplasia</a:t>
            </a:r>
            <a:br>
              <a:rPr lang="en-US" dirty="0" smtClean="0"/>
            </a:br>
            <a:r>
              <a:rPr lang="en-US" dirty="0"/>
              <a:t> </a:t>
            </a:r>
            <a:r>
              <a:rPr lang="en-US" sz="4900" b="1" dirty="0"/>
              <a:t>Carcinoma in situ</a:t>
            </a:r>
            <a:endParaRPr lang="en-US" b="1" dirty="0" smtClean="0"/>
          </a:p>
        </p:txBody>
      </p:sp>
    </p:spTree>
    <p:extLst>
      <p:ext uri="{BB962C8B-B14F-4D97-AF65-F5344CB8AC3E}">
        <p14:creationId xmlns:p14="http://schemas.microsoft.com/office/powerpoint/2010/main" val="337625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lrc.arizona.edu/courses/webpath2/JPEG4/FEM0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286000"/>
            <a:ext cx="4114800" cy="4419600"/>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39939" name="Picture 3" descr="http://www.lrc.arizona.edu/courses/webpath2/JPEG4/FEM0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286000"/>
            <a:ext cx="3581400" cy="4387850"/>
          </a:xfrm>
          <a:prstGeom prst="rect">
            <a:avLst/>
          </a:prstGeom>
          <a:noFill/>
          <a:ln w="9525">
            <a:solidFill>
              <a:srgbClr val="FF9933"/>
            </a:solidFill>
            <a:miter lim="800000"/>
            <a:headEnd/>
            <a:tailEnd/>
          </a:ln>
          <a:extLst>
            <a:ext uri="{909E8E84-426E-40DD-AFC4-6F175D3DCCD1}">
              <a14:hiddenFill xmlns:a14="http://schemas.microsoft.com/office/drawing/2010/main">
                <a:solidFill>
                  <a:srgbClr val="FFFFFF"/>
                </a:solidFill>
              </a14:hiddenFill>
            </a:ext>
          </a:extLst>
        </p:spPr>
      </p:pic>
      <p:pic>
        <p:nvPicPr>
          <p:cNvPr id="39940" name="Picture 5" descr="http://www-medlib.med.utah.edu/WebPath/jpeg4/FEM0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0"/>
            <a:ext cx="4953000" cy="2286000"/>
          </a:xfrm>
          <a:prstGeom prst="rect">
            <a:avLst/>
          </a:prstGeom>
          <a:noFill/>
          <a:ln w="9525">
            <a:solidFill>
              <a:srgbClr val="FF9933"/>
            </a:solidFill>
            <a:miter lim="800000"/>
            <a:headEnd/>
            <a:tailEnd/>
          </a:ln>
          <a:extLst>
            <a:ext uri="{909E8E84-426E-40DD-AFC4-6F175D3DCCD1}">
              <a14:hiddenFill xmlns:a14="http://schemas.microsoft.com/office/drawing/2010/main">
                <a:solidFill>
                  <a:srgbClr val="FFFFFF"/>
                </a:solidFill>
              </a14:hiddenFill>
            </a:ext>
          </a:extLst>
        </p:spPr>
      </p:pic>
      <p:sp>
        <p:nvSpPr>
          <p:cNvPr id="39941" name="Line 8"/>
          <p:cNvSpPr>
            <a:spLocks noChangeShapeType="1"/>
          </p:cNvSpPr>
          <p:nvPr/>
        </p:nvSpPr>
        <p:spPr bwMode="auto">
          <a:xfrm flipH="1" flipV="1">
            <a:off x="2743200" y="1600200"/>
            <a:ext cx="3200400" cy="419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42" name="Rectangle 9"/>
          <p:cNvSpPr>
            <a:spLocks noChangeArrowheads="1"/>
          </p:cNvSpPr>
          <p:nvPr/>
        </p:nvSpPr>
        <p:spPr bwMode="auto">
          <a:xfrm>
            <a:off x="5486400" y="5638800"/>
            <a:ext cx="990600" cy="533400"/>
          </a:xfrm>
          <a:prstGeom prst="rect">
            <a:avLst/>
          </a:prstGeom>
          <a:noFill/>
          <a:ln w="9525">
            <a:solidFill>
              <a:srgbClr val="FF99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ar-SA"/>
          </a:p>
        </p:txBody>
      </p:sp>
      <p:sp>
        <p:nvSpPr>
          <p:cNvPr id="39943" name="Line 10"/>
          <p:cNvSpPr>
            <a:spLocks noChangeShapeType="1"/>
          </p:cNvSpPr>
          <p:nvPr/>
        </p:nvSpPr>
        <p:spPr bwMode="auto">
          <a:xfrm flipH="1">
            <a:off x="5029200" y="5867400"/>
            <a:ext cx="457200" cy="0"/>
          </a:xfrm>
          <a:prstGeom prst="line">
            <a:avLst/>
          </a:prstGeom>
          <a:noFill/>
          <a:ln w="9525">
            <a:solidFill>
              <a:srgbClr val="FF99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44" name="Title 10"/>
          <p:cNvSpPr>
            <a:spLocks noGrp="1"/>
          </p:cNvSpPr>
          <p:nvPr>
            <p:ph type="title"/>
          </p:nvPr>
        </p:nvSpPr>
        <p:spPr>
          <a:xfrm>
            <a:off x="0" y="714375"/>
            <a:ext cx="4572000" cy="1143000"/>
          </a:xfrm>
        </p:spPr>
        <p:txBody>
          <a:bodyPr/>
          <a:lstStyle/>
          <a:p>
            <a:r>
              <a:rPr lang="en-US" sz="2800" smtClean="0">
                <a:cs typeface="Times New Roman" panose="02020603050405020304" pitchFamily="18" charset="0"/>
              </a:rPr>
              <a:t>Squamous cell Carcinoma</a:t>
            </a:r>
            <a:r>
              <a:rPr lang="en-US" sz="3200" smtClean="0">
                <a:cs typeface="Times New Roman" panose="02020603050405020304" pitchFamily="18" charset="0"/>
              </a:rPr>
              <a:t/>
            </a:r>
            <a:br>
              <a:rPr lang="en-US" sz="3200" smtClean="0">
                <a:cs typeface="Times New Roman" panose="02020603050405020304" pitchFamily="18" charset="0"/>
              </a:rPr>
            </a:br>
            <a:r>
              <a:rPr lang="en-US" sz="3200" smtClean="0">
                <a:cs typeface="Times New Roman" panose="02020603050405020304" pitchFamily="18" charset="0"/>
              </a:rPr>
              <a:t> Uterine Cervix</a:t>
            </a:r>
          </a:p>
        </p:txBody>
      </p:sp>
      <p:sp>
        <p:nvSpPr>
          <p:cNvPr id="9" name="TextBox 8"/>
          <p:cNvSpPr txBox="1"/>
          <p:nvPr/>
        </p:nvSpPr>
        <p:spPr>
          <a:xfrm>
            <a:off x="8086725" y="4724400"/>
            <a:ext cx="1057275" cy="36988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en-US" dirty="0"/>
              <a:t>Dysplasia</a:t>
            </a:r>
          </a:p>
        </p:txBody>
      </p:sp>
      <p:cxnSp>
        <p:nvCxnSpPr>
          <p:cNvPr id="11" name="Straight Arrow Connector 10"/>
          <p:cNvCxnSpPr/>
          <p:nvPr/>
        </p:nvCxnSpPr>
        <p:spPr>
          <a:xfrm rot="5400000" flipH="1" flipV="1">
            <a:off x="7924801" y="4343400"/>
            <a:ext cx="762000" cy="31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9520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3627709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246063" y="930275"/>
            <a:ext cx="7772400" cy="381000"/>
          </a:xfrm>
        </p:spPr>
        <p:txBody>
          <a:bodyPr rtlCol="1">
            <a:normAutofit fontScale="90000"/>
          </a:bodyPr>
          <a:lstStyle/>
          <a:p>
            <a:pPr fontAlgn="auto">
              <a:spcAft>
                <a:spcPts val="0"/>
              </a:spcAft>
              <a:defRPr/>
            </a:pPr>
            <a:r>
              <a:rPr lang="en-US" sz="2800" b="1" dirty="0">
                <a:solidFill>
                  <a:srgbClr val="FFFFFF"/>
                </a:solidFill>
              </a:rPr>
              <a:t>Benign – malignant </a:t>
            </a:r>
          </a:p>
        </p:txBody>
      </p:sp>
      <p:pic>
        <p:nvPicPr>
          <p:cNvPr id="10243" name="Picture 3" descr="G:\Cotran\Images\CH08\f0080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19200"/>
            <a:ext cx="8001000" cy="52482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p:cNvSpPr txBox="1">
            <a:spLocks noChangeArrowheads="1"/>
          </p:cNvSpPr>
          <p:nvPr/>
        </p:nvSpPr>
        <p:spPr bwMode="auto">
          <a:xfrm>
            <a:off x="609600" y="3581400"/>
            <a:ext cx="2667000" cy="12001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rtl="0" eaLnBrk="0" hangingPunct="0">
              <a:defRPr>
                <a:solidFill>
                  <a:schemeClr val="tx1"/>
                </a:solidFill>
                <a:latin typeface="Garamond" panose="02020404030301010803" pitchFamily="18" charset="0"/>
                <a:cs typeface="Arial" panose="020B0604020202020204" pitchFamily="34" charset="0"/>
              </a:defRPr>
            </a:lvl1pPr>
            <a:lvl2pPr marL="742950" indent="-285750" algn="l" rtl="0" eaLnBrk="0" hangingPunct="0">
              <a:defRPr>
                <a:solidFill>
                  <a:schemeClr val="tx1"/>
                </a:solidFill>
                <a:latin typeface="Garamond" panose="02020404030301010803" pitchFamily="18" charset="0"/>
                <a:cs typeface="Arial" panose="020B0604020202020204" pitchFamily="34" charset="0"/>
              </a:defRPr>
            </a:lvl2pPr>
            <a:lvl3pPr marL="1143000" indent="-228600" algn="l" rtl="0" eaLnBrk="0" hangingPunct="0">
              <a:defRPr>
                <a:solidFill>
                  <a:schemeClr val="tx1"/>
                </a:solidFill>
                <a:latin typeface="Garamond" panose="02020404030301010803" pitchFamily="18" charset="0"/>
                <a:cs typeface="Arial" panose="020B0604020202020204" pitchFamily="34" charset="0"/>
              </a:defRPr>
            </a:lvl3pPr>
            <a:lvl4pPr marL="1600200" indent="-228600" algn="l" rtl="0" eaLnBrk="0" hangingPunct="0">
              <a:defRPr>
                <a:solidFill>
                  <a:schemeClr val="tx1"/>
                </a:solidFill>
                <a:latin typeface="Garamond" panose="02020404030301010803" pitchFamily="18" charset="0"/>
                <a:cs typeface="Arial" panose="020B0604020202020204" pitchFamily="34" charset="0"/>
              </a:defRPr>
            </a:lvl4pPr>
            <a:lvl5pPr marL="2057400" indent="-228600" algn="l" rtl="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endParaRPr lang="en-US"/>
          </a:p>
          <a:p>
            <a:pPr eaLnBrk="1" hangingPunct="1"/>
            <a:endParaRPr lang="en-US"/>
          </a:p>
          <a:p>
            <a:pPr eaLnBrk="1" hangingPunct="1"/>
            <a:endParaRPr lang="en-US"/>
          </a:p>
          <a:p>
            <a:pPr eaLnBrk="1" hangingPunct="1"/>
            <a:endParaRPr lang="ar-SA"/>
          </a:p>
        </p:txBody>
      </p:sp>
      <p:sp>
        <p:nvSpPr>
          <p:cNvPr id="5" name="TextBox 4"/>
          <p:cNvSpPr txBox="1">
            <a:spLocks noChangeArrowheads="1"/>
          </p:cNvSpPr>
          <p:nvPr/>
        </p:nvSpPr>
        <p:spPr bwMode="auto">
          <a:xfrm>
            <a:off x="5334000" y="3657600"/>
            <a:ext cx="3276600" cy="12001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rtl="0" eaLnBrk="0" hangingPunct="0">
              <a:defRPr>
                <a:solidFill>
                  <a:schemeClr val="tx1"/>
                </a:solidFill>
                <a:latin typeface="Garamond" panose="02020404030301010803" pitchFamily="18" charset="0"/>
                <a:cs typeface="Arial" panose="020B0604020202020204" pitchFamily="34" charset="0"/>
              </a:defRPr>
            </a:lvl1pPr>
            <a:lvl2pPr marL="742950" indent="-285750" algn="l" rtl="0" eaLnBrk="0" hangingPunct="0">
              <a:defRPr>
                <a:solidFill>
                  <a:schemeClr val="tx1"/>
                </a:solidFill>
                <a:latin typeface="Garamond" panose="02020404030301010803" pitchFamily="18" charset="0"/>
                <a:cs typeface="Arial" panose="020B0604020202020204" pitchFamily="34" charset="0"/>
              </a:defRPr>
            </a:lvl2pPr>
            <a:lvl3pPr marL="1143000" indent="-228600" algn="l" rtl="0" eaLnBrk="0" hangingPunct="0">
              <a:defRPr>
                <a:solidFill>
                  <a:schemeClr val="tx1"/>
                </a:solidFill>
                <a:latin typeface="Garamond" panose="02020404030301010803" pitchFamily="18" charset="0"/>
                <a:cs typeface="Arial" panose="020B0604020202020204" pitchFamily="34" charset="0"/>
              </a:defRPr>
            </a:lvl3pPr>
            <a:lvl4pPr marL="1600200" indent="-228600" algn="l" rtl="0" eaLnBrk="0" hangingPunct="0">
              <a:defRPr>
                <a:solidFill>
                  <a:schemeClr val="tx1"/>
                </a:solidFill>
                <a:latin typeface="Garamond" panose="02020404030301010803" pitchFamily="18" charset="0"/>
                <a:cs typeface="Arial" panose="020B0604020202020204" pitchFamily="34" charset="0"/>
              </a:defRPr>
            </a:lvl4pPr>
            <a:lvl5pPr marL="2057400" indent="-228600" algn="l" rtl="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endParaRPr lang="en-US"/>
          </a:p>
          <a:p>
            <a:pPr eaLnBrk="1" hangingPunct="1"/>
            <a:endParaRPr lang="en-US"/>
          </a:p>
          <a:p>
            <a:pPr eaLnBrk="1" hangingPunct="1"/>
            <a:endParaRPr lang="en-US"/>
          </a:p>
          <a:p>
            <a:pPr eaLnBrk="1" hangingPunct="1"/>
            <a:endParaRPr lang="ar-S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r>
              <a:rPr lang="en-US" smtClean="0"/>
              <a:t>Neoplasia</a:t>
            </a:r>
          </a:p>
        </p:txBody>
      </p:sp>
      <p:sp>
        <p:nvSpPr>
          <p:cNvPr id="11267" name="Rectangle 3"/>
          <p:cNvSpPr>
            <a:spLocks noGrp="1" noChangeArrowheads="1"/>
          </p:cNvSpPr>
          <p:nvPr>
            <p:ph idx="1"/>
          </p:nvPr>
        </p:nvSpPr>
        <p:spPr/>
        <p:txBody>
          <a:bodyPr/>
          <a:lstStyle/>
          <a:p>
            <a:r>
              <a:rPr lang="en-US" smtClean="0"/>
              <a:t>All tumors have two basic components:</a:t>
            </a:r>
          </a:p>
          <a:p>
            <a:pPr lvl="1"/>
            <a:r>
              <a:rPr lang="en-US" sz="3200" b="1" smtClean="0"/>
              <a:t>Parechyma: </a:t>
            </a:r>
            <a:r>
              <a:rPr lang="en-US" sz="3200" smtClean="0"/>
              <a:t>made up of neoplastic cells</a:t>
            </a:r>
            <a:endParaRPr lang="en-US" sz="3200" b="1" smtClean="0"/>
          </a:p>
          <a:p>
            <a:pPr lvl="1"/>
            <a:r>
              <a:rPr lang="en-US" sz="3200" b="1" smtClean="0"/>
              <a:t>Stroma: </a:t>
            </a:r>
            <a:r>
              <a:rPr lang="en-US" sz="3200" smtClean="0"/>
              <a:t>made up of non-neoplastic, host-derived connective tissue and blood vessels</a:t>
            </a:r>
            <a:endParaRPr lang="en-US" sz="3200" b="1" smtClean="0"/>
          </a:p>
        </p:txBody>
      </p:sp>
      <p:sp>
        <p:nvSpPr>
          <p:cNvPr id="6" name="TextBox 5"/>
          <p:cNvSpPr txBox="1"/>
          <p:nvPr/>
        </p:nvSpPr>
        <p:spPr>
          <a:xfrm>
            <a:off x="685800" y="3962400"/>
            <a:ext cx="3733800" cy="221615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l" rtl="0">
              <a:defRPr/>
            </a:pPr>
            <a:r>
              <a:rPr lang="en-US" sz="2400" dirty="0"/>
              <a:t>The parenchyma:</a:t>
            </a:r>
          </a:p>
          <a:p>
            <a:pPr lvl="1" algn="l" rtl="0">
              <a:defRPr/>
            </a:pPr>
            <a:r>
              <a:rPr lang="en-US" sz="2400" dirty="0"/>
              <a:t>Determines the biological behavior of the tumor</a:t>
            </a:r>
          </a:p>
          <a:p>
            <a:pPr lvl="1" algn="l" rtl="0">
              <a:defRPr/>
            </a:pPr>
            <a:r>
              <a:rPr lang="en-US" sz="2400" dirty="0"/>
              <a:t>From which the tumor derives its name </a:t>
            </a:r>
          </a:p>
          <a:p>
            <a:pPr algn="l" rtl="0">
              <a:defRPr/>
            </a:pPr>
            <a:endParaRPr lang="en-US" dirty="0"/>
          </a:p>
        </p:txBody>
      </p:sp>
      <p:sp>
        <p:nvSpPr>
          <p:cNvPr id="7" name="TextBox 6"/>
          <p:cNvSpPr txBox="1"/>
          <p:nvPr/>
        </p:nvSpPr>
        <p:spPr>
          <a:xfrm>
            <a:off x="4876800" y="3962400"/>
            <a:ext cx="3733800" cy="221615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l" rtl="0">
              <a:defRPr/>
            </a:pPr>
            <a:r>
              <a:rPr lang="en-US" sz="2400" dirty="0"/>
              <a:t>The </a:t>
            </a:r>
            <a:r>
              <a:rPr lang="en-US" sz="2400" dirty="0" err="1"/>
              <a:t>stroma</a:t>
            </a:r>
            <a:r>
              <a:rPr lang="en-US" sz="2400" dirty="0"/>
              <a:t>:</a:t>
            </a:r>
          </a:p>
          <a:p>
            <a:pPr lvl="1" algn="l" rtl="0">
              <a:defRPr/>
            </a:pPr>
            <a:r>
              <a:rPr lang="en-US" sz="2400" dirty="0"/>
              <a:t>Carries the blood supply</a:t>
            </a:r>
          </a:p>
          <a:p>
            <a:pPr lvl="1" algn="l" rtl="0">
              <a:defRPr/>
            </a:pPr>
            <a:r>
              <a:rPr lang="en-US" sz="2400" dirty="0"/>
              <a:t>Provides support for the growth of the parenchyma</a:t>
            </a:r>
          </a:p>
          <a:p>
            <a:pPr algn="l" rtl="0">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Bottom)">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F016041"/>
          <p:cNvPicPr>
            <a:picLocks noChangeAspect="1" noChangeArrowheads="1"/>
          </p:cNvPicPr>
          <p:nvPr/>
        </p:nvPicPr>
        <p:blipFill>
          <a:blip r:embed="rId2">
            <a:extLst>
              <a:ext uri="{28A0092B-C50C-407E-A947-70E740481C1C}">
                <a14:useLocalDpi xmlns:a14="http://schemas.microsoft.com/office/drawing/2010/main" val="0"/>
              </a:ext>
            </a:extLst>
          </a:blip>
          <a:srcRect l="50000" b="49637"/>
          <a:stretch>
            <a:fillRect/>
          </a:stretch>
        </p:blipFill>
        <p:spPr bwMode="auto">
          <a:xfrm>
            <a:off x="762000" y="1019175"/>
            <a:ext cx="74676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1096</TotalTime>
  <Words>1496</Words>
  <Application>Microsoft Office PowerPoint</Application>
  <PresentationFormat>On-screen Show (4:3)</PresentationFormat>
  <Paragraphs>307</Paragraphs>
  <Slides>65</Slides>
  <Notes>18</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Neoplasia Lecture 1 </vt:lpstr>
      <vt:lpstr>Neoplasia</vt:lpstr>
      <vt:lpstr>Neoplasia</vt:lpstr>
      <vt:lpstr>Neoplasia</vt:lpstr>
      <vt:lpstr>Neoplasia</vt:lpstr>
      <vt:lpstr>Neoplasia Classification</vt:lpstr>
      <vt:lpstr>Benign – malignant </vt:lpstr>
      <vt:lpstr>Neoplasia</vt:lpstr>
      <vt:lpstr>PowerPoint Presentation</vt:lpstr>
      <vt:lpstr>Nomenclature of benign and      malignant neoplasm</vt:lpstr>
      <vt:lpstr>Neoplasia</vt:lpstr>
      <vt:lpstr>Neoplasia</vt:lpstr>
      <vt:lpstr>Neoplasia</vt:lpstr>
      <vt:lpstr>Neoplasia</vt:lpstr>
      <vt:lpstr>PowerPoint Presentation</vt:lpstr>
      <vt:lpstr>PowerPoint Presentation</vt:lpstr>
      <vt:lpstr>Neoplasia</vt:lpstr>
      <vt:lpstr>PowerPoint Presentation</vt:lpstr>
      <vt:lpstr>Neoplasia</vt:lpstr>
      <vt:lpstr>Cystadenoma</vt:lpstr>
      <vt:lpstr>Malignant tumor</vt:lpstr>
      <vt:lpstr>Neoplasia</vt:lpstr>
      <vt:lpstr>PowerPoint Presentation</vt:lpstr>
      <vt:lpstr>Neoplasia</vt:lpstr>
      <vt:lpstr>PowerPoint Presentation</vt:lpstr>
      <vt:lpstr>PowerPoint Presentation</vt:lpstr>
      <vt:lpstr>PowerPoint Presentation</vt:lpstr>
      <vt:lpstr>Neoplasia Exceptions</vt:lpstr>
      <vt:lpstr>Nomenclature of benign and      malignant neoplasm</vt:lpstr>
      <vt:lpstr>PowerPoint Presentation</vt:lpstr>
      <vt:lpstr>PowerPoint Presentation</vt:lpstr>
      <vt:lpstr>PowerPoint Presentation</vt:lpstr>
      <vt:lpstr>Neoplasia</vt:lpstr>
      <vt:lpstr>Neoplasia</vt:lpstr>
      <vt:lpstr>Neoplasia</vt:lpstr>
      <vt:lpstr>PowerPoint Presentation</vt:lpstr>
      <vt:lpstr>WHAT ARE HAMARTOMAS AND CHORISTOMA?</vt:lpstr>
      <vt:lpstr>Pulmonary Hamartoma</vt:lpstr>
      <vt:lpstr>Pancreatic choristoma in gall bladder </vt:lpstr>
      <vt:lpstr>Neoplasia</vt:lpstr>
      <vt:lpstr>Characteristics of benign and malignant neoplasms</vt:lpstr>
      <vt:lpstr> Characteristics of benign and  malignant neoplasms 1. Differentiation and anaplasia  </vt:lpstr>
      <vt:lpstr> Characteristics of benign and  malignant neoplasms 1. Differentiation and anaplasia  </vt:lpstr>
      <vt:lpstr> Characteristics of benign and  malignant neoplasms 1. Differentiation and anaplasia  </vt:lpstr>
      <vt:lpstr>PowerPoint Presentation</vt:lpstr>
      <vt:lpstr>PowerPoint Presentation</vt:lpstr>
      <vt:lpstr> Characteristics of benign and  malignant neoplasms 1. Differentiation and anaplasia  </vt:lpstr>
      <vt:lpstr>PowerPoint Presentation</vt:lpstr>
      <vt:lpstr>Neoplasia</vt:lpstr>
      <vt:lpstr>anaplasia</vt:lpstr>
      <vt:lpstr>PowerPoint Presentation</vt:lpstr>
      <vt:lpstr>Dysplasia</vt:lpstr>
      <vt:lpstr>Neoplasia</vt:lpstr>
      <vt:lpstr>PowerPoint Presentation</vt:lpstr>
      <vt:lpstr>Neoplasia</vt:lpstr>
      <vt:lpstr>PowerPoint Presentation</vt:lpstr>
      <vt:lpstr>PowerPoint Presentation</vt:lpstr>
      <vt:lpstr>Dysplasia  </vt:lpstr>
      <vt:lpstr>Dysplasia  </vt:lpstr>
      <vt:lpstr>Dysplasia  (cervical  pap smear)</vt:lpstr>
      <vt:lpstr>Dysplasia</vt:lpstr>
      <vt:lpstr>Dysplasia</vt:lpstr>
      <vt:lpstr>Dysplasia  Carcinoma in situ</vt:lpstr>
      <vt:lpstr>Squamous cell Carcinoma  Uterine Cervix</vt:lpstr>
      <vt:lpstr>Thank you</vt:lpstr>
    </vt:vector>
  </TitlesOfParts>
  <Company>K.K.H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Neoplasia</dc:title>
  <dc:creator>K.K.H</dc:creator>
  <cp:lastModifiedBy>نجد</cp:lastModifiedBy>
  <cp:revision>31</cp:revision>
  <dcterms:created xsi:type="dcterms:W3CDTF">2004-10-29T18:43:32Z</dcterms:created>
  <dcterms:modified xsi:type="dcterms:W3CDTF">2014-11-02T07:19:24Z</dcterms:modified>
</cp:coreProperties>
</file>