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32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13" r:id="rId26"/>
    <p:sldId id="268" r:id="rId27"/>
    <p:sldId id="314" r:id="rId28"/>
    <p:sldId id="270" r:id="rId29"/>
    <p:sldId id="271" r:id="rId30"/>
    <p:sldId id="272" r:id="rId31"/>
    <p:sldId id="315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318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6" r:id="rId54"/>
    <p:sldId id="309" r:id="rId55"/>
    <p:sldId id="310" r:id="rId56"/>
    <p:sldId id="311" r:id="rId57"/>
    <p:sldId id="312" r:id="rId58"/>
    <p:sldId id="317" r:id="rId5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B0CC7E-4C9D-4F2E-960A-216AC2BE318C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E9077-94E1-4AFD-88F4-2574FEBDC69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BA2E0F-0F27-4BBD-A243-6D1449B5B224}" type="slidenum">
              <a:rPr lang="en-US" smtClean="0">
                <a:cs typeface="Arial" pitchFamily="34" charset="0"/>
              </a:rPr>
              <a:pPr/>
              <a:t>17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1C1E8-79AA-4369-B3D6-2C6F2323B7C2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7B335-E2E3-4517-AFE8-04DAD62EEF1F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598FE-D9E4-492A-8352-940A3269C7D8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CF07B-CC6A-483A-81C3-F679B2C883DA}" type="slidenum">
              <a:rPr lang="en-US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11495E-0C78-4AF6-81EA-3B1DB6445BD3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BE525E-23DE-4380-BD81-09FE8A64D1B6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Cervical </a:t>
            </a:r>
            <a:r>
              <a:rPr lang="pl-PL" b="1" smtClean="0"/>
              <a:t>SC </a:t>
            </a:r>
            <a:r>
              <a:rPr lang="en-US" b="1" smtClean="0"/>
              <a:t>carcinoma - infiltrating</a:t>
            </a: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79857-86B9-4165-96FB-6D5FE79CE63F}" type="slidenum">
              <a:rPr lang="ar-SA" altLang="en-US" smtClean="0">
                <a:cs typeface="Arial" pitchFamily="34" charset="0"/>
              </a:rPr>
              <a:pPr/>
              <a:t>24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3428-FF26-42AB-A4D4-D6F90DC9A100}" type="datetimeFigureOut">
              <a:rPr lang="ar-SA" smtClean="0"/>
              <a:pPr/>
              <a:t>16/01/1436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797A8-331A-40A4-B297-E445DE27A2E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7772400" cy="1920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12976"/>
            <a:ext cx="64008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Abdulmalik</a:t>
            </a:r>
            <a:r>
              <a:rPr lang="en-US" dirty="0"/>
              <a:t> </a:t>
            </a:r>
            <a:r>
              <a:rPr lang="en-US" dirty="0" err="1"/>
              <a:t>Alsheikh</a:t>
            </a:r>
            <a:r>
              <a:rPr lang="en-US" dirty="0"/>
              <a:t>, MD, </a:t>
            </a:r>
            <a:r>
              <a:rPr lang="en-US" dirty="0" smtClean="0"/>
              <a:t>FRCPC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, MBBS, KSFP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781047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>
              <a:defRPr/>
            </a:pPr>
            <a:r>
              <a:rPr lang="en-US" sz="2400" dirty="0"/>
              <a:t>CHARACTERISTICS OF BENIGN AND MALIGNANT NEOPLASMS</a:t>
            </a:r>
          </a:p>
          <a:p>
            <a:pPr algn="ctr">
              <a:defRPr/>
            </a:pPr>
            <a:r>
              <a:rPr lang="en-US" sz="2400" dirty="0"/>
              <a:t>EPIDEMIOLOGY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435177" y="5445224"/>
            <a:ext cx="23290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>
              <a:defRPr/>
            </a:pPr>
            <a:r>
              <a:rPr lang="en-US" dirty="0" smtClean="0"/>
              <a:t>Foundation </a:t>
            </a:r>
            <a:r>
              <a:rPr lang="en-US" dirty="0"/>
              <a:t>block </a:t>
            </a:r>
            <a:r>
              <a:rPr lang="en-US" dirty="0" smtClean="0"/>
              <a:t>2014</a:t>
            </a:r>
            <a:endParaRPr lang="en-US" dirty="0"/>
          </a:p>
          <a:p>
            <a:pPr algn="ctr">
              <a:defRPr/>
            </a:pPr>
            <a:r>
              <a:rPr lang="en-US" dirty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 dirty="0" err="1" smtClean="0"/>
              <a:t>Pleomorphism</a:t>
            </a:r>
            <a:r>
              <a:rPr lang="en-US" dirty="0" smtClean="0"/>
              <a:t> : variation in size</a:t>
            </a:r>
          </a:p>
          <a:p>
            <a:pPr lvl="1" eaLnBrk="1" hangingPunct="1">
              <a:defRPr/>
            </a:pPr>
            <a:r>
              <a:rPr lang="en-US" dirty="0" smtClean="0"/>
              <a:t>High nuclear/ cytoplasm ratio ( N/C ratio)</a:t>
            </a:r>
          </a:p>
          <a:p>
            <a:pPr lvl="1" eaLnBrk="1" hangingPunct="1">
              <a:defRPr/>
            </a:pPr>
            <a:r>
              <a:rPr lang="en-US" dirty="0" err="1" smtClean="0"/>
              <a:t>Hyperchrmasia</a:t>
            </a:r>
            <a:r>
              <a:rPr lang="en-US" dirty="0" smtClean="0"/>
              <a:t>  ( dark cell )</a:t>
            </a:r>
          </a:p>
          <a:p>
            <a:pPr lvl="1" eaLnBrk="1" hangingPunct="1">
              <a:defRPr/>
            </a:pPr>
            <a:r>
              <a:rPr lang="en-US" dirty="0" smtClean="0"/>
              <a:t>Mitosis ….?abnormal one 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Characteristics of benign and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malignant </a:t>
            </a:r>
            <a:r>
              <a:rPr lang="en-US" dirty="0" err="1" smtClean="0"/>
              <a:t>neoplasms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Differentiation </a:t>
            </a:r>
            <a:r>
              <a:rPr lang="en-US" dirty="0"/>
              <a:t>and </a:t>
            </a:r>
            <a:r>
              <a:rPr lang="en-US" dirty="0" err="1" smtClean="0"/>
              <a:t>anaplasia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" contrast="3000"/>
          </a:blip>
          <a:srcRect/>
          <a:stretch>
            <a:fillRect/>
          </a:stretch>
        </p:blipFill>
        <p:spPr bwMode="auto">
          <a:xfrm>
            <a:off x="1187625" y="360632"/>
            <a:ext cx="6768752" cy="53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Dysplasia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err="1" smtClean="0"/>
              <a:t>Definiton</a:t>
            </a:r>
            <a:r>
              <a:rPr lang="en-US" dirty="0" smtClean="0"/>
              <a:t>: a loss in the uniformity of the individual cells and a loss in their architectural orientation.</a:t>
            </a:r>
          </a:p>
          <a:p>
            <a:pPr lvl="1" eaLnBrk="1" hangingPunct="1">
              <a:defRPr/>
            </a:pPr>
            <a:r>
              <a:rPr lang="en-US" dirty="0" smtClean="0"/>
              <a:t>Non-</a:t>
            </a:r>
            <a:r>
              <a:rPr lang="en-US" dirty="0" err="1" smtClean="0"/>
              <a:t>neoplastic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Occurs mainly in the epithelia</a:t>
            </a:r>
          </a:p>
          <a:p>
            <a:pPr lvl="1" eaLnBrk="1" hangingPunct="1">
              <a:defRPr/>
            </a:pPr>
            <a:r>
              <a:rPr lang="en-US" dirty="0" smtClean="0"/>
              <a:t>Dysplastic cells shows a degree of : </a:t>
            </a:r>
            <a:r>
              <a:rPr lang="en-US" dirty="0" err="1" smtClean="0"/>
              <a:t>pleomorphism</a:t>
            </a:r>
            <a:r>
              <a:rPr lang="en-US" dirty="0" smtClean="0"/>
              <a:t>, </a:t>
            </a:r>
            <a:r>
              <a:rPr lang="en-US" dirty="0" err="1" smtClean="0"/>
              <a:t>hyperchrmasia</a:t>
            </a:r>
            <a:r>
              <a:rPr lang="en-US" dirty="0" smtClean="0"/>
              <a:t>, increased mitosis and loss of polarity.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does not mean cancer</a:t>
            </a:r>
          </a:p>
          <a:p>
            <a:pPr eaLnBrk="1" hangingPunct="1">
              <a:defRPr/>
            </a:pPr>
            <a:r>
              <a:rPr lang="en-US" smtClean="0"/>
              <a:t>Dyplasia does not necessarily progress to cancer</a:t>
            </a:r>
          </a:p>
          <a:p>
            <a:pPr eaLnBrk="1" hangingPunct="1">
              <a:defRPr/>
            </a:pPr>
            <a:r>
              <a:rPr lang="en-US" smtClean="0"/>
              <a:t>Dysplasia may be reversible</a:t>
            </a:r>
          </a:p>
          <a:p>
            <a:pPr eaLnBrk="1" hangingPunct="1">
              <a:defRPr/>
            </a:pPr>
            <a:r>
              <a:rPr lang="en-US" smtClean="0"/>
              <a:t>If dysplastic changes involve the entire thickness of the epithelium it is called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CARCINOMA IN-SITU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Dysplasia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ys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7244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nlcerv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038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Dysplasia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 in-situ</a:t>
            </a:r>
          </a:p>
          <a:p>
            <a:pPr lvl="1" eaLnBrk="1" hangingPunct="1">
              <a:defRPr/>
            </a:pPr>
            <a:r>
              <a:rPr lang="en-US" smtClean="0"/>
              <a:t>Definition: an intraepithelial malignancy in which malignant cells involve the entire thickness of the epithelium without penetration of the basement membrane.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Applicable only to epithelial neoplasms.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5" name="Picture 1" descr="d:\SCContent\9780723434443\graphics\fullsize\M9780723434443-006-f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981200"/>
            <a:ext cx="7585075" cy="41148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Dysplasia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30480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effectLst/>
              </a:rPr>
              <a:t>Increased rate of multiplication.</a:t>
            </a:r>
          </a:p>
          <a:p>
            <a:pPr algn="l" rtl="0" eaLnBrk="1" hangingPunct="1">
              <a:defRPr/>
            </a:pPr>
            <a:r>
              <a:rPr lang="en-US" dirty="0" smtClean="0">
                <a:effectLst/>
              </a:rPr>
              <a:t>Disordered maturation.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81400" y="1524000"/>
            <a:ext cx="5334000" cy="3429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l" rt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Nuclear abnormality</a:t>
            </a:r>
          </a:p>
          <a:p>
            <a:pPr marL="742950" lvl="1" indent="-285750" algn="l" rt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N/C ratio</a:t>
            </a:r>
          </a:p>
          <a:p>
            <a:pPr marL="742950" lvl="1" indent="-285750" algn="l" rt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Irregular nuclear membrane</a:t>
            </a:r>
          </a:p>
          <a:p>
            <a:pPr marL="742950" lvl="1" indent="-285750" algn="l" rt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chromatin content</a:t>
            </a:r>
          </a:p>
          <a:p>
            <a:pPr marL="742950" lvl="1" indent="-285750" algn="l" rt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algn="l" rt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Cytoplasmic</a:t>
            </a: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abnormalities</a:t>
            </a: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due to failure of normal maturation</a:t>
            </a:r>
          </a:p>
          <a:p>
            <a:pPr marL="342900" indent="-342900" algn="l" rt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Dysplasia: </a:t>
            </a:r>
            <a:r>
              <a:rPr lang="en-US" sz="4400" dirty="0" smtClean="0"/>
              <a:t>Features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Dysplasia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5843" name="Picture 4" descr="FEM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857375"/>
            <a:ext cx="7086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929313"/>
            <a:ext cx="2073275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Mild Dysplasia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50" y="2428875"/>
            <a:ext cx="231140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Sever Dysplasia</a:t>
            </a:r>
          </a:p>
        </p:txBody>
      </p:sp>
      <p:sp>
        <p:nvSpPr>
          <p:cNvPr id="35846" name="Left Brace 6"/>
          <p:cNvSpPr>
            <a:spLocks/>
          </p:cNvSpPr>
          <p:nvPr/>
        </p:nvSpPr>
        <p:spPr bwMode="auto">
          <a:xfrm flipH="1">
            <a:off x="6261100" y="3071813"/>
            <a:ext cx="46038" cy="2000250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35847" name="Left Brace 7"/>
          <p:cNvSpPr>
            <a:spLocks/>
          </p:cNvSpPr>
          <p:nvPr/>
        </p:nvSpPr>
        <p:spPr bwMode="auto">
          <a:xfrm>
            <a:off x="1571625" y="4857750"/>
            <a:ext cx="46038" cy="1000125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Dysplasia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Uterine cervix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4585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Compare and contrast benign and malignant tumors with respect to:</a:t>
            </a:r>
          </a:p>
          <a:p>
            <a:pPr lvl="1">
              <a:defRPr/>
            </a:pPr>
            <a:r>
              <a:rPr lang="en-US" sz="1800" dirty="0" smtClean="0"/>
              <a:t>demarcation from surrounding tissue (capsule, local invasiveness)</a:t>
            </a:r>
          </a:p>
          <a:p>
            <a:pPr lvl="1">
              <a:defRPr/>
            </a:pPr>
            <a:r>
              <a:rPr lang="en-US" sz="1800" dirty="0" smtClean="0"/>
              <a:t> rate of growth</a:t>
            </a:r>
          </a:p>
          <a:p>
            <a:pPr lvl="1">
              <a:defRPr/>
            </a:pPr>
            <a:r>
              <a:rPr lang="en-US" sz="1800" dirty="0" smtClean="0"/>
              <a:t>degree of differentiation (Explain the meaning of differentiation).</a:t>
            </a:r>
          </a:p>
          <a:p>
            <a:pPr lvl="1">
              <a:defRPr/>
            </a:pPr>
            <a:r>
              <a:rPr lang="en-US" sz="1800" dirty="0" smtClean="0"/>
              <a:t>distant spread (metastases).</a:t>
            </a:r>
          </a:p>
          <a:p>
            <a:pPr>
              <a:defRPr/>
            </a:pPr>
            <a:r>
              <a:rPr lang="en-US" sz="2000" dirty="0" smtClean="0"/>
              <a:t>Describe the morphologic changes associated with poorly differentiated tumors; define and understand the usage of the terms </a:t>
            </a:r>
            <a:r>
              <a:rPr lang="en-US" sz="2000" dirty="0" err="1" smtClean="0"/>
              <a:t>anaplasia</a:t>
            </a:r>
            <a:r>
              <a:rPr lang="en-US" sz="2000" dirty="0" smtClean="0"/>
              <a:t>, </a:t>
            </a:r>
            <a:r>
              <a:rPr lang="en-US" sz="2000" dirty="0" err="1" smtClean="0"/>
              <a:t>pleomorphism</a:t>
            </a:r>
            <a:r>
              <a:rPr lang="en-US" sz="2000" dirty="0" smtClean="0"/>
              <a:t>, nuclear </a:t>
            </a:r>
            <a:r>
              <a:rPr lang="en-US" sz="2000" dirty="0" err="1" smtClean="0"/>
              <a:t>atypia</a:t>
            </a:r>
            <a:r>
              <a:rPr lang="en-US" sz="2000" dirty="0" smtClean="0"/>
              <a:t>, abnormal mitoses and tumor giant cells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en-US" sz="2000" dirty="0" smtClean="0"/>
              <a:t>Define dysplasia and its clinical significant.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Understand the clinical significance of invasiveness and metastasis.</a:t>
            </a:r>
          </a:p>
          <a:p>
            <a:pPr>
              <a:defRPr/>
            </a:pPr>
            <a:r>
              <a:rPr lang="en-US" sz="2000" dirty="0" smtClean="0"/>
              <a:t> Describe the anatomic pathways utilized by tumors in metastatic spread. Know which pathways are commonly used by carcinomas versus sarcomas.</a:t>
            </a:r>
          </a:p>
          <a:p>
            <a:pPr>
              <a:defRPr/>
            </a:pPr>
            <a:r>
              <a:rPr lang="en-US" sz="2000" dirty="0" smtClean="0"/>
              <a:t>List some common sites of distant metastases. </a:t>
            </a:r>
          </a:p>
          <a:p>
            <a:pPr>
              <a:defRPr/>
            </a:pPr>
            <a:r>
              <a:rPr lang="en-US" sz="2000" dirty="0" smtClean="0"/>
              <a:t>Recognize the epidemiologic data of cancer distribution in regard to age, race, geographic factors, and genetic backgrounds</a:t>
            </a:r>
            <a:r>
              <a:rPr lang="en-US" sz="1200" dirty="0" smtClean="0"/>
              <a:t>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List some inherited syndromes with a genetic predisposition to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FEM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288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b="1" dirty="0"/>
              <a:t>Dysplasia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sz="4900" b="1" dirty="0"/>
              <a:t>(cervical  pap smear)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Dysplasia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05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significance:</a:t>
            </a:r>
          </a:p>
          <a:p>
            <a:pPr lvl="1">
              <a:defRPr/>
            </a:pPr>
            <a:r>
              <a:rPr lang="en-US" dirty="0" smtClean="0"/>
              <a:t>It is a premalignant condition.</a:t>
            </a:r>
          </a:p>
          <a:p>
            <a:pPr lvl="1">
              <a:defRPr/>
            </a:pPr>
            <a:r>
              <a:rPr lang="en-US" dirty="0" smtClean="0"/>
              <a:t>The risk of invasive cancer varies with: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grade of dysplasia </a:t>
            </a:r>
            <a:r>
              <a:rPr lang="en-US" sz="2800" dirty="0" smtClean="0"/>
              <a:t>(mild, moderate, sever)</a:t>
            </a:r>
            <a:endParaRPr lang="en-US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duration of dysplasia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site of dysplasia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Dysplasia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Dysplasia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Differences between dysplasia and cancer.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     </a:t>
            </a:r>
            <a:r>
              <a:rPr lang="en-US" smtClean="0">
                <a:sym typeface="Symbol" pitchFamily="18" charset="2"/>
              </a:rPr>
              <a:t>lack of invasiveness.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ym typeface="Symbol" pitchFamily="18" charset="2"/>
              </a:rPr>
              <a:t>     Reversibility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Dysplasia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true neoplasm with all of the features of malignant neoplasm except invasiveness</a:t>
            </a:r>
          </a:p>
          <a:p>
            <a:pPr eaLnBrk="1" hangingPunct="1">
              <a:defRPr/>
            </a:pPr>
            <a:r>
              <a:rPr lang="en-US" dirty="0" smtClean="0"/>
              <a:t>Displays the cytological  features of malignancy without invasion of the basement membrane.</a:t>
            </a:r>
          </a:p>
        </p:txBody>
      </p:sp>
      <p:pic>
        <p:nvPicPr>
          <p:cNvPr id="39940" name="Picture 2" descr="http://www.google.ca/url?source=imglanding&amp;ct=img&amp;q=http://www.cancer.gov/PublishedContent/Images/images/documents/4167b7ca-7e27-4eec-9855-640637dde5dc/cancer21.jpg&amp;sa=X&amp;ei=Ed7fT_rKK6jl0gGChMihCg&amp;ved=0CAkQ8wc&amp;usg=AFQjCNFSTKS_lcY0XpUXz4oC7V09Nu1rNw"/>
          <p:cNvPicPr>
            <a:picLocks noChangeAspect="1" noChangeArrowheads="1"/>
          </p:cNvPicPr>
          <p:nvPr/>
        </p:nvPicPr>
        <p:blipFill>
          <a:blip r:embed="rId3" cstate="print"/>
          <a:srcRect t="28496" b="18741"/>
          <a:stretch>
            <a:fillRect/>
          </a:stretch>
        </p:blipFill>
        <p:spPr bwMode="auto">
          <a:xfrm>
            <a:off x="685800" y="3733800"/>
            <a:ext cx="7500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Dysplasia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sz="4900" b="1" dirty="0"/>
              <a:t>Carcinoma in situ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rc.arizona.edu/courses/webpath2/JPEG4/FEM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114800" cy="441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63" name="Picture 3" descr="http://www.lrc.arizona.edu/courses/webpath2/JPEG4/FEM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3581400" cy="43878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0964" name="Picture 5" descr="http://www-medlib.med.utah.edu/WebPath/jpeg4/FEM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2286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0965" name="Line 8"/>
          <p:cNvSpPr>
            <a:spLocks noChangeShapeType="1"/>
          </p:cNvSpPr>
          <p:nvPr/>
        </p:nvSpPr>
        <p:spPr bwMode="auto">
          <a:xfrm flipH="1" flipV="1">
            <a:off x="2743200" y="1600200"/>
            <a:ext cx="32004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486400" y="5638800"/>
            <a:ext cx="990600" cy="533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 flipH="1">
            <a:off x="5029200" y="58674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4760" name="Title 10"/>
          <p:cNvSpPr>
            <a:spLocks noGrp="1"/>
          </p:cNvSpPr>
          <p:nvPr>
            <p:ph type="title"/>
          </p:nvPr>
        </p:nvSpPr>
        <p:spPr>
          <a:xfrm>
            <a:off x="0" y="714375"/>
            <a:ext cx="457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Squamous cell Carcinoma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Uterine Cervix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6725" y="4724400"/>
            <a:ext cx="1057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Dysplasia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924801" y="4343400"/>
            <a:ext cx="762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Characteristics of benign and malignant </a:t>
            </a:r>
            <a:r>
              <a:rPr lang="en-US" dirty="0" err="1"/>
              <a:t>neoplasms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55365"/>
            <a:ext cx="699512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Differentiation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anaplasia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6699"/>
                </a:solidFill>
              </a:rPr>
              <a:t>Rate of growth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Local invasion</a:t>
            </a:r>
          </a:p>
          <a:p>
            <a:pPr algn="ctr" eaLnBrk="1" hangingPunct="1">
              <a:defRPr/>
            </a:pPr>
            <a:r>
              <a:rPr lang="en-US" b="1" dirty="0" smtClean="0"/>
              <a:t>Metastasis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Benign tumors: </a:t>
            </a:r>
          </a:p>
          <a:p>
            <a:pPr lvl="2" eaLnBrk="1" hangingPunct="1">
              <a:defRPr/>
            </a:pPr>
            <a:r>
              <a:rPr lang="en-US" dirty="0" smtClean="0"/>
              <a:t>grows slowly </a:t>
            </a:r>
          </a:p>
          <a:p>
            <a:pPr lvl="2" eaLnBrk="1" hangingPunct="1">
              <a:defRPr/>
            </a:pPr>
            <a:r>
              <a:rPr lang="en-US" dirty="0" smtClean="0"/>
              <a:t>are affected by blood supply, hormonal </a:t>
            </a:r>
            <a:r>
              <a:rPr lang="en-US" dirty="0" smtClean="0"/>
              <a:t>effects, </a:t>
            </a:r>
            <a:r>
              <a:rPr lang="en-US" dirty="0" smtClean="0"/>
              <a:t>location</a:t>
            </a:r>
          </a:p>
          <a:p>
            <a:pPr lvl="1" eaLnBrk="1" hangingPunct="1">
              <a:defRPr/>
            </a:pPr>
            <a:r>
              <a:rPr lang="en-US" dirty="0" smtClean="0"/>
              <a:t>Malignant tumors : </a:t>
            </a:r>
          </a:p>
          <a:p>
            <a:pPr lvl="2" eaLnBrk="1" hangingPunct="1">
              <a:defRPr/>
            </a:pPr>
            <a:r>
              <a:rPr lang="en-US" dirty="0" smtClean="0"/>
              <a:t>grows faster </a:t>
            </a:r>
          </a:p>
          <a:p>
            <a:pPr lvl="2" eaLnBrk="1" hangingPunct="1">
              <a:defRPr/>
            </a:pPr>
            <a:r>
              <a:rPr lang="en-US" dirty="0" smtClean="0"/>
              <a:t>Correlate with the level of differentiation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0648"/>
            <a:ext cx="8229600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Characteristics </a:t>
            </a:r>
            <a:r>
              <a:rPr lang="en-US" dirty="0"/>
              <a:t>of benign and malignant </a:t>
            </a:r>
            <a:r>
              <a:rPr lang="en-US" dirty="0" err="1" smtClean="0"/>
              <a:t>neoplasms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tx1"/>
                </a:solidFill>
              </a:rPr>
              <a:t>Rate of growth</a:t>
            </a:r>
            <a:r>
              <a:rPr lang="en-US" b="1" dirty="0">
                <a:solidFill>
                  <a:srgbClr val="FF6699"/>
                </a:solidFill>
              </a:rPr>
              <a:t/>
            </a:r>
            <a:br>
              <a:rPr lang="en-US" b="1" dirty="0">
                <a:solidFill>
                  <a:srgbClr val="FF6699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Characteristics of benign and malignant </a:t>
            </a:r>
            <a:r>
              <a:rPr lang="en-US" dirty="0" err="1"/>
              <a:t>neoplasms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55365"/>
            <a:ext cx="699512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Differentiation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anaplasia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FF6699"/>
                </a:solidFill>
              </a:rPr>
              <a:t>Rate of growth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0070C0"/>
                </a:solidFill>
              </a:rPr>
              <a:t>Local invasion</a:t>
            </a:r>
          </a:p>
          <a:p>
            <a:pPr algn="ctr" eaLnBrk="1" hangingPunct="1">
              <a:defRPr/>
            </a:pPr>
            <a:r>
              <a:rPr lang="en-US" b="1" dirty="0" smtClean="0"/>
              <a:t>Metastasis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Benign tumors : </a:t>
            </a:r>
          </a:p>
          <a:p>
            <a:pPr lvl="2" eaLnBrk="1" hangingPunct="1">
              <a:defRPr/>
            </a:pPr>
            <a:r>
              <a:rPr lang="en-US" dirty="0" smtClean="0"/>
              <a:t>Remain localized</a:t>
            </a:r>
          </a:p>
          <a:p>
            <a:pPr lvl="2" eaLnBrk="1" hangingPunct="1">
              <a:defRPr/>
            </a:pPr>
            <a:r>
              <a:rPr lang="en-US" dirty="0" smtClean="0"/>
              <a:t>Cannot invade</a:t>
            </a:r>
          </a:p>
          <a:p>
            <a:pPr lvl="2" eaLnBrk="1" hangingPunct="1">
              <a:defRPr/>
            </a:pPr>
            <a:r>
              <a:rPr lang="en-US" dirty="0" smtClean="0"/>
              <a:t>Usually capsulated</a:t>
            </a:r>
          </a:p>
          <a:p>
            <a:pPr lvl="1" eaLnBrk="1" hangingPunct="1">
              <a:defRPr/>
            </a:pPr>
            <a:r>
              <a:rPr lang="en-US" dirty="0" smtClean="0"/>
              <a:t>Malignant tumors : </a:t>
            </a:r>
          </a:p>
          <a:p>
            <a:pPr lvl="2" eaLnBrk="1" hangingPunct="1">
              <a:defRPr/>
            </a:pPr>
            <a:r>
              <a:rPr lang="en-US" dirty="0" smtClean="0"/>
              <a:t>Progressive invasion</a:t>
            </a:r>
          </a:p>
          <a:p>
            <a:pPr lvl="2" eaLnBrk="1" hangingPunct="1">
              <a:defRPr/>
            </a:pPr>
            <a:r>
              <a:rPr lang="en-US" dirty="0" smtClean="0"/>
              <a:t>Destruction</a:t>
            </a:r>
          </a:p>
          <a:p>
            <a:pPr lvl="2" eaLnBrk="1" hangingPunct="1">
              <a:defRPr/>
            </a:pPr>
            <a:r>
              <a:rPr lang="en-US" dirty="0" smtClean="0"/>
              <a:t>Usually not capsulated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Characteristics of benign and malignant </a:t>
            </a:r>
            <a:r>
              <a:rPr lang="en-US" sz="4000" dirty="0" err="1" smtClean="0"/>
              <a:t>neoplasms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 smtClean="0">
                <a:solidFill>
                  <a:srgbClr val="0070C0"/>
                </a:solidFill>
              </a:rPr>
              <a:t>Local invasion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00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2781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f008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660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Characteristics of benign and malignant </a:t>
            </a:r>
            <a:r>
              <a:rPr lang="en-US" dirty="0" err="1"/>
              <a:t>neoplasms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55365"/>
            <a:ext cx="699512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Differentiation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anaplasia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FF6699"/>
                </a:solidFill>
              </a:rPr>
              <a:t>Rate of growth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Local invasion</a:t>
            </a:r>
          </a:p>
          <a:p>
            <a:pPr algn="ctr" eaLnBrk="1" hangingPunct="1">
              <a:defRPr/>
            </a:pPr>
            <a:r>
              <a:rPr lang="en-US" b="1" dirty="0" smtClean="0"/>
              <a:t>Metastasis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08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6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008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48050"/>
            <a:ext cx="5181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Characteristics of benign and malignant </a:t>
            </a:r>
            <a:r>
              <a:rPr lang="en-US" dirty="0" err="1"/>
              <a:t>neoplasms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55365"/>
            <a:ext cx="699512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Differentiation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anaplasia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FF6699"/>
                </a:solidFill>
              </a:rPr>
              <a:t>Rate of growth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Local invasion</a:t>
            </a:r>
          </a:p>
          <a:p>
            <a:pPr algn="ctr" eaLnBrk="1" hangingPunct="1">
              <a:defRPr/>
            </a:pPr>
            <a:r>
              <a:rPr lang="en-US" sz="4800" b="1" dirty="0" smtClean="0"/>
              <a:t>Metastasis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Definition : the development of secondary implants discontinuous with the primary tumor, possibly in remote tissues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Characteristics of benign and malignant </a:t>
            </a:r>
            <a:r>
              <a:rPr lang="en-US" sz="4000" dirty="0" err="1" smtClean="0"/>
              <a:t>neoplasms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00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Cancers have different ability to metastasize</a:t>
            </a:r>
          </a:p>
          <a:p>
            <a:pPr lvl="1" eaLnBrk="1" hangingPunct="1">
              <a:defRPr/>
            </a:pPr>
            <a:r>
              <a:rPr lang="en-US" dirty="0" smtClean="0"/>
              <a:t>Approximately 30% patients present with clinically evident metastases.</a:t>
            </a:r>
          </a:p>
          <a:p>
            <a:pPr lvl="1" eaLnBrk="1" hangingPunct="1">
              <a:defRPr/>
            </a:pPr>
            <a:r>
              <a:rPr lang="en-US" dirty="0" smtClean="0"/>
              <a:t>Generally, the more </a:t>
            </a:r>
            <a:r>
              <a:rPr lang="en-US" dirty="0" err="1" smtClean="0"/>
              <a:t>anaplastic</a:t>
            </a:r>
            <a:r>
              <a:rPr lang="en-US" dirty="0" smtClean="0"/>
              <a:t> and the larger the primary tumor, the more likely is metastasis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Characteristics of benign and malignant </a:t>
            </a:r>
            <a:r>
              <a:rPr lang="en-US" sz="4000" dirty="0" err="1" smtClean="0"/>
              <a:t>neoplasms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Metastasis : three pathways </a:t>
            </a:r>
          </a:p>
          <a:p>
            <a:pPr lvl="1" eaLnBrk="1" hangingPunct="1">
              <a:defRPr/>
            </a:pPr>
            <a:r>
              <a:rPr lang="en-US" b="1" dirty="0" smtClean="0"/>
              <a:t>Lymphatic </a:t>
            </a:r>
            <a:r>
              <a:rPr lang="en-US" dirty="0" smtClean="0"/>
              <a:t>spread :</a:t>
            </a:r>
          </a:p>
          <a:p>
            <a:pPr lvl="1" eaLnBrk="1" hangingPunct="1">
              <a:defRPr/>
            </a:pPr>
            <a:r>
              <a:rPr lang="en-US" b="1" dirty="0" err="1" smtClean="0"/>
              <a:t>Hematogenous</a:t>
            </a:r>
            <a:r>
              <a:rPr lang="en-US" b="1" dirty="0" smtClean="0"/>
              <a:t> </a:t>
            </a:r>
            <a:r>
              <a:rPr lang="en-US" dirty="0" smtClean="0"/>
              <a:t>spread :  </a:t>
            </a:r>
          </a:p>
          <a:p>
            <a:pPr lvl="1" eaLnBrk="1" hangingPunct="1">
              <a:defRPr/>
            </a:pPr>
            <a:r>
              <a:rPr lang="en-US" dirty="0" smtClean="0"/>
              <a:t>Seeding of the </a:t>
            </a:r>
            <a:r>
              <a:rPr lang="en-US" b="1" dirty="0" smtClean="0"/>
              <a:t>body cavities</a:t>
            </a:r>
            <a:r>
              <a:rPr lang="en-US" dirty="0" smtClean="0"/>
              <a:t>: pleural, peritoneal cavities and cerebral ventricles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Characteristics of benign and malignant </a:t>
            </a:r>
            <a:r>
              <a:rPr lang="en-US" sz="4000" dirty="0" err="1" smtClean="0"/>
              <a:t>neoplasms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Lymphatic </a:t>
            </a:r>
            <a:r>
              <a:rPr lang="en-US" dirty="0" smtClean="0"/>
              <a:t>spread :</a:t>
            </a:r>
          </a:p>
          <a:p>
            <a:pPr lvl="1" eaLnBrk="1" hangingPunct="1">
              <a:defRPr/>
            </a:pPr>
            <a:r>
              <a:rPr lang="en-US" dirty="0" smtClean="0"/>
              <a:t> favored by carcinomas</a:t>
            </a:r>
          </a:p>
          <a:p>
            <a:pPr lvl="1" eaLnBrk="1" hangingPunct="1">
              <a:defRPr/>
            </a:pPr>
            <a:r>
              <a:rPr lang="en-US" dirty="0" smtClean="0"/>
              <a:t>Breast carcinoma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axillary</a:t>
            </a:r>
            <a:r>
              <a:rPr lang="en-US" dirty="0" smtClean="0">
                <a:sym typeface="Wingdings" pitchFamily="2" charset="2"/>
              </a:rPr>
              <a:t> lymph nodes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Lung carcinomas  bronchial lymph nodes </a:t>
            </a:r>
            <a:endParaRPr lang="en-US" dirty="0" smtClean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Characteristics of benign and malignant </a:t>
            </a:r>
            <a:r>
              <a:rPr lang="en-US" sz="4000" dirty="0" err="1" smtClean="0"/>
              <a:t>neoplasms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Hematogenous</a:t>
            </a:r>
            <a:r>
              <a:rPr lang="en-US" b="1" dirty="0" smtClean="0"/>
              <a:t> </a:t>
            </a:r>
            <a:r>
              <a:rPr lang="en-US" dirty="0" smtClean="0"/>
              <a:t>spread : </a:t>
            </a:r>
          </a:p>
          <a:p>
            <a:pPr lvl="1">
              <a:defRPr/>
            </a:pPr>
            <a:r>
              <a:rPr lang="en-US" dirty="0" smtClean="0"/>
              <a:t>favored by sarcomas</a:t>
            </a:r>
          </a:p>
          <a:p>
            <a:pPr lvl="1">
              <a:defRPr/>
            </a:pPr>
            <a:r>
              <a:rPr lang="en-US" dirty="0" smtClean="0"/>
              <a:t>Also used by carcinomas</a:t>
            </a:r>
          </a:p>
          <a:p>
            <a:pPr lvl="1">
              <a:defRPr/>
            </a:pPr>
            <a:r>
              <a:rPr lang="en-US" dirty="0" smtClean="0"/>
              <a:t>Veins are more commonly invaded</a:t>
            </a:r>
          </a:p>
          <a:p>
            <a:pPr lvl="1">
              <a:defRPr/>
            </a:pPr>
            <a:r>
              <a:rPr lang="en-US" dirty="0" smtClean="0"/>
              <a:t>The liver and lungs are the most frequently involved secondary sites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Characteristics of benign and malignant </a:t>
            </a:r>
            <a:r>
              <a:rPr lang="en-US" sz="4000" dirty="0" err="1" smtClean="0"/>
              <a:t>neoplasms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008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1525"/>
            <a:ext cx="8001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Epidemiology of </a:t>
            </a:r>
            <a:r>
              <a:rPr lang="en-US" dirty="0" err="1" smtClean="0"/>
              <a:t>Neoplasia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Characteristics of benign and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malignant </a:t>
            </a:r>
            <a:r>
              <a:rPr lang="en-US" dirty="0" err="1" smtClean="0"/>
              <a:t>neoplasms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Differentiation </a:t>
            </a:r>
            <a:r>
              <a:rPr lang="en-US" dirty="0"/>
              <a:t>and </a:t>
            </a:r>
            <a:r>
              <a:rPr lang="en-US" dirty="0" err="1" smtClean="0"/>
              <a:t>anaplasia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defRPr/>
            </a:pPr>
            <a:r>
              <a:rPr lang="en-US" dirty="0" smtClean="0"/>
              <a:t>Differentiation means : the extent to which the </a:t>
            </a:r>
            <a:r>
              <a:rPr lang="en-US" dirty="0" err="1" smtClean="0"/>
              <a:t>parenchymal</a:t>
            </a:r>
            <a:r>
              <a:rPr lang="en-US" dirty="0" smtClean="0"/>
              <a:t> cells of the tumor resemble their normal counterparts morphologically and functionally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Epidemiology of</a:t>
            </a:r>
            <a:br>
              <a:rPr lang="en-US" dirty="0" smtClean="0"/>
            </a:br>
            <a:r>
              <a:rPr lang="ar-SA" dirty="0" smtClean="0"/>
              <a:t>  </a:t>
            </a: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/>
              <a:t>Will help to discover aetiology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/>
              <a:t>Planning of preventive measures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/>
              <a:t>To know what is common and what is rare.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/>
              <a:t>Development of screening methods for early diagnosis</a:t>
            </a:r>
            <a:endParaRPr lang="en-US" b="1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7" descr="D:\SCContent\9781437717815\graphics\fullsize\S9781437717815-005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9598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Epidemiology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 smtClean="0"/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b="1" dirty="0"/>
              <a:t>Age</a:t>
            </a:r>
          </a:p>
          <a:p>
            <a:pPr marL="990600" lvl="1" indent="-533400" eaLnBrk="1" hangingPunct="1">
              <a:defRPr/>
            </a:pPr>
            <a:r>
              <a:rPr lang="en-US" b="1" dirty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b="1" dirty="0" err="1"/>
              <a:t>Aquired</a:t>
            </a:r>
            <a:r>
              <a:rPr lang="en-US" b="1" dirty="0"/>
              <a:t> </a:t>
            </a:r>
            <a:r>
              <a:rPr lang="en-US" b="1" dirty="0" err="1"/>
              <a:t>preneoplastic</a:t>
            </a:r>
            <a:r>
              <a:rPr lang="en-US" b="1" dirty="0"/>
              <a:t> disorders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Epidemiology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Rate of stomach carcinoma in Japan is seven times the rate in North America and Europe.</a:t>
            </a:r>
          </a:p>
          <a:p>
            <a:pPr lvl="1" eaLnBrk="1" hangingPunct="1">
              <a:defRPr/>
            </a:pPr>
            <a:r>
              <a:rPr lang="en-US" dirty="0" smtClean="0"/>
              <a:t>Breast carcinoma is five times higher in North America comparing to Japan</a:t>
            </a:r>
          </a:p>
          <a:p>
            <a:pPr lvl="1" eaLnBrk="1" hangingPunct="1">
              <a:defRPr/>
            </a:pPr>
            <a:r>
              <a:rPr lang="en-US" dirty="0" smtClean="0"/>
              <a:t>Liver cell carcinoma is more common in African populations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Epidemiology</a:t>
            </a:r>
            <a:br>
              <a:rPr lang="en-US" dirty="0" smtClean="0"/>
            </a:br>
            <a:r>
              <a:rPr lang="en-US" dirty="0" smtClean="0"/>
              <a:t>Geographic and Environmental factors: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ncer causes Is Stopping Angiogenesis The Key To Stopping Cancer?"/>
          <p:cNvPicPr>
            <a:picLocks noChangeAspect="1" noChangeArrowheads="1"/>
          </p:cNvPicPr>
          <p:nvPr/>
        </p:nvPicPr>
        <p:blipFill>
          <a:blip r:embed="rId2" cstate="print">
            <a:lum bright="2000" contrast="4000"/>
          </a:blip>
          <a:srcRect/>
          <a:stretch>
            <a:fillRect/>
          </a:stretch>
        </p:blipFill>
        <p:spPr bwMode="auto">
          <a:xfrm>
            <a:off x="1905000" y="1295400"/>
            <a:ext cx="5199063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Asbestos : </a:t>
            </a:r>
            <a:r>
              <a:rPr lang="en-US" dirty="0" err="1" smtClean="0"/>
              <a:t>mesothelioma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Smoking : lung cancer</a:t>
            </a:r>
          </a:p>
          <a:p>
            <a:pPr lvl="1" eaLnBrk="1" hangingPunct="1">
              <a:defRPr/>
            </a:pPr>
            <a:r>
              <a:rPr lang="en-US" dirty="0" smtClean="0"/>
              <a:t>Multiple sexual partners: cervical cancer</a:t>
            </a:r>
          </a:p>
          <a:p>
            <a:pPr lvl="1" eaLnBrk="1" hangingPunct="1">
              <a:defRPr/>
            </a:pPr>
            <a:r>
              <a:rPr lang="en-US" dirty="0" smtClean="0"/>
              <a:t>Fatty diets : colonic cancer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Please see table 5-2 </a:t>
            </a:r>
            <a:r>
              <a:rPr lang="en-US" dirty="0"/>
              <a:t>p</a:t>
            </a:r>
            <a:r>
              <a:rPr lang="en-US" dirty="0" smtClean="0"/>
              <a:t>age 171 for occupational cancers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12821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Geographic and Environmental factors: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sz="3200" b="1" dirty="0" smtClean="0"/>
              <a:t>Age</a:t>
            </a:r>
          </a:p>
          <a:p>
            <a:pPr lvl="1" eaLnBrk="1" hangingPunct="1">
              <a:defRPr/>
            </a:pPr>
            <a:r>
              <a:rPr lang="en-US" dirty="0" smtClean="0"/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Epidemiology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Generally, the frequency of cancer increases with age.</a:t>
            </a:r>
          </a:p>
          <a:p>
            <a:pPr lvl="1" eaLnBrk="1" hangingPunct="1">
              <a:defRPr/>
            </a:pPr>
            <a:r>
              <a:rPr lang="en-US" dirty="0" smtClean="0"/>
              <a:t>Most cancer mortality occurs between 55 and 75. </a:t>
            </a:r>
          </a:p>
          <a:p>
            <a:pPr lvl="1" eaLnBrk="1" hangingPunct="1">
              <a:defRPr/>
            </a:pPr>
            <a:r>
              <a:rPr lang="en-US" dirty="0" smtClean="0"/>
              <a:t>Cancer mortality is also increased during childhood</a:t>
            </a:r>
          </a:p>
          <a:p>
            <a:pPr lvl="1" eaLnBrk="1" hangingPunct="1">
              <a:defRPr/>
            </a:pPr>
            <a:r>
              <a:rPr lang="en-US" dirty="0" smtClean="0"/>
              <a:t>Most common tumors of children: Leukemia, tumors of CNS, Lymphomas, soft tissue and bone sarcomas. 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Epidemiology: Age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well differentiated = closely resemble their normal counterparts</a:t>
            </a:r>
          </a:p>
          <a:p>
            <a:pPr eaLnBrk="1" hangingPunct="1">
              <a:defRPr/>
            </a:pPr>
            <a:r>
              <a:rPr lang="en-US" dirty="0" smtClean="0"/>
              <a:t>Moderately differentiated</a:t>
            </a:r>
          </a:p>
          <a:p>
            <a:pPr eaLnBrk="1" hangingPunct="1">
              <a:defRPr/>
            </a:pPr>
            <a:r>
              <a:rPr lang="en-US" dirty="0" smtClean="0"/>
              <a:t>Poorly differentiated</a:t>
            </a:r>
          </a:p>
          <a:p>
            <a:pPr eaLnBrk="1" hangingPunct="1">
              <a:defRPr/>
            </a:pPr>
            <a:r>
              <a:rPr lang="en-US" dirty="0" smtClean="0"/>
              <a:t>Undifferentiated  ( </a:t>
            </a:r>
            <a:r>
              <a:rPr lang="en-US" dirty="0" err="1" smtClean="0"/>
              <a:t>Anaplasia</a:t>
            </a:r>
            <a:r>
              <a:rPr lang="en-US" dirty="0" smtClean="0"/>
              <a:t> 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Characteristics of benign and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malignant </a:t>
            </a:r>
            <a:r>
              <a:rPr lang="en-US" dirty="0" err="1" smtClean="0"/>
              <a:t>neoplasms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Differentiation </a:t>
            </a:r>
            <a:r>
              <a:rPr lang="en-US" dirty="0"/>
              <a:t>and </a:t>
            </a:r>
            <a:r>
              <a:rPr lang="en-US" dirty="0" err="1" smtClean="0"/>
              <a:t>anaplasia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b="1" dirty="0" smtClean="0"/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Epidemiology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dirty="0" err="1" smtClean="0"/>
              <a:t>Autosomal</a:t>
            </a:r>
            <a:r>
              <a:rPr lang="en-US" b="1" dirty="0" smtClean="0"/>
              <a:t> dominant cancer syndromes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b="1" dirty="0" err="1" smtClean="0"/>
              <a:t>Autosomal</a:t>
            </a:r>
            <a:r>
              <a:rPr lang="en-US" b="1" dirty="0" smtClean="0"/>
              <a:t> Recessive Syndromes of Defective DNA Repair</a:t>
            </a:r>
          </a:p>
          <a:p>
            <a:pPr lvl="1" eaLnBrk="1" hangingPunct="1">
              <a:defRPr/>
            </a:pPr>
            <a:r>
              <a:rPr lang="en-US" b="1" dirty="0" smtClean="0"/>
              <a:t>Familial Cancers of Uncertain Inheritance</a:t>
            </a:r>
            <a:endParaRPr lang="en-US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Epidemiology: </a:t>
            </a:r>
            <a:r>
              <a:rPr lang="en-US" sz="4400" dirty="0" smtClean="0"/>
              <a:t>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Autosomal</a:t>
            </a:r>
            <a:r>
              <a:rPr lang="en-US" b="1" dirty="0" smtClean="0"/>
              <a:t> dominant cancer syndromes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Inheritance of a single mutant gene greatly increases the risk of developing neoplasm</a:t>
            </a:r>
          </a:p>
          <a:p>
            <a:pPr lvl="1" eaLnBrk="1" hangingPunct="1">
              <a:defRPr/>
            </a:pPr>
            <a:r>
              <a:rPr lang="en-US" dirty="0" smtClean="0"/>
              <a:t>E.g. Retinoblastoma in children : </a:t>
            </a:r>
          </a:p>
          <a:p>
            <a:pPr lvl="2" eaLnBrk="1" hangingPunct="1">
              <a:defRPr/>
            </a:pPr>
            <a:r>
              <a:rPr lang="en-US" dirty="0" smtClean="0"/>
              <a:t>40% of </a:t>
            </a:r>
            <a:r>
              <a:rPr lang="en-US" dirty="0" err="1" smtClean="0"/>
              <a:t>Retinoblastomas</a:t>
            </a:r>
            <a:r>
              <a:rPr lang="en-US" dirty="0" smtClean="0"/>
              <a:t> are familial</a:t>
            </a:r>
          </a:p>
          <a:p>
            <a:pPr lvl="2" eaLnBrk="1" hangingPunct="1">
              <a:defRPr/>
            </a:pPr>
            <a:r>
              <a:rPr lang="en-US" dirty="0" smtClean="0"/>
              <a:t>carriers of the gene have 10000 fold increase in the risk of developing Retinoblastoma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Epidemiology: </a:t>
            </a:r>
            <a:r>
              <a:rPr lang="en-US" sz="4400" dirty="0" smtClean="0"/>
              <a:t>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483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13374"/>
                <a:gridCol w="271622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CA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Inherited Predisposition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Gene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Retinoblastoma</a:t>
                      </a:r>
                      <a:endParaRPr lang="ar-SA" sz="1000" dirty="0" smtClean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i="1" dirty="0" smtClean="0">
                          <a:solidFill>
                            <a:srgbClr val="000000"/>
                          </a:solidFill>
                          <a:latin typeface="Arial"/>
                        </a:rPr>
                        <a:t>RB</a:t>
                      </a:r>
                      <a:endParaRPr lang="en-CA" sz="800" i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Li-</a:t>
                      </a:r>
                      <a:r>
                        <a:rPr lang="en-CA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Fraumeni</a:t>
                      </a:r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syndrome (various tumors)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TP53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Melanoma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p16INK4A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Familial </a:t>
                      </a:r>
                      <a:r>
                        <a:rPr lang="en-CA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adenomatous</a:t>
                      </a:r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polyposis</a:t>
                      </a:r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/colon cancer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APC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Breast and ovarian tumors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BRCA1, BRCA2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 endocrine </a:t>
                      </a:r>
                      <a:r>
                        <a:rPr lang="en-CA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neoplasia</a:t>
                      </a:r>
                      <a:r>
                        <a:rPr lang="en-C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and 2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CA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MEN1, RET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Epidemiology: </a:t>
            </a:r>
            <a:r>
              <a:rPr lang="en-US" sz="4400" dirty="0" smtClean="0"/>
              <a:t>Heredity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910461"/>
            <a:ext cx="58326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Aquired</a:t>
            </a:r>
            <a:r>
              <a:rPr lang="en-US" b="1" dirty="0" smtClean="0"/>
              <a:t> </a:t>
            </a:r>
            <a:r>
              <a:rPr lang="en-US" b="1" dirty="0" err="1" smtClean="0"/>
              <a:t>preneoplastic</a:t>
            </a:r>
            <a:r>
              <a:rPr lang="en-US" b="1" dirty="0" smtClean="0"/>
              <a:t> disorders:</a:t>
            </a:r>
          </a:p>
          <a:p>
            <a:pPr algn="ctr"/>
            <a:r>
              <a:rPr lang="en-CA" dirty="0" smtClean="0"/>
              <a:t>Examples of </a:t>
            </a:r>
            <a:r>
              <a:rPr lang="en-CA" dirty="0" err="1" smtClean="0"/>
              <a:t>Autosomal</a:t>
            </a:r>
            <a:r>
              <a:rPr lang="en-CA" dirty="0" smtClean="0"/>
              <a:t> Dominant Cancer Syndromes</a:t>
            </a:r>
            <a:endParaRPr lang="ar-S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Heredity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i="1" dirty="0" err="1" smtClean="0"/>
              <a:t>Autosomal</a:t>
            </a:r>
            <a:r>
              <a:rPr lang="en-US" b="1" i="1" dirty="0" smtClean="0"/>
              <a:t> Recessive Syndromes of Defective DNA </a:t>
            </a:r>
            <a:r>
              <a:rPr lang="en-US" b="1" i="1" dirty="0" err="1" smtClean="0"/>
              <a:t>Repair</a:t>
            </a:r>
            <a:r>
              <a:rPr lang="en-US" dirty="0" err="1" smtClean="0"/>
              <a:t>ir</a:t>
            </a:r>
            <a:r>
              <a:rPr lang="en-US" dirty="0" smtClean="0"/>
              <a:t> :</a:t>
            </a:r>
          </a:p>
          <a:p>
            <a:pPr lvl="2" eaLnBrk="1" hangingPunct="1">
              <a:defRPr/>
            </a:pPr>
            <a:r>
              <a:rPr lang="en-US" dirty="0" smtClean="0"/>
              <a:t>Small group of </a:t>
            </a:r>
            <a:r>
              <a:rPr lang="en-US" dirty="0" err="1" smtClean="0"/>
              <a:t>autosomal</a:t>
            </a:r>
            <a:r>
              <a:rPr lang="en-US" dirty="0" smtClean="0"/>
              <a:t> recessive disorders</a:t>
            </a:r>
          </a:p>
          <a:p>
            <a:pPr lvl="2" eaLnBrk="1" hangingPunct="1">
              <a:defRPr/>
            </a:pPr>
            <a:r>
              <a:rPr lang="en-US" dirty="0" smtClean="0"/>
              <a:t>Characterized by DNA instability</a:t>
            </a:r>
          </a:p>
          <a:p>
            <a:pPr lvl="2" eaLnBrk="1" hangingPunct="1">
              <a:defRPr/>
            </a:pPr>
            <a:r>
              <a:rPr lang="en-US" dirty="0" smtClean="0"/>
              <a:t>E.g. </a:t>
            </a:r>
            <a:r>
              <a:rPr lang="en-US" dirty="0" err="1" smtClean="0"/>
              <a:t>xeroderma</a:t>
            </a:r>
            <a:r>
              <a:rPr lang="en-US" dirty="0" smtClean="0"/>
              <a:t> </a:t>
            </a:r>
            <a:r>
              <a:rPr lang="en-US" dirty="0" err="1" smtClean="0"/>
              <a:t>pigmentosum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Epidemiology: </a:t>
            </a:r>
            <a:r>
              <a:rPr lang="en-US" sz="4400" dirty="0" smtClean="0"/>
              <a:t>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Heredity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Familial Cancers of Uncertain Inheritance</a:t>
            </a:r>
          </a:p>
          <a:p>
            <a:pPr lvl="1" eaLnBrk="1" hangingPunct="1">
              <a:defRPr/>
            </a:pPr>
            <a:r>
              <a:rPr lang="en-US" dirty="0" smtClean="0"/>
              <a:t>All common types of cancers occur in familial form</a:t>
            </a:r>
          </a:p>
          <a:p>
            <a:pPr lvl="1" eaLnBrk="1" hangingPunct="1">
              <a:defRPr/>
            </a:pPr>
            <a:r>
              <a:rPr lang="en-US" dirty="0" smtClean="0"/>
              <a:t>E.g. breast, colon, ovary, brain</a:t>
            </a:r>
          </a:p>
          <a:p>
            <a:pPr lvl="1" eaLnBrk="1" hangingPunct="1">
              <a:defRPr/>
            </a:pPr>
            <a:r>
              <a:rPr lang="en-US" dirty="0" smtClean="0"/>
              <a:t>Familial cancers usually have unique features:</a:t>
            </a:r>
          </a:p>
          <a:p>
            <a:pPr lvl="2" eaLnBrk="1" hangingPunct="1">
              <a:defRPr/>
            </a:pPr>
            <a:r>
              <a:rPr lang="en-US" dirty="0" smtClean="0"/>
              <a:t>Start at early age</a:t>
            </a:r>
          </a:p>
          <a:p>
            <a:pPr lvl="2" eaLnBrk="1" hangingPunct="1">
              <a:defRPr/>
            </a:pPr>
            <a:r>
              <a:rPr lang="en-US" dirty="0" smtClean="0"/>
              <a:t>Multiple or bilateral</a:t>
            </a:r>
          </a:p>
          <a:p>
            <a:pPr lvl="2" eaLnBrk="1" hangingPunct="1">
              <a:defRPr/>
            </a:pPr>
            <a:r>
              <a:rPr lang="en-US" dirty="0" smtClean="0"/>
              <a:t>Two or more relatives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Epidemiology: </a:t>
            </a:r>
            <a:r>
              <a:rPr lang="en-US" sz="4400" dirty="0" smtClean="0"/>
              <a:t>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dirty="0" smtClean="0"/>
              <a:t>Heredity</a:t>
            </a:r>
          </a:p>
          <a:p>
            <a:pPr lvl="1" eaLnBrk="1" hangingPunct="1">
              <a:defRPr/>
            </a:pPr>
            <a:r>
              <a:rPr lang="en-US" sz="3200" b="1" dirty="0" err="1" smtClean="0"/>
              <a:t>Aquired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preneoplastic</a:t>
            </a:r>
            <a:r>
              <a:rPr lang="en-US" sz="3200" b="1" dirty="0" smtClean="0"/>
              <a:t> disorders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24" y="1600200"/>
            <a:ext cx="8229600" cy="4525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dirty="0" smtClean="0"/>
              <a:t>Some Clinical conditions that predispose to cancer</a:t>
            </a:r>
          </a:p>
          <a:p>
            <a:pPr lvl="2" eaLnBrk="1" hangingPunct="1">
              <a:defRPr/>
            </a:pPr>
            <a:r>
              <a:rPr lang="en-US" sz="2800" b="1" dirty="0" smtClean="0"/>
              <a:t>Dysplastic bronchial mucosa in smokers</a:t>
            </a:r>
            <a:r>
              <a:rPr lang="en-US" sz="2800" b="1" dirty="0" smtClean="0">
                <a:sym typeface="Wingdings" pitchFamily="2" charset="2"/>
              </a:rPr>
              <a:t> lung carcinoma</a:t>
            </a:r>
            <a:endParaRPr lang="en-US" sz="2800" b="1" dirty="0" smtClean="0"/>
          </a:p>
          <a:p>
            <a:pPr lvl="2" eaLnBrk="1" hangingPunct="1">
              <a:defRPr/>
            </a:pPr>
            <a:r>
              <a:rPr lang="en-US" sz="2800" b="1" dirty="0" smtClean="0"/>
              <a:t>Liver cirrhosis </a:t>
            </a:r>
            <a:r>
              <a:rPr lang="en-US" sz="2800" b="1" dirty="0" smtClean="0">
                <a:sym typeface="Wingdings" pitchFamily="2" charset="2"/>
              </a:rPr>
              <a:t> liver cell carcinoma</a:t>
            </a:r>
            <a:r>
              <a:rPr lang="en-US" sz="2800" b="1" dirty="0" smtClean="0"/>
              <a:t> </a:t>
            </a:r>
          </a:p>
          <a:p>
            <a:pPr lvl="2" eaLnBrk="1" hangingPunct="1">
              <a:defRPr/>
            </a:pPr>
            <a:r>
              <a:rPr lang="en-US" sz="2800" b="1" dirty="0" smtClean="0"/>
              <a:t>Margins of chronic skin fistula 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n-US" sz="2800" b="1" dirty="0" err="1">
                <a:sym typeface="Wingdings" pitchFamily="2" charset="2"/>
              </a:rPr>
              <a:t>S</a:t>
            </a:r>
            <a:r>
              <a:rPr lang="en-US" sz="2800" b="1" dirty="0" err="1" smtClean="0">
                <a:sym typeface="Wingdings" pitchFamily="2" charset="2"/>
              </a:rPr>
              <a:t>quamous</a:t>
            </a:r>
            <a:r>
              <a:rPr lang="en-US" sz="2800" b="1" dirty="0" smtClean="0">
                <a:sym typeface="Wingdings" pitchFamily="2" charset="2"/>
              </a:rPr>
              <a:t> cell carcinoma</a:t>
            </a:r>
            <a:endParaRPr lang="en-US" sz="2800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Epidemiology: </a:t>
            </a:r>
          </a:p>
          <a:p>
            <a:pPr algn="ctr">
              <a:spcBef>
                <a:spcPct val="0"/>
              </a:spcBef>
            </a:pPr>
            <a:r>
              <a:rPr lang="en-US" sz="4400" b="1" dirty="0" smtClean="0"/>
              <a:t>Acquired </a:t>
            </a:r>
            <a:r>
              <a:rPr lang="en-US" sz="4400" b="1" dirty="0" err="1" smtClean="0"/>
              <a:t>preneoplastic</a:t>
            </a:r>
            <a:r>
              <a:rPr lang="en-US" sz="4400" b="1" dirty="0" smtClean="0"/>
              <a:t> disorders 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Summary of Epidemiology of Cancer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incidence of cancer varies with age (most common at the two extremes of age), race, geographic factors (results mostly from different environmental exposures), and genetic backgrounds.</a:t>
            </a:r>
          </a:p>
          <a:p>
            <a:r>
              <a:rPr lang="en-US" dirty="0" smtClean="0"/>
              <a:t>Most cancers are sporadic, but some are familial. Predisposition to hereditary cancers may be </a:t>
            </a:r>
            <a:r>
              <a:rPr lang="en-US" dirty="0" err="1" smtClean="0"/>
              <a:t>autosomal</a:t>
            </a:r>
            <a:r>
              <a:rPr lang="en-US" dirty="0" smtClean="0"/>
              <a:t> dominant or </a:t>
            </a:r>
            <a:r>
              <a:rPr lang="en-US" dirty="0" err="1" smtClean="0"/>
              <a:t>autosomal</a:t>
            </a:r>
            <a:r>
              <a:rPr lang="en-US" dirty="0" smtClean="0"/>
              <a:t> recessive.</a:t>
            </a:r>
          </a:p>
          <a:p>
            <a:r>
              <a:rPr lang="en-US" dirty="0" smtClean="0"/>
              <a:t>Familial cancers tend to be bilateral and arise earlier in life than their sporadic counterparts.</a:t>
            </a:r>
          </a:p>
          <a:p>
            <a:r>
              <a:rPr lang="en-US" dirty="0" smtClean="0"/>
              <a:t>Some acquired diseases (</a:t>
            </a:r>
            <a:r>
              <a:rPr lang="en-US" dirty="0" err="1" smtClean="0"/>
              <a:t>preneoplastic</a:t>
            </a:r>
            <a:r>
              <a:rPr lang="en-US" dirty="0" smtClean="0"/>
              <a:t> disorders) are known to be associated with an increased risk for development of cancer.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tumors = well differentiated</a:t>
            </a:r>
          </a:p>
          <a:p>
            <a:pPr eaLnBrk="1" hangingPunct="1">
              <a:defRPr/>
            </a:pPr>
            <a:r>
              <a:rPr lang="en-US" dirty="0" smtClean="0"/>
              <a:t>Malignant tumors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well differentiated -----&gt; </a:t>
            </a:r>
            <a:r>
              <a:rPr lang="en-US" dirty="0" err="1" smtClean="0"/>
              <a:t>anaplastic</a:t>
            </a:r>
            <a:endParaRPr lang="en-US" dirty="0" smtClean="0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Characteristics of benign and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malignant </a:t>
            </a:r>
            <a:r>
              <a:rPr lang="en-US" dirty="0" err="1" smtClean="0"/>
              <a:t>neoplasms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Differentiation </a:t>
            </a:r>
            <a:r>
              <a:rPr lang="en-US" dirty="0"/>
              <a:t>and </a:t>
            </a:r>
            <a:r>
              <a:rPr lang="en-US" dirty="0" err="1" smtClean="0"/>
              <a:t>anaplasia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2500"/>
            <a:ext cx="7467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8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00113"/>
            <a:ext cx="7467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1293</Words>
  <Application>Microsoft Office PowerPoint</Application>
  <PresentationFormat>On-screen Show (4:3)</PresentationFormat>
  <Paragraphs>265</Paragraphs>
  <Slides>58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Neoplasia Lecture 2 </vt:lpstr>
      <vt:lpstr>Objectives</vt:lpstr>
      <vt:lpstr>Characteristics of benign and malignant neoplasms</vt:lpstr>
      <vt:lpstr> Characteristics of benign and  malignant neoplasms 1. Differentiation and anaplasia  </vt:lpstr>
      <vt:lpstr> Characteristics of benign and  malignant neoplasms 1. Differentiation and anaplasia  </vt:lpstr>
      <vt:lpstr> Characteristics of benign and  malignant neoplasms 1. Differentiation and anaplasia  </vt:lpstr>
      <vt:lpstr>Slide 7</vt:lpstr>
      <vt:lpstr>Slide 8</vt:lpstr>
      <vt:lpstr>Slide 9</vt:lpstr>
      <vt:lpstr> Characteristics of benign and  malignant neoplasms 1. Differentiation and anaplasia  </vt:lpstr>
      <vt:lpstr>Slide 11</vt:lpstr>
      <vt:lpstr>Dysplasia</vt:lpstr>
      <vt:lpstr>Neoplasia</vt:lpstr>
      <vt:lpstr>Slide 14</vt:lpstr>
      <vt:lpstr>Neoplasia</vt:lpstr>
      <vt:lpstr>Slide 16</vt:lpstr>
      <vt:lpstr>Slide 17</vt:lpstr>
      <vt:lpstr>Dysplasia  </vt:lpstr>
      <vt:lpstr>Dysplasia  </vt:lpstr>
      <vt:lpstr>Dysplasia  (cervical  pap smear)</vt:lpstr>
      <vt:lpstr>Dysplasia</vt:lpstr>
      <vt:lpstr>Dysplasia</vt:lpstr>
      <vt:lpstr>Dysplasia  Carcinoma in situ</vt:lpstr>
      <vt:lpstr>Squamous cell Carcinoma  Uterine Cervix</vt:lpstr>
      <vt:lpstr>Characteristics of benign and malignant neoplasms</vt:lpstr>
      <vt:lpstr> Characteristics of benign and malignant neoplasms Rate of growth </vt:lpstr>
      <vt:lpstr>Characteristics of benign and malignant neoplasms</vt:lpstr>
      <vt:lpstr>Characteristics of benign and malignant neoplasms Local invasion</vt:lpstr>
      <vt:lpstr>Slide 29</vt:lpstr>
      <vt:lpstr>Slide 30</vt:lpstr>
      <vt:lpstr>Characteristics of benign and malignant neoplasms</vt:lpstr>
      <vt:lpstr>Characteristics of benign and malignant neoplasms  Metastasis</vt:lpstr>
      <vt:lpstr>Slide 33</vt:lpstr>
      <vt:lpstr>Characteristics of benign and malignant neoplasms  Metastasis</vt:lpstr>
      <vt:lpstr>Characteristics of benign and malignant neoplasms  Metastasis</vt:lpstr>
      <vt:lpstr>Characteristics of benign and malignant neoplasms  Metastasis</vt:lpstr>
      <vt:lpstr>Characteristics of benign and malignant neoplasms  Metastasis</vt:lpstr>
      <vt:lpstr>Slide 38</vt:lpstr>
      <vt:lpstr>Epidemiology of Neoplasia</vt:lpstr>
      <vt:lpstr>Epidemiology of   Neoplasia</vt:lpstr>
      <vt:lpstr>Epidemiology</vt:lpstr>
      <vt:lpstr>Slide 42</vt:lpstr>
      <vt:lpstr>Slide 43</vt:lpstr>
      <vt:lpstr>Epidemiology</vt:lpstr>
      <vt:lpstr>Epidemiology Geographic and Environmental factors:</vt:lpstr>
      <vt:lpstr>Slide 46</vt:lpstr>
      <vt:lpstr>Neoplasia</vt:lpstr>
      <vt:lpstr>Epidemiology</vt:lpstr>
      <vt:lpstr>Neoplasia</vt:lpstr>
      <vt:lpstr>Epidemiology</vt:lpstr>
      <vt:lpstr>Slide 51</vt:lpstr>
      <vt:lpstr>Epidemiology: Heredity</vt:lpstr>
      <vt:lpstr>Epidemiology: Heredity</vt:lpstr>
      <vt:lpstr>Heredity</vt:lpstr>
      <vt:lpstr>Heredity</vt:lpstr>
      <vt:lpstr>Slide 56</vt:lpstr>
      <vt:lpstr>Neoplasia</vt:lpstr>
      <vt:lpstr>Summary of Epidemiology of Cancer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9</cp:revision>
  <dcterms:created xsi:type="dcterms:W3CDTF">2013-10-27T13:58:07Z</dcterms:created>
  <dcterms:modified xsi:type="dcterms:W3CDTF">2014-11-08T19:51:39Z</dcterms:modified>
</cp:coreProperties>
</file>