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32"/>
  </p:notesMasterIdLst>
  <p:sldIdLst>
    <p:sldId id="275" r:id="rId3"/>
    <p:sldId id="357" r:id="rId4"/>
    <p:sldId id="308" r:id="rId5"/>
    <p:sldId id="309" r:id="rId6"/>
    <p:sldId id="358" r:id="rId7"/>
    <p:sldId id="310" r:id="rId8"/>
    <p:sldId id="311" r:id="rId9"/>
    <p:sldId id="312" r:id="rId10"/>
    <p:sldId id="359" r:id="rId11"/>
    <p:sldId id="313" r:id="rId12"/>
    <p:sldId id="314" r:id="rId13"/>
    <p:sldId id="315" r:id="rId14"/>
    <p:sldId id="316" r:id="rId15"/>
    <p:sldId id="317" r:id="rId16"/>
    <p:sldId id="318" r:id="rId17"/>
    <p:sldId id="360" r:id="rId18"/>
    <p:sldId id="320" r:id="rId19"/>
    <p:sldId id="323" r:id="rId20"/>
    <p:sldId id="321" r:id="rId21"/>
    <p:sldId id="322" r:id="rId22"/>
    <p:sldId id="361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727" autoAdjust="0"/>
  </p:normalViewPr>
  <p:slideViewPr>
    <p:cSldViewPr>
      <p:cViewPr varScale="1">
        <p:scale>
          <a:sx n="44" d="100"/>
          <a:sy n="44" d="100"/>
        </p:scale>
        <p:origin x="-90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447B43-3DC7-45D5-BA23-6E7FE2295890}" type="datetimeFigureOut">
              <a:rPr lang="ar-SA" smtClean="0"/>
              <a:pPr/>
              <a:t>16/01/1436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A189424-B569-4366-BB70-433D5815C40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89424-B569-4366-BB70-433D5815C40C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89424-B569-4366-BB70-433D5815C40C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FF473-35FE-489E-A70E-42AB58DD6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901E9-1E85-41F5-A701-83685A8A4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23CC1-C282-4399-BDED-FF9D7B0E4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400AB-E0A1-4BEF-9A80-1A1C94C07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AA95-7CC8-432A-8DBF-7B9B874C4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95976-5DA8-43D5-953E-DD2D8401D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54391-451B-4D83-A44E-C8DB2E37E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89A4-E5AC-4455-B6FA-9FCAC550A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4CE4F-9E34-4844-9DA3-568B08829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BB336-3E8D-457E-859D-13D8EF486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8E09D-57D4-4DAF-AC9E-3290AE9AC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BB2D8-0CBF-4130-A72A-A02FC415D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3E92A-2313-426C-9176-EB8FA3D0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5E306-1775-48EA-9316-DA291DF44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D05A-EF69-4B64-B0D0-87ABF45D4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BB0D-6BEE-4937-8073-2E481B7F1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AF84E-10B2-4EC3-BA1C-C42F2155B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3DBC-43D1-450B-A039-04E119B0A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E51AC-44EE-4F01-BA8B-6BCF3CC3E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3160F-4262-436F-BDD1-FB8ED6363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C14AA-6326-438A-A635-CAB7C32AB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BC69C-3515-43E7-A534-1683A29E3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B98A-A10E-4469-9DCA-FBFEA77D6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D68F89-C7B9-4649-A283-4C6288246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1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DF383F1-C93B-4903-A4DF-D57612F64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NEOPLASIA</a:t>
            </a:r>
            <a:br>
              <a:rPr lang="en-US" sz="4800" dirty="0" smtClean="0"/>
            </a:br>
            <a:r>
              <a:rPr lang="en-US" sz="4000" dirty="0" smtClean="0"/>
              <a:t>Lecture </a:t>
            </a:r>
            <a:r>
              <a:rPr lang="en-US" sz="4000" dirty="0" smtClean="0"/>
              <a:t>3</a:t>
            </a:r>
            <a:endParaRPr lang="en-US" sz="4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 smtClean="0"/>
              <a:t>Arafah</a:t>
            </a:r>
            <a:r>
              <a:rPr lang="en-US" dirty="0" smtClean="0"/>
              <a:t>, MD, KSFP</a:t>
            </a:r>
            <a:endParaRPr lang="en-US" dirty="0"/>
          </a:p>
          <a:p>
            <a:pPr eaLnBrk="1" hangingPunct="1">
              <a:defRPr/>
            </a:pP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M.D, FRCPC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2514600"/>
            <a:ext cx="45720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800" dirty="0" smtClean="0"/>
              <a:t>ETIOLOGY OF CANCER: CARCINOGENIC AGENTS</a:t>
            </a:r>
            <a:endParaRPr lang="ar-SA" sz="2800" dirty="0"/>
          </a:p>
        </p:txBody>
      </p:sp>
      <p:sp>
        <p:nvSpPr>
          <p:cNvPr id="7" name="Rectangle 6"/>
          <p:cNvSpPr/>
          <p:nvPr/>
        </p:nvSpPr>
        <p:spPr>
          <a:xfrm>
            <a:off x="3429000" y="5562600"/>
            <a:ext cx="2514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Foundation block </a:t>
            </a:r>
            <a:r>
              <a:rPr lang="en-US" dirty="0" smtClean="0"/>
              <a:t>2014 </a:t>
            </a:r>
            <a:r>
              <a:rPr lang="en-US" dirty="0" smtClean="0"/>
              <a:t>Pathology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Chemical Carcinogens</a:t>
            </a:r>
            <a:endParaRPr lang="en-US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Mechanism of action of chemical carcinogens:</a:t>
            </a:r>
          </a:p>
          <a:p>
            <a:pPr lvl="1" eaLnBrk="1" hangingPunct="1">
              <a:defRPr/>
            </a:pPr>
            <a:r>
              <a:rPr lang="en-US" dirty="0" smtClean="0"/>
              <a:t>Most of them are mutagenic. i.e. cause mutations</a:t>
            </a:r>
          </a:p>
          <a:p>
            <a:pPr lvl="1" eaLnBrk="1" hangingPunct="1">
              <a:defRPr/>
            </a:pPr>
            <a:r>
              <a:rPr lang="en-US" dirty="0" smtClean="0"/>
              <a:t>RAS and  P53 are common targets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Radiation Carcinogenesis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UV rays of sunlight</a:t>
            </a:r>
          </a:p>
          <a:p>
            <a:pPr lvl="1" eaLnBrk="1" hangingPunct="1">
              <a:defRPr/>
            </a:pPr>
            <a:r>
              <a:rPr lang="en-US" dirty="0" smtClean="0"/>
              <a:t>X-rays</a:t>
            </a:r>
          </a:p>
          <a:p>
            <a:pPr lvl="1" eaLnBrk="1" hangingPunct="1">
              <a:defRPr/>
            </a:pPr>
            <a:r>
              <a:rPr lang="en-US" dirty="0" smtClean="0"/>
              <a:t>Nuclear radiation</a:t>
            </a:r>
          </a:p>
          <a:p>
            <a:pPr lvl="1" eaLnBrk="1" hangingPunct="1">
              <a:defRPr/>
            </a:pPr>
            <a:r>
              <a:rPr lang="en-US" dirty="0" smtClean="0"/>
              <a:t>Therapeutic irradiations</a:t>
            </a:r>
          </a:p>
          <a:p>
            <a:pPr eaLnBrk="1" hangingPunct="1">
              <a:defRPr/>
            </a:pPr>
            <a:r>
              <a:rPr lang="en-US" dirty="0" smtClean="0"/>
              <a:t>Radiation has mutagenic effects: chromosomes breakage, translocations, and point mutations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Radiation Carcinogenesis</a:t>
            </a:r>
            <a:endParaRPr lang="en-US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UV rays of sunlight :</a:t>
            </a:r>
          </a:p>
          <a:p>
            <a:pPr lvl="1" eaLnBrk="1" hangingPunct="1">
              <a:defRPr/>
            </a:pPr>
            <a:r>
              <a:rPr lang="en-US" dirty="0" smtClean="0"/>
              <a:t>Can cause skin cancers: melanoma, squamous cell carcinoma, and basal cell carcinoma</a:t>
            </a:r>
          </a:p>
          <a:p>
            <a:pPr lvl="1" eaLnBrk="1" hangingPunct="1">
              <a:defRPr/>
            </a:pPr>
            <a:r>
              <a:rPr lang="en-US" dirty="0" smtClean="0"/>
              <a:t>It is capable to damage DNA </a:t>
            </a:r>
          </a:p>
          <a:p>
            <a:pPr lvl="1" eaLnBrk="1" hangingPunct="1">
              <a:defRPr/>
            </a:pPr>
            <a:r>
              <a:rPr lang="en-US" dirty="0" smtClean="0"/>
              <a:t>With extensive exposure to sunlight, the repair system is overwhelmed</a:t>
            </a:r>
            <a:r>
              <a:rPr lang="en-US" dirty="0" smtClean="0">
                <a:sym typeface="Wingdings" pitchFamily="2" charset="2"/>
              </a:rPr>
              <a:t> skin cancer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They cause mutations in  P53 gene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Viral and Microbial oncogenesis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3200" smtClean="0"/>
              <a:t>DNA viruses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3200" smtClean="0"/>
              <a:t>RNA viruses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3200" smtClean="0"/>
              <a:t>other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</a:t>
            </a:r>
            <a:endParaRPr lang="en-US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carry genes that induce cell replication as part of the viral life cycle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host cell has endogenous genes that  maintain  the normal cell-cycle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 Viral infection mimics or blocks these normal cellular signals necessary for growth regulation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</a:t>
            </a:r>
            <a:endParaRPr lang="en-US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RNA </a:t>
            </a:r>
            <a:r>
              <a:rPr lang="en-US" b="1" dirty="0" err="1" smtClean="0"/>
              <a:t>Oncogenic</a:t>
            </a:r>
            <a:r>
              <a:rPr lang="en-US" b="1" dirty="0" smtClean="0"/>
              <a:t> viruses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Human T-Cell Leukemia Virus type 1 (HTLV-1)</a:t>
            </a:r>
          </a:p>
          <a:p>
            <a:pPr algn="just" eaLnBrk="1" hangingPunct="1">
              <a:lnSpc>
                <a:spcPct val="120000"/>
              </a:lnSpc>
              <a:buClr>
                <a:srgbClr val="A1F7C4"/>
              </a:buClr>
              <a:buFontTx/>
              <a:buChar char="•"/>
              <a:defRPr/>
            </a:pPr>
            <a:r>
              <a:rPr lang="en-US" sz="2400" dirty="0" smtClean="0"/>
              <a:t>RNA retrovirus targets / transforms T-cells</a:t>
            </a:r>
          </a:p>
          <a:p>
            <a:pPr algn="just" eaLnBrk="1" hangingPunct="1">
              <a:lnSpc>
                <a:spcPct val="120000"/>
              </a:lnSpc>
              <a:buClr>
                <a:srgbClr val="A1F7C4"/>
              </a:buClr>
              <a:buFontTx/>
              <a:buChar char="•"/>
              <a:defRPr/>
            </a:pPr>
            <a:r>
              <a:rPr lang="en-US" sz="2400" dirty="0" smtClean="0"/>
              <a:t>causes T-Cell leukemia/Lymphoma </a:t>
            </a:r>
          </a:p>
          <a:p>
            <a:pPr algn="just" eaLnBrk="1" hangingPunct="1">
              <a:lnSpc>
                <a:spcPct val="120000"/>
              </a:lnSpc>
              <a:buClr>
                <a:srgbClr val="A1F7C4"/>
              </a:buClr>
              <a:buFontTx/>
              <a:buChar char="•"/>
              <a:defRPr/>
            </a:pPr>
            <a:r>
              <a:rPr lang="en-US" sz="2400" dirty="0" smtClean="0"/>
              <a:t>Endemic in Japan and Caribbean</a:t>
            </a:r>
          </a:p>
          <a:p>
            <a:pPr algn="just" eaLnBrk="1" hangingPunct="1">
              <a:lnSpc>
                <a:spcPct val="120000"/>
              </a:lnSpc>
              <a:buClr>
                <a:srgbClr val="A1F7C4"/>
              </a:buClr>
              <a:buFontTx/>
              <a:buChar char="•"/>
              <a:defRPr/>
            </a:pPr>
            <a:r>
              <a:rPr lang="en-US" sz="2400" dirty="0" smtClean="0"/>
              <a:t>Transmitted like HIV but only 1% of infected develop T-Cell leukemia/Lymphoma </a:t>
            </a:r>
          </a:p>
          <a:p>
            <a:pPr algn="just" eaLnBrk="1" hangingPunct="1">
              <a:lnSpc>
                <a:spcPct val="120000"/>
              </a:lnSpc>
              <a:buClr>
                <a:srgbClr val="A1F7C4"/>
              </a:buClr>
              <a:buFontTx/>
              <a:buChar char="•"/>
              <a:defRPr/>
            </a:pPr>
            <a:r>
              <a:rPr lang="en-US" sz="2400" dirty="0" smtClean="0"/>
              <a:t>20-30 year latent period</a:t>
            </a:r>
          </a:p>
          <a:p>
            <a:pPr eaLnBrk="1" hangingPunct="1">
              <a:defRPr/>
            </a:pPr>
            <a:r>
              <a:rPr lang="en-US" sz="2400" dirty="0" smtClean="0"/>
              <a:t>No cure or vaccine </a:t>
            </a:r>
          </a:p>
          <a:p>
            <a:pPr eaLnBrk="1" hangingPunct="1">
              <a:defRPr/>
            </a:pPr>
            <a:r>
              <a:rPr lang="en-US" sz="2400" dirty="0" smtClean="0"/>
              <a:t>Treatment : chemotherapy with common relapse</a:t>
            </a:r>
          </a:p>
          <a:p>
            <a:pPr algn="just" eaLnBrk="1" hangingPunct="1">
              <a:lnSpc>
                <a:spcPct val="120000"/>
              </a:lnSpc>
              <a:buClr>
                <a:srgbClr val="A1F7C4"/>
              </a:buClr>
              <a:buFontTx/>
              <a:buChar char="•"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7" descr="D:\SCContent\9781437717815\graphics\fullsize\S9781437717815-005-f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2277"/>
            <a:ext cx="6172200" cy="6689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</a:t>
            </a:r>
            <a:endParaRPr lang="en-US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DNA </a:t>
            </a:r>
            <a:r>
              <a:rPr lang="en-US" b="1" dirty="0" err="1" smtClean="0"/>
              <a:t>Oncogenic</a:t>
            </a:r>
            <a:r>
              <a:rPr lang="en-US" b="1" dirty="0" smtClean="0"/>
              <a:t> Viruses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virus DNA forms stable association with host’s DNA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transcribed viral DNA transforms host cell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Examples: 	Human </a:t>
            </a:r>
            <a:r>
              <a:rPr lang="en-US" sz="2400" dirty="0" err="1" smtClean="0"/>
              <a:t>papilloma</a:t>
            </a:r>
            <a:r>
              <a:rPr lang="en-US" sz="2400" smtClean="0"/>
              <a:t> viruses (HPV)</a:t>
            </a:r>
            <a:endParaRPr lang="en-US" sz="2400" dirty="0" smtClean="0"/>
          </a:p>
          <a:p>
            <a:pPr lvl="4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Epstein-Barr (EBV)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dirty="0" smtClean="0"/>
              <a:t>			Hepatitis B  (HBV)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dirty="0" smtClean="0"/>
              <a:t>			Kaposi sarcoma herpes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cs typeface="Aharoni" pitchFamily="2" charset="-79"/>
              </a:rPr>
              <a:t> Human </a:t>
            </a:r>
            <a:r>
              <a:rPr lang="en-US" dirty="0" err="1" smtClean="0">
                <a:cs typeface="Aharoni" pitchFamily="2" charset="-79"/>
              </a:rPr>
              <a:t>Papillomavirus</a:t>
            </a:r>
            <a:r>
              <a:rPr lang="en-US" dirty="0" smtClean="0">
                <a:cs typeface="Aharoni" pitchFamily="2" charset="-79"/>
              </a:rPr>
              <a:t>  (HPV)</a:t>
            </a:r>
            <a:endParaRPr 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3600" b="1" dirty="0" smtClean="0"/>
              <a:t> </a:t>
            </a:r>
            <a:r>
              <a:rPr lang="en-US" dirty="0" smtClean="0"/>
              <a:t>HPV causing benign tumors: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3200" b="1" dirty="0" smtClean="0"/>
              <a:t> </a:t>
            </a:r>
            <a:r>
              <a:rPr lang="en-US" sz="3200" dirty="0" smtClean="0"/>
              <a:t>types 6, 11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43010" name="Picture 2" descr="http://fromyourdoctor.com/ext/warts_h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4457700" cy="2971800"/>
          </a:xfrm>
          <a:prstGeom prst="rect">
            <a:avLst/>
          </a:prstGeom>
          <a:noFill/>
        </p:spPr>
      </p:pic>
      <p:pic>
        <p:nvPicPr>
          <p:cNvPr id="43012" name="Picture 4" descr="http://www.histology.leeds.ac.uk/skin/assets/Skin_MysteryC_Wart_S3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505200"/>
            <a:ext cx="2667000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</a:t>
            </a:r>
            <a:endParaRPr lang="en-US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cs typeface="Aharoni" pitchFamily="2" charset="-79"/>
              </a:rPr>
              <a:t>Human </a:t>
            </a:r>
            <a:r>
              <a:rPr lang="en-US" b="1" dirty="0" err="1" smtClean="0">
                <a:cs typeface="Aharoni" pitchFamily="2" charset="-79"/>
              </a:rPr>
              <a:t>Papillomavirus</a:t>
            </a:r>
            <a:r>
              <a:rPr lang="en-US" b="1" dirty="0" smtClean="0">
                <a:cs typeface="Aharoni" pitchFamily="2" charset="-79"/>
              </a:rPr>
              <a:t>  (HPV)</a:t>
            </a:r>
          </a:p>
          <a:p>
            <a:pPr eaLnBrk="1" hangingPunct="1">
              <a:buClr>
                <a:srgbClr val="A1F7C4"/>
              </a:buClr>
              <a:buFontTx/>
              <a:buChar char="•"/>
              <a:defRPr/>
            </a:pPr>
            <a:r>
              <a:rPr lang="en-US" dirty="0" smtClean="0">
                <a:cs typeface="Aharoni" pitchFamily="2" charset="-79"/>
              </a:rPr>
              <a:t>70 types</a:t>
            </a:r>
          </a:p>
          <a:p>
            <a:pPr eaLnBrk="1" hangingPunct="1">
              <a:buClr>
                <a:srgbClr val="A1F7C4"/>
              </a:buClr>
              <a:buFontTx/>
              <a:buChar char="•"/>
              <a:defRPr/>
            </a:pPr>
            <a:r>
              <a:rPr lang="en-US" dirty="0" err="1" smtClean="0">
                <a:cs typeface="Aharoni" pitchFamily="2" charset="-79"/>
              </a:rPr>
              <a:t>squamous</a:t>
            </a:r>
            <a:r>
              <a:rPr lang="en-US" dirty="0" smtClean="0">
                <a:cs typeface="Aharoni" pitchFamily="2" charset="-79"/>
              </a:rPr>
              <a:t> cell carcinoma of </a:t>
            </a:r>
          </a:p>
          <a:p>
            <a:pPr lvl="1" eaLnBrk="1" hangingPunct="1">
              <a:defRPr/>
            </a:pPr>
            <a:r>
              <a:rPr lang="en-US" dirty="0" smtClean="0">
                <a:cs typeface="Aharoni" pitchFamily="2" charset="-79"/>
              </a:rPr>
              <a:t>cervix</a:t>
            </a:r>
          </a:p>
          <a:p>
            <a:pPr lvl="1" eaLnBrk="1" hangingPunct="1">
              <a:defRPr/>
            </a:pPr>
            <a:r>
              <a:rPr lang="en-US" dirty="0" err="1" smtClean="0">
                <a:cs typeface="Aharoni" pitchFamily="2" charset="-79"/>
              </a:rPr>
              <a:t>anogenital</a:t>
            </a:r>
            <a:r>
              <a:rPr lang="en-US" dirty="0" smtClean="0">
                <a:cs typeface="Aharoni" pitchFamily="2" charset="-79"/>
              </a:rPr>
              <a:t> region</a:t>
            </a:r>
          </a:p>
          <a:p>
            <a:pPr lvl="1" eaLnBrk="1" hangingPunct="1">
              <a:defRPr/>
            </a:pPr>
            <a:r>
              <a:rPr lang="en-US" dirty="0" smtClean="0">
                <a:cs typeface="Aharoni" pitchFamily="2" charset="-79"/>
              </a:rPr>
              <a:t> mouth </a:t>
            </a:r>
          </a:p>
          <a:p>
            <a:pPr lvl="1" eaLnBrk="1" hangingPunct="1">
              <a:defRPr/>
            </a:pPr>
            <a:r>
              <a:rPr lang="en-US" dirty="0" smtClean="0">
                <a:cs typeface="Aharoni" pitchFamily="2" charset="-79"/>
              </a:rPr>
              <a:t>larynx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List the various causes of neoplasms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cs typeface="Aharoni" pitchFamily="2" charset="-79"/>
              </a:rPr>
              <a:t> Human </a:t>
            </a:r>
            <a:r>
              <a:rPr lang="en-US" dirty="0" err="1" smtClean="0">
                <a:cs typeface="Aharoni" pitchFamily="2" charset="-79"/>
              </a:rPr>
              <a:t>Papillomavirus</a:t>
            </a:r>
            <a:r>
              <a:rPr lang="en-US" dirty="0" smtClean="0">
                <a:cs typeface="Aharoni" pitchFamily="2" charset="-79"/>
              </a:rPr>
              <a:t>  (HPV)</a:t>
            </a:r>
            <a:endParaRPr lang="en-US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lvl="1" eaLnBrk="1" hangingPunct="1">
              <a:lnSpc>
                <a:spcPct val="110000"/>
              </a:lnSpc>
              <a:defRPr/>
            </a:pPr>
            <a:r>
              <a:rPr lang="en-US" sz="3200" dirty="0" smtClean="0"/>
              <a:t>sexually transmitted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3200" dirty="0" smtClean="0"/>
              <a:t>Cervical cancer 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sz="2800" dirty="0" smtClean="0"/>
              <a:t>85%  have types 16 and 18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3200" dirty="0" smtClean="0"/>
              <a:t>Genital warts</a:t>
            </a:r>
          </a:p>
          <a:p>
            <a:pPr lvl="2" eaLnBrk="1" hangingPunct="1">
              <a:defRPr/>
            </a:pPr>
            <a:r>
              <a:rPr lang="en-US" sz="2800" dirty="0" smtClean="0"/>
              <a:t>types 6 and 11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cs typeface="Aharoni" pitchFamily="2" charset="-79"/>
              </a:rPr>
              <a:t> Human </a:t>
            </a:r>
            <a:r>
              <a:rPr lang="en-US" dirty="0" err="1" smtClean="0">
                <a:cs typeface="Aharoni" pitchFamily="2" charset="-79"/>
              </a:rPr>
              <a:t>Papillomavirus</a:t>
            </a:r>
            <a:r>
              <a:rPr lang="en-US" dirty="0" smtClean="0">
                <a:cs typeface="Aharoni" pitchFamily="2" charset="-79"/>
              </a:rPr>
              <a:t>  (HPV)</a:t>
            </a:r>
            <a:endParaRPr 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HPV causing malignant tumors 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 types 16, 18, 31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3200" dirty="0" err="1" smtClean="0"/>
              <a:t>vDNA</a:t>
            </a:r>
            <a:r>
              <a:rPr lang="en-US" sz="3200" dirty="0" smtClean="0"/>
              <a:t> integrates w/ host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</a:t>
            </a:r>
            <a:endParaRPr lang="en-US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HPV (types 16 and 18)</a:t>
            </a:r>
          </a:p>
          <a:p>
            <a:pPr lvl="1" eaLnBrk="1" hangingPunct="1">
              <a:defRPr/>
            </a:pPr>
            <a:r>
              <a:rPr lang="en-US" dirty="0" smtClean="0"/>
              <a:t>over-expression of Exon 6 and 7</a:t>
            </a:r>
          </a:p>
          <a:p>
            <a:pPr lvl="2" eaLnBrk="1" hangingPunct="1">
              <a:defRPr/>
            </a:pPr>
            <a:r>
              <a:rPr lang="en-US" sz="2800" dirty="0" smtClean="0"/>
              <a:t>E6 protein binds to </a:t>
            </a:r>
            <a:r>
              <a:rPr lang="en-US" sz="2800" dirty="0" err="1" smtClean="0"/>
              <a:t>Rb</a:t>
            </a:r>
            <a:r>
              <a:rPr lang="en-US" sz="2800" dirty="0" smtClean="0"/>
              <a:t> tumor suppressor </a:t>
            </a:r>
          </a:p>
          <a:p>
            <a:pPr lvl="3" eaLnBrk="1" hangingPunct="1">
              <a:defRPr/>
            </a:pPr>
            <a:r>
              <a:rPr lang="en-US" sz="2800" dirty="0" smtClean="0"/>
              <a:t>replaces normal transcription factors</a:t>
            </a:r>
          </a:p>
          <a:p>
            <a:pPr lvl="3" eaLnBrk="1" hangingPunct="1">
              <a:defRPr/>
            </a:pPr>
            <a:r>
              <a:rPr lang="en-US" sz="2800" dirty="0" smtClean="0"/>
              <a:t>decreases </a:t>
            </a:r>
            <a:r>
              <a:rPr lang="en-US" sz="2800" dirty="0" err="1" smtClean="0"/>
              <a:t>Rb</a:t>
            </a:r>
            <a:r>
              <a:rPr lang="en-US" sz="2800" dirty="0" smtClean="0"/>
              <a:t> synthesis</a:t>
            </a:r>
          </a:p>
          <a:p>
            <a:pPr lvl="2" eaLnBrk="1" hangingPunct="1">
              <a:defRPr/>
            </a:pPr>
            <a:r>
              <a:rPr lang="en-US" sz="2800" dirty="0" smtClean="0"/>
              <a:t>E7 protein binds to  P53</a:t>
            </a:r>
          </a:p>
          <a:p>
            <a:pPr lvl="3" eaLnBrk="1" hangingPunct="1">
              <a:defRPr/>
            </a:pPr>
            <a:r>
              <a:rPr lang="en-US" sz="2800" dirty="0" smtClean="0"/>
              <a:t>facilitates degradation of   P53</a:t>
            </a:r>
          </a:p>
          <a:p>
            <a:pPr lvl="3"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</a:t>
            </a:r>
            <a:endParaRPr lang="en-US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HPV infection alone is not sufficient -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other risk factors: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dirty="0" smtClean="0"/>
              <a:t>cigarette smoking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dirty="0" smtClean="0"/>
              <a:t>coexisting infections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dirty="0" smtClean="0"/>
              <a:t>hormonal changes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</a:t>
            </a:r>
            <a:endParaRPr lang="en-US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Epstein-Barr Virus</a:t>
            </a:r>
          </a:p>
          <a:p>
            <a:pPr eaLnBrk="1" hangingPunct="1">
              <a:buClr>
                <a:srgbClr val="A1F7C4"/>
              </a:buClr>
              <a:buFontTx/>
              <a:buChar char="•"/>
              <a:defRPr/>
            </a:pPr>
            <a:r>
              <a:rPr lang="en-US" sz="2800" dirty="0" smtClean="0"/>
              <a:t>common virus worldwide</a:t>
            </a:r>
          </a:p>
          <a:p>
            <a:pPr eaLnBrk="1" hangingPunct="1">
              <a:buClr>
                <a:srgbClr val="A1F7C4"/>
              </a:buClr>
              <a:buFontTx/>
              <a:buChar char="•"/>
              <a:defRPr/>
            </a:pPr>
            <a:r>
              <a:rPr lang="en-US" sz="2800" dirty="0" smtClean="0"/>
              <a:t>Infects B lymphocytes and epithelial cells of </a:t>
            </a:r>
            <a:r>
              <a:rPr lang="en-US" sz="2800" dirty="0" err="1" smtClean="0"/>
              <a:t>oropharynx</a:t>
            </a:r>
            <a:endParaRPr lang="en-US" sz="2800" dirty="0" smtClean="0"/>
          </a:p>
          <a:p>
            <a:pPr eaLnBrk="1" hangingPunct="1">
              <a:lnSpc>
                <a:spcPct val="120000"/>
              </a:lnSpc>
              <a:buClr>
                <a:srgbClr val="A1F7C4"/>
              </a:buClr>
              <a:buFontTx/>
              <a:buChar char="•"/>
              <a:defRPr/>
            </a:pPr>
            <a:r>
              <a:rPr lang="en-US" sz="2800" dirty="0" smtClean="0"/>
              <a:t>causes infectious mononucleosis</a:t>
            </a:r>
          </a:p>
          <a:p>
            <a:pPr eaLnBrk="1" hangingPunct="1">
              <a:buClr>
                <a:srgbClr val="A1F7C4"/>
              </a:buClr>
              <a:buFontTx/>
              <a:buChar char="•"/>
              <a:defRPr/>
            </a:pPr>
            <a:r>
              <a:rPr lang="en-US" sz="2800" dirty="0" smtClean="0"/>
              <a:t>EBV infection may cause malignancy </a:t>
            </a:r>
          </a:p>
          <a:p>
            <a:pPr lvl="2" eaLnBrk="1" hangingPunct="1">
              <a:buClr>
                <a:srgbClr val="A1F7C4"/>
              </a:buClr>
              <a:defRPr/>
            </a:pPr>
            <a:r>
              <a:rPr lang="en-US" dirty="0" err="1" smtClean="0"/>
              <a:t>Burkitt’s</a:t>
            </a:r>
            <a:r>
              <a:rPr lang="en-US" dirty="0" smtClean="0"/>
              <a:t> Lymphoma</a:t>
            </a:r>
          </a:p>
          <a:p>
            <a:pPr lvl="2" eaLnBrk="1" hangingPunct="1">
              <a:buClr>
                <a:srgbClr val="A1F7C4"/>
              </a:buClr>
              <a:defRPr/>
            </a:pPr>
            <a:r>
              <a:rPr lang="en-US" dirty="0" smtClean="0"/>
              <a:t>B cell lymphoma in </a:t>
            </a:r>
            <a:r>
              <a:rPr lang="en-US" dirty="0" err="1" smtClean="0"/>
              <a:t>immunosuppressed</a:t>
            </a:r>
            <a:endParaRPr lang="en-US" dirty="0" smtClean="0"/>
          </a:p>
          <a:p>
            <a:pPr lvl="2" eaLnBrk="1" hangingPunct="1">
              <a:buClr>
                <a:srgbClr val="A1F7C4"/>
              </a:buClr>
              <a:defRPr/>
            </a:pPr>
            <a:r>
              <a:rPr lang="en-US" dirty="0" smtClean="0"/>
              <a:t>Nasopharyngeal carcinoma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Epstein-Barr Virus related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800" b="1" dirty="0" smtClean="0"/>
              <a:t>Nasopharyngeal carcinoma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Cancer of </a:t>
            </a:r>
            <a:r>
              <a:rPr lang="en-US" dirty="0" err="1" smtClean="0"/>
              <a:t>nasopharygeal</a:t>
            </a:r>
            <a:r>
              <a:rPr lang="en-US" dirty="0" smtClean="0"/>
              <a:t> epithelium	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Endemic in  South China, parts of Africa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100% of tumors contain EBV genome in endemic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Epstein-Barr Virus related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4876800" cy="4267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400" dirty="0" err="1" smtClean="0"/>
              <a:t>Burkitt</a:t>
            </a:r>
            <a:r>
              <a:rPr lang="en-US" sz="2400" dirty="0" smtClean="0"/>
              <a:t> Lymphoma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effectLst/>
              </a:rPr>
              <a:t>highly malignant B cell tumor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>
                <a:effectLst/>
              </a:rPr>
              <a:t>	sporadic rare occurrence worldwide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>
                <a:effectLst/>
              </a:rPr>
              <a:t>   most common childhood tumor in Africa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>
                <a:effectLst/>
              </a:rPr>
              <a:t>	all cases have t(8:14</a:t>
            </a:r>
            <a:r>
              <a:rPr lang="en-US" sz="2400" dirty="0" smtClean="0"/>
              <a:t>)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26628" name="Picture 4" descr="Afr maxillary Burkit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3124200"/>
            <a:ext cx="2852738" cy="297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Epstein-Barr Virus related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800" dirty="0" smtClean="0"/>
              <a:t>causes B lymphocyte cell proliferation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smtClean="0"/>
              <a:t>loss of growth regulation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smtClean="0"/>
              <a:t>predisposes to mutation, esp.  t(8:14)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effectLst/>
              </a:rPr>
              <a:t>Hepatitis B virus (HBV)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>
                <a:effectLst/>
              </a:rPr>
              <a:t>Strong association with Liver Cancer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 smtClean="0">
                <a:effectLst/>
              </a:rPr>
              <a:t>World-wide, but HBV infection is most common in Far East and Africa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 smtClean="0">
                <a:effectLst/>
              </a:rPr>
              <a:t>HBV infection incurs up to 200-fold risk to </a:t>
            </a:r>
            <a:r>
              <a:rPr lang="en-US" dirty="0" err="1" smtClean="0">
                <a:effectLst/>
              </a:rPr>
              <a:t>hepatocellular</a:t>
            </a:r>
            <a:r>
              <a:rPr lang="en-US" smtClean="0">
                <a:effectLst/>
              </a:rPr>
              <a:t> carcinoma </a:t>
            </a:r>
            <a:endParaRPr lang="en-US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Carcinogenic Agents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ffectLst/>
              </a:rPr>
              <a:t>Helicobacter Pylori</a:t>
            </a:r>
          </a:p>
          <a:p>
            <a:pPr eaLnBrk="1" hangingPunct="1">
              <a:buClr>
                <a:srgbClr val="A1F7C4"/>
              </a:buClr>
              <a:buFontTx/>
              <a:buChar char="•"/>
            </a:pPr>
            <a:r>
              <a:rPr lang="en-US" sz="2800" smtClean="0">
                <a:effectLst/>
              </a:rPr>
              <a:t>bacteria infecting stomach</a:t>
            </a:r>
          </a:p>
          <a:p>
            <a:pPr eaLnBrk="1" hangingPunct="1">
              <a:buClr>
                <a:srgbClr val="A1F7C4"/>
              </a:buClr>
              <a:buFontTx/>
              <a:buChar char="•"/>
            </a:pPr>
            <a:r>
              <a:rPr lang="en-US" sz="2800" smtClean="0">
                <a:effectLst/>
              </a:rPr>
              <a:t>implicated in:</a:t>
            </a:r>
          </a:p>
          <a:p>
            <a:pPr lvl="1" eaLnBrk="1" hangingPunct="1">
              <a:buClr>
                <a:srgbClr val="A1F7C4"/>
              </a:buClr>
            </a:pPr>
            <a:r>
              <a:rPr lang="en-US" smtClean="0">
                <a:effectLst/>
              </a:rPr>
              <a:t>peptic ulcers</a:t>
            </a:r>
          </a:p>
          <a:p>
            <a:pPr lvl="1" eaLnBrk="1" hangingPunct="1">
              <a:buClr>
                <a:srgbClr val="A1F7C4"/>
              </a:buClr>
            </a:pPr>
            <a:r>
              <a:rPr lang="en-US" smtClean="0">
                <a:effectLst/>
              </a:rPr>
              <a:t>gastric lymphoma </a:t>
            </a:r>
          </a:p>
          <a:p>
            <a:pPr lvl="2" eaLnBrk="1" hangingPunct="1">
              <a:buClr>
                <a:srgbClr val="A1F7C4"/>
              </a:buClr>
            </a:pPr>
            <a:r>
              <a:rPr lang="en-US" sz="2800" smtClean="0">
                <a:effectLst/>
              </a:rPr>
              <a:t>Mucosal Associated Lymphoid Tumor (MALT)</a:t>
            </a:r>
          </a:p>
          <a:p>
            <a:pPr lvl="1" eaLnBrk="1" hangingPunct="1">
              <a:buClr>
                <a:srgbClr val="A1F7C4"/>
              </a:buClr>
            </a:pPr>
            <a:r>
              <a:rPr lang="en-US" smtClean="0">
                <a:effectLst/>
              </a:rPr>
              <a:t>gastric carcinoma</a:t>
            </a:r>
          </a:p>
          <a:p>
            <a:pPr eaLnBrk="1" hangingPunct="1"/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Carcinogenic Agents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Chemicals</a:t>
            </a:r>
          </a:p>
          <a:p>
            <a:pPr eaLnBrk="1" hangingPunct="1">
              <a:defRPr/>
            </a:pPr>
            <a:r>
              <a:rPr lang="en-US" smtClean="0"/>
              <a:t>Radiation</a:t>
            </a:r>
          </a:p>
          <a:p>
            <a:pPr eaLnBrk="1" hangingPunct="1">
              <a:defRPr/>
            </a:pPr>
            <a:r>
              <a:rPr lang="en-US" smtClean="0"/>
              <a:t>Microbial agents</a:t>
            </a:r>
          </a:p>
        </p:txBody>
      </p:sp>
      <p:pic>
        <p:nvPicPr>
          <p:cNvPr id="4" name="Picture 4" descr="cancer-cau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05000"/>
            <a:ext cx="39528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Chemical Carcinogens</a:t>
            </a:r>
            <a:endParaRPr lang="en-US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lvl="1" eaLnBrk="1" hangingPunct="1"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Natural or synthetic</a:t>
            </a:r>
          </a:p>
          <a:p>
            <a:pPr lvl="1" eaLnBrk="1" hangingPunct="1">
              <a:defRPr/>
            </a:pPr>
            <a:r>
              <a:rPr lang="en-US" dirty="0" smtClean="0"/>
              <a:t>Direct reacting or indirect</a:t>
            </a:r>
          </a:p>
          <a:p>
            <a:pPr lvl="1" eaLnBrk="1" hangingPunct="1">
              <a:defRPr/>
            </a:pPr>
            <a:r>
              <a:rPr lang="en-US" dirty="0" smtClean="0"/>
              <a:t>Indirect </a:t>
            </a:r>
            <a:r>
              <a:rPr lang="en-US" dirty="0" smtClean="0">
                <a:sym typeface="Wingdings" pitchFamily="2" charset="2"/>
              </a:rPr>
              <a:t> need metabolic conversion to be active and carcinogenic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Indirect chemicals are called “ </a:t>
            </a:r>
            <a:r>
              <a:rPr lang="en-US" dirty="0" err="1" smtClean="0">
                <a:sym typeface="Wingdings" pitchFamily="2" charset="2"/>
              </a:rPr>
              <a:t>procarcinogens</a:t>
            </a:r>
            <a:r>
              <a:rPr lang="en-US" dirty="0" smtClean="0">
                <a:sym typeface="Wingdings" pitchFamily="2" charset="2"/>
              </a:rPr>
              <a:t> “ and their active end products are called “ ultimate carcinogens”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3166367" y="1600200"/>
          <a:ext cx="2811266" cy="4525963"/>
        </p:xfrm>
        <a:graphic>
          <a:graphicData uri="http://schemas.openxmlformats.org/presentationml/2006/ole">
            <p:oleObj spid="_x0000_s1026" name="Photo Editor Photo" r:id="rId3" imgW="4057143" imgH="653333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Chemical Carcinogens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All direct reacting and ultimate chemical carcinogens are highly reactive as they have electron-deficient atoms</a:t>
            </a:r>
          </a:p>
          <a:p>
            <a:pPr eaLnBrk="1" hangingPunct="1">
              <a:defRPr/>
            </a:pPr>
            <a:r>
              <a:rPr lang="en-US" dirty="0" smtClean="0"/>
              <a:t>They react with the electron rich atoms in RNA, DNA and other cellular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Chemical Carcinogens</a:t>
            </a:r>
            <a:endParaRPr lang="en-US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Examples:</a:t>
            </a:r>
          </a:p>
          <a:p>
            <a:pPr lvl="1" eaLnBrk="1" hangingPunct="1">
              <a:defRPr/>
            </a:pPr>
            <a:r>
              <a:rPr lang="en-US" smtClean="0"/>
              <a:t>Alkylating agents</a:t>
            </a:r>
          </a:p>
          <a:p>
            <a:pPr lvl="1" eaLnBrk="1" hangingPunct="1">
              <a:defRPr/>
            </a:pPr>
            <a:r>
              <a:rPr lang="en-US" smtClean="0"/>
              <a:t>Polycyclic hydrocarbons:</a:t>
            </a:r>
          </a:p>
          <a:p>
            <a:pPr lvl="2" eaLnBrk="1" hangingPunct="1">
              <a:defRPr/>
            </a:pPr>
            <a:r>
              <a:rPr lang="en-US" smtClean="0"/>
              <a:t>Cigarette smoking</a:t>
            </a:r>
          </a:p>
          <a:p>
            <a:pPr lvl="2" eaLnBrk="1" hangingPunct="1">
              <a:defRPr/>
            </a:pPr>
            <a:r>
              <a:rPr lang="en-US" smtClean="0"/>
              <a:t>Animal fats during broiling meats</a:t>
            </a:r>
          </a:p>
          <a:p>
            <a:pPr lvl="2" eaLnBrk="1" hangingPunct="1">
              <a:defRPr/>
            </a:pPr>
            <a:r>
              <a:rPr lang="en-US" smtClean="0"/>
              <a:t>Smoked meats and 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Chemical Carcinogens</a:t>
            </a:r>
            <a:endParaRPr 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Aromatic amines and </a:t>
            </a:r>
            <a:r>
              <a:rPr lang="en-US" dirty="0" err="1" smtClean="0"/>
              <a:t>azo</a:t>
            </a:r>
            <a:r>
              <a:rPr lang="en-US" dirty="0" smtClean="0"/>
              <a:t> dyes:</a:t>
            </a:r>
          </a:p>
          <a:p>
            <a:pPr lvl="1" eaLnBrk="1" hangingPunct="1">
              <a:defRPr/>
            </a:pP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</a:t>
            </a:r>
            <a:r>
              <a:rPr lang="en-US" dirty="0" err="1" smtClean="0"/>
              <a:t>naphthylamine</a:t>
            </a:r>
            <a:r>
              <a:rPr lang="en-US" dirty="0" smtClean="0"/>
              <a:t> cause bladder cancer in rubber industries and aniline dye</a:t>
            </a:r>
          </a:p>
          <a:p>
            <a:pPr lvl="1" eaLnBrk="1" hangingPunct="1">
              <a:defRPr/>
            </a:pPr>
            <a:r>
              <a:rPr lang="en-US" dirty="0" smtClean="0"/>
              <a:t>Some </a:t>
            </a:r>
            <a:r>
              <a:rPr lang="en-US" dirty="0" err="1" smtClean="0"/>
              <a:t>azo</a:t>
            </a:r>
            <a:r>
              <a:rPr lang="en-US" dirty="0" smtClean="0"/>
              <a:t> dyes are used to color food also can cause bladder cancer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029200" y="1524000"/>
          <a:ext cx="3925533" cy="5334000"/>
        </p:xfrm>
        <a:graphic>
          <a:graphicData uri="http://schemas.openxmlformats.org/presentationml/2006/ole">
            <p:oleObj spid="_x0000_s2051" name="Photo Editor Photo" r:id="rId3" imgW="3982006" imgH="652381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Chemical Carcinogens</a:t>
            </a:r>
            <a:endParaRPr 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Other </a:t>
            </a:r>
            <a:r>
              <a:rPr lang="en-US" dirty="0" err="1" smtClean="0"/>
              <a:t>sustances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Nitrosamines and </a:t>
            </a:r>
            <a:r>
              <a:rPr lang="en-US" dirty="0" err="1" smtClean="0"/>
              <a:t>nitrosamides</a:t>
            </a:r>
            <a:r>
              <a:rPr lang="en-US" dirty="0" smtClean="0"/>
              <a:t> are used as preservatives. They cause gastric cancer.</a:t>
            </a:r>
          </a:p>
          <a:p>
            <a:pPr lvl="1" eaLnBrk="1" hangingPunct="1">
              <a:defRPr/>
            </a:pPr>
            <a:r>
              <a:rPr lang="en-US" dirty="0" err="1" smtClean="0"/>
              <a:t>Aflatoxin</a:t>
            </a:r>
            <a:r>
              <a:rPr lang="en-US" dirty="0" smtClean="0"/>
              <a:t> B: produced by </a:t>
            </a:r>
            <a:r>
              <a:rPr lang="en-CA" i="1" dirty="0" err="1" smtClean="0"/>
              <a:t>Aspergillus</a:t>
            </a:r>
            <a:r>
              <a:rPr lang="en-US" dirty="0" smtClean="0"/>
              <a:t> growing on improperly stored grains. It cause </a:t>
            </a:r>
            <a:r>
              <a:rPr lang="en-US" dirty="0" err="1" smtClean="0"/>
              <a:t>hepatocellular</a:t>
            </a:r>
            <a:r>
              <a:rPr lang="en-US" dirty="0" smtClean="0"/>
              <a:t> carcinoma</a:t>
            </a:r>
            <a:endParaRPr lang="en-US" dirty="0" smtClean="0">
              <a:latin typeface="Symbol" pitchFamily="18" charset="2"/>
            </a:endParaRPr>
          </a:p>
        </p:txBody>
      </p:sp>
      <p:pic>
        <p:nvPicPr>
          <p:cNvPr id="55298" name="Picture 2" descr="http://filebox.vt.edu/users/chagedor/biol_4684/Microbes/1355_39aspergil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446586"/>
            <a:ext cx="3733800" cy="2411413"/>
          </a:xfrm>
          <a:prstGeom prst="rect">
            <a:avLst/>
          </a:prstGeom>
          <a:noFill/>
        </p:spPr>
      </p:pic>
      <p:pic>
        <p:nvPicPr>
          <p:cNvPr id="55300" name="Picture 4" descr="http://www.ars.usda.gov/is/graphics/photos/apr02/k4297-14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517874"/>
            <a:ext cx="2819400" cy="1901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1300</TotalTime>
  <Words>666</Words>
  <Application>Microsoft Office PowerPoint</Application>
  <PresentationFormat>On-screen Show (4:3)</PresentationFormat>
  <Paragraphs>155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Stream</vt:lpstr>
      <vt:lpstr>Custom Design</vt:lpstr>
      <vt:lpstr>Photo Editor Photo</vt:lpstr>
      <vt:lpstr>NEOPLASIA Lecture 3</vt:lpstr>
      <vt:lpstr>Objectives</vt:lpstr>
      <vt:lpstr>Carcinogenic Agents</vt:lpstr>
      <vt:lpstr>Carcinogenic Agents  Chemical Carcinogens</vt:lpstr>
      <vt:lpstr>Slide 5</vt:lpstr>
      <vt:lpstr>Carcinogenic Agents  Chemical Carcinogens</vt:lpstr>
      <vt:lpstr>Carcinogenic Agents  Chemical Carcinogens</vt:lpstr>
      <vt:lpstr>Carcinogenic Agents  Chemical Carcinogens</vt:lpstr>
      <vt:lpstr>Carcinogenic Agents  Chemical Carcinogens</vt:lpstr>
      <vt:lpstr>Carcinogenic Agents  Chemical Carcinogens</vt:lpstr>
      <vt:lpstr>Carcinogenic Agents  Radiation Carcinogenesis</vt:lpstr>
      <vt:lpstr>Carcinogenic Agents  Radiation Carcinogenesis</vt:lpstr>
      <vt:lpstr>Carcinogenic Agents</vt:lpstr>
      <vt:lpstr>Carcinogenic Agents  Viral Carcinogenesis</vt:lpstr>
      <vt:lpstr>Carcinogenic Agents  Viral Carcinogenesis</vt:lpstr>
      <vt:lpstr>Slide 16</vt:lpstr>
      <vt:lpstr>Carcinogenic Agents  Viral Carcinogenesis</vt:lpstr>
      <vt:lpstr>Carcinogenic Agents  Human Papillomavirus  (HPV)</vt:lpstr>
      <vt:lpstr>Carcinogenic Agents  Viral Carcinogenesis</vt:lpstr>
      <vt:lpstr>Carcinogenic Agents  Human Papillomavirus  (HPV)</vt:lpstr>
      <vt:lpstr>Carcinogenic Agents  Human Papillomavirus  (HPV)</vt:lpstr>
      <vt:lpstr>Carcinogenic Agents  Viral Carcinogenesis</vt:lpstr>
      <vt:lpstr>Carcinogenic Agents  Viral Carcinogenesis</vt:lpstr>
      <vt:lpstr>Carcinogenic Agents  Viral Carcinogenesis</vt:lpstr>
      <vt:lpstr>Carcinogenic Agents  Viral Carcinogenesis  Epstein-Barr Virus related </vt:lpstr>
      <vt:lpstr>Carcinogenic Agents  Viral Carcinogenesis   Epstein-Barr Virus related</vt:lpstr>
      <vt:lpstr>Carcinogenic Agents  Viral Carcinogenesis   Epstein-Barr Virus related</vt:lpstr>
      <vt:lpstr>Carcinogenic Agents  Viral Carcinogenesis</vt:lpstr>
      <vt:lpstr>Carcinogenic Agents</vt:lpstr>
    </vt:vector>
  </TitlesOfParts>
  <Company>K.K.H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CARCINOGENESIS</dc:title>
  <dc:creator>K.K.H</dc:creator>
  <cp:lastModifiedBy>Dr.Maha</cp:lastModifiedBy>
  <cp:revision>38</cp:revision>
  <dcterms:created xsi:type="dcterms:W3CDTF">2004-12-04T04:24:30Z</dcterms:created>
  <dcterms:modified xsi:type="dcterms:W3CDTF">2014-11-08T20:12:34Z</dcterms:modified>
</cp:coreProperties>
</file>