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1"/>
  </p:notesMasterIdLst>
  <p:sldIdLst>
    <p:sldId id="256" r:id="rId2"/>
    <p:sldId id="341" r:id="rId3"/>
    <p:sldId id="342" r:id="rId4"/>
    <p:sldId id="402" r:id="rId5"/>
    <p:sldId id="343" r:id="rId6"/>
    <p:sldId id="344" r:id="rId7"/>
    <p:sldId id="345" r:id="rId8"/>
    <p:sldId id="346" r:id="rId9"/>
    <p:sldId id="347" r:id="rId10"/>
    <p:sldId id="348" r:id="rId11"/>
    <p:sldId id="403" r:id="rId12"/>
    <p:sldId id="350" r:id="rId13"/>
    <p:sldId id="404" r:id="rId14"/>
    <p:sldId id="351" r:id="rId15"/>
    <p:sldId id="352" r:id="rId16"/>
    <p:sldId id="353" r:id="rId17"/>
    <p:sldId id="354" r:id="rId18"/>
    <p:sldId id="355" r:id="rId19"/>
    <p:sldId id="407" r:id="rId20"/>
    <p:sldId id="357" r:id="rId21"/>
    <p:sldId id="358" r:id="rId22"/>
    <p:sldId id="359" r:id="rId23"/>
    <p:sldId id="410" r:id="rId24"/>
    <p:sldId id="360" r:id="rId25"/>
    <p:sldId id="361" r:id="rId26"/>
    <p:sldId id="411" r:id="rId27"/>
    <p:sldId id="362" r:id="rId28"/>
    <p:sldId id="363" r:id="rId29"/>
    <p:sldId id="364" r:id="rId30"/>
    <p:sldId id="365" r:id="rId31"/>
    <p:sldId id="406" r:id="rId32"/>
    <p:sldId id="366" r:id="rId33"/>
    <p:sldId id="367" r:id="rId34"/>
    <p:sldId id="409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413" r:id="rId50"/>
    <p:sldId id="382" r:id="rId51"/>
    <p:sldId id="383" r:id="rId52"/>
    <p:sldId id="384" r:id="rId53"/>
    <p:sldId id="385" r:id="rId54"/>
    <p:sldId id="387" r:id="rId55"/>
    <p:sldId id="388" r:id="rId56"/>
    <p:sldId id="389" r:id="rId57"/>
    <p:sldId id="390" r:id="rId58"/>
    <p:sldId id="415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414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D1D2"/>
    <a:srgbClr val="FF7C8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59" autoAdjust="0"/>
  </p:normalViewPr>
  <p:slideViewPr>
    <p:cSldViewPr>
      <p:cViewPr varScale="1">
        <p:scale>
          <a:sx n="44" d="100"/>
          <a:sy n="44" d="100"/>
        </p:scale>
        <p:origin x="-9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D1D22C3-151B-461B-BB98-1571F2CFA116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7804D8F-7863-4CBD-9DF2-95E177C3D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3B156E-E9C0-4A24-A0F7-1E38B53FF1A0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F5169-78C6-4C25-9646-AD08F5BF7D8A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A1EC84-D9EB-4B54-945D-0599ACEF771D}" type="slidenum">
              <a:rPr lang="en-US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8674B9-A13E-479C-B1AD-BE03CD1D083D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099999-D5AC-49AA-B452-06E5A743AA4D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64AFE5-3616-4DAA-9DFC-F57DDF3766A3}" type="slidenum">
              <a:rPr lang="en-US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75896A-55DB-419D-93BD-BC31A37AC8F2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43293A-2BF8-4566-AA0F-65410033EB87}" type="slidenum">
              <a:rPr lang="en-US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5DC649-4D56-4219-B7B4-E44313AB9FF8}" type="slidenum">
              <a:rPr lang="en-US" smtClean="0">
                <a:cs typeface="Arial" pitchFamily="34" charset="0"/>
              </a:rPr>
              <a:pPr/>
              <a:t>17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91F46B-B483-4E6E-8CEB-A5C2C35307D1}" type="slidenum">
              <a:rPr lang="en-US" smtClean="0">
                <a:cs typeface="Arial" pitchFamily="34" charset="0"/>
              </a:rPr>
              <a:pPr/>
              <a:t>18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C14273-23A7-41D0-8F33-CFCCD4D81CB6}" type="slidenum">
              <a:rPr lang="en-US" smtClean="0">
                <a:cs typeface="Arial" pitchFamily="34" charset="0"/>
              </a:rPr>
              <a:pPr/>
              <a:t>20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9CE03C-9B6C-44FC-A111-E8384B57C0F2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0DD805-E586-49B0-ABA2-F5CBE45A1E63}" type="slidenum">
              <a:rPr lang="en-US" smtClean="0">
                <a:cs typeface="Arial" pitchFamily="34" charset="0"/>
              </a:rPr>
              <a:pPr/>
              <a:t>21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BD7EB6-E3E0-42EB-9979-E1C4EF32927C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3A4C3B-A607-45DD-A561-A5034A1B481F}" type="slidenum">
              <a:rPr lang="en-US" smtClean="0">
                <a:cs typeface="Arial" pitchFamily="34" charset="0"/>
              </a:rPr>
              <a:pPr/>
              <a:t>24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FAB2CE-D18B-4C5B-BACA-2B517CF4618A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9C1F34-AE9C-4461-9633-A5D1231F05AF}" type="slidenum">
              <a:rPr lang="en-US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FD7954-9249-4136-BCA3-803F21819F55}" type="slidenum">
              <a:rPr lang="en-US" smtClean="0">
                <a:cs typeface="Arial" pitchFamily="34" charset="0"/>
              </a:rPr>
              <a:pPr/>
              <a:t>28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EEE3B9-DB4E-41D2-9651-A0A6514E66C0}" type="slidenum">
              <a:rPr lang="en-US" smtClean="0">
                <a:cs typeface="Arial" pitchFamily="34" charset="0"/>
              </a:rPr>
              <a:pPr/>
              <a:t>29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C4A4DB-17A8-4423-B707-25F9CB0F85FD}" type="slidenum">
              <a:rPr lang="en-US" smtClean="0">
                <a:cs typeface="Arial" pitchFamily="34" charset="0"/>
              </a:rPr>
              <a:pPr/>
              <a:t>30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8AD45-DDCA-4B12-807F-98C70A858F77}" type="slidenum">
              <a:rPr lang="en-US" smtClean="0">
                <a:cs typeface="Arial" pitchFamily="34" charset="0"/>
              </a:rPr>
              <a:pPr/>
              <a:t>31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F5CCC9-6501-4D73-BADF-3EF15EDBBD39}" type="slidenum">
              <a:rPr lang="en-US" smtClean="0">
                <a:cs typeface="Arial" pitchFamily="34" charset="0"/>
              </a:rPr>
              <a:pPr/>
              <a:t>32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C7B756-3D03-4276-8B74-E8A2BC2940A4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D9413C-A242-467E-9B18-6EA19029F84A}" type="slidenum">
              <a:rPr lang="en-US" smtClean="0">
                <a:cs typeface="Arial" pitchFamily="34" charset="0"/>
              </a:rPr>
              <a:pPr/>
              <a:t>33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EB3C9F-9B18-4816-869E-FD91C782A98E}" type="slidenum">
              <a:rPr lang="en-US" smtClean="0">
                <a:cs typeface="Arial" pitchFamily="34" charset="0"/>
              </a:rPr>
              <a:pPr/>
              <a:t>35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A6C7D7-2C87-47B9-A9D6-A3D0099A26B4}" type="slidenum">
              <a:rPr lang="en-US" smtClean="0">
                <a:cs typeface="Arial" pitchFamily="34" charset="0"/>
              </a:rPr>
              <a:pPr/>
              <a:t>36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3604A7-D568-4032-B4B5-D2491CCAE079}" type="slidenum">
              <a:rPr lang="en-US" smtClean="0">
                <a:cs typeface="Arial" pitchFamily="34" charset="0"/>
              </a:rPr>
              <a:pPr/>
              <a:t>37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D818B1-A339-44D0-9596-67429B5732DD}" type="slidenum">
              <a:rPr lang="en-US" smtClean="0">
                <a:cs typeface="Arial" pitchFamily="34" charset="0"/>
              </a:rPr>
              <a:pPr/>
              <a:t>38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F7D75F-843D-4436-9AAD-BABE4F509377}" type="slidenum">
              <a:rPr lang="en-US" smtClean="0">
                <a:cs typeface="Arial" pitchFamily="34" charset="0"/>
              </a:rPr>
              <a:pPr/>
              <a:t>39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BEA361-D1F0-489F-9821-ECE28607821E}" type="slidenum">
              <a:rPr lang="en-US" smtClean="0">
                <a:cs typeface="Arial" pitchFamily="34" charset="0"/>
              </a:rPr>
              <a:pPr/>
              <a:t>40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DEAF5-2D7B-4680-B61B-7E77E28D6427}" type="slidenum">
              <a:rPr lang="en-US" smtClean="0">
                <a:cs typeface="Arial" pitchFamily="34" charset="0"/>
              </a:rPr>
              <a:pPr/>
              <a:t>41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36D890-B17C-432B-A24F-6CD95968BB4D}" type="slidenum">
              <a:rPr lang="en-US" smtClean="0">
                <a:cs typeface="Arial" pitchFamily="34" charset="0"/>
              </a:rPr>
              <a:pPr/>
              <a:t>42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8F3D2A-757D-4003-8CA3-8A43C8E917F6}" type="slidenum">
              <a:rPr lang="en-US" smtClean="0">
                <a:cs typeface="Arial" pitchFamily="34" charset="0"/>
              </a:rPr>
              <a:pPr/>
              <a:t>43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69D79-6509-4B85-B11C-17D19DE6ED59}" type="slidenum">
              <a:rPr lang="en-US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CA9B04-691C-45D0-B9AE-10645681EFE7}" type="slidenum">
              <a:rPr lang="en-US" smtClean="0">
                <a:cs typeface="Arial" pitchFamily="34" charset="0"/>
              </a:rPr>
              <a:pPr/>
              <a:t>44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E78B37-E63A-4AC0-9921-E75DBCE7D865}" type="slidenum">
              <a:rPr lang="en-US" smtClean="0">
                <a:cs typeface="Arial" pitchFamily="34" charset="0"/>
              </a:rPr>
              <a:pPr/>
              <a:t>45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8B8927-9739-456F-80B8-0432E17BDE55}" type="slidenum">
              <a:rPr lang="en-US" smtClean="0">
                <a:cs typeface="Arial" pitchFamily="34" charset="0"/>
              </a:rPr>
              <a:pPr/>
              <a:t>46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5F3930-69E4-4102-B087-29D5A50B05D2}" type="slidenum">
              <a:rPr lang="en-US" smtClean="0">
                <a:cs typeface="Arial" pitchFamily="34" charset="0"/>
              </a:rPr>
              <a:pPr/>
              <a:t>47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A8332-2A21-442B-A3DE-7896918EE021}" type="slidenum">
              <a:rPr lang="en-US" smtClean="0">
                <a:cs typeface="Arial" pitchFamily="34" charset="0"/>
              </a:rPr>
              <a:pPr/>
              <a:t>48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BB3882-F717-49F1-82F4-A3A73D86414A}" type="slidenum">
              <a:rPr lang="en-US" smtClean="0">
                <a:cs typeface="Arial" pitchFamily="34" charset="0"/>
              </a:rPr>
              <a:pPr/>
              <a:t>50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E6062B-F800-40E4-8C8F-C7B071C66485}" type="slidenum">
              <a:rPr lang="en-US" smtClean="0">
                <a:cs typeface="Arial" pitchFamily="34" charset="0"/>
              </a:rPr>
              <a:pPr/>
              <a:t>51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F82D27-4583-4B1C-AF5B-8471AA3FFB69}" type="slidenum">
              <a:rPr lang="en-US" smtClean="0">
                <a:cs typeface="Arial" pitchFamily="34" charset="0"/>
              </a:rPr>
              <a:pPr/>
              <a:t>52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E7FFEE-6DB9-4256-A5AE-45E98546F2F3}" type="slidenum">
              <a:rPr lang="en-US" smtClean="0">
                <a:cs typeface="Arial" pitchFamily="34" charset="0"/>
              </a:rPr>
              <a:pPr/>
              <a:t>53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7679BF-5F0D-4880-81DC-87C1F01C41C5}" type="slidenum">
              <a:rPr lang="en-US" smtClean="0">
                <a:cs typeface="Arial" pitchFamily="34" charset="0"/>
              </a:rPr>
              <a:pPr/>
              <a:t>54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C16F2-91BE-4EE0-B18E-C21AD398B60B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B749D2-F290-4B84-B3EC-2083920712D8}" type="slidenum">
              <a:rPr lang="en-US" smtClean="0">
                <a:cs typeface="Arial" pitchFamily="34" charset="0"/>
              </a:rPr>
              <a:pPr/>
              <a:t>55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36E198-A221-4BAE-A35B-9399FA24118D}" type="slidenum">
              <a:rPr lang="en-US" smtClean="0">
                <a:cs typeface="Arial" pitchFamily="34" charset="0"/>
              </a:rPr>
              <a:pPr/>
              <a:t>56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53621-4CB2-4D77-B67D-2D30AEA19A84}" type="slidenum">
              <a:rPr lang="en-US" smtClean="0">
                <a:cs typeface="Arial" pitchFamily="34" charset="0"/>
              </a:rPr>
              <a:pPr/>
              <a:t>57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CD85B4-58DF-44B1-9831-3D0DBA15F7BF}" type="slidenum">
              <a:rPr lang="en-US" smtClean="0">
                <a:cs typeface="Arial" pitchFamily="34" charset="0"/>
              </a:rPr>
              <a:pPr/>
              <a:t>58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7FCF9D-35B1-4C5B-A746-7D1C11307361}" type="slidenum">
              <a:rPr lang="en-US" smtClean="0">
                <a:cs typeface="Arial" pitchFamily="34" charset="0"/>
              </a:rPr>
              <a:pPr/>
              <a:t>59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7D7E39-01FF-43F3-BE13-002B6C99F807}" type="slidenum">
              <a:rPr lang="en-US" smtClean="0">
                <a:cs typeface="Arial" pitchFamily="34" charset="0"/>
              </a:rPr>
              <a:pPr/>
              <a:t>60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6154AD-3D07-4900-83DB-6140C3EE6D90}" type="slidenum">
              <a:rPr lang="en-US" smtClean="0">
                <a:cs typeface="Arial" pitchFamily="34" charset="0"/>
              </a:rPr>
              <a:pPr/>
              <a:t>61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3EF9A6-3EEE-4F9B-8DBA-DD602B94665A}" type="slidenum">
              <a:rPr lang="en-US" smtClean="0">
                <a:cs typeface="Arial" pitchFamily="34" charset="0"/>
              </a:rPr>
              <a:pPr/>
              <a:t>62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ED8F3-1F70-4664-94FC-01D64468C8AD}" type="slidenum">
              <a:rPr lang="en-US" smtClean="0">
                <a:cs typeface="Arial" pitchFamily="34" charset="0"/>
              </a:rPr>
              <a:pPr/>
              <a:t>63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A76742-BDBE-4D9A-963D-B7283663F0E2}" type="slidenum">
              <a:rPr lang="en-US" smtClean="0">
                <a:cs typeface="Arial" pitchFamily="34" charset="0"/>
              </a:rPr>
              <a:pPr/>
              <a:t>64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5AAA7A-25F8-44D6-8E10-CCD673AC9337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0133BA-87FA-4F98-8690-8C17A00ED96E}" type="slidenum">
              <a:rPr lang="en-US" smtClean="0">
                <a:cs typeface="Arial" pitchFamily="34" charset="0"/>
              </a:rPr>
              <a:pPr/>
              <a:t>65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3DED17-CA28-4F9B-ACBD-37E1E51ED645}" type="slidenum">
              <a:rPr lang="en-US" smtClean="0">
                <a:cs typeface="Arial" pitchFamily="34" charset="0"/>
              </a:rPr>
              <a:pPr/>
              <a:t>66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414585-AAC3-4EB7-9B0E-2E86139BA7A6}" type="slidenum">
              <a:rPr lang="en-US" smtClean="0">
                <a:cs typeface="Arial" pitchFamily="34" charset="0"/>
              </a:rPr>
              <a:pPr/>
              <a:t>67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1A5AE3-9855-4CC0-877D-9CCC255FE793}" type="slidenum">
              <a:rPr lang="en-US" smtClean="0">
                <a:cs typeface="Arial" pitchFamily="34" charset="0"/>
              </a:rPr>
              <a:pPr/>
              <a:t>68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62E92F-F449-413A-8167-43FB2B43A0C8}" type="slidenum">
              <a:rPr lang="en-US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2B477-2A2E-41DC-B8BA-0AE92C72569D}" type="slidenum">
              <a:rPr lang="en-US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F562A-97F1-4AD5-9858-65D2E8806EFC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9A9D-A0F9-42EB-949C-20D071D8B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DCCAC-7A84-4B7E-A474-06668433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20FE-53DC-4D9C-830A-FEF75D894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70A02-CFB9-4663-A688-53A7B80AF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7BB3-42B9-47A0-A9A8-F6F2D3A5A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BF4AC-F072-47FA-B096-F1AD6F654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0799-EAF2-4B7D-BBBD-C9206C522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DB6C7-ED7C-453E-8A7F-0151B9033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234E2-13A9-456B-BA2B-48C63C01F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BCCA-5D99-4B40-A541-CEDBEF65B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6B1F-0FBB-41FB-A185-8FA7DB109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96ABDD-DD92-466C-BFA0-E5D55E8EE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/>
              <a:t>Neoplasia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smtClean="0"/>
              <a:t>Lecture </a:t>
            </a:r>
            <a:r>
              <a:rPr lang="en-US" sz="4800" smtClean="0"/>
              <a:t>4</a:t>
            </a:r>
            <a:endParaRPr lang="en-US" sz="4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0"/>
            <a:ext cx="7239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Dr. </a:t>
            </a: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</a:t>
            </a:r>
            <a:r>
              <a:rPr lang="en-US" dirty="0" err="1" smtClean="0"/>
              <a:t>FRCPC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43200" y="2286000"/>
            <a:ext cx="372586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CARCINOGENESIS</a:t>
            </a:r>
            <a:endParaRPr lang="ar-S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715000"/>
            <a:ext cx="225837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>
              <a:defRPr/>
            </a:pPr>
            <a:r>
              <a:rPr lang="en-US" dirty="0"/>
              <a:t>Foundation </a:t>
            </a:r>
            <a:r>
              <a:rPr lang="en-US"/>
              <a:t>block </a:t>
            </a:r>
            <a:r>
              <a:rPr lang="en-US" smtClean="0"/>
              <a:t>2014</a:t>
            </a:r>
            <a:endParaRPr lang="en-US" dirty="0"/>
          </a:p>
          <a:p>
            <a:pPr algn="ctr">
              <a:defRPr/>
            </a:pPr>
            <a:r>
              <a:rPr lang="en-US" dirty="0"/>
              <a:t>Pathology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Carcinogenesis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HOW CANCER CELLS ACQUIRE SELF-SUFFICIENCY IN GROWTH SIGNALS??</a:t>
            </a: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2971800" y="2133600"/>
            <a:ext cx="4267200" cy="1828800"/>
            <a:chOff x="2743200" y="3276600"/>
            <a:chExt cx="4267200" cy="2819400"/>
          </a:xfrm>
        </p:grpSpPr>
        <p:sp>
          <p:nvSpPr>
            <p:cNvPr id="4" name="Oval 3"/>
            <p:cNvSpPr/>
            <p:nvPr/>
          </p:nvSpPr>
          <p:spPr>
            <a:xfrm>
              <a:off x="2743200" y="3276600"/>
              <a:ext cx="4267200" cy="2819400"/>
            </a:xfrm>
            <a:prstGeom prst="ellipse">
              <a:avLst/>
            </a:prstGeom>
            <a:solidFill>
              <a:srgbClr val="FFD1D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572000" y="4419535"/>
              <a:ext cx="457200" cy="45766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Chevron 5"/>
          <p:cNvSpPr/>
          <p:nvPr/>
        </p:nvSpPr>
        <p:spPr>
          <a:xfrm>
            <a:off x="2743200" y="28956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3276600" y="2895600"/>
            <a:ext cx="12192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H="1">
            <a:off x="2133600" y="2819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Content Placeholder 4" descr="http://classweb.gmu.edu/achriste/213-PP11/img007.jpg"/>
          <p:cNvPicPr>
            <a:picLocks noChangeAspect="1" noChangeArrowheads="1"/>
          </p:cNvPicPr>
          <p:nvPr/>
        </p:nvPicPr>
        <p:blipFill>
          <a:blip r:embed="rId3" cstate="print"/>
          <a:srcRect l="3703" t="18869" r="3703" b="22713"/>
          <a:stretch>
            <a:fillRect/>
          </a:stretch>
        </p:blipFill>
        <p:spPr bwMode="auto">
          <a:xfrm>
            <a:off x="1447800" y="3794125"/>
            <a:ext cx="6477000" cy="306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Carcinogenesis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90800" y="3276600"/>
            <a:ext cx="4267200" cy="2819400"/>
          </a:xfrm>
          <a:prstGeom prst="ellipse">
            <a:avLst/>
          </a:prstGeom>
          <a:solidFill>
            <a:srgbClr val="FFD1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46482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1066800" y="57912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1066800" y="53340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143000" y="3200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1143000" y="37338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1066800" y="42672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066800" y="4724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1066800" y="63246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hevron 13"/>
          <p:cNvSpPr/>
          <p:nvPr/>
        </p:nvSpPr>
        <p:spPr>
          <a:xfrm>
            <a:off x="1828800" y="43434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2438400" y="4572000"/>
            <a:ext cx="15240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43000" y="1066800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1- </a:t>
            </a:r>
            <a:r>
              <a:rPr lang="en-US" sz="2800" dirty="0" smtClean="0"/>
              <a:t>Growth factors:</a:t>
            </a:r>
          </a:p>
          <a:p>
            <a:pPr marL="990600" lvl="1" indent="-533400" eaLnBrk="1" hangingPunct="1">
              <a:defRPr/>
            </a:pPr>
            <a:r>
              <a:rPr lang="en-US" sz="2800" dirty="0" smtClean="0"/>
              <a:t>Cancer cells are capable to synthesize the same growth factors to which they are responsive </a:t>
            </a:r>
          </a:p>
          <a:p>
            <a:pPr marL="1371600" lvl="2" indent="-457200" eaLnBrk="1" hangingPunct="1">
              <a:defRPr/>
            </a:pPr>
            <a:r>
              <a:rPr lang="en-US" sz="2800" dirty="0" smtClean="0"/>
              <a:t>E.g.   Sarcomas ---- &gt;   TGF-</a:t>
            </a:r>
            <a:r>
              <a:rPr lang="en-US" sz="2800" dirty="0" smtClean="0">
                <a:latin typeface="Symbol" pitchFamily="18" charset="2"/>
              </a:rPr>
              <a:t>a</a:t>
            </a:r>
            <a:endParaRPr lang="en-US" sz="2800" dirty="0" smtClean="0"/>
          </a:p>
          <a:p>
            <a:pPr marL="1371600" lvl="2" indent="-45720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  </a:t>
            </a:r>
            <a:r>
              <a:rPr lang="en-US" sz="2800" dirty="0" err="1" smtClean="0"/>
              <a:t>Glioblastoma</a:t>
            </a:r>
            <a:r>
              <a:rPr lang="en-US" sz="2800" dirty="0" smtClean="0"/>
              <a:t>-----&gt; PDGF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/>
              <a:t>2-Growth factors receptors: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Receptors --- mutation ----continous signals to cells and uncontroled growth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Receptors --- overexpression ---cells become very sensitive ----hyperresponsive to normal levels of growth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2438400"/>
            <a:ext cx="4267200" cy="2819400"/>
          </a:xfrm>
          <a:prstGeom prst="ellipse">
            <a:avLst/>
          </a:prstGeom>
          <a:solidFill>
            <a:srgbClr val="FFD1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3581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143000" y="3200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hevron 13"/>
          <p:cNvSpPr/>
          <p:nvPr/>
        </p:nvSpPr>
        <p:spPr>
          <a:xfrm>
            <a:off x="1905000" y="35052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2514600" y="3657600"/>
            <a:ext cx="15240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evron 15"/>
          <p:cNvSpPr/>
          <p:nvPr/>
        </p:nvSpPr>
        <p:spPr>
          <a:xfrm>
            <a:off x="2362200" y="2667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981200" y="40386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981200" y="3048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286000" y="4572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819400" y="48768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048000" y="24384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Quad Arrow Callout 21"/>
          <p:cNvSpPr/>
          <p:nvPr/>
        </p:nvSpPr>
        <p:spPr>
          <a:xfrm rot="16200000">
            <a:off x="6134100" y="3771900"/>
            <a:ext cx="685800" cy="6096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Curved Connector 25"/>
          <p:cNvCxnSpPr/>
          <p:nvPr/>
        </p:nvCxnSpPr>
        <p:spPr>
          <a:xfrm rot="10800000">
            <a:off x="4572000" y="37338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0800000">
            <a:off x="4648200" y="35814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2" idx="0"/>
          </p:cNvCxnSpPr>
          <p:nvPr/>
        </p:nvCxnSpPr>
        <p:spPr>
          <a:xfrm rot="10800000">
            <a:off x="4953000" y="3962400"/>
            <a:ext cx="1219200" cy="1143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0800000">
            <a:off x="4648200" y="39624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0800000">
            <a:off x="4572000" y="40386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 :  </a:t>
            </a:r>
          </a:p>
          <a:p>
            <a:pPr lvl="1" eaLnBrk="1" hangingPunct="1">
              <a:defRPr/>
            </a:pPr>
            <a:r>
              <a:rPr lang="en-US" smtClean="0"/>
              <a:t>Epidermal Growth Factor ( EGF ) Receptor family</a:t>
            </a:r>
          </a:p>
          <a:p>
            <a:pPr lvl="2" eaLnBrk="1" hangingPunct="1">
              <a:defRPr/>
            </a:pPr>
            <a:r>
              <a:rPr lang="en-US" smtClean="0"/>
              <a:t>HER2 </a:t>
            </a:r>
          </a:p>
          <a:p>
            <a:pPr lvl="3" eaLnBrk="1" hangingPunct="1">
              <a:defRPr/>
            </a:pPr>
            <a:r>
              <a:rPr lang="en-US" smtClean="0"/>
              <a:t>Amplified in breast cancers and other tumors</a:t>
            </a:r>
          </a:p>
          <a:p>
            <a:pPr lvl="3" eaLnBrk="1" hangingPunct="1">
              <a:defRPr/>
            </a:pPr>
            <a:r>
              <a:rPr lang="en-US" smtClean="0"/>
              <a:t>High levels of HER2 in breast cancer indicate poor prognosis</a:t>
            </a:r>
          </a:p>
          <a:p>
            <a:pPr lvl="3" eaLnBrk="1" hangingPunct="1">
              <a:defRPr/>
            </a:pPr>
            <a:r>
              <a:rPr lang="en-US" smtClean="0"/>
              <a:t>Anti- HER2 antibodies are used in treatment</a:t>
            </a:r>
          </a:p>
          <a:p>
            <a:pPr lvl="3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3- Signal-transducing proteins :</a:t>
            </a:r>
          </a:p>
          <a:p>
            <a:pPr eaLnBrk="1" hangingPunct="1">
              <a:defRPr/>
            </a:pPr>
            <a:r>
              <a:rPr lang="en-US" smtClean="0"/>
              <a:t>They receive signals from activated growth factors receptors and transmitte them to the nucleus. Examples :</a:t>
            </a:r>
          </a:p>
          <a:p>
            <a:pPr lvl="1" eaLnBrk="1" hangingPunct="1">
              <a:defRPr/>
            </a:pPr>
            <a:r>
              <a:rPr lang="en-US" smtClean="0"/>
              <a:t>RAS	</a:t>
            </a:r>
          </a:p>
          <a:p>
            <a:pPr lvl="1" eaLnBrk="1" hangingPunct="1">
              <a:defRPr/>
            </a:pPr>
            <a:r>
              <a:rPr lang="en-US" smtClean="0"/>
              <a:t>ABL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RAS :</a:t>
            </a:r>
          </a:p>
          <a:p>
            <a:pPr lvl="1" eaLnBrk="1" hangingPunct="1">
              <a:defRPr/>
            </a:pPr>
            <a:r>
              <a:rPr lang="en-US" smtClean="0"/>
              <a:t>30% of all human tumors contain mutated RAS  gene . E.g : colon . Pancreas cancers</a:t>
            </a:r>
          </a:p>
          <a:p>
            <a:pPr lvl="1" eaLnBrk="1" hangingPunct="1">
              <a:defRPr/>
            </a:pPr>
            <a:r>
              <a:rPr lang="en-US" smtClean="0"/>
              <a:t>Mutations of the RAS gene is the most common oncogene abnormality in human tumors</a:t>
            </a:r>
          </a:p>
          <a:p>
            <a:pPr lvl="1" eaLnBrk="1" hangingPunct="1">
              <a:defRPr/>
            </a:pPr>
            <a:r>
              <a:rPr lang="en-US" smtClean="0"/>
              <a:t>Mutations in RAS --- cells continue to proliferate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74676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ABL gene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ABL </a:t>
            </a:r>
            <a:r>
              <a:rPr lang="en-US" dirty="0" err="1" smtClean="0"/>
              <a:t>protooncogene</a:t>
            </a:r>
            <a:r>
              <a:rPr lang="en-US" dirty="0" smtClean="0"/>
              <a:t> has a tyrosine </a:t>
            </a:r>
            <a:r>
              <a:rPr lang="en-US" dirty="0" err="1" smtClean="0"/>
              <a:t>kinase</a:t>
            </a:r>
            <a:r>
              <a:rPr lang="en-US" dirty="0" smtClean="0"/>
              <a:t> activity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Its activity is controlled by negative regulatory mechanism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E.g. :  chronic myeloid leukemia ( CML ) 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t( 9,22) ---ABL gene transferred from </a:t>
            </a:r>
            <a:r>
              <a:rPr lang="en-US" dirty="0" err="1" smtClean="0"/>
              <a:t>ch</a:t>
            </a:r>
            <a:r>
              <a:rPr lang="en-US" dirty="0" smtClean="0"/>
              <a:t>. 9 to </a:t>
            </a:r>
            <a:r>
              <a:rPr lang="en-US" dirty="0" err="1" smtClean="0"/>
              <a:t>ch</a:t>
            </a:r>
            <a:r>
              <a:rPr lang="en-US" dirty="0" smtClean="0"/>
              <a:t>. 22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Fusion with BCR ---&gt;  BCR-ABL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BCR-ABL has tyrosine </a:t>
            </a:r>
            <a:r>
              <a:rPr lang="en-US" dirty="0" err="1" smtClean="0"/>
              <a:t>kinase</a:t>
            </a:r>
            <a:r>
              <a:rPr lang="en-US" dirty="0" smtClean="0"/>
              <a:t> </a:t>
            </a:r>
            <a:r>
              <a:rPr lang="en-US" dirty="0" err="1" smtClean="0"/>
              <a:t>acttivity</a:t>
            </a:r>
            <a:r>
              <a:rPr lang="en-US" dirty="0" smtClean="0"/>
              <a:t> ---( </a:t>
            </a:r>
            <a:r>
              <a:rPr lang="en-US" dirty="0" err="1" smtClean="0"/>
              <a:t>oncogene</a:t>
            </a:r>
            <a:r>
              <a:rPr lang="en-US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24579" name="Picture 2" descr="f0080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33800" y="5334000"/>
            <a:ext cx="39624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800" dirty="0" smtClean="0"/>
              <a:t>CML patients are treated with ( </a:t>
            </a:r>
            <a:r>
              <a:rPr lang="en-US" sz="2800" dirty="0" err="1" smtClean="0"/>
              <a:t>Gleevec</a:t>
            </a:r>
            <a:r>
              <a:rPr lang="en-US" sz="2800" dirty="0" smtClean="0"/>
              <a:t>) which is inhibitor of </a:t>
            </a:r>
            <a:r>
              <a:rPr lang="en-US" sz="2800" dirty="0" err="1" smtClean="0"/>
              <a:t>kinase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CARCINOGENESIS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 is a multistep process at both the phenotypic and the genetic levels.</a:t>
            </a:r>
          </a:p>
          <a:p>
            <a:pPr eaLnBrk="1" hangingPunct="1">
              <a:defRPr/>
            </a:pPr>
            <a:r>
              <a:rPr lang="en-US" smtClean="0"/>
              <a:t>It starts with a genetic damage:</a:t>
            </a:r>
          </a:p>
          <a:p>
            <a:pPr lvl="1" eaLnBrk="1" hangingPunct="1">
              <a:defRPr/>
            </a:pPr>
            <a:r>
              <a:rPr lang="en-US" smtClean="0"/>
              <a:t>Environmental</a:t>
            </a:r>
          </a:p>
          <a:p>
            <a:pPr lvl="2" eaLnBrk="1" hangingPunct="1">
              <a:defRPr/>
            </a:pPr>
            <a:r>
              <a:rPr lang="en-US" smtClean="0"/>
              <a:t>Chemical</a:t>
            </a:r>
          </a:p>
          <a:p>
            <a:pPr lvl="2" eaLnBrk="1" hangingPunct="1">
              <a:defRPr/>
            </a:pPr>
            <a:r>
              <a:rPr lang="en-US" smtClean="0"/>
              <a:t>Radiation</a:t>
            </a:r>
          </a:p>
          <a:p>
            <a:pPr lvl="2" eaLnBrk="1" hangingPunct="1">
              <a:defRPr/>
            </a:pPr>
            <a:r>
              <a:rPr lang="en-US" smtClean="0"/>
              <a:t>Viral</a:t>
            </a:r>
          </a:p>
          <a:p>
            <a:pPr lvl="1" eaLnBrk="1" hangingPunct="1">
              <a:defRPr/>
            </a:pPr>
            <a:r>
              <a:rPr lang="en-US" smtClean="0"/>
              <a:t>Inhereted</a:t>
            </a:r>
          </a:p>
        </p:txBody>
      </p:sp>
      <p:pic>
        <p:nvPicPr>
          <p:cNvPr id="4" name="Picture 4" descr="f008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76600"/>
            <a:ext cx="4438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4- Nuclear transcription factors :</a:t>
            </a:r>
          </a:p>
          <a:p>
            <a:pPr lvl="1" eaLnBrk="1" hangingPunct="1">
              <a:defRPr/>
            </a:pPr>
            <a:r>
              <a:rPr lang="en-US" smtClean="0"/>
              <a:t>Mutations may affect genes that regulate transcription of DNA </a:t>
            </a:r>
            <a:r>
              <a:rPr lang="en-US" smtClean="0">
                <a:sym typeface="Wingdings" pitchFamily="2" charset="2"/>
              </a:rPr>
              <a:t> growth autonomy</a:t>
            </a:r>
          </a:p>
          <a:p>
            <a:pPr lvl="1" eaLnBrk="1" hangingPunct="1">
              <a:defRPr/>
            </a:pPr>
            <a:r>
              <a:rPr lang="en-US" smtClean="0">
                <a:sym typeface="Wingdings" pitchFamily="2" charset="2"/>
              </a:rPr>
              <a:t>E.g. MYC</a:t>
            </a:r>
          </a:p>
          <a:p>
            <a:pPr lvl="2" eaLnBrk="1" hangingPunct="1">
              <a:defRPr/>
            </a:pPr>
            <a:r>
              <a:rPr lang="en-US" smtClean="0"/>
              <a:t>MYC protooncogene produce MYC protein when cell receives growth signals</a:t>
            </a:r>
          </a:p>
          <a:p>
            <a:pPr lvl="2" eaLnBrk="1" hangingPunct="1">
              <a:defRPr/>
            </a:pPr>
            <a:r>
              <a:rPr lang="en-US" smtClean="0"/>
              <a:t>MYC protein binds to DNA leading to activation of growth-related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Normally … MYC decrease when cell cycle begins …but ..in tumors there is sustained expression of MYC </a:t>
            </a:r>
            <a:r>
              <a:rPr lang="en-US" smtClean="0">
                <a:sym typeface="Wingdings" pitchFamily="2" charset="2"/>
              </a:rPr>
              <a:t> continuous proliferation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r>
              <a:rPr lang="en-US" smtClean="0"/>
              <a:t>E.g. Burkitt Lymphoma ;  MYC is dysregulated due to  t( 8,14)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5- </a:t>
            </a:r>
            <a:r>
              <a:rPr lang="en-US" dirty="0" err="1" smtClean="0"/>
              <a:t>Cyclins</a:t>
            </a:r>
            <a:r>
              <a:rPr lang="en-US" dirty="0" smtClean="0"/>
              <a:t> and </a:t>
            </a:r>
            <a:r>
              <a:rPr lang="en-US" dirty="0" err="1" smtClean="0"/>
              <a:t>cyclins</a:t>
            </a:r>
            <a:r>
              <a:rPr lang="en-US" dirty="0" smtClean="0"/>
              <a:t>- dependent </a:t>
            </a:r>
            <a:r>
              <a:rPr lang="en-US" dirty="0" err="1" smtClean="0"/>
              <a:t>kinases</a:t>
            </a:r>
            <a:r>
              <a:rPr lang="en-US" dirty="0" smtClean="0"/>
              <a:t> (</a:t>
            </a:r>
            <a:r>
              <a:rPr lang="en-US" dirty="0" err="1" smtClean="0"/>
              <a:t>CDKs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Progression of cells through cell cycles is regulated by </a:t>
            </a:r>
            <a:r>
              <a:rPr lang="en-US" dirty="0" err="1" smtClean="0"/>
              <a:t>CDKs</a:t>
            </a:r>
            <a:r>
              <a:rPr lang="en-US" dirty="0" smtClean="0"/>
              <a:t> after they are activated by binding with </a:t>
            </a:r>
            <a:r>
              <a:rPr lang="en-US" dirty="0" err="1" smtClean="0"/>
              <a:t>cyclins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Mutations that </a:t>
            </a:r>
            <a:r>
              <a:rPr lang="en-US" dirty="0" err="1" smtClean="0"/>
              <a:t>dysregulate</a:t>
            </a:r>
            <a:r>
              <a:rPr lang="en-US" dirty="0" smtClean="0"/>
              <a:t> </a:t>
            </a:r>
            <a:r>
              <a:rPr lang="en-US" dirty="0" err="1" smtClean="0"/>
              <a:t>cyclins</a:t>
            </a:r>
            <a:r>
              <a:rPr lang="en-US" dirty="0" smtClean="0"/>
              <a:t> and </a:t>
            </a:r>
            <a:r>
              <a:rPr lang="en-US" dirty="0" err="1" smtClean="0"/>
              <a:t>CDKs</a:t>
            </a:r>
            <a:r>
              <a:rPr lang="en-US" dirty="0" smtClean="0"/>
              <a:t> will lead to cell proliferation …e.g.</a:t>
            </a:r>
          </a:p>
          <a:p>
            <a:pPr lvl="2" eaLnBrk="1" hangingPunct="1">
              <a:defRPr/>
            </a:pPr>
            <a:r>
              <a:rPr lang="en-US" dirty="0" err="1" smtClean="0"/>
              <a:t>Cyclin</a:t>
            </a:r>
            <a:r>
              <a:rPr lang="en-US" dirty="0" smtClean="0"/>
              <a:t> D genes are </a:t>
            </a:r>
            <a:r>
              <a:rPr lang="en-US" dirty="0" err="1" smtClean="0"/>
              <a:t>overexpressed</a:t>
            </a:r>
            <a:r>
              <a:rPr lang="en-US" dirty="0" smtClean="0"/>
              <a:t> in breast, esophagus and liver cancers.</a:t>
            </a:r>
          </a:p>
          <a:p>
            <a:pPr lvl="2" eaLnBrk="1" hangingPunct="1">
              <a:defRPr/>
            </a:pPr>
            <a:r>
              <a:rPr lang="en-US" dirty="0" smtClean="0"/>
              <a:t>CDK4 is amplified in melanoma and sarcomas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29699" name="Picture 4" descr="G:\Cotran\Images\CH08\f008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00200"/>
            <a:ext cx="8240713" cy="4424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Main changes in the cell physiology that lead to formation of the malignant phenotype: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A- Self-sufficiency in growth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hlink"/>
                </a:solidFill>
              </a:rPr>
              <a:t>B- Insensitivity to growth-inhibitory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C- Evasion of apoptosis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D- Limitless replicative potential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E- Sustained angiogenesis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F- Ability to invade and metastsize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2. Insensitivity to growth-inhibitory signals</a:t>
            </a:r>
          </a:p>
          <a:p>
            <a:pPr marL="609600" indent="-609600" eaLnBrk="1" hangingPunct="1">
              <a:defRPr/>
            </a:pPr>
            <a:r>
              <a:rPr lang="en-US" dirty="0" smtClean="0"/>
              <a:t>Tumor suppressor genes control ( apply brakes) cells proliferation</a:t>
            </a:r>
          </a:p>
          <a:p>
            <a:pPr marL="609600" indent="-609600" eaLnBrk="1" hangingPunct="1">
              <a:defRPr/>
            </a:pPr>
            <a:r>
              <a:rPr lang="en-US" dirty="0" smtClean="0"/>
              <a:t>If mutation caused disruption to them </a:t>
            </a:r>
            <a:r>
              <a:rPr lang="en-US" dirty="0" smtClean="0">
                <a:sym typeface="Wingdings" pitchFamily="2" charset="2"/>
              </a:rPr>
              <a:t> cell becomes insensitive to growth inhibition uncontrolled proliferation</a:t>
            </a:r>
          </a:p>
          <a:p>
            <a:pPr marL="609600" indent="-609600" eaLnBrk="1" hangingPunct="1">
              <a:defRPr/>
            </a:pPr>
            <a:r>
              <a:rPr lang="en-US" dirty="0" smtClean="0">
                <a:sym typeface="Wingdings" pitchFamily="2" charset="2"/>
              </a:rPr>
              <a:t>Examples: RB, TGF-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b</a:t>
            </a:r>
            <a:r>
              <a:rPr lang="en-US" dirty="0" smtClean="0">
                <a:sym typeface="Wingdings" pitchFamily="2" charset="2"/>
              </a:rPr>
              <a:t>, APC, P53</a:t>
            </a: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81200" y="457200"/>
          <a:ext cx="4826000" cy="5410200"/>
        </p:xfrm>
        <a:graphic>
          <a:graphicData uri="http://schemas.openxmlformats.org/presentationml/2006/ole">
            <p:oleObj spid="_x0000_s1026" name="Photo Editor Photo" r:id="rId3" imgW="3780952" imgH="468695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RB ( retinoblastoma ) gene :</a:t>
            </a:r>
          </a:p>
          <a:p>
            <a:pPr lvl="1" eaLnBrk="1" hangingPunct="1">
              <a:defRPr/>
            </a:pPr>
            <a:r>
              <a:rPr lang="en-US" smtClean="0"/>
              <a:t>First tumor supressor gene discovered</a:t>
            </a:r>
          </a:p>
          <a:p>
            <a:pPr lvl="1" eaLnBrk="1" hangingPunct="1">
              <a:defRPr/>
            </a:pPr>
            <a:r>
              <a:rPr lang="en-US" smtClean="0"/>
              <a:t>It was discovered initially in retinoblastomas</a:t>
            </a:r>
          </a:p>
          <a:p>
            <a:pPr lvl="1" eaLnBrk="1" hangingPunct="1">
              <a:defRPr/>
            </a:pPr>
            <a:r>
              <a:rPr lang="en-US" smtClean="0"/>
              <a:t>Found in other tumors, e.g. breast ca</a:t>
            </a:r>
          </a:p>
          <a:p>
            <a:pPr lvl="1" eaLnBrk="1" hangingPunct="1">
              <a:defRPr/>
            </a:pPr>
            <a:r>
              <a:rPr lang="en-US" smtClean="0"/>
              <a:t>RB gene is a DNA-binding protein </a:t>
            </a:r>
          </a:p>
          <a:p>
            <a:pPr lvl="1" eaLnBrk="1" hangingPunct="1">
              <a:defRPr/>
            </a:pPr>
            <a:r>
              <a:rPr lang="en-US" smtClean="0"/>
              <a:t>RB is located on chromosome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RB gene exists in “ active “ and “ inactive” forms</a:t>
            </a:r>
          </a:p>
          <a:p>
            <a:pPr eaLnBrk="1" hangingPunct="1">
              <a:defRPr/>
            </a:pPr>
            <a:r>
              <a:rPr lang="en-US" smtClean="0"/>
              <a:t>If active</a:t>
            </a:r>
            <a:r>
              <a:rPr lang="en-US" smtClean="0">
                <a:sym typeface="Wingdings" pitchFamily="2" charset="2"/>
              </a:rPr>
              <a:t> will stop the advancing from G1 to S phase in cell cycle</a:t>
            </a:r>
          </a:p>
          <a:p>
            <a:pPr eaLnBrk="1" hangingPunct="1">
              <a:defRPr/>
            </a:pPr>
            <a:r>
              <a:rPr lang="en-US" smtClean="0">
                <a:sym typeface="Wingdings" pitchFamily="2" charset="2"/>
              </a:rPr>
              <a:t>If cell is stimulated by growth factors  inactivation of RB gene brake is released cells start cell cycle …G1 SM …then RB gene is activated again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008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239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Genetic damage lead to “ mutation”</a:t>
            </a:r>
          </a:p>
          <a:p>
            <a:pPr eaLnBrk="1" hangingPunct="1">
              <a:defRPr/>
            </a:pPr>
            <a:r>
              <a:rPr lang="en-US" dirty="0" smtClean="0"/>
              <a:t> single cell which has the genetic damage undergoes </a:t>
            </a:r>
            <a:r>
              <a:rPr lang="en-US" dirty="0" err="1" smtClean="0"/>
              <a:t>neoplastic</a:t>
            </a:r>
            <a:r>
              <a:rPr lang="en-US" smtClean="0"/>
              <a:t> proliferation </a:t>
            </a:r>
            <a:r>
              <a:rPr lang="en-US" dirty="0" smtClean="0"/>
              <a:t>( </a:t>
            </a:r>
            <a:r>
              <a:rPr lang="en-US" dirty="0" err="1" smtClean="0"/>
              <a:t>clonal</a:t>
            </a:r>
            <a:r>
              <a:rPr lang="en-US" dirty="0" smtClean="0"/>
              <a:t> expansion) forming the tumor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Retinoblastoma is an uncommon childhood tumor</a:t>
            </a:r>
          </a:p>
          <a:p>
            <a:pPr lvl="1" eaLnBrk="1" hangingPunct="1">
              <a:defRPr/>
            </a:pPr>
            <a:r>
              <a:rPr lang="en-US" smtClean="0"/>
              <a:t>Retinoblastoma is either sporadic (60%) or familial   ( 40% )</a:t>
            </a:r>
          </a:p>
          <a:p>
            <a:pPr lvl="1" eaLnBrk="1" hangingPunct="1">
              <a:defRPr/>
            </a:pPr>
            <a:r>
              <a:rPr lang="en-US" smtClean="0"/>
              <a:t>Two mutations required to produce retinoblastoma</a:t>
            </a:r>
          </a:p>
          <a:p>
            <a:pPr lvl="1" eaLnBrk="1" hangingPunct="1">
              <a:defRPr/>
            </a:pPr>
            <a:r>
              <a:rPr lang="en-US" smtClean="0"/>
              <a:t>Both normal copies of the gene should be lost to produce retinoblastoma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304800"/>
            <a:ext cx="83883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Transforming Growth Factor- </a:t>
            </a:r>
            <a:r>
              <a:rPr lang="en-US" dirty="0" smtClean="0">
                <a:latin typeface="Symbol" pitchFamily="18" charset="2"/>
              </a:rPr>
              <a:t>b </a:t>
            </a:r>
            <a:r>
              <a:rPr lang="en-US" dirty="0" smtClean="0"/>
              <a:t>pathway:</a:t>
            </a:r>
          </a:p>
          <a:p>
            <a:pPr lvl="1" eaLnBrk="1" hangingPunct="1">
              <a:defRPr/>
            </a:pPr>
            <a:r>
              <a:rPr lang="en-US" dirty="0" smtClean="0"/>
              <a:t>TGF-</a:t>
            </a:r>
            <a:r>
              <a:rPr lang="en-US" dirty="0" smtClean="0">
                <a:latin typeface="Symbol" pitchFamily="18" charset="2"/>
              </a:rPr>
              <a:t>b </a:t>
            </a:r>
            <a:r>
              <a:rPr lang="en-US" dirty="0" smtClean="0"/>
              <a:t>is an inhibitor of proliferation</a:t>
            </a:r>
          </a:p>
          <a:p>
            <a:pPr lvl="1" eaLnBrk="1" hangingPunct="1">
              <a:defRPr/>
            </a:pPr>
            <a:r>
              <a:rPr lang="en-US" dirty="0" smtClean="0"/>
              <a:t>It regulate RB pathway</a:t>
            </a:r>
          </a:p>
          <a:p>
            <a:pPr lvl="1" eaLnBrk="1" hangingPunct="1">
              <a:defRPr/>
            </a:pPr>
            <a:r>
              <a:rPr lang="en-US" dirty="0" smtClean="0"/>
              <a:t>Inactivation of TGF-</a:t>
            </a:r>
            <a:r>
              <a:rPr lang="en-US" dirty="0" smtClean="0">
                <a:latin typeface="Symbol" pitchFamily="18" charset="2"/>
              </a:rPr>
              <a:t>b </a:t>
            </a:r>
            <a:r>
              <a:rPr lang="en-US" dirty="0" smtClean="0"/>
              <a:t>lead to cell proliferation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876800" cy="1846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lvl="1">
              <a:defRPr/>
            </a:pPr>
            <a:r>
              <a:rPr lang="en-US" sz="2400" dirty="0"/>
              <a:t>Mutations in TGF-</a:t>
            </a:r>
            <a:r>
              <a:rPr lang="en-US" sz="2400" dirty="0">
                <a:latin typeface="Symbol" pitchFamily="18" charset="2"/>
              </a:rPr>
              <a:t>b </a:t>
            </a:r>
            <a:r>
              <a:rPr lang="en-US" sz="2400" dirty="0"/>
              <a:t>pathway are present in :</a:t>
            </a:r>
          </a:p>
          <a:p>
            <a:pPr lvl="2">
              <a:defRPr/>
            </a:pPr>
            <a:r>
              <a:rPr lang="en-US" sz="2400" dirty="0">
                <a:latin typeface="Symbol" pitchFamily="18" charset="2"/>
              </a:rPr>
              <a:t>100% </a:t>
            </a:r>
            <a:r>
              <a:rPr lang="en-US" sz="2400" dirty="0"/>
              <a:t>of pancreatic cancers</a:t>
            </a:r>
          </a:p>
          <a:p>
            <a:pPr lvl="2">
              <a:defRPr/>
            </a:pPr>
            <a:r>
              <a:rPr lang="en-US" sz="2400" dirty="0">
                <a:latin typeface="Symbol" pitchFamily="18" charset="2"/>
              </a:rPr>
              <a:t>83% </a:t>
            </a:r>
            <a:r>
              <a:rPr lang="en-US" sz="2400" dirty="0"/>
              <a:t>of colon cancers</a:t>
            </a:r>
          </a:p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Coli –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</a:t>
            </a:r>
            <a:r>
              <a:rPr lang="en-US" dirty="0" err="1" smtClean="0"/>
              <a:t>Catenin</a:t>
            </a:r>
            <a:r>
              <a:rPr lang="en-US" dirty="0" smtClean="0"/>
              <a:t> pathway:</a:t>
            </a:r>
          </a:p>
          <a:p>
            <a:pPr lvl="1" eaLnBrk="1" hangingPunct="1">
              <a:defRPr/>
            </a:pPr>
            <a:r>
              <a:rPr lang="en-US" dirty="0" smtClean="0"/>
              <a:t>APC is tumor </a:t>
            </a:r>
            <a:r>
              <a:rPr lang="en-US" dirty="0" err="1" smtClean="0"/>
              <a:t>supressor</a:t>
            </a:r>
            <a:r>
              <a:rPr lang="en-US" dirty="0" smtClean="0"/>
              <a:t> gene</a:t>
            </a:r>
          </a:p>
          <a:p>
            <a:pPr lvl="1" eaLnBrk="1" hangingPunct="1">
              <a:defRPr/>
            </a:pPr>
            <a:r>
              <a:rPr lang="en-US" dirty="0" smtClean="0"/>
              <a:t>APC gene loss is very common in colon cancers</a:t>
            </a:r>
          </a:p>
          <a:p>
            <a:pPr lvl="1" eaLnBrk="1" hangingPunct="1">
              <a:defRPr/>
            </a:pPr>
            <a:r>
              <a:rPr lang="en-US" dirty="0" smtClean="0"/>
              <a:t>It has anti-proliferative action through inhibition of </a:t>
            </a:r>
            <a:r>
              <a:rPr lang="en-US" dirty="0" smtClean="0">
                <a:latin typeface="Symbol" pitchFamily="18" charset="2"/>
              </a:rPr>
              <a:t>b-</a:t>
            </a:r>
            <a:r>
              <a:rPr lang="en-US" dirty="0" err="1" smtClean="0"/>
              <a:t>Catenin</a:t>
            </a:r>
            <a:r>
              <a:rPr lang="en-US" dirty="0" smtClean="0"/>
              <a:t> which activate cell proliferation</a:t>
            </a:r>
          </a:p>
          <a:p>
            <a:pPr lvl="1" eaLnBrk="1" hangingPunct="1">
              <a:defRPr/>
            </a:pPr>
            <a:r>
              <a:rPr lang="en-US" dirty="0" smtClean="0"/>
              <a:t>Individuals with mutant APC develop thousands of colonic polyps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Coli</a:t>
            </a:r>
            <a:endParaRPr lang="ar-SA" dirty="0"/>
          </a:p>
        </p:txBody>
      </p:sp>
      <p:pic>
        <p:nvPicPr>
          <p:cNvPr id="39939" name="Picture 1" descr="D:\SCContent\9781437717815\graphics\fullsize\S9781437717815-005-f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226"/>
          <a:stretch>
            <a:fillRect/>
          </a:stretch>
        </p:blipFill>
        <p:spPr>
          <a:xfrm>
            <a:off x="381000" y="990600"/>
            <a:ext cx="5349875" cy="3124200"/>
          </a:xfrm>
          <a:noFill/>
          <a:ln>
            <a:solidFill>
              <a:schemeClr val="tx1"/>
            </a:solidFill>
          </a:ln>
        </p:spPr>
      </p:pic>
      <p:pic>
        <p:nvPicPr>
          <p:cNvPr id="8" name="Picture 2" descr="G:\Cotran\Images\CH18\F018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48413"/>
          <a:stretch>
            <a:fillRect/>
          </a:stretch>
        </p:blipFill>
        <p:spPr>
          <a:xfrm>
            <a:off x="4875213" y="3505200"/>
            <a:ext cx="4268787" cy="3352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One or more of the polyps will progress to colonic carcinoma</a:t>
            </a:r>
          </a:p>
          <a:p>
            <a:pPr eaLnBrk="1" hangingPunct="1">
              <a:defRPr/>
            </a:pPr>
            <a:r>
              <a:rPr lang="en-US" smtClean="0"/>
              <a:t>APC mutations are seen in 70% to 80% of sporadic colon cancers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P53 </a:t>
            </a:r>
          </a:p>
          <a:p>
            <a:pPr lvl="1" eaLnBrk="1" hangingPunct="1">
              <a:defRPr/>
            </a:pPr>
            <a:r>
              <a:rPr lang="en-US" dirty="0" smtClean="0"/>
              <a:t>It has multiple functions</a:t>
            </a:r>
          </a:p>
          <a:p>
            <a:pPr lvl="1" eaLnBrk="1" hangingPunct="1">
              <a:defRPr/>
            </a:pPr>
            <a:r>
              <a:rPr lang="en-US" dirty="0" smtClean="0"/>
              <a:t>Mainly : </a:t>
            </a:r>
          </a:p>
          <a:p>
            <a:pPr lvl="2" eaLnBrk="1" hangingPunct="1">
              <a:defRPr/>
            </a:pPr>
            <a:r>
              <a:rPr lang="en-US" dirty="0" smtClean="0"/>
              <a:t>Tumor suppressor gene ( anti-proliferative )</a:t>
            </a:r>
          </a:p>
          <a:p>
            <a:pPr lvl="2" eaLnBrk="1" hangingPunct="1">
              <a:defRPr/>
            </a:pPr>
            <a:r>
              <a:rPr lang="en-US" dirty="0" smtClean="0"/>
              <a:t>Regulates apoptosis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P53 senses DNA damage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Causes G1 arrest to give chance for DNA repair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Induce DNA repair genes 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If a cell with damaged DNA cannot be repaired, it will be directed by P53 to undergo apoptosis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With loss of P53, DNA damage goes unrepaired</a:t>
            </a:r>
          </a:p>
          <a:p>
            <a:pPr eaLnBrk="1" hangingPunct="1">
              <a:defRPr/>
            </a:pPr>
            <a:r>
              <a:rPr lang="en-US" dirty="0" smtClean="0"/>
              <a:t>Mutations will be fixed in the dividing cells, leading to malignant transformation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008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0"/>
            <a:ext cx="617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Content Placeholder 3" descr="P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113" y="209550"/>
            <a:ext cx="505777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P53 is called the “ guardian of the genome”</a:t>
            </a:r>
          </a:p>
          <a:p>
            <a:pPr eaLnBrk="1" hangingPunct="1">
              <a:defRPr/>
            </a:pPr>
            <a:r>
              <a:rPr lang="en-US" dirty="0" smtClean="0"/>
              <a:t>70% of human cancers have a defect in P53</a:t>
            </a:r>
          </a:p>
          <a:p>
            <a:pPr eaLnBrk="1" hangingPunct="1">
              <a:defRPr/>
            </a:pPr>
            <a:r>
              <a:rPr lang="en-US" dirty="0" smtClean="0"/>
              <a:t>It has been reported with almost all types of cancers : e.g. lung, colon, breast</a:t>
            </a:r>
          </a:p>
          <a:p>
            <a:pPr eaLnBrk="1" hangingPunct="1">
              <a:defRPr/>
            </a:pPr>
            <a:r>
              <a:rPr lang="en-US" dirty="0" smtClean="0"/>
              <a:t>In most cases, mutations are acquired, but can be </a:t>
            </a:r>
            <a:r>
              <a:rPr lang="en-US" dirty="0" err="1" smtClean="0"/>
              <a:t>inhereted</a:t>
            </a:r>
            <a:r>
              <a:rPr lang="en-US" dirty="0" smtClean="0"/>
              <a:t>, </a:t>
            </a:r>
            <a:r>
              <a:rPr lang="en-US" dirty="0" err="1" smtClean="0"/>
              <a:t>e.g</a:t>
            </a:r>
            <a:r>
              <a:rPr lang="en-US" dirty="0" smtClean="0"/>
              <a:t> : Li-</a:t>
            </a:r>
            <a:r>
              <a:rPr lang="en-US" dirty="0" err="1" smtClean="0"/>
              <a:t>Fraumeni</a:t>
            </a:r>
            <a:r>
              <a:rPr lang="en-US" dirty="0" smtClean="0"/>
              <a:t> syndrome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Main changes in the cell physiology that lead to formation of the malignant phenotype: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A- Self-sufficiency in growth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B- Insensitivity to growth-inhibitory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hlink"/>
                </a:solidFill>
              </a:rPr>
              <a:t>C- Evasion of apoptosis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D- Limitless replicative potential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E- Sustained angiogenesis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F- Ability to invade and metastsize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Evasion of apoptosis:</a:t>
            </a:r>
          </a:p>
          <a:p>
            <a:pPr lvl="1" eaLnBrk="1" hangingPunct="1">
              <a:defRPr/>
            </a:pPr>
            <a:r>
              <a:rPr lang="en-US" dirty="0" smtClean="0"/>
              <a:t>Mutations in the genes regulating apoptosis are factors in malignant transformation</a:t>
            </a:r>
          </a:p>
          <a:p>
            <a:pPr lvl="1" eaLnBrk="1" hangingPunct="1">
              <a:defRPr/>
            </a:pPr>
            <a:r>
              <a:rPr lang="en-US" dirty="0" smtClean="0"/>
              <a:t>Cell survival is controlled by genes that promote and inhibit apoptosis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 Evasion of apoptosis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3810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Reduced CD95 level inactivate death –induced signaling cascade that cleaves DNA to cause death</a:t>
            </a:r>
            <a:r>
              <a:rPr lang="en-US" sz="2800" dirty="0" smtClean="0">
                <a:sym typeface="Wingdings" pitchFamily="2" charset="2"/>
              </a:rPr>
              <a:t> tumor cells are less susceptible to apoptosis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800" dirty="0" smtClean="0"/>
              <a:t>DNA damage induced apoptosis (with the action of P53 ) can be blocked in tumors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800" dirty="0" smtClean="0"/>
              <a:t>loss of P53 and up-regulation of BCL2 prevent apoptosis e.g. follicular lymphoma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138" y="914400"/>
            <a:ext cx="44497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Main changes in the cell physiology that lead to formation of the malignant phenotype: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A- Self-sufficiency in growth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B- Insensitivity to growth-inhibitory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C- Evasion of apoptosis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hlink"/>
                </a:solidFill>
              </a:rPr>
              <a:t>D- Limitless replicative potential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E- Sustained angiogenesis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F- Ability to invade and metastsize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Limitless </a:t>
            </a:r>
            <a:r>
              <a:rPr lang="en-US" b="1" dirty="0" err="1" smtClean="0">
                <a:solidFill>
                  <a:srgbClr val="FFC000"/>
                </a:solidFill>
              </a:rPr>
              <a:t>replicative</a:t>
            </a:r>
            <a:r>
              <a:rPr lang="en-US" b="1" dirty="0" smtClean="0">
                <a:solidFill>
                  <a:srgbClr val="FFC000"/>
                </a:solidFill>
              </a:rPr>
              <a:t> potential:</a:t>
            </a:r>
          </a:p>
          <a:p>
            <a:pPr lvl="1" eaLnBrk="1" hangingPunct="1">
              <a:defRPr/>
            </a:pPr>
            <a:r>
              <a:rPr lang="en-US" sz="2400" dirty="0" smtClean="0"/>
              <a:t>Normally there is progressive shortening of telomeres at the ends of chromosomes</a:t>
            </a:r>
          </a:p>
          <a:p>
            <a:pPr lvl="1" eaLnBrk="1" hangingPunct="1">
              <a:defRPr/>
            </a:pPr>
            <a:r>
              <a:rPr lang="en-US" sz="2400" dirty="0" smtClean="0"/>
              <a:t>Telomerase is active in normal stem cells but absent in somatic cells</a:t>
            </a:r>
          </a:p>
          <a:p>
            <a:pPr lvl="1" eaLnBrk="1" hangingPunct="1">
              <a:defRPr/>
            </a:pPr>
            <a:r>
              <a:rPr lang="en-US" sz="2400" dirty="0" smtClean="0"/>
              <a:t>In tumor cells : activation of the enzyme telomerase, which can maintain normal telomere length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76311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838200" y="2895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Main changes in the cell physiology that lead to formation of the malignant phenotype: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A- Self-sufficiency in growth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B- Insensitivity to growth-inhibitory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C- Evasion of apoptosis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D- Limitless replicative potential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hlink"/>
                </a:solidFill>
              </a:rPr>
              <a:t>E- Sustained angiogenesis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F- Ability to invade and metastsize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Sustained angiogenesis</a:t>
            </a:r>
          </a:p>
          <a:p>
            <a:pPr lvl="1" eaLnBrk="1" hangingPunct="1">
              <a:defRPr/>
            </a:pPr>
            <a:r>
              <a:rPr lang="en-US" dirty="0" err="1" smtClean="0"/>
              <a:t>Neovascularization</a:t>
            </a:r>
            <a:r>
              <a:rPr lang="en-US" dirty="0" smtClean="0"/>
              <a:t> has two main effects: </a:t>
            </a:r>
          </a:p>
          <a:p>
            <a:pPr lvl="2" eaLnBrk="1" hangingPunct="1">
              <a:defRPr/>
            </a:pPr>
            <a:r>
              <a:rPr lang="en-US" dirty="0" smtClean="0"/>
              <a:t>Perfusion supplies oxygen and nutrients</a:t>
            </a:r>
          </a:p>
          <a:p>
            <a:pPr lvl="2" eaLnBrk="1" hangingPunct="1">
              <a:defRPr/>
            </a:pPr>
            <a:r>
              <a:rPr lang="en-US" dirty="0" smtClean="0"/>
              <a:t>Newly formed endothelial cells stimulate the growth of adjacent tumor cells by secreting growth factors, </a:t>
            </a:r>
            <a:r>
              <a:rPr lang="en-US" dirty="0" err="1" smtClean="0"/>
              <a:t>e.g</a:t>
            </a:r>
            <a:r>
              <a:rPr lang="en-US" dirty="0" smtClean="0"/>
              <a:t> : </a:t>
            </a:r>
            <a:r>
              <a:rPr lang="en-US" dirty="0" err="1" smtClean="0"/>
              <a:t>PDGF</a:t>
            </a:r>
            <a:r>
              <a:rPr lang="en-US" dirty="0" smtClean="0"/>
              <a:t>, IL-1</a:t>
            </a:r>
          </a:p>
          <a:p>
            <a:pPr lvl="1" eaLnBrk="1" hangingPunct="1">
              <a:defRPr/>
            </a:pPr>
            <a:r>
              <a:rPr lang="en-US" dirty="0" smtClean="0"/>
              <a:t>Angiogenesis is required for metastasis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How do tumors develop a blood supply?</a:t>
            </a:r>
          </a:p>
          <a:p>
            <a:pPr lvl="1" eaLnBrk="1" hangingPunct="1">
              <a:defRPr/>
            </a:pPr>
            <a:r>
              <a:rPr lang="en-US" dirty="0" smtClean="0"/>
              <a:t>Tumor-associated </a:t>
            </a:r>
            <a:r>
              <a:rPr lang="en-US" dirty="0" err="1" smtClean="0"/>
              <a:t>angiogenic</a:t>
            </a:r>
            <a:r>
              <a:rPr lang="en-US" dirty="0" smtClean="0"/>
              <a:t> factors </a:t>
            </a:r>
          </a:p>
          <a:p>
            <a:pPr lvl="1" eaLnBrk="1" hangingPunct="1">
              <a:defRPr/>
            </a:pPr>
            <a:r>
              <a:rPr lang="en-US" dirty="0" smtClean="0"/>
              <a:t>These factors may be produced by tumor cells or by inflammatory cells infiltrating the tumor e.g. macrophages</a:t>
            </a:r>
          </a:p>
          <a:p>
            <a:pPr lvl="1" eaLnBrk="1" hangingPunct="1">
              <a:defRPr/>
            </a:pPr>
            <a:r>
              <a:rPr lang="en-US" dirty="0" smtClean="0"/>
              <a:t>Important factors : </a:t>
            </a:r>
          </a:p>
          <a:p>
            <a:pPr lvl="2" eaLnBrk="1" hangingPunct="1">
              <a:defRPr/>
            </a:pPr>
            <a:r>
              <a:rPr lang="en-US" dirty="0" smtClean="0"/>
              <a:t>Vascular endothelial growth factor( </a:t>
            </a:r>
            <a:r>
              <a:rPr lang="en-US" dirty="0" err="1" smtClean="0"/>
              <a:t>VEGF</a:t>
            </a:r>
            <a:r>
              <a:rPr lang="en-US" dirty="0" smtClean="0"/>
              <a:t> ) </a:t>
            </a:r>
          </a:p>
          <a:p>
            <a:pPr lvl="2" eaLnBrk="1" hangingPunct="1">
              <a:defRPr/>
            </a:pPr>
            <a:r>
              <a:rPr lang="en-US" dirty="0" smtClean="0"/>
              <a:t>Fibroblast growth factor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14800"/>
            <a:ext cx="723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55299" name="Picture 2" descr="http://www.google.ca/url?source=imglanding&amp;ct=img&amp;q=http://www.angiotox.com/assets/98/06398A76-D7D6-E3C6-5667A42446C1A87F_image/Angiogenesis.jpg&amp;sa=X&amp;ei=sw3zT49ulLPRAdHn4fAJ&amp;ved=0CAkQ8wc&amp;usg=AFQjCNESIIxjMj6dsJEDbABkZzHGSuwC0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90600"/>
            <a:ext cx="84407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Where are the targets of the genetic damage?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286000"/>
            <a:ext cx="5852610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Main changes in the cell physiology that lead to formation of the malignant phenotype: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A- Self-sufficiency in growth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B- Insensitivity to growth-inhibitory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C- Evasion of apoptosis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D- Limitless replicative potential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E- Sustained angiogenesis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hlink"/>
                </a:solidFill>
              </a:rPr>
              <a:t>F- Ability to invade and metastsize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008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6477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Ability to invade and </a:t>
            </a:r>
            <a:r>
              <a:rPr lang="en-US" b="1" dirty="0" err="1" smtClean="0">
                <a:solidFill>
                  <a:srgbClr val="FFC000"/>
                </a:solidFill>
              </a:rPr>
              <a:t>metastsize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Two phases : </a:t>
            </a:r>
          </a:p>
          <a:p>
            <a:pPr lvl="2" eaLnBrk="1" hangingPunct="1">
              <a:defRPr/>
            </a:pPr>
            <a:r>
              <a:rPr lang="en-US" dirty="0" smtClean="0"/>
              <a:t>Invasion of extracellular matrix</a:t>
            </a:r>
          </a:p>
          <a:p>
            <a:pPr lvl="2" eaLnBrk="1" hangingPunct="1">
              <a:defRPr/>
            </a:pPr>
            <a:r>
              <a:rPr lang="en-US" dirty="0" smtClean="0"/>
              <a:t>Vascular </a:t>
            </a:r>
            <a:r>
              <a:rPr lang="en-US" dirty="0" err="1" smtClean="0"/>
              <a:t>dissimenation</a:t>
            </a:r>
            <a:r>
              <a:rPr lang="en-US" dirty="0" smtClean="0"/>
              <a:t> and homing of tumor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Invasion of </a:t>
            </a:r>
            <a:r>
              <a:rPr lang="en-US" dirty="0" err="1" smtClean="0"/>
              <a:t>ECM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Malignant cells first breach the underlying basement membrane</a:t>
            </a:r>
          </a:p>
          <a:p>
            <a:pPr lvl="1" eaLnBrk="1" hangingPunct="1">
              <a:defRPr/>
            </a:pPr>
            <a:r>
              <a:rPr lang="en-US" dirty="0" smtClean="0"/>
              <a:t>Traverse the interstitial tissue</a:t>
            </a:r>
          </a:p>
          <a:p>
            <a:pPr lvl="1" eaLnBrk="1" hangingPunct="1">
              <a:defRPr/>
            </a:pPr>
            <a:r>
              <a:rPr lang="en-US" dirty="0" smtClean="0"/>
              <a:t>Penetrate the vascular basement membrane </a:t>
            </a:r>
          </a:p>
          <a:p>
            <a:pPr lvl="1" eaLnBrk="1" hangingPunct="1">
              <a:defRPr/>
            </a:pPr>
            <a:r>
              <a:rPr lang="en-US" dirty="0" smtClean="0"/>
              <a:t>Gain access to the circulation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Invasion of the </a:t>
            </a:r>
            <a:r>
              <a:rPr lang="en-US" dirty="0" err="1" smtClean="0"/>
              <a:t>ECM</a:t>
            </a:r>
            <a:r>
              <a:rPr lang="en-US" dirty="0" smtClean="0"/>
              <a:t> has four steps: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74676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1219200" y="304800"/>
            <a:ext cx="657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400" b="1">
                <a:solidFill>
                  <a:srgbClr val="FFC000"/>
                </a:solidFill>
              </a:rPr>
              <a:t>1. Detachment of tumor cells from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4676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457200" y="2286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b="1">
                <a:solidFill>
                  <a:srgbClr val="FFC000"/>
                </a:solidFill>
              </a:rPr>
              <a:t>2. </a:t>
            </a:r>
            <a:r>
              <a:rPr lang="en-US" sz="2800" b="1">
                <a:solidFill>
                  <a:srgbClr val="FFC000"/>
                </a:solidFill>
              </a:rPr>
              <a:t>Attachments of tumor cells to matrix components</a:t>
            </a:r>
            <a:endParaRPr lang="en-US" sz="24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467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533400" y="304800"/>
            <a:ext cx="785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800" b="1">
                <a:solidFill>
                  <a:srgbClr val="FFC000"/>
                </a:solidFill>
              </a:rPr>
              <a:t>3. Degradation of ECM by collagenase enzyme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85800"/>
            <a:ext cx="70866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2362200" y="152400"/>
            <a:ext cx="4919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800" b="1">
                <a:solidFill>
                  <a:srgbClr val="FFC000"/>
                </a:solidFill>
              </a:rPr>
              <a:t>4. Migration of tumor cells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008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6477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Vascular dissemination and homing of tumor cells:</a:t>
            </a:r>
          </a:p>
          <a:p>
            <a:pPr lvl="1" eaLnBrk="1" hangingPunct="1">
              <a:defRPr/>
            </a:pPr>
            <a:r>
              <a:rPr lang="en-US" smtClean="0"/>
              <a:t>May form emboli </a:t>
            </a:r>
          </a:p>
          <a:p>
            <a:pPr lvl="1" eaLnBrk="1" hangingPunct="1">
              <a:defRPr/>
            </a:pPr>
            <a:r>
              <a:rPr lang="en-US" smtClean="0"/>
              <a:t>Most travel as single cells</a:t>
            </a:r>
          </a:p>
          <a:p>
            <a:pPr lvl="1" eaLnBrk="1" hangingPunct="1">
              <a:defRPr/>
            </a:pPr>
            <a:r>
              <a:rPr lang="en-US" smtClean="0"/>
              <a:t>Adhesion to vascular endothelium</a:t>
            </a:r>
          </a:p>
          <a:p>
            <a:pPr lvl="1" eaLnBrk="1" hangingPunct="1">
              <a:defRPr/>
            </a:pPr>
            <a:r>
              <a:rPr lang="en-US" smtClean="0"/>
              <a:t>extravasation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008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888" y="762000"/>
            <a:ext cx="6107112" cy="60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81400" y="37338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37338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7338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52400" y="1295400"/>
            <a:ext cx="2819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 typeface="Garamond" pitchFamily="18" charset="0"/>
              <a:buAutoNum type="arabicPeriod"/>
            </a:pPr>
            <a:r>
              <a:rPr lang="en-US"/>
              <a:t>Growth promoting protooncogenes</a:t>
            </a:r>
          </a:p>
          <a:p>
            <a:pPr marL="1257300" lvl="2" indent="-342900">
              <a:buFont typeface="Garamond" pitchFamily="18" charset="0"/>
              <a:buAutoNum type="arabicPeriod"/>
            </a:pPr>
            <a:r>
              <a:rPr lang="en-US"/>
              <a:t>Protooncogene &gt; mutation &gt; oncogene</a:t>
            </a:r>
          </a:p>
          <a:p>
            <a:pPr marL="800100" lvl="1" indent="-342900">
              <a:buFont typeface="Garamond" pitchFamily="18" charset="0"/>
              <a:buAutoNum type="arabicPeriod"/>
            </a:pPr>
            <a:r>
              <a:rPr lang="en-US"/>
              <a:t>Growth inhibiting (supressors) genes</a:t>
            </a:r>
          </a:p>
          <a:p>
            <a:pPr marL="800100" lvl="1" indent="-342900">
              <a:buFont typeface="Garamond" pitchFamily="18" charset="0"/>
              <a:buAutoNum type="arabicPeriod"/>
            </a:pPr>
            <a:r>
              <a:rPr lang="en-US"/>
              <a:t>Genes regulating apoptosis</a:t>
            </a:r>
          </a:p>
          <a:p>
            <a:pPr marL="800100" lvl="1" indent="-342900">
              <a:buFont typeface="Garamond" pitchFamily="18" charset="0"/>
              <a:buAutoNum type="arabicPeriod"/>
            </a:pPr>
            <a:r>
              <a:rPr lang="en-US"/>
              <a:t>DNA repair genes</a:t>
            </a:r>
          </a:p>
          <a:p>
            <a:endParaRPr lang="ar-S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62800" y="2133600"/>
            <a:ext cx="1981200" cy="923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</a:t>
            </a:r>
          </a:p>
          <a:p>
            <a:endParaRPr lang="en-US"/>
          </a:p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Main changes in the cell physiology that lead to formation of the malignant phenotype: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A- Self-sufficiency in growth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B- Insensitivity to growth-inhibitory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C- Evasion of apoptosis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D- Limitless replicative potential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E- Sustained angiogenesis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F- Ability to invade and metastsize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Genomic Instability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Enabler of malignancy</a:t>
            </a:r>
          </a:p>
          <a:p>
            <a:pPr eaLnBrk="1" hangingPunct="1">
              <a:defRPr/>
            </a:pPr>
            <a:r>
              <a:rPr lang="en-US" smtClean="0"/>
              <a:t>Due to defect in DNA repair genes</a:t>
            </a:r>
          </a:p>
          <a:p>
            <a:pPr eaLnBrk="1" hangingPunct="1">
              <a:defRPr/>
            </a:pPr>
            <a:r>
              <a:rPr lang="en-US" smtClean="0"/>
              <a:t>Examples:</a:t>
            </a:r>
          </a:p>
          <a:p>
            <a:pPr lvl="1" eaLnBrk="1" hangingPunct="1">
              <a:defRPr/>
            </a:pPr>
            <a:r>
              <a:rPr lang="en-US" smtClean="0"/>
              <a:t>Hereditary Nonpolyposis colon carcinoma(HNPCC)</a:t>
            </a:r>
          </a:p>
          <a:p>
            <a:pPr lvl="1" eaLnBrk="1" hangingPunct="1">
              <a:defRPr/>
            </a:pPr>
            <a:r>
              <a:rPr lang="en-US" smtClean="0"/>
              <a:t>Xeroderma pigmentosum</a:t>
            </a:r>
          </a:p>
          <a:p>
            <a:pPr lvl="1" eaLnBrk="1" hangingPunct="1">
              <a:defRPr/>
            </a:pPr>
            <a:r>
              <a:rPr lang="en-US" smtClean="0"/>
              <a:t>Familial breast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Genomic Instability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Familial breast cancer:</a:t>
            </a:r>
          </a:p>
          <a:p>
            <a:pPr lvl="1" eaLnBrk="1" hangingPunct="1">
              <a:defRPr/>
            </a:pPr>
            <a:r>
              <a:rPr lang="en-US" smtClean="0"/>
              <a:t>Due to mutations in BRCA1 and BRCA2 genes</a:t>
            </a:r>
          </a:p>
          <a:p>
            <a:pPr lvl="1" eaLnBrk="1" hangingPunct="1">
              <a:defRPr/>
            </a:pPr>
            <a:r>
              <a:rPr lang="en-US" smtClean="0"/>
              <a:t>These genes regulate DNA repair</a:t>
            </a:r>
          </a:p>
          <a:p>
            <a:pPr lvl="1" eaLnBrk="1" hangingPunct="1">
              <a:defRPr/>
            </a:pPr>
            <a:r>
              <a:rPr lang="en-US" smtClean="0"/>
              <a:t>Account for 80% of familial breast cancer</a:t>
            </a:r>
          </a:p>
          <a:p>
            <a:pPr lvl="1" eaLnBrk="1" hangingPunct="1">
              <a:defRPr/>
            </a:pPr>
            <a:r>
              <a:rPr lang="en-US" smtClean="0"/>
              <a:t>They are also involved in other malignancies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Molecular Basis of multistep Carcinogenesis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Cancer results from accumulation of multiple mutations</a:t>
            </a:r>
          </a:p>
          <a:p>
            <a:pPr eaLnBrk="1" hangingPunct="1">
              <a:defRPr/>
            </a:pPr>
            <a:r>
              <a:rPr lang="en-US" smtClean="0"/>
              <a:t>All cancers have multiple genetic alterations, involving activation of several oncogenes and loss of two or more tumor suppressor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Molecular Basis of multistep Carcinogenesis</a:t>
            </a:r>
          </a:p>
        </p:txBody>
      </p:sp>
      <p:pic>
        <p:nvPicPr>
          <p:cNvPr id="70659" name="Picture 4" descr="f00803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676400"/>
            <a:ext cx="65532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Tumor progression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Many tumors become more aggressive and acquire greater malignant potential…this is called “ tumor progression” …not increase in size!!</a:t>
            </a:r>
          </a:p>
          <a:p>
            <a:pPr eaLnBrk="1" hangingPunct="1">
              <a:defRPr/>
            </a:pPr>
            <a:r>
              <a:rPr lang="en-US" smtClean="0"/>
              <a:t>By the time, the tumor become clinically evident, their constituent cells are extremely heterogeneous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groth dia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"/>
            <a:ext cx="6951663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Karyotypic Changes in Tumors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Translocations: </a:t>
            </a:r>
          </a:p>
          <a:p>
            <a:pPr lvl="1" eaLnBrk="1" hangingPunct="1">
              <a:defRPr/>
            </a:pPr>
            <a:r>
              <a:rPr lang="en-US" dirty="0" smtClean="0"/>
              <a:t>In CML : t(9,22) …” Philadelphia chromosome”</a:t>
            </a:r>
          </a:p>
          <a:p>
            <a:pPr lvl="1" eaLnBrk="1" hangingPunct="1">
              <a:defRPr/>
            </a:pPr>
            <a:r>
              <a:rPr lang="en-US" dirty="0" smtClean="0"/>
              <a:t>In </a:t>
            </a:r>
            <a:r>
              <a:rPr lang="en-US" dirty="0" err="1" smtClean="0"/>
              <a:t>Burkitt</a:t>
            </a:r>
            <a:r>
              <a:rPr lang="en-US" dirty="0" smtClean="0"/>
              <a:t> Lymphoma : t(8,14)</a:t>
            </a:r>
          </a:p>
          <a:p>
            <a:pPr lvl="1" eaLnBrk="1" hangingPunct="1">
              <a:defRPr/>
            </a:pPr>
            <a:r>
              <a:rPr lang="en-US" dirty="0" smtClean="0"/>
              <a:t>In Follicular Lymphoma : t(14,18)</a:t>
            </a:r>
          </a:p>
          <a:p>
            <a:pPr eaLnBrk="1" hangingPunct="1">
              <a:defRPr/>
            </a:pPr>
            <a:r>
              <a:rPr lang="en-US" dirty="0" smtClean="0"/>
              <a:t>Deletions</a:t>
            </a:r>
          </a:p>
          <a:p>
            <a:pPr eaLnBrk="1" hangingPunct="1">
              <a:defRPr/>
            </a:pPr>
            <a:r>
              <a:rPr lang="en-US" dirty="0" smtClean="0"/>
              <a:t>Gene amplification:</a:t>
            </a:r>
          </a:p>
          <a:p>
            <a:pPr lvl="1" eaLnBrk="1" hangingPunct="1">
              <a:defRPr/>
            </a:pPr>
            <a:r>
              <a:rPr lang="en-US" dirty="0" smtClean="0"/>
              <a:t>Breast cancer : HER-2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008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44958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2" descr="G:\Cotran\Images\CH08\f008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1447800" y="0"/>
            <a:ext cx="148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Translocations</a:t>
            </a:r>
            <a:endParaRPr lang="ar-SA"/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943600" y="0"/>
            <a:ext cx="1897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 amplification</a:t>
            </a:r>
            <a:endParaRPr lang="ar-SA"/>
          </a:p>
        </p:txBody>
      </p:sp>
      <p:pic>
        <p:nvPicPr>
          <p:cNvPr id="69636" name="Picture 4" descr="http://upload.wikimedia.org/wikipedia/commons/5/5f/Deleti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324225"/>
            <a:ext cx="2266950" cy="35337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8143875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924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Main changes in the cell physiology that lead to formation of the malignant phenotype:</a:t>
            </a:r>
          </a:p>
          <a:p>
            <a:pPr lvl="1" eaLnBrk="1" hangingPunct="1">
              <a:defRPr/>
            </a:pPr>
            <a:r>
              <a:rPr lang="en-US" dirty="0" smtClean="0"/>
              <a:t>Self-sufficiency in growth signals</a:t>
            </a:r>
          </a:p>
          <a:p>
            <a:pPr lvl="1" eaLnBrk="1" hangingPunct="1">
              <a:defRPr/>
            </a:pPr>
            <a:r>
              <a:rPr lang="en-US" dirty="0" smtClean="0"/>
              <a:t>Insensitivity to growth-inhibitory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signals</a:t>
            </a:r>
          </a:p>
          <a:p>
            <a:pPr lvl="1" eaLnBrk="1" hangingPunct="1">
              <a:defRPr/>
            </a:pPr>
            <a:r>
              <a:rPr lang="en-US" dirty="0" smtClean="0"/>
              <a:t>Evasion of apoptosis</a:t>
            </a:r>
          </a:p>
          <a:p>
            <a:pPr lvl="1" eaLnBrk="1" hangingPunct="1">
              <a:defRPr/>
            </a:pPr>
            <a:r>
              <a:rPr lang="en-US" dirty="0" smtClean="0"/>
              <a:t>Limitless </a:t>
            </a:r>
            <a:r>
              <a:rPr lang="en-US" dirty="0" err="1" smtClean="0"/>
              <a:t>replicative</a:t>
            </a:r>
            <a:r>
              <a:rPr lang="en-US" dirty="0" smtClean="0"/>
              <a:t> potential</a:t>
            </a:r>
          </a:p>
          <a:p>
            <a:pPr lvl="1" eaLnBrk="1" hangingPunct="1">
              <a:defRPr/>
            </a:pPr>
            <a:r>
              <a:rPr lang="en-US" dirty="0" smtClean="0"/>
              <a:t>Sustained angiogenesis</a:t>
            </a:r>
          </a:p>
          <a:p>
            <a:pPr lvl="1" eaLnBrk="1" hangingPunct="1">
              <a:defRPr/>
            </a:pPr>
            <a:r>
              <a:rPr lang="en-US" dirty="0" smtClean="0"/>
              <a:t>Ability to invade and </a:t>
            </a:r>
            <a:r>
              <a:rPr lang="en-US" dirty="0" err="1" smtClean="0"/>
              <a:t>metastsize</a:t>
            </a: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lum bright="-22000" contrast="28000"/>
          </a:blip>
          <a:srcRect/>
          <a:stretch>
            <a:fillRect/>
          </a:stretch>
        </p:blipFill>
        <p:spPr bwMode="auto">
          <a:xfrm>
            <a:off x="5734050" y="2743200"/>
            <a:ext cx="3409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A -  Self-sufficiency in Growth signals:</a:t>
            </a:r>
          </a:p>
          <a:p>
            <a:pPr marL="990600" lvl="1" indent="-533400" eaLnBrk="1" hangingPunct="1">
              <a:defRPr/>
            </a:pPr>
            <a:r>
              <a:rPr lang="en-US" dirty="0" err="1" smtClean="0"/>
              <a:t>Oncogene</a:t>
            </a:r>
            <a:r>
              <a:rPr lang="en-US" dirty="0" smtClean="0"/>
              <a:t>: Gene that promote autonomous cell growth in cancer cells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They are derived by mutations in </a:t>
            </a:r>
            <a:r>
              <a:rPr lang="en-US" dirty="0" err="1" smtClean="0"/>
              <a:t>protooncogenes</a:t>
            </a:r>
            <a:endParaRPr lang="en-US" dirty="0" smtClean="0"/>
          </a:p>
          <a:p>
            <a:pPr marL="990600" lvl="1" indent="-533400" eaLnBrk="1" hangingPunct="1">
              <a:defRPr/>
            </a:pPr>
            <a:r>
              <a:rPr lang="en-US" dirty="0" smtClean="0"/>
              <a:t>They are characterized by the ability to promote cell growth in the absence of normal growth-promoting signals</a:t>
            </a:r>
          </a:p>
          <a:p>
            <a:pPr marL="990600" lvl="1" indent="-533400" eaLnBrk="1" hangingPunct="1">
              <a:defRPr/>
            </a:pPr>
            <a:r>
              <a:rPr lang="en-US" dirty="0" err="1" smtClean="0"/>
              <a:t>Oncoproteins</a:t>
            </a:r>
            <a:r>
              <a:rPr lang="en-US" dirty="0" smtClean="0"/>
              <a:t> : are the products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Carcinogenesis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8077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Remember the cell cycle </a:t>
            </a:r>
          </a:p>
          <a:p>
            <a:pPr lvl="1" eaLnBrk="1" hangingPunct="1">
              <a:defRPr/>
            </a:pPr>
            <a:r>
              <a:rPr lang="en-US" sz="2800" b="1" dirty="0" smtClean="0"/>
              <a:t>Binding of a growth factor to its receptor on the cell membrane</a:t>
            </a:r>
          </a:p>
          <a:p>
            <a:pPr lvl="1" eaLnBrk="1" hangingPunct="1">
              <a:defRPr/>
            </a:pPr>
            <a:r>
              <a:rPr lang="en-US" sz="2800" b="1" dirty="0" smtClean="0"/>
              <a:t>Activation of the growth factor receptor leading to activation of signal-</a:t>
            </a:r>
            <a:r>
              <a:rPr lang="en-US" sz="2800" b="1" dirty="0" err="1" smtClean="0"/>
              <a:t>transducing</a:t>
            </a:r>
            <a:r>
              <a:rPr lang="en-US" sz="2800" b="1" dirty="0" smtClean="0"/>
              <a:t> proteins </a:t>
            </a:r>
          </a:p>
          <a:p>
            <a:pPr lvl="1" eaLnBrk="1" hangingPunct="1">
              <a:defRPr/>
            </a:pPr>
            <a:r>
              <a:rPr lang="en-US" sz="2800" b="1" dirty="0" smtClean="0"/>
              <a:t>Transmission of the signal to the nucleus</a:t>
            </a:r>
          </a:p>
          <a:p>
            <a:pPr lvl="1" eaLnBrk="1" hangingPunct="1">
              <a:defRPr/>
            </a:pPr>
            <a:r>
              <a:rPr lang="en-US" sz="2800" b="1" dirty="0" smtClean="0"/>
              <a:t>Induction of the DNA transcription</a:t>
            </a:r>
          </a:p>
          <a:p>
            <a:pPr lvl="1" eaLnBrk="1" hangingPunct="1">
              <a:defRPr/>
            </a:pPr>
            <a:r>
              <a:rPr lang="en-US" sz="2800" b="1" dirty="0" smtClean="0"/>
              <a:t>Entry in the cell cycle and cell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3133</TotalTime>
  <Words>1865</Words>
  <Application>Microsoft Office PowerPoint</Application>
  <PresentationFormat>On-screen Show (4:3)</PresentationFormat>
  <Paragraphs>347</Paragraphs>
  <Slides>69</Slides>
  <Notes>63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Stream</vt:lpstr>
      <vt:lpstr>Photo Editor Photo</vt:lpstr>
      <vt:lpstr>Neoplasia Lecture 4</vt:lpstr>
      <vt:lpstr>CARCINOGENESIS</vt:lpstr>
      <vt:lpstr>Carcinogenesis</vt:lpstr>
      <vt:lpstr>Slide 4</vt:lpstr>
      <vt:lpstr>Carcinogenesis</vt:lpstr>
      <vt:lpstr>Slide 6</vt:lpstr>
      <vt:lpstr>Carcinogenesis</vt:lpstr>
      <vt:lpstr>Carcinogenesis</vt:lpstr>
      <vt:lpstr>Carcinogenesis</vt:lpstr>
      <vt:lpstr>Carcinogenesis</vt:lpstr>
      <vt:lpstr>Carcinogenesis</vt:lpstr>
      <vt:lpstr>Carcinogenesis</vt:lpstr>
      <vt:lpstr>Slide 13</vt:lpstr>
      <vt:lpstr>Carcinogenesis</vt:lpstr>
      <vt:lpstr>Carcinogenesis</vt:lpstr>
      <vt:lpstr>Carcinogenesis</vt:lpstr>
      <vt:lpstr>Slide 17</vt:lpstr>
      <vt:lpstr>Carcinogenesis</vt:lpstr>
      <vt:lpstr>Slide 19</vt:lpstr>
      <vt:lpstr>Carcinogenesis</vt:lpstr>
      <vt:lpstr>Carcinogenesis</vt:lpstr>
      <vt:lpstr>Carcinogenesis</vt:lpstr>
      <vt:lpstr>Slide 23</vt:lpstr>
      <vt:lpstr>Carcinogenesis</vt:lpstr>
      <vt:lpstr>Carcinogenesis</vt:lpstr>
      <vt:lpstr>Slide 26</vt:lpstr>
      <vt:lpstr>Carcinogenesis</vt:lpstr>
      <vt:lpstr>Carcinogenesis</vt:lpstr>
      <vt:lpstr>Slide 29</vt:lpstr>
      <vt:lpstr>Carcinogenesis</vt:lpstr>
      <vt:lpstr>Slide 31</vt:lpstr>
      <vt:lpstr>Carcinogenesis</vt:lpstr>
      <vt:lpstr>Carcinogenesis</vt:lpstr>
      <vt:lpstr>Adenomatous Polyposis Coli</vt:lpstr>
      <vt:lpstr>Carcinogenesis</vt:lpstr>
      <vt:lpstr>Carcinogenesis</vt:lpstr>
      <vt:lpstr>Carcinogenesis</vt:lpstr>
      <vt:lpstr>Carcinogenesis</vt:lpstr>
      <vt:lpstr>Slide 39</vt:lpstr>
      <vt:lpstr>Carcinogenesis</vt:lpstr>
      <vt:lpstr>Carcinogenesis</vt:lpstr>
      <vt:lpstr>Carcinogenesis</vt:lpstr>
      <vt:lpstr> Evasion of apoptosis</vt:lpstr>
      <vt:lpstr>Carcinogenesis</vt:lpstr>
      <vt:lpstr>Slide 45</vt:lpstr>
      <vt:lpstr>Carcinogenesis</vt:lpstr>
      <vt:lpstr>Carcinogenesis</vt:lpstr>
      <vt:lpstr>Slide 48</vt:lpstr>
      <vt:lpstr>Slide 49</vt:lpstr>
      <vt:lpstr>Carcinogenesis</vt:lpstr>
      <vt:lpstr>Slide 51</vt:lpstr>
      <vt:lpstr>Carcinogenesis</vt:lpstr>
      <vt:lpstr>Carcinogenesis</vt:lpstr>
      <vt:lpstr>Slide 54</vt:lpstr>
      <vt:lpstr>Slide 55</vt:lpstr>
      <vt:lpstr>Slide 56</vt:lpstr>
      <vt:lpstr>Slide 57</vt:lpstr>
      <vt:lpstr>Slide 58</vt:lpstr>
      <vt:lpstr>Carcinogenesis</vt:lpstr>
      <vt:lpstr>Carcinogenesis</vt:lpstr>
      <vt:lpstr>Genomic Instability</vt:lpstr>
      <vt:lpstr>Genomic Instability</vt:lpstr>
      <vt:lpstr>Molecular Basis of multistep Carcinogenesis</vt:lpstr>
      <vt:lpstr>Molecular Basis of multistep Carcinogenesis</vt:lpstr>
      <vt:lpstr>Tumor progression</vt:lpstr>
      <vt:lpstr>Slide 66</vt:lpstr>
      <vt:lpstr>Karyotypic Changes in Tumors</vt:lpstr>
      <vt:lpstr>Slide 68</vt:lpstr>
      <vt:lpstr>Slide 69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K.K.H</dc:creator>
  <cp:lastModifiedBy>Dr.Maha</cp:lastModifiedBy>
  <cp:revision>56</cp:revision>
  <dcterms:created xsi:type="dcterms:W3CDTF">2004-10-29T18:43:32Z</dcterms:created>
  <dcterms:modified xsi:type="dcterms:W3CDTF">2014-11-08T20:58:20Z</dcterms:modified>
</cp:coreProperties>
</file>