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1" r:id="rId2"/>
  </p:sldMasterIdLst>
  <p:notesMasterIdLst>
    <p:notesMasterId r:id="rId42"/>
  </p:notesMasterIdLst>
  <p:sldIdLst>
    <p:sldId id="378" r:id="rId3"/>
    <p:sldId id="370" r:id="rId4"/>
    <p:sldId id="371" r:id="rId5"/>
    <p:sldId id="372" r:id="rId6"/>
    <p:sldId id="373" r:id="rId7"/>
    <p:sldId id="374" r:id="rId8"/>
    <p:sldId id="375" r:id="rId9"/>
    <p:sldId id="376" r:id="rId10"/>
    <p:sldId id="377" r:id="rId11"/>
    <p:sldId id="275" r:id="rId12"/>
    <p:sldId id="357" r:id="rId13"/>
    <p:sldId id="332" r:id="rId14"/>
    <p:sldId id="333" r:id="rId15"/>
    <p:sldId id="334" r:id="rId16"/>
    <p:sldId id="335" r:id="rId17"/>
    <p:sldId id="358" r:id="rId18"/>
    <p:sldId id="360" r:id="rId19"/>
    <p:sldId id="336" r:id="rId20"/>
    <p:sldId id="337" r:id="rId21"/>
    <p:sldId id="338" r:id="rId22"/>
    <p:sldId id="339" r:id="rId23"/>
    <p:sldId id="361" r:id="rId24"/>
    <p:sldId id="354" r:id="rId25"/>
    <p:sldId id="368" r:id="rId26"/>
    <p:sldId id="369" r:id="rId27"/>
    <p:sldId id="355" r:id="rId28"/>
    <p:sldId id="366" r:id="rId29"/>
    <p:sldId id="367" r:id="rId30"/>
    <p:sldId id="340" r:id="rId31"/>
    <p:sldId id="341" r:id="rId32"/>
    <p:sldId id="363" r:id="rId33"/>
    <p:sldId id="364" r:id="rId34"/>
    <p:sldId id="365" r:id="rId35"/>
    <p:sldId id="342" r:id="rId36"/>
    <p:sldId id="381" r:id="rId37"/>
    <p:sldId id="343" r:id="rId38"/>
    <p:sldId id="362" r:id="rId39"/>
    <p:sldId id="379" r:id="rId40"/>
    <p:sldId id="380" r:id="rId4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DCD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0" autoAdjust="0"/>
    <p:restoredTop sz="94667" autoAdjust="0"/>
  </p:normalViewPr>
  <p:slideViewPr>
    <p:cSldViewPr>
      <p:cViewPr>
        <p:scale>
          <a:sx n="75" d="100"/>
          <a:sy n="75" d="100"/>
        </p:scale>
        <p:origin x="-444" y="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EB0FC9ED-E888-4978-9F46-737E565E3BB9}" type="datetimeFigureOut">
              <a:rPr lang="en-US"/>
              <a:pPr>
                <a:defRPr/>
              </a:pPr>
              <a:t>11/11/2014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FCE1422E-F04E-40AE-81B3-AC9E446D7F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35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17D7E39-01FF-43F3-BE13-002B6C99F807}" type="slidenum">
              <a:rPr lang="en-US" smtClean="0">
                <a:cs typeface="Arial" pitchFamily="34" charset="0"/>
              </a:rPr>
              <a:pPr/>
              <a:t>1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CE1422E-F04E-40AE-81B3-AC9E446D7F87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6EB696F-EAE3-432C-8D6F-151C3D7D8C73}" type="slidenum">
              <a:rPr lang="en-US" smtClean="0">
                <a:cs typeface="Arial" pitchFamily="34" charset="0"/>
              </a:rPr>
              <a:pPr/>
              <a:t>17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FE458E9-1D12-433C-AB96-2847C5E31962}" type="slidenum">
              <a:rPr lang="en-US" smtClean="0">
                <a:cs typeface="Arial" pitchFamily="34" charset="0"/>
              </a:rPr>
              <a:pPr/>
              <a:t>22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14B531B-5567-4D1F-8035-8AA24ECEAFC7}" type="slidenum">
              <a:rPr lang="en-US" smtClean="0">
                <a:cs typeface="Arial" pitchFamily="34" charset="0"/>
              </a:rPr>
              <a:pPr/>
              <a:t>24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3D97104-5FC3-4FE9-BA11-39CD8D864A2B}" type="slidenum">
              <a:rPr lang="en-US" smtClean="0">
                <a:cs typeface="Arial" pitchFamily="34" charset="0"/>
              </a:rPr>
              <a:pPr/>
              <a:t>25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9A030D4-D0D9-475E-BDEF-E8E080191395}" type="slidenum">
              <a:rPr lang="en-US" smtClean="0">
                <a:cs typeface="Arial" pitchFamily="34" charset="0"/>
              </a:rPr>
              <a:pPr/>
              <a:t>27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D4597E8-FBBC-4A6F-882F-475A08C81D5C}" type="slidenum">
              <a:rPr lang="en-US" smtClean="0">
                <a:cs typeface="Arial" pitchFamily="34" charset="0"/>
              </a:rPr>
              <a:pPr/>
              <a:t>28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FE98BE7-BE14-4BA7-BCDE-294C4AA03D86}" type="slidenum">
              <a:rPr lang="en-US" smtClean="0">
                <a:cs typeface="Arial" pitchFamily="34" charset="0"/>
              </a:rPr>
              <a:pPr/>
              <a:t>31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2B60CB-3A78-4EAA-BEC5-87709DDA457A}" type="slidenum">
              <a:rPr lang="en-US" smtClean="0">
                <a:cs typeface="Arial" pitchFamily="34" charset="0"/>
              </a:rPr>
              <a:pPr/>
              <a:t>32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8079BAB-E5B0-4B28-919B-0AF344A449AA}" type="slidenum">
              <a:rPr lang="en-US" smtClean="0">
                <a:cs typeface="Arial" pitchFamily="34" charset="0"/>
              </a:rPr>
              <a:pPr/>
              <a:t>33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6154AD-3D07-4900-83DB-6140C3EE6D90}" type="slidenum">
              <a:rPr lang="en-US" smtClean="0">
                <a:cs typeface="Arial" pitchFamily="34" charset="0"/>
              </a:rPr>
              <a:pPr/>
              <a:t>2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A72188E-6398-4DBB-9290-D1C746702905}" type="slidenum">
              <a:rPr lang="en-US" smtClean="0">
                <a:cs typeface="Arial" pitchFamily="34" charset="0"/>
              </a:rPr>
              <a:pPr/>
              <a:t>37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37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83EF9A6-3EEE-4F9B-8DBA-DD602B94665A}" type="slidenum">
              <a:rPr lang="en-US" smtClean="0">
                <a:cs typeface="Arial" pitchFamily="34" charset="0"/>
              </a:rPr>
              <a:pPr/>
              <a:t>3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38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EED8F3-1F70-4664-94FC-01D64468C8AD}" type="slidenum">
              <a:rPr lang="en-US" smtClean="0">
                <a:cs typeface="Arial" pitchFamily="34" charset="0"/>
              </a:rPr>
              <a:pPr/>
              <a:t>4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39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AA76742-BDBE-4D9A-963D-B7283663F0E2}" type="slidenum">
              <a:rPr lang="en-US" smtClean="0">
                <a:cs typeface="Arial" pitchFamily="34" charset="0"/>
              </a:rPr>
              <a:pPr/>
              <a:t>5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70133BA-87FA-4F98-8690-8C17A00ED96E}" type="slidenum">
              <a:rPr lang="en-US" smtClean="0">
                <a:cs typeface="Arial" pitchFamily="34" charset="0"/>
              </a:rPr>
              <a:pPr/>
              <a:t>6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1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41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83DED17-CA28-4F9B-ACBD-37E1E51ED645}" type="slidenum">
              <a:rPr lang="en-US" smtClean="0">
                <a:cs typeface="Arial" pitchFamily="34" charset="0"/>
              </a:rPr>
              <a:pPr/>
              <a:t>7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2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42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E414585-AAC3-4EB7-9B0E-2E86139BA7A6}" type="slidenum">
              <a:rPr lang="en-US" smtClean="0">
                <a:cs typeface="Arial" pitchFamily="34" charset="0"/>
              </a:rPr>
              <a:pPr/>
              <a:t>8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ar-SA" smtClean="0"/>
          </a:p>
        </p:txBody>
      </p:sp>
      <p:sp>
        <p:nvSpPr>
          <p:cNvPr id="143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C1A5AE3-9855-4CC0-877D-9CCC255FE793}" type="slidenum">
              <a:rPr lang="en-US" smtClean="0">
                <a:cs typeface="Arial" pitchFamily="34" charset="0"/>
              </a:rPr>
              <a:pPr/>
              <a:t>9</a:t>
            </a:fld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542 h 1906"/>
                <a:gd name="T4" fmla="*/ 5794 w 5740"/>
                <a:gd name="T5" fmla="*/ 1542 h 1906"/>
                <a:gd name="T6" fmla="*/ 5794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615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5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72897A-DFBF-41AD-99D3-DDCB100CA3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0CA73A-0549-49AA-961D-32545F7596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55710-2F99-4242-8178-BFC5FA6DC1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2753E-98D0-4CF3-BFAE-75AD9E733F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835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B3844B-3606-4A59-A343-E52E218643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2A7B5-6A8C-4531-BBF9-5F1D163B81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8EF7D-61F4-4E46-B2EA-DE34D166F6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5C9681-34C5-4AC8-9A1D-8BDC55136C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AD7A40-DCA8-41DA-872A-46956D4A33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20C214-2F1A-4B26-98C0-067D3EDA29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A845E7-8F95-40C7-A905-0D86AE9F36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61FAAA-9CB9-4A18-A703-19A468FCF1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AB11E-F88D-41BC-9B74-AD811EDF4A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16013E-802F-44E9-9DAA-BC27C1F992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4C76FE-1D8F-4EE2-AF96-A329EB82EF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ABBB4-0395-49A8-9D71-686877C81C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87D8A-AE71-44CB-ADE9-E6C0F10CEE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6ADA3-FEC4-40D0-B2F8-E2DE70DB6A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40E0F2-CC2E-45F8-B143-E3466405B6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BED737-35C7-4643-B313-AF2E0BA930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A28AC-C6CD-4298-84D6-28DC29EEB2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08D79A-F7D2-4961-ABBB-5121DEC2B7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28485A-7189-4ACF-82F1-DA2A12B99A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EC883-1CF6-4C94-82D9-E7AEC4000D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193ED38-0384-410E-845A-06B7CF7138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5126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5127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5128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5130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cs typeface="Arial" charset="0"/>
                </a:endParaRPr>
              </a:p>
            </p:txBody>
          </p:sp>
        </p:grpSp>
        <p:sp>
          <p:nvSpPr>
            <p:cNvPr id="5131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Arial" charset="0"/>
              </a:endParaRPr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542 h 1906"/>
                <a:gd name="T4" fmla="*/ 5794 w 5740"/>
                <a:gd name="T5" fmla="*/ 1542 h 1906"/>
                <a:gd name="T6" fmla="*/ 5794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5133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3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3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00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  <p:sldLayoutId id="2147483788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53854738-413E-4A90-9AE7-EC04BE27C7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Carcinogenesis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Main changes in the cell physiology that lead to formation of the malignant phenotype: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A- Self-sufficiency in growth signals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B- Insensitivity to growth-inhibitory signals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C- Evasion of apoptosis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D- Limitless replicative potential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E- Sustained angiogenesis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r>
              <a:rPr lang="en-US" smtClean="0"/>
              <a:t>F- Ability to invade and metastsize</a:t>
            </a:r>
          </a:p>
          <a:p>
            <a:pPr eaLnBrk="1" hangingPunct="1"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1920875"/>
          </a:xfrm>
        </p:spPr>
        <p:txBody>
          <a:bodyPr/>
          <a:lstStyle/>
          <a:p>
            <a:pPr eaLnBrk="1" hangingPunct="1">
              <a:defRPr/>
            </a:pPr>
            <a:r>
              <a:rPr lang="en-US" sz="4400" dirty="0" smtClean="0"/>
              <a:t>NEOPLASIA</a:t>
            </a:r>
            <a:br>
              <a:rPr lang="en-US" sz="4400" dirty="0" smtClean="0"/>
            </a:br>
            <a:r>
              <a:rPr lang="en-US" sz="4400" dirty="0" smtClean="0"/>
              <a:t>Lecture 5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err="1"/>
              <a:t>Maha</a:t>
            </a:r>
            <a:r>
              <a:rPr lang="en-US" dirty="0"/>
              <a:t> </a:t>
            </a:r>
            <a:r>
              <a:rPr lang="en-US" dirty="0" err="1" smtClean="0"/>
              <a:t>Arafah</a:t>
            </a:r>
            <a:r>
              <a:rPr lang="en-US" dirty="0" smtClean="0"/>
              <a:t>, M.D, KSFP</a:t>
            </a:r>
            <a:endParaRPr lang="en-US" dirty="0"/>
          </a:p>
          <a:p>
            <a:pPr eaLnBrk="1" hangingPunct="1">
              <a:defRPr/>
            </a:pPr>
            <a:r>
              <a:rPr lang="en-US" dirty="0" err="1" smtClean="0"/>
              <a:t>Abdulmalik</a:t>
            </a:r>
            <a:r>
              <a:rPr lang="en-US" dirty="0" smtClean="0"/>
              <a:t> </a:t>
            </a:r>
            <a:r>
              <a:rPr lang="en-US" dirty="0" err="1" smtClean="0"/>
              <a:t>Alsheikh</a:t>
            </a:r>
            <a:r>
              <a:rPr lang="en-US" dirty="0" smtClean="0"/>
              <a:t>, M.D, FRCPC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71600" y="2209800"/>
            <a:ext cx="6133217" cy="193899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en-US" sz="4000" dirty="0" smtClean="0"/>
              <a:t>Host defense</a:t>
            </a:r>
          </a:p>
          <a:p>
            <a:pPr algn="ctr"/>
            <a:r>
              <a:rPr lang="en-US" sz="4000" dirty="0" smtClean="0"/>
              <a:t>Effect of a tumor on the host</a:t>
            </a:r>
          </a:p>
          <a:p>
            <a:pPr algn="ctr"/>
            <a:r>
              <a:rPr lang="en-US" sz="4000" dirty="0" smtClean="0"/>
              <a:t>Laboratory Diagnosis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29000" y="5715000"/>
            <a:ext cx="1947648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/>
            <a:r>
              <a:rPr lang="en-US" sz="2000" dirty="0" smtClean="0"/>
              <a:t>Foundation block</a:t>
            </a:r>
          </a:p>
          <a:p>
            <a:pPr algn="ctr"/>
            <a:r>
              <a:rPr lang="en-US" sz="2000" dirty="0" smtClean="0"/>
              <a:t> 2014</a:t>
            </a:r>
          </a:p>
          <a:p>
            <a:pPr algn="ctr"/>
            <a:r>
              <a:rPr lang="en-US" sz="2000" dirty="0" smtClean="0"/>
              <a:t>Pathology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/>
              <a:t>Define host defense against cancer</a:t>
            </a:r>
          </a:p>
          <a:p>
            <a:pPr eaLnBrk="1" hangingPunct="1">
              <a:defRPr/>
            </a:pPr>
            <a:r>
              <a:rPr lang="en-US" sz="2400" dirty="0" smtClean="0"/>
              <a:t>Define tumor grade and clinical stage.</a:t>
            </a:r>
          </a:p>
          <a:p>
            <a:pPr eaLnBrk="1" hangingPunct="1">
              <a:defRPr/>
            </a:pPr>
            <a:r>
              <a:rPr lang="en-US" sz="2400" dirty="0" smtClean="0"/>
              <a:t>Define </a:t>
            </a:r>
            <a:r>
              <a:rPr lang="en-US" sz="2400" dirty="0" err="1" smtClean="0"/>
              <a:t>cachexia</a:t>
            </a:r>
            <a:r>
              <a:rPr lang="en-US" sz="2400" dirty="0" smtClean="0"/>
              <a:t> and its cause.</a:t>
            </a:r>
          </a:p>
          <a:p>
            <a:pPr eaLnBrk="1" hangingPunct="1">
              <a:defRPr/>
            </a:pPr>
            <a:r>
              <a:rPr lang="en-US" sz="2400" dirty="0" smtClean="0"/>
              <a:t>Define </a:t>
            </a:r>
            <a:r>
              <a:rPr lang="en-US" sz="2400" dirty="0" err="1" smtClean="0"/>
              <a:t>paraneoplastic</a:t>
            </a:r>
            <a:r>
              <a:rPr lang="en-US" sz="2400" dirty="0" smtClean="0"/>
              <a:t> syndrome, and know examples of tumors associated with </a:t>
            </a:r>
            <a:r>
              <a:rPr lang="en-US" sz="2400" dirty="0" err="1" smtClean="0"/>
              <a:t>endocrinopathies</a:t>
            </a:r>
            <a:r>
              <a:rPr lang="en-US" sz="2400" dirty="0" smtClean="0"/>
              <a:t>, osseous changes, and vascular and hematologic changes.</a:t>
            </a:r>
          </a:p>
          <a:p>
            <a:pPr eaLnBrk="1" hangingPunct="1">
              <a:defRPr/>
            </a:pPr>
            <a:r>
              <a:rPr lang="en-US" sz="2400" dirty="0" smtClean="0"/>
              <a:t>Be familiar with the general principles, value, procedures, and applications of biopsy, </a:t>
            </a:r>
            <a:r>
              <a:rPr lang="en-US" sz="2400" dirty="0" err="1" smtClean="0"/>
              <a:t>exfoliative</a:t>
            </a:r>
            <a:r>
              <a:rPr lang="en-US" sz="2400" dirty="0" smtClean="0"/>
              <a:t> and aspiration cytology, and frozen section.</a:t>
            </a:r>
          </a:p>
          <a:p>
            <a:pPr eaLnBrk="1" hangingPunct="1">
              <a:defRPr/>
            </a:pPr>
            <a:r>
              <a:rPr lang="en-US" sz="2400" dirty="0" smtClean="0"/>
              <a:t>List some examples of tests used to diagnose cancer by </a:t>
            </a:r>
            <a:r>
              <a:rPr lang="en-US" sz="2400" dirty="0" err="1" smtClean="0"/>
              <a:t>immunohistochemistry</a:t>
            </a:r>
            <a:r>
              <a:rPr lang="en-US" sz="2400" dirty="0" smtClean="0"/>
              <a:t> and </a:t>
            </a:r>
            <a:r>
              <a:rPr lang="en-US" sz="2400" dirty="0" err="1" smtClean="0"/>
              <a:t>flowcytometry</a:t>
            </a:r>
            <a:r>
              <a:rPr lang="en-US" sz="2400" dirty="0" smtClean="0"/>
              <a:t>.</a:t>
            </a:r>
          </a:p>
          <a:p>
            <a:pPr eaLnBrk="1" hangingPunct="1">
              <a:defRPr/>
            </a:pPr>
            <a:r>
              <a:rPr lang="en-US" sz="2400" dirty="0" smtClean="0"/>
              <a:t>Discuss the use of molecular diagnostic testing in the setting of cancer diagnosis and prognosis.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C000"/>
                </a:solidFill>
              </a:rPr>
              <a:t>Host defense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Tumor Antigens:</a:t>
            </a:r>
          </a:p>
          <a:p>
            <a:pPr lvl="1" eaLnBrk="1" hangingPunct="1">
              <a:defRPr/>
            </a:pPr>
            <a:r>
              <a:rPr lang="en-US" smtClean="0"/>
              <a:t>Tumor-specific antigens: present only on tumor cells</a:t>
            </a:r>
          </a:p>
          <a:p>
            <a:pPr lvl="1" eaLnBrk="1" hangingPunct="1">
              <a:defRPr/>
            </a:pPr>
            <a:r>
              <a:rPr lang="en-US" smtClean="0"/>
              <a:t>Tumor-associated antigens: present on tumor cells and some normal cells</a:t>
            </a:r>
          </a:p>
          <a:p>
            <a:pPr lvl="1" eaLnBrk="1" hangingPunct="1">
              <a:buFont typeface="Wingdings" pitchFamily="2" charset="2"/>
              <a:buNone/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C000"/>
                </a:solidFill>
              </a:rPr>
              <a:t>Host defense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Tumor antigens may:</a:t>
            </a:r>
          </a:p>
          <a:p>
            <a:pPr lvl="1" eaLnBrk="1" hangingPunct="1">
              <a:defRPr/>
            </a:pPr>
            <a:r>
              <a:rPr lang="en-US" dirty="0" smtClean="0"/>
              <a:t>Result from gene mutations:  P53, RAS</a:t>
            </a:r>
          </a:p>
          <a:p>
            <a:pPr lvl="1" eaLnBrk="1" hangingPunct="1">
              <a:defRPr/>
            </a:pPr>
            <a:r>
              <a:rPr lang="en-US" dirty="0" smtClean="0"/>
              <a:t>Be products of amplified genes: HER-2</a:t>
            </a:r>
          </a:p>
          <a:p>
            <a:pPr lvl="1" eaLnBrk="1" hangingPunct="1">
              <a:defRPr/>
            </a:pPr>
            <a:r>
              <a:rPr lang="en-US" dirty="0" smtClean="0"/>
              <a:t>Viral antigens: from oncogenic viruses</a:t>
            </a:r>
          </a:p>
          <a:p>
            <a:pPr lvl="1" eaLnBrk="1" hangingPunct="1">
              <a:defRPr/>
            </a:pPr>
            <a:r>
              <a:rPr lang="en-US" dirty="0" smtClean="0"/>
              <a:t>Be differentiation specific: PSA in prostate </a:t>
            </a:r>
          </a:p>
          <a:p>
            <a:pPr lvl="1" eaLnBrk="1" hangingPunct="1">
              <a:defRPr/>
            </a:pPr>
            <a:r>
              <a:rPr lang="en-US" dirty="0" err="1" smtClean="0"/>
              <a:t>Oncofetal</a:t>
            </a:r>
            <a:r>
              <a:rPr lang="en-US" dirty="0" smtClean="0"/>
              <a:t> antigens: CEA, Alpha fetoprotein </a:t>
            </a:r>
          </a:p>
          <a:p>
            <a:pPr lvl="2" eaLnBrk="1" hangingPunct="1">
              <a:defRPr/>
            </a:pPr>
            <a:r>
              <a:rPr lang="en-US" dirty="0" smtClean="0"/>
              <a:t>normal embryonic antigen but absent in adults….in some tumors it will be re-expressed, </a:t>
            </a:r>
            <a:r>
              <a:rPr lang="en-US" dirty="0" err="1" smtClean="0"/>
              <a:t>e.g</a:t>
            </a:r>
            <a:r>
              <a:rPr lang="en-US" dirty="0" smtClean="0"/>
              <a:t>: colon </a:t>
            </a:r>
            <a:r>
              <a:rPr lang="en-US" dirty="0" err="1" smtClean="0"/>
              <a:t>ca</a:t>
            </a:r>
            <a:r>
              <a:rPr lang="en-US" dirty="0" smtClean="0"/>
              <a:t>, liver cancer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C000"/>
                </a:solidFill>
              </a:rPr>
              <a:t>Host defense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Antitumor mechanisms involve:</a:t>
            </a:r>
          </a:p>
          <a:p>
            <a:pPr lvl="1" eaLnBrk="1" hangingPunct="1">
              <a:defRPr/>
            </a:pPr>
            <a:r>
              <a:rPr lang="en-US" dirty="0" err="1" smtClean="0"/>
              <a:t>Cytotoxic</a:t>
            </a:r>
            <a:r>
              <a:rPr lang="en-US" dirty="0" smtClean="0"/>
              <a:t> T lymphocytes (CD8)</a:t>
            </a:r>
          </a:p>
          <a:p>
            <a:pPr lvl="1" eaLnBrk="1" hangingPunct="1">
              <a:buNone/>
              <a:defRPr/>
            </a:pPr>
            <a:r>
              <a:rPr lang="en-US" dirty="0" smtClean="0"/>
              <a:t>Most efficient mechanism for killing cancer cells</a:t>
            </a:r>
          </a:p>
          <a:p>
            <a:pPr lvl="1" eaLnBrk="1" hangingPunct="1">
              <a:defRPr/>
            </a:pPr>
            <a:r>
              <a:rPr lang="en-US" dirty="0" smtClean="0"/>
              <a:t>Natural killer cells </a:t>
            </a:r>
          </a:p>
          <a:p>
            <a:pPr lvl="1" eaLnBrk="1" hangingPunct="1">
              <a:defRPr/>
            </a:pPr>
            <a:r>
              <a:rPr lang="en-US" dirty="0" smtClean="0"/>
              <a:t>Macrophages</a:t>
            </a:r>
          </a:p>
          <a:p>
            <a:pPr lvl="1" eaLnBrk="1" hangingPunct="1">
              <a:defRPr/>
            </a:pPr>
            <a:r>
              <a:rPr lang="en-US" dirty="0" err="1" smtClean="0"/>
              <a:t>Humoral</a:t>
            </a:r>
            <a:r>
              <a:rPr lang="en-US" dirty="0" smtClean="0"/>
              <a:t> mechanisms : </a:t>
            </a:r>
          </a:p>
          <a:p>
            <a:pPr lvl="2" eaLnBrk="1" hangingPunct="1">
              <a:defRPr/>
            </a:pPr>
            <a:r>
              <a:rPr lang="en-US" dirty="0" smtClean="0"/>
              <a:t>Complement system</a:t>
            </a:r>
          </a:p>
          <a:p>
            <a:pPr lvl="2" eaLnBrk="1" hangingPunct="1">
              <a:defRPr/>
            </a:pPr>
            <a:r>
              <a:rPr lang="en-US" dirty="0" smtClean="0"/>
              <a:t>Antibodies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</a:rPr>
              <a:t>Clinical features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3600" smtClean="0"/>
              <a:t>Tumours cause problems because :</a:t>
            </a:r>
            <a:endParaRPr lang="en-US" sz="3600" smtClean="0">
              <a:effectLst/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smtClean="0">
                <a:effectLst/>
              </a:rPr>
              <a:t>Location and effects on adjacent structures: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smtClean="0">
                <a:effectLst/>
              </a:rPr>
              <a:t>    (1cm pituitary adenoma can compress and destroy the surrounding tissue and cause hypopituitarism).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smtClean="0">
                <a:effectLst/>
              </a:rPr>
              <a:t>    (0.5 cm leiomyoma in the wall of the renal artery may lead to renal ischemia and serious hypertension).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sz="2800" smtClean="0">
              <a:effectLst/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smtClean="0">
                <a:effectLst/>
              </a:rPr>
              <a:t>Tumors may cause bleeding and secondary infections 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mtClean="0">
                <a:effectLst/>
              </a:rPr>
              <a:t>lesion ulcerates adjacent tissue and structures</a:t>
            </a:r>
          </a:p>
          <a:p>
            <a:pPr eaLnBrk="1" hangingPunct="1">
              <a:defRPr/>
            </a:pPr>
            <a:endParaRPr lang="en-US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>
            <p:ph idx="1"/>
          </p:nvPr>
        </p:nvGraphicFramePr>
        <p:xfrm>
          <a:off x="1582738" y="1600200"/>
          <a:ext cx="5978525" cy="4525963"/>
        </p:xfrm>
        <a:graphic>
          <a:graphicData uri="http://schemas.openxmlformats.org/presentationml/2006/ole">
            <p:oleObj spid="_x0000_s10243" name="Photo Editor Photo" r:id="rId3" imgW="6657143" imgH="503809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772400" cy="8509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u="sng" dirty="0" smtClean="0">
                <a:solidFill>
                  <a:srgbClr val="FFFF00"/>
                </a:solidFill>
              </a:rPr>
              <a:t>EFFECT OF A TUMOR ON THE HOST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981200"/>
            <a:ext cx="3695700" cy="4114800"/>
          </a:xfrm>
        </p:spPr>
        <p:txBody>
          <a:bodyPr/>
          <a:lstStyle/>
          <a:p>
            <a:pPr eaLnBrk="1" hangingPunct="1">
              <a:defRPr/>
            </a:pPr>
            <a:endParaRPr lang="en-US" sz="2800" dirty="0" smtClean="0"/>
          </a:p>
          <a:p>
            <a:pPr eaLnBrk="1" hangingPunct="1">
              <a:defRPr/>
            </a:pPr>
            <a:endParaRPr lang="en-US" sz="2800" dirty="0" smtClean="0"/>
          </a:p>
          <a:p>
            <a:pPr eaLnBrk="1" hangingPunct="1">
              <a:defRPr/>
            </a:pPr>
            <a:r>
              <a:rPr lang="en-US" sz="2800" dirty="0" smtClean="0"/>
              <a:t>Secondary fracture</a:t>
            </a:r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>
            <p:ph type="clipArt" sz="half" idx="2"/>
          </p:nvPr>
        </p:nvGraphicFramePr>
        <p:xfrm>
          <a:off x="4191000" y="2417763"/>
          <a:ext cx="3695700" cy="3470275"/>
        </p:xfrm>
        <a:graphic>
          <a:graphicData uri="http://schemas.openxmlformats.org/presentationml/2006/ole">
            <p:oleObj spid="_x0000_s11268" name="Photo Editor Photo" r:id="rId4" imgW="5009524" imgH="470476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</a:rPr>
              <a:t>Clinical features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143000"/>
            <a:ext cx="8458200" cy="57150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en-US" sz="2400" dirty="0" smtClean="0">
                <a:effectLst/>
              </a:rPr>
              <a:t>Effects on functional activity </a:t>
            </a:r>
          </a:p>
          <a:p>
            <a:pPr lvl="1" algn="just" eaLnBrk="1" hangingPunct="1">
              <a:lnSpc>
                <a:spcPct val="80000"/>
              </a:lnSpc>
            </a:pPr>
            <a:r>
              <a:rPr lang="en-US" sz="3200" dirty="0" smtClean="0">
                <a:effectLst/>
              </a:rPr>
              <a:t>hormone synthesis occurs in </a:t>
            </a:r>
            <a:r>
              <a:rPr lang="en-US" sz="3200" dirty="0" err="1" smtClean="0">
                <a:effectLst/>
              </a:rPr>
              <a:t>neoplasms</a:t>
            </a:r>
            <a:r>
              <a:rPr lang="en-US" sz="3200" dirty="0" smtClean="0">
                <a:effectLst/>
              </a:rPr>
              <a:t> arising in endocrine glands: </a:t>
            </a:r>
          </a:p>
          <a:p>
            <a:pPr lvl="2" algn="just" eaLnBrk="1" hangingPunct="1">
              <a:lnSpc>
                <a:spcPct val="80000"/>
              </a:lnSpc>
            </a:pPr>
            <a:r>
              <a:rPr lang="en-US" sz="2800" dirty="0" smtClean="0">
                <a:effectLst/>
              </a:rPr>
              <a:t>adenomas and carcinomas of </a:t>
            </a:r>
            <a:r>
              <a:rPr lang="el-GR" sz="2800" dirty="0" smtClean="0">
                <a:effectLst/>
              </a:rPr>
              <a:t>β</a:t>
            </a:r>
            <a:r>
              <a:rPr lang="en-US" sz="2800" dirty="0" smtClean="0">
                <a:effectLst/>
              </a:rPr>
              <a:t> cells of the islets of the pancreas produce </a:t>
            </a:r>
            <a:r>
              <a:rPr lang="en-US" sz="2800" dirty="0" err="1" smtClean="0">
                <a:effectLst/>
              </a:rPr>
              <a:t>hyperinsulinism</a:t>
            </a:r>
            <a:r>
              <a:rPr lang="en-US" sz="2800" dirty="0" smtClean="0">
                <a:effectLst/>
              </a:rPr>
              <a:t>.</a:t>
            </a:r>
            <a:endParaRPr lang="en-US" dirty="0" smtClean="0">
              <a:effectLst/>
            </a:endParaRPr>
          </a:p>
          <a:p>
            <a:pPr lvl="2" algn="just" eaLnBrk="1" hangingPunct="1">
              <a:lnSpc>
                <a:spcPct val="80000"/>
              </a:lnSpc>
            </a:pPr>
            <a:r>
              <a:rPr lang="en-US" sz="2800" dirty="0" smtClean="0">
                <a:effectLst/>
              </a:rPr>
              <a:t> Some adenomas and carcinomas of the adrenal cortex elaborate corticosteroids.</a:t>
            </a:r>
          </a:p>
          <a:p>
            <a:pPr lvl="3" algn="just" eaLnBrk="1" hangingPunct="1">
              <a:lnSpc>
                <a:spcPct val="80000"/>
              </a:lnSpc>
            </a:pPr>
            <a:r>
              <a:rPr lang="en-US" sz="2400" dirty="0" err="1" smtClean="0">
                <a:effectLst/>
              </a:rPr>
              <a:t>aldosterone</a:t>
            </a:r>
            <a:r>
              <a:rPr lang="en-US" sz="2400" dirty="0" smtClean="0">
                <a:effectLst/>
              </a:rPr>
              <a:t> induces sodium retention, hypertension and </a:t>
            </a:r>
            <a:r>
              <a:rPr lang="en-US" sz="2400" dirty="0" err="1" smtClean="0">
                <a:effectLst/>
              </a:rPr>
              <a:t>hypokalemia</a:t>
            </a:r>
            <a:endParaRPr lang="en-US" sz="2400" dirty="0" smtClean="0">
              <a:effectLst/>
            </a:endParaRPr>
          </a:p>
          <a:p>
            <a:pPr lvl="3" algn="just" eaLnBrk="1" hangingPunct="1">
              <a:lnSpc>
                <a:spcPct val="80000"/>
              </a:lnSpc>
            </a:pPr>
            <a:endParaRPr lang="en-US" dirty="0" smtClean="0">
              <a:effectLst/>
            </a:endParaRPr>
          </a:p>
          <a:p>
            <a:pPr lvl="2" algn="just" eaLnBrk="1" hangingPunct="1">
              <a:lnSpc>
                <a:spcPct val="80000"/>
              </a:lnSpc>
            </a:pPr>
            <a:r>
              <a:rPr lang="en-US" sz="2800" dirty="0" smtClean="0">
                <a:effectLst/>
              </a:rPr>
              <a:t>Usually such activity is associated with benign tumors more than carcinomas.</a:t>
            </a:r>
          </a:p>
          <a:p>
            <a:pPr eaLnBrk="1" hangingPunct="1">
              <a:lnSpc>
                <a:spcPct val="80000"/>
              </a:lnSpc>
            </a:pPr>
            <a:endParaRPr lang="en-US" sz="2000" dirty="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</a:rPr>
              <a:t>Clinical features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buFont typeface="Wingdings" pitchFamily="2" charset="2"/>
              <a:buNone/>
            </a:pPr>
            <a:r>
              <a:rPr lang="en-US" b="1" dirty="0" smtClean="0">
                <a:solidFill>
                  <a:srgbClr val="00B0F0"/>
                </a:solidFill>
                <a:effectLst/>
              </a:rPr>
              <a:t>Cancer </a:t>
            </a:r>
            <a:r>
              <a:rPr lang="en-US" b="1" dirty="0" err="1" smtClean="0">
                <a:solidFill>
                  <a:srgbClr val="00B0F0"/>
                </a:solidFill>
                <a:effectLst/>
              </a:rPr>
              <a:t>cachexia</a:t>
            </a:r>
            <a:endParaRPr lang="en-US" b="1" dirty="0" smtClean="0">
              <a:solidFill>
                <a:srgbClr val="00B0F0"/>
              </a:solidFill>
              <a:effectLst/>
            </a:endParaRPr>
          </a:p>
          <a:p>
            <a:pPr algn="just" eaLnBrk="1" hangingPunct="1"/>
            <a:r>
              <a:rPr lang="en-US" sz="2800" dirty="0" smtClean="0">
                <a:effectLst/>
              </a:rPr>
              <a:t>Usually accompanied by weakness, anorexia and anemia</a:t>
            </a:r>
          </a:p>
          <a:p>
            <a:pPr algn="just" eaLnBrk="1" hangingPunct="1"/>
            <a:r>
              <a:rPr lang="en-US" sz="2800" dirty="0" smtClean="0">
                <a:effectLst/>
              </a:rPr>
              <a:t>Severity of </a:t>
            </a:r>
            <a:r>
              <a:rPr lang="en-US" sz="2800" dirty="0" err="1" smtClean="0">
                <a:effectLst/>
              </a:rPr>
              <a:t>cachexia</a:t>
            </a:r>
            <a:r>
              <a:rPr lang="en-US" sz="2800" dirty="0" smtClean="0">
                <a:effectLst/>
              </a:rPr>
              <a:t>, generally, is correlated with the size and extend of spread  of the cancer.</a:t>
            </a:r>
          </a:p>
          <a:p>
            <a:pPr algn="just" eaLnBrk="1" hangingPunct="1"/>
            <a:r>
              <a:rPr lang="en-US" sz="2800" dirty="0" smtClean="0">
                <a:effectLst/>
              </a:rPr>
              <a:t>The origins of cancer </a:t>
            </a:r>
            <a:r>
              <a:rPr lang="en-US" sz="2800" dirty="0" err="1" smtClean="0">
                <a:effectLst/>
              </a:rPr>
              <a:t>cachexia</a:t>
            </a:r>
            <a:r>
              <a:rPr lang="en-US" sz="2800" dirty="0" smtClean="0">
                <a:effectLst/>
              </a:rPr>
              <a:t> are </a:t>
            </a:r>
            <a:r>
              <a:rPr lang="en-US" sz="2800" dirty="0" err="1" smtClean="0">
                <a:effectLst/>
              </a:rPr>
              <a:t>multifactorial</a:t>
            </a:r>
            <a:r>
              <a:rPr lang="en-US" sz="2800" dirty="0" smtClean="0">
                <a:effectLst/>
              </a:rPr>
              <a:t>:</a:t>
            </a:r>
          </a:p>
          <a:p>
            <a:pPr lvl="1" algn="just" eaLnBrk="1" hangingPunct="1"/>
            <a:r>
              <a:rPr lang="en-US" sz="2400" dirty="0" smtClean="0">
                <a:effectLst/>
              </a:rPr>
              <a:t> anorexia (reduced calorie intake)</a:t>
            </a:r>
          </a:p>
          <a:p>
            <a:pPr lvl="1" algn="just" eaLnBrk="1" hangingPunct="1"/>
            <a:r>
              <a:rPr lang="en-US" sz="2400" dirty="0" smtClean="0">
                <a:effectLst/>
              </a:rPr>
              <a:t>increased basal metabolic rate and calorie expenditure remains high.</a:t>
            </a:r>
          </a:p>
          <a:p>
            <a:pPr lvl="1" algn="just" eaLnBrk="1" hangingPunct="1"/>
            <a:r>
              <a:rPr lang="en-US" sz="2400" b="1" dirty="0" smtClean="0">
                <a:effectLst/>
              </a:rPr>
              <a:t>general metabolic disturbance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Genomic Instability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Enabler of malignancy</a:t>
            </a:r>
          </a:p>
          <a:p>
            <a:pPr eaLnBrk="1" hangingPunct="1">
              <a:defRPr/>
            </a:pPr>
            <a:r>
              <a:rPr lang="en-US" dirty="0" smtClean="0"/>
              <a:t>Due to defect in DNA repair genes</a:t>
            </a:r>
          </a:p>
          <a:p>
            <a:pPr eaLnBrk="1" hangingPunct="1">
              <a:defRPr/>
            </a:pPr>
            <a:r>
              <a:rPr lang="en-US" dirty="0" smtClean="0"/>
              <a:t>Examples:</a:t>
            </a:r>
          </a:p>
          <a:p>
            <a:pPr lvl="1" eaLnBrk="1" hangingPunct="1">
              <a:defRPr/>
            </a:pPr>
            <a:r>
              <a:rPr lang="en-US" dirty="0" smtClean="0"/>
              <a:t>Hereditary </a:t>
            </a:r>
            <a:r>
              <a:rPr lang="en-US" dirty="0" err="1" smtClean="0"/>
              <a:t>Nonpolyposis</a:t>
            </a:r>
            <a:r>
              <a:rPr lang="en-US" dirty="0" smtClean="0"/>
              <a:t> colon carcinoma(HNPCC)</a:t>
            </a:r>
          </a:p>
          <a:p>
            <a:pPr lvl="1" eaLnBrk="1" hangingPunct="1">
              <a:defRPr/>
            </a:pPr>
            <a:r>
              <a:rPr lang="en-US" dirty="0" err="1" smtClean="0"/>
              <a:t>Xeroderma</a:t>
            </a:r>
            <a:r>
              <a:rPr lang="en-US" dirty="0" smtClean="0"/>
              <a:t> </a:t>
            </a:r>
            <a:r>
              <a:rPr lang="en-US" dirty="0" err="1" smtClean="0"/>
              <a:t>pigmentosum</a:t>
            </a:r>
            <a:endParaRPr lang="en-US" dirty="0" smtClean="0"/>
          </a:p>
          <a:p>
            <a:pPr lvl="1" eaLnBrk="1" hangingPunct="1">
              <a:defRPr/>
            </a:pPr>
            <a:r>
              <a:rPr lang="en-US" dirty="0" smtClean="0"/>
              <a:t>Familial breast cancer</a:t>
            </a:r>
          </a:p>
        </p:txBody>
      </p:sp>
      <p:pic>
        <p:nvPicPr>
          <p:cNvPr id="64514" name="Picture 2" descr="http://3.bp.blogspot.com/-4Ex5AHq-FVo/TcboQvM-kXI/AAAAAAAAAbw/aJo7dU2HTQc/s1600/DSC02685+-+Copy.jpg"/>
          <p:cNvPicPr>
            <a:picLocks noChangeAspect="1" noChangeArrowheads="1"/>
          </p:cNvPicPr>
          <p:nvPr/>
        </p:nvPicPr>
        <p:blipFill>
          <a:blip r:embed="rId3" cstate="print"/>
          <a:srcRect r="11807"/>
          <a:stretch>
            <a:fillRect/>
          </a:stretch>
        </p:blipFill>
        <p:spPr bwMode="auto">
          <a:xfrm>
            <a:off x="5159606" y="3819525"/>
            <a:ext cx="3984394" cy="3038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</a:rPr>
              <a:t>Clinical features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b="1" smtClean="0">
                <a:effectLst/>
              </a:rPr>
              <a:t>Paraneoplastic syndromes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b="1" smtClean="0">
              <a:effectLst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n-US" sz="2400" smtClean="0">
                <a:effectLst/>
              </a:rPr>
              <a:t>They are symptoms that occur in cancer patients and cannot be explained.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sz="2400" smtClean="0">
                <a:effectLst/>
              </a:rPr>
              <a:t>They are diverse and are associated with many different tumors.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sz="2400" smtClean="0">
                <a:effectLst/>
              </a:rPr>
              <a:t>They appear in 10% to 15%  of  pateints.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sz="2400" smtClean="0">
                <a:effectLst/>
              </a:rPr>
              <a:t>They may represent the earliest manifestation of an occult neoplasm.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sz="2400" smtClean="0">
                <a:effectLst/>
              </a:rPr>
              <a:t>They may represent significant clinical problems and may be lethal.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sz="2400" smtClean="0">
                <a:effectLst/>
              </a:rPr>
              <a:t>They may mimic metastatic disease.</a:t>
            </a:r>
          </a:p>
          <a:p>
            <a:pPr eaLnBrk="1" hangingPunct="1">
              <a:lnSpc>
                <a:spcPct val="90000"/>
              </a:lnSpc>
            </a:pPr>
            <a:endParaRPr lang="en-US" sz="240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</a:rPr>
              <a:t>Clinical features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en-US" b="1" smtClean="0">
                <a:effectLst/>
              </a:rPr>
              <a:t>The most common paraneoplastic syndrome are:</a:t>
            </a:r>
          </a:p>
          <a:p>
            <a:pPr lvl="1" algn="just"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Hypercalcemia</a:t>
            </a:r>
          </a:p>
          <a:p>
            <a:pPr lvl="1" algn="just"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Cushing syndrome</a:t>
            </a:r>
          </a:p>
          <a:p>
            <a:pPr lvl="1" algn="just"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Nonbacterial thrombotic endocarditis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b="1" smtClean="0">
                <a:effectLst/>
              </a:rPr>
              <a:t>The most often neoplasms associated with these syndromes:</a:t>
            </a:r>
          </a:p>
          <a:p>
            <a:pPr lvl="1" algn="just"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Lung and breast cancers and hematologic malignancies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b="1" smtClean="0">
              <a:effectLst/>
            </a:endParaRPr>
          </a:p>
          <a:p>
            <a:pPr eaLnBrk="1" hangingPunct="1">
              <a:lnSpc>
                <a:spcPct val="90000"/>
              </a:lnSpc>
            </a:pPr>
            <a:endParaRPr lang="en-US" b="1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-7" y="-7"/>
            <a:chExt cx="3627" cy="3756"/>
          </a:xfrm>
        </p:grpSpPr>
        <p:grpSp>
          <p:nvGrpSpPr>
            <p:cNvPr id="16388" name="Group 3"/>
            <p:cNvGrpSpPr>
              <a:grpSpLocks/>
            </p:cNvGrpSpPr>
            <p:nvPr/>
          </p:nvGrpSpPr>
          <p:grpSpPr bwMode="auto">
            <a:xfrm>
              <a:off x="0" y="0"/>
              <a:ext cx="3613" cy="3742"/>
              <a:chOff x="0" y="0"/>
              <a:chExt cx="3613" cy="3742"/>
            </a:xfrm>
          </p:grpSpPr>
          <p:grpSp>
            <p:nvGrpSpPr>
              <p:cNvPr id="16390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3613" cy="212"/>
                <a:chOff x="0" y="0"/>
                <a:chExt cx="3613" cy="212"/>
              </a:xfrm>
            </p:grpSpPr>
            <p:sp>
              <p:nvSpPr>
                <p:cNvPr id="16491" name="Rectangle 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613" cy="212"/>
                </a:xfrm>
                <a:prstGeom prst="rect">
                  <a:avLst/>
                </a:prstGeom>
                <a:solidFill>
                  <a:srgbClr val="FFCCB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6492" name="Group 6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3613" cy="212"/>
                  <a:chOff x="0" y="0"/>
                  <a:chExt cx="3613" cy="212"/>
                </a:xfrm>
              </p:grpSpPr>
              <p:sp>
                <p:nvSpPr>
                  <p:cNvPr id="16493" name="Rectangle 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13" cy="212"/>
                  </a:xfrm>
                  <a:prstGeom prst="rect">
                    <a:avLst/>
                  </a:prstGeom>
                  <a:solidFill>
                    <a:srgbClr val="FFCCBB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r>
                      <a:rPr lang="arn-CL" sz="2800" b="1" dirty="0" smtClean="0">
                        <a:solidFill>
                          <a:schemeClr val="bg1"/>
                        </a:solidFill>
                      </a:rPr>
                      <a:t>Paraneoplastic</a:t>
                    </a:r>
                    <a:r>
                      <a:rPr lang="en-US" sz="2000" b="1" dirty="0" smtClean="0">
                        <a:solidFill>
                          <a:schemeClr val="bg1"/>
                        </a:solidFill>
                      </a:rPr>
                      <a:t> </a:t>
                    </a:r>
                    <a:r>
                      <a:rPr lang="ar-SA" sz="2000" b="1" dirty="0" smtClean="0">
                        <a:solidFill>
                          <a:schemeClr val="bg1"/>
                        </a:solidFill>
                      </a:rPr>
                      <a:t> </a:t>
                    </a:r>
                    <a:r>
                      <a:rPr lang="arn-CL" sz="2800" b="1" dirty="0">
                        <a:solidFill>
                          <a:schemeClr val="bg1"/>
                        </a:solidFill>
                      </a:rPr>
                      <a:t>syndromes</a:t>
                    </a:r>
                    <a:r>
                      <a:rPr lang="ar-SA" sz="2000" b="1" dirty="0">
                        <a:solidFill>
                          <a:schemeClr val="bg1"/>
                        </a:solidFill>
                      </a:rPr>
                      <a:t> </a:t>
                    </a:r>
                  </a:p>
                </p:txBody>
              </p:sp>
              <p:sp>
                <p:nvSpPr>
                  <p:cNvPr id="16494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13" cy="212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6391" name="Group 9"/>
              <p:cNvGrpSpPr>
                <a:grpSpLocks/>
              </p:cNvGrpSpPr>
              <p:nvPr/>
            </p:nvGrpSpPr>
            <p:grpSpPr bwMode="auto">
              <a:xfrm>
                <a:off x="0" y="212"/>
                <a:ext cx="720" cy="288"/>
                <a:chOff x="0" y="212"/>
                <a:chExt cx="720" cy="288"/>
              </a:xfrm>
            </p:grpSpPr>
            <p:sp>
              <p:nvSpPr>
                <p:cNvPr id="16489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212"/>
                  <a:ext cx="720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r>
                    <a:rPr lang="arn-CL" sz="1600" b="1"/>
                    <a:t>Syndrome</a:t>
                  </a:r>
                  <a:r>
                    <a:rPr lang="ar-SA" sz="1600" b="1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16490" name="Rectangle 11"/>
                <p:cNvSpPr>
                  <a:spLocks noChangeArrowheads="1"/>
                </p:cNvSpPr>
                <p:nvPr/>
              </p:nvSpPr>
              <p:spPr bwMode="auto">
                <a:xfrm>
                  <a:off x="0" y="212"/>
                  <a:ext cx="720" cy="28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16392" name="Group 12"/>
              <p:cNvGrpSpPr>
                <a:grpSpLocks/>
              </p:cNvGrpSpPr>
              <p:nvPr/>
            </p:nvGrpSpPr>
            <p:grpSpPr bwMode="auto">
              <a:xfrm>
                <a:off x="720" y="212"/>
                <a:ext cx="1077" cy="288"/>
                <a:chOff x="720" y="212"/>
                <a:chExt cx="1077" cy="288"/>
              </a:xfrm>
            </p:grpSpPr>
            <p:sp>
              <p:nvSpPr>
                <p:cNvPr id="16487" name="Rectangle 13"/>
                <p:cNvSpPr>
                  <a:spLocks noChangeArrowheads="1"/>
                </p:cNvSpPr>
                <p:nvPr/>
              </p:nvSpPr>
              <p:spPr bwMode="auto">
                <a:xfrm>
                  <a:off x="720" y="212"/>
                  <a:ext cx="1077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r>
                    <a:rPr lang="arn-CL" sz="1600" b="1"/>
                    <a:t>Mechanism </a:t>
                  </a:r>
                </a:p>
              </p:txBody>
            </p:sp>
            <p:sp>
              <p:nvSpPr>
                <p:cNvPr id="16488" name="Rectangle 14"/>
                <p:cNvSpPr>
                  <a:spLocks noChangeArrowheads="1"/>
                </p:cNvSpPr>
                <p:nvPr/>
              </p:nvSpPr>
              <p:spPr bwMode="auto">
                <a:xfrm>
                  <a:off x="720" y="212"/>
                  <a:ext cx="1077" cy="28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16393" name="Group 15"/>
              <p:cNvGrpSpPr>
                <a:grpSpLocks/>
              </p:cNvGrpSpPr>
              <p:nvPr/>
            </p:nvGrpSpPr>
            <p:grpSpPr bwMode="auto">
              <a:xfrm>
                <a:off x="1797" y="212"/>
                <a:ext cx="1816" cy="288"/>
                <a:chOff x="1797" y="212"/>
                <a:chExt cx="1816" cy="288"/>
              </a:xfrm>
            </p:grpSpPr>
            <p:sp>
              <p:nvSpPr>
                <p:cNvPr id="16485" name="Rectangle 16"/>
                <p:cNvSpPr>
                  <a:spLocks noChangeArrowheads="1"/>
                </p:cNvSpPr>
                <p:nvPr/>
              </p:nvSpPr>
              <p:spPr bwMode="auto">
                <a:xfrm>
                  <a:off x="1797" y="212"/>
                  <a:ext cx="1816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r>
                    <a:rPr lang="arn-CL" sz="1600" b="1"/>
                    <a:t>Example </a:t>
                  </a:r>
                </a:p>
              </p:txBody>
            </p:sp>
            <p:sp>
              <p:nvSpPr>
                <p:cNvPr id="16486" name="Rectangle 17"/>
                <p:cNvSpPr>
                  <a:spLocks noChangeArrowheads="1"/>
                </p:cNvSpPr>
                <p:nvPr/>
              </p:nvSpPr>
              <p:spPr bwMode="auto">
                <a:xfrm>
                  <a:off x="1797" y="212"/>
                  <a:ext cx="1816" cy="28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16394" name="Group 18"/>
              <p:cNvGrpSpPr>
                <a:grpSpLocks/>
              </p:cNvGrpSpPr>
              <p:nvPr/>
            </p:nvGrpSpPr>
            <p:grpSpPr bwMode="auto">
              <a:xfrm>
                <a:off x="0" y="500"/>
                <a:ext cx="720" cy="518"/>
                <a:chOff x="0" y="500"/>
                <a:chExt cx="720" cy="518"/>
              </a:xfrm>
            </p:grpSpPr>
            <p:sp>
              <p:nvSpPr>
                <p:cNvPr id="16483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500"/>
                  <a:ext cx="72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r>
                    <a:rPr lang="arn-CL" sz="2000" b="1" dirty="0"/>
                    <a:t>Cushing's</a:t>
                  </a:r>
                  <a:r>
                    <a:rPr lang="ar-SA" sz="2000" b="1" dirty="0">
                      <a:solidFill>
                        <a:schemeClr val="bg1"/>
                      </a:solidFill>
                    </a:rPr>
                    <a:t> </a:t>
                  </a:r>
                  <a:r>
                    <a:rPr lang="arn-CL" sz="2000" b="1" dirty="0"/>
                    <a:t>Syndrome </a:t>
                  </a:r>
                </a:p>
              </p:txBody>
            </p:sp>
            <p:sp>
              <p:nvSpPr>
                <p:cNvPr id="16484" name="Rectangle 20"/>
                <p:cNvSpPr>
                  <a:spLocks noChangeArrowheads="1"/>
                </p:cNvSpPr>
                <p:nvPr/>
              </p:nvSpPr>
              <p:spPr bwMode="auto">
                <a:xfrm>
                  <a:off x="0" y="500"/>
                  <a:ext cx="72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16395" name="Group 21"/>
              <p:cNvGrpSpPr>
                <a:grpSpLocks/>
              </p:cNvGrpSpPr>
              <p:nvPr/>
            </p:nvGrpSpPr>
            <p:grpSpPr bwMode="auto">
              <a:xfrm>
                <a:off x="720" y="500"/>
                <a:ext cx="1077" cy="518"/>
                <a:chOff x="720" y="500"/>
                <a:chExt cx="1077" cy="518"/>
              </a:xfrm>
            </p:grpSpPr>
            <p:sp>
              <p:nvSpPr>
                <p:cNvPr id="16479" name="Rectangle 22"/>
                <p:cNvSpPr>
                  <a:spLocks noChangeArrowheads="1"/>
                </p:cNvSpPr>
                <p:nvPr/>
              </p:nvSpPr>
              <p:spPr bwMode="auto">
                <a:xfrm>
                  <a:off x="720" y="500"/>
                  <a:ext cx="1077" cy="518"/>
                </a:xfrm>
                <a:prstGeom prst="rect">
                  <a:avLst/>
                </a:prstGeom>
                <a:solidFill>
                  <a:srgbClr val="FFFFF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6480" name="Group 23"/>
                <p:cNvGrpSpPr>
                  <a:grpSpLocks/>
                </p:cNvGrpSpPr>
                <p:nvPr/>
              </p:nvGrpSpPr>
              <p:grpSpPr bwMode="auto">
                <a:xfrm>
                  <a:off x="720" y="500"/>
                  <a:ext cx="1077" cy="518"/>
                  <a:chOff x="720" y="500"/>
                  <a:chExt cx="1077" cy="518"/>
                </a:xfrm>
              </p:grpSpPr>
              <p:sp>
                <p:nvSpPr>
                  <p:cNvPr id="16481" name="Rectangle 24"/>
                  <p:cNvSpPr>
                    <a:spLocks noChangeArrowheads="1"/>
                  </p:cNvSpPr>
                  <p:nvPr/>
                </p:nvSpPr>
                <p:spPr bwMode="auto">
                  <a:xfrm>
                    <a:off x="720" y="500"/>
                    <a:ext cx="1077" cy="518"/>
                  </a:xfrm>
                  <a:prstGeom prst="rect">
                    <a:avLst/>
                  </a:prstGeom>
                  <a:solidFill>
                    <a:srgbClr val="FFFFF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arn-CL" sz="1600" b="1">
                        <a:solidFill>
                          <a:srgbClr val="336600"/>
                        </a:solidFill>
                      </a:rPr>
                      <a:t>ACTH</a:t>
                    </a:r>
                    <a:r>
                      <a:rPr lang="en-US" sz="1600" b="1">
                        <a:solidFill>
                          <a:schemeClr val="bg1"/>
                        </a:solidFill>
                      </a:rPr>
                      <a:t> </a:t>
                    </a:r>
                    <a:r>
                      <a:rPr lang="arn-CL" sz="1600" b="1">
                        <a:solidFill>
                          <a:srgbClr val="336600"/>
                        </a:solidFill>
                      </a:rPr>
                      <a:t>-like substance </a:t>
                    </a:r>
                  </a:p>
                </p:txBody>
              </p:sp>
              <p:sp>
                <p:nvSpPr>
                  <p:cNvPr id="16482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720" y="500"/>
                    <a:ext cx="1077" cy="518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6396" name="Group 26"/>
              <p:cNvGrpSpPr>
                <a:grpSpLocks/>
              </p:cNvGrpSpPr>
              <p:nvPr/>
            </p:nvGrpSpPr>
            <p:grpSpPr bwMode="auto">
              <a:xfrm>
                <a:off x="1797" y="500"/>
                <a:ext cx="1816" cy="518"/>
                <a:chOff x="1797" y="500"/>
                <a:chExt cx="1816" cy="518"/>
              </a:xfrm>
            </p:grpSpPr>
            <p:sp>
              <p:nvSpPr>
                <p:cNvPr id="16475" name="Rectangle 27"/>
                <p:cNvSpPr>
                  <a:spLocks noChangeArrowheads="1"/>
                </p:cNvSpPr>
                <p:nvPr/>
              </p:nvSpPr>
              <p:spPr bwMode="auto">
                <a:xfrm>
                  <a:off x="1797" y="500"/>
                  <a:ext cx="1816" cy="518"/>
                </a:xfrm>
                <a:prstGeom prst="rect">
                  <a:avLst/>
                </a:prstGeom>
                <a:solidFill>
                  <a:srgbClr val="FFFFF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6476" name="Group 28"/>
                <p:cNvGrpSpPr>
                  <a:grpSpLocks/>
                </p:cNvGrpSpPr>
                <p:nvPr/>
              </p:nvGrpSpPr>
              <p:grpSpPr bwMode="auto">
                <a:xfrm>
                  <a:off x="1797" y="500"/>
                  <a:ext cx="1816" cy="518"/>
                  <a:chOff x="1797" y="500"/>
                  <a:chExt cx="1816" cy="518"/>
                </a:xfrm>
              </p:grpSpPr>
              <p:sp>
                <p:nvSpPr>
                  <p:cNvPr id="16477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1797" y="500"/>
                    <a:ext cx="1816" cy="518"/>
                  </a:xfrm>
                  <a:prstGeom prst="rect">
                    <a:avLst/>
                  </a:prstGeom>
                  <a:solidFill>
                    <a:srgbClr val="FFFFF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arn-CL" sz="1600" b="1">
                        <a:solidFill>
                          <a:srgbClr val="336600"/>
                        </a:solidFill>
                      </a:rPr>
                      <a:t>Lung</a:t>
                    </a:r>
                    <a:r>
                      <a:rPr lang="en-US" sz="1600" b="1">
                        <a:solidFill>
                          <a:srgbClr val="336600"/>
                        </a:solidFill>
                      </a:rPr>
                      <a:t> </a:t>
                    </a:r>
                    <a:r>
                      <a:rPr lang="ar-SA" sz="1600" b="1">
                        <a:solidFill>
                          <a:srgbClr val="336600"/>
                        </a:solidFill>
                      </a:rPr>
                      <a:t> </a:t>
                    </a:r>
                    <a:r>
                      <a:rPr lang="en-US" sz="1600" b="1">
                        <a:solidFill>
                          <a:srgbClr val="336600"/>
                        </a:solidFill>
                      </a:rPr>
                      <a:t> </a:t>
                    </a:r>
                    <a:r>
                      <a:rPr lang="arn-CL" sz="1600" b="1">
                        <a:solidFill>
                          <a:srgbClr val="336600"/>
                        </a:solidFill>
                      </a:rPr>
                      <a:t>oat</a:t>
                    </a:r>
                    <a:r>
                      <a:rPr lang="en-US" sz="1600" b="1">
                        <a:solidFill>
                          <a:schemeClr val="bg1"/>
                        </a:solidFill>
                      </a:rPr>
                      <a:t> </a:t>
                    </a:r>
                    <a:r>
                      <a:rPr lang="ar-SA" sz="1600" b="1">
                        <a:solidFill>
                          <a:schemeClr val="bg1"/>
                        </a:solidFill>
                      </a:rPr>
                      <a:t> </a:t>
                    </a:r>
                    <a:r>
                      <a:rPr lang="arn-CL" sz="1600" b="1">
                        <a:solidFill>
                          <a:srgbClr val="336600"/>
                        </a:solidFill>
                      </a:rPr>
                      <a:t>cell</a:t>
                    </a:r>
                    <a:r>
                      <a:rPr lang="en-US" sz="1600" b="1">
                        <a:solidFill>
                          <a:srgbClr val="336600"/>
                        </a:solidFill>
                      </a:rPr>
                      <a:t> </a:t>
                    </a:r>
                    <a:r>
                      <a:rPr lang="arn-CL" sz="1600" b="1">
                        <a:solidFill>
                          <a:srgbClr val="336600"/>
                        </a:solidFill>
                      </a:rPr>
                      <a:t>carcinoma</a:t>
                    </a:r>
                    <a:r>
                      <a:rPr lang="ar-SA" sz="1600" b="1">
                        <a:solidFill>
                          <a:schemeClr val="bg1"/>
                        </a:solidFill>
                      </a:rPr>
                      <a:t> </a:t>
                    </a:r>
                  </a:p>
                </p:txBody>
              </p:sp>
              <p:sp>
                <p:nvSpPr>
                  <p:cNvPr id="16478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1797" y="500"/>
                    <a:ext cx="1816" cy="518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6397" name="Group 31"/>
              <p:cNvGrpSpPr>
                <a:grpSpLocks/>
              </p:cNvGrpSpPr>
              <p:nvPr/>
            </p:nvGrpSpPr>
            <p:grpSpPr bwMode="auto">
              <a:xfrm>
                <a:off x="0" y="1018"/>
                <a:ext cx="720" cy="518"/>
                <a:chOff x="0" y="1018"/>
                <a:chExt cx="720" cy="518"/>
              </a:xfrm>
            </p:grpSpPr>
            <p:sp>
              <p:nvSpPr>
                <p:cNvPr id="16473" name="Rectangle 32"/>
                <p:cNvSpPr>
                  <a:spLocks noChangeArrowheads="1"/>
                </p:cNvSpPr>
                <p:nvPr/>
              </p:nvSpPr>
              <p:spPr bwMode="auto">
                <a:xfrm>
                  <a:off x="0" y="1018"/>
                  <a:ext cx="72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r>
                    <a:rPr lang="arn-CL" b="1" dirty="0"/>
                    <a:t>Hypercalcemia </a:t>
                  </a:r>
                </a:p>
              </p:txBody>
            </p:sp>
            <p:sp>
              <p:nvSpPr>
                <p:cNvPr id="16474" name="Rectangle 33"/>
                <p:cNvSpPr>
                  <a:spLocks noChangeArrowheads="1"/>
                </p:cNvSpPr>
                <p:nvPr/>
              </p:nvSpPr>
              <p:spPr bwMode="auto">
                <a:xfrm>
                  <a:off x="0" y="1018"/>
                  <a:ext cx="72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16398" name="Group 34"/>
              <p:cNvGrpSpPr>
                <a:grpSpLocks/>
              </p:cNvGrpSpPr>
              <p:nvPr/>
            </p:nvGrpSpPr>
            <p:grpSpPr bwMode="auto">
              <a:xfrm>
                <a:off x="720" y="1018"/>
                <a:ext cx="1077" cy="518"/>
                <a:chOff x="720" y="1018"/>
                <a:chExt cx="1077" cy="518"/>
              </a:xfrm>
            </p:grpSpPr>
            <p:sp>
              <p:nvSpPr>
                <p:cNvPr id="16469" name="Rectangle 35"/>
                <p:cNvSpPr>
                  <a:spLocks noChangeArrowheads="1"/>
                </p:cNvSpPr>
                <p:nvPr/>
              </p:nvSpPr>
              <p:spPr bwMode="auto">
                <a:xfrm>
                  <a:off x="720" y="1018"/>
                  <a:ext cx="1077" cy="518"/>
                </a:xfrm>
                <a:prstGeom prst="rect">
                  <a:avLst/>
                </a:prstGeom>
                <a:solidFill>
                  <a:srgbClr val="FFFFF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6470" name="Group 36"/>
                <p:cNvGrpSpPr>
                  <a:grpSpLocks/>
                </p:cNvGrpSpPr>
                <p:nvPr/>
              </p:nvGrpSpPr>
              <p:grpSpPr bwMode="auto">
                <a:xfrm>
                  <a:off x="720" y="1018"/>
                  <a:ext cx="1077" cy="518"/>
                  <a:chOff x="720" y="1018"/>
                  <a:chExt cx="1077" cy="518"/>
                </a:xfrm>
              </p:grpSpPr>
              <p:sp>
                <p:nvSpPr>
                  <p:cNvPr id="16471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720" y="1018"/>
                    <a:ext cx="1077" cy="518"/>
                  </a:xfrm>
                  <a:prstGeom prst="rect">
                    <a:avLst/>
                  </a:prstGeom>
                  <a:solidFill>
                    <a:srgbClr val="FFFFF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arn-CL" sz="1600" b="1">
                        <a:solidFill>
                          <a:srgbClr val="336600"/>
                        </a:solidFill>
                      </a:rPr>
                      <a:t>Parathormone</a:t>
                    </a:r>
                    <a:r>
                      <a:rPr lang="en-US" sz="1600" b="1">
                        <a:solidFill>
                          <a:srgbClr val="336600"/>
                        </a:solidFill>
                      </a:rPr>
                      <a:t> </a:t>
                    </a:r>
                    <a:r>
                      <a:rPr lang="arn-CL" sz="1600" b="1">
                        <a:solidFill>
                          <a:srgbClr val="336600"/>
                        </a:solidFill>
                      </a:rPr>
                      <a:t>-like</a:t>
                    </a:r>
                    <a:r>
                      <a:rPr lang="arn-CL" sz="1600" b="1">
                        <a:solidFill>
                          <a:schemeClr val="bg1"/>
                        </a:solidFill>
                      </a:rPr>
                      <a:t> substance </a:t>
                    </a:r>
                  </a:p>
                </p:txBody>
              </p:sp>
              <p:sp>
                <p:nvSpPr>
                  <p:cNvPr id="16472" name="Rectangle 38"/>
                  <p:cNvSpPr>
                    <a:spLocks noChangeArrowheads="1"/>
                  </p:cNvSpPr>
                  <p:nvPr/>
                </p:nvSpPr>
                <p:spPr bwMode="auto">
                  <a:xfrm>
                    <a:off x="720" y="1018"/>
                    <a:ext cx="1077" cy="518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6399" name="Group 39"/>
              <p:cNvGrpSpPr>
                <a:grpSpLocks/>
              </p:cNvGrpSpPr>
              <p:nvPr/>
            </p:nvGrpSpPr>
            <p:grpSpPr bwMode="auto">
              <a:xfrm>
                <a:off x="1797" y="1018"/>
                <a:ext cx="1816" cy="518"/>
                <a:chOff x="1797" y="1018"/>
                <a:chExt cx="1816" cy="518"/>
              </a:xfrm>
            </p:grpSpPr>
            <p:sp>
              <p:nvSpPr>
                <p:cNvPr id="16465" name="Rectangle 40"/>
                <p:cNvSpPr>
                  <a:spLocks noChangeArrowheads="1"/>
                </p:cNvSpPr>
                <p:nvPr/>
              </p:nvSpPr>
              <p:spPr bwMode="auto">
                <a:xfrm>
                  <a:off x="1797" y="1018"/>
                  <a:ext cx="1816" cy="518"/>
                </a:xfrm>
                <a:prstGeom prst="rect">
                  <a:avLst/>
                </a:prstGeom>
                <a:solidFill>
                  <a:srgbClr val="FFFFF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6466" name="Group 41"/>
                <p:cNvGrpSpPr>
                  <a:grpSpLocks/>
                </p:cNvGrpSpPr>
                <p:nvPr/>
              </p:nvGrpSpPr>
              <p:grpSpPr bwMode="auto">
                <a:xfrm>
                  <a:off x="1797" y="1018"/>
                  <a:ext cx="1816" cy="518"/>
                  <a:chOff x="1797" y="1018"/>
                  <a:chExt cx="1816" cy="518"/>
                </a:xfrm>
              </p:grpSpPr>
              <p:sp>
                <p:nvSpPr>
                  <p:cNvPr id="16467" name="Rectangle 42"/>
                  <p:cNvSpPr>
                    <a:spLocks noChangeArrowheads="1"/>
                  </p:cNvSpPr>
                  <p:nvPr/>
                </p:nvSpPr>
                <p:spPr bwMode="auto">
                  <a:xfrm>
                    <a:off x="1797" y="1018"/>
                    <a:ext cx="1816" cy="518"/>
                  </a:xfrm>
                  <a:prstGeom prst="rect">
                    <a:avLst/>
                  </a:prstGeom>
                  <a:solidFill>
                    <a:srgbClr val="FFFFF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arn-CL" sz="1600" b="1">
                        <a:solidFill>
                          <a:srgbClr val="336600"/>
                        </a:solidFill>
                      </a:rPr>
                      <a:t>Lung </a:t>
                    </a:r>
                    <a:r>
                      <a:rPr lang="en-US" sz="1600" b="1">
                        <a:solidFill>
                          <a:srgbClr val="336600"/>
                        </a:solidFill>
                      </a:rPr>
                      <a:t> </a:t>
                    </a:r>
                    <a:r>
                      <a:rPr lang="arn-CL" sz="1600" b="1">
                        <a:solidFill>
                          <a:srgbClr val="336600"/>
                        </a:solidFill>
                      </a:rPr>
                      <a:t>squamous</a:t>
                    </a:r>
                    <a:r>
                      <a:rPr lang="en-US" sz="1600" b="1">
                        <a:solidFill>
                          <a:srgbClr val="336600"/>
                        </a:solidFill>
                      </a:rPr>
                      <a:t> </a:t>
                    </a:r>
                    <a:r>
                      <a:rPr lang="ar-SA" sz="1600" b="1">
                        <a:solidFill>
                          <a:srgbClr val="336600"/>
                        </a:solidFill>
                      </a:rPr>
                      <a:t> </a:t>
                    </a:r>
                    <a:r>
                      <a:rPr lang="en-US" sz="1600" b="1">
                        <a:solidFill>
                          <a:srgbClr val="336600"/>
                        </a:solidFill>
                      </a:rPr>
                      <a:t> </a:t>
                    </a:r>
                    <a:r>
                      <a:rPr lang="arn-CL" sz="1600" b="1">
                        <a:solidFill>
                          <a:srgbClr val="336600"/>
                        </a:solidFill>
                      </a:rPr>
                      <a:t>cel</a:t>
                    </a:r>
                    <a:r>
                      <a:rPr lang="en-US" sz="1600" b="1">
                        <a:solidFill>
                          <a:srgbClr val="336600"/>
                        </a:solidFill>
                      </a:rPr>
                      <a:t>l </a:t>
                    </a:r>
                    <a:r>
                      <a:rPr lang="arn-CL" sz="1600" b="1">
                        <a:solidFill>
                          <a:srgbClr val="336600"/>
                        </a:solidFill>
                      </a:rPr>
                      <a:t>carcinoma </a:t>
                    </a:r>
                    <a:endParaRPr lang="en-US" sz="1600" b="1">
                      <a:solidFill>
                        <a:srgbClr val="336600"/>
                      </a:solidFill>
                    </a:endParaRPr>
                  </a:p>
                  <a:p>
                    <a:r>
                      <a:rPr lang="en-US" sz="1600" b="1">
                        <a:solidFill>
                          <a:srgbClr val="336600"/>
                        </a:solidFill>
                      </a:rPr>
                      <a:t>Renal cell carcinoma</a:t>
                    </a:r>
                  </a:p>
                  <a:p>
                    <a:r>
                      <a:rPr lang="en-US" sz="1600" b="1">
                        <a:solidFill>
                          <a:schemeClr val="bg1"/>
                        </a:solidFill>
                      </a:rPr>
                      <a:t>Breast carcinoma</a:t>
                    </a:r>
                    <a:endParaRPr lang="ar-SA" sz="1600" b="1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6468" name="Rectangle 43"/>
                  <p:cNvSpPr>
                    <a:spLocks noChangeArrowheads="1"/>
                  </p:cNvSpPr>
                  <p:nvPr/>
                </p:nvSpPr>
                <p:spPr bwMode="auto">
                  <a:xfrm>
                    <a:off x="1797" y="1018"/>
                    <a:ext cx="1816" cy="518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6400" name="Group 44"/>
              <p:cNvGrpSpPr>
                <a:grpSpLocks/>
              </p:cNvGrpSpPr>
              <p:nvPr/>
            </p:nvGrpSpPr>
            <p:grpSpPr bwMode="auto">
              <a:xfrm>
                <a:off x="0" y="1536"/>
                <a:ext cx="720" cy="518"/>
                <a:chOff x="0" y="1536"/>
                <a:chExt cx="720" cy="518"/>
              </a:xfrm>
            </p:grpSpPr>
            <p:sp>
              <p:nvSpPr>
                <p:cNvPr id="16463" name="Rectangle 45"/>
                <p:cNvSpPr>
                  <a:spLocks noChangeArrowheads="1"/>
                </p:cNvSpPr>
                <p:nvPr/>
              </p:nvSpPr>
              <p:spPr bwMode="auto">
                <a:xfrm>
                  <a:off x="0" y="1536"/>
                  <a:ext cx="72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r>
                    <a:rPr lang="arn-CL" sz="2000" b="1" dirty="0"/>
                    <a:t>Hyponatremia </a:t>
                  </a:r>
                </a:p>
              </p:txBody>
            </p:sp>
            <p:sp>
              <p:nvSpPr>
                <p:cNvPr id="16464" name="Rectangle 46"/>
                <p:cNvSpPr>
                  <a:spLocks noChangeArrowheads="1"/>
                </p:cNvSpPr>
                <p:nvPr/>
              </p:nvSpPr>
              <p:spPr bwMode="auto">
                <a:xfrm>
                  <a:off x="0" y="1536"/>
                  <a:ext cx="72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16401" name="Group 47"/>
              <p:cNvGrpSpPr>
                <a:grpSpLocks/>
              </p:cNvGrpSpPr>
              <p:nvPr/>
            </p:nvGrpSpPr>
            <p:grpSpPr bwMode="auto">
              <a:xfrm>
                <a:off x="720" y="1536"/>
                <a:ext cx="1077" cy="518"/>
                <a:chOff x="720" y="1536"/>
                <a:chExt cx="1077" cy="518"/>
              </a:xfrm>
            </p:grpSpPr>
            <p:sp>
              <p:nvSpPr>
                <p:cNvPr id="16459" name="Rectangle 48"/>
                <p:cNvSpPr>
                  <a:spLocks noChangeArrowheads="1"/>
                </p:cNvSpPr>
                <p:nvPr/>
              </p:nvSpPr>
              <p:spPr bwMode="auto">
                <a:xfrm>
                  <a:off x="720" y="1536"/>
                  <a:ext cx="1077" cy="518"/>
                </a:xfrm>
                <a:prstGeom prst="rect">
                  <a:avLst/>
                </a:prstGeom>
                <a:solidFill>
                  <a:srgbClr val="FFFFF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6460" name="Group 49"/>
                <p:cNvGrpSpPr>
                  <a:grpSpLocks/>
                </p:cNvGrpSpPr>
                <p:nvPr/>
              </p:nvGrpSpPr>
              <p:grpSpPr bwMode="auto">
                <a:xfrm>
                  <a:off x="720" y="1536"/>
                  <a:ext cx="1077" cy="518"/>
                  <a:chOff x="720" y="1536"/>
                  <a:chExt cx="1077" cy="518"/>
                </a:xfrm>
              </p:grpSpPr>
              <p:sp>
                <p:nvSpPr>
                  <p:cNvPr id="16461" name="Rectangle 50"/>
                  <p:cNvSpPr>
                    <a:spLocks noChangeArrowheads="1"/>
                  </p:cNvSpPr>
                  <p:nvPr/>
                </p:nvSpPr>
                <p:spPr bwMode="auto">
                  <a:xfrm>
                    <a:off x="720" y="1536"/>
                    <a:ext cx="1077" cy="518"/>
                  </a:xfrm>
                  <a:prstGeom prst="rect">
                    <a:avLst/>
                  </a:prstGeom>
                  <a:solidFill>
                    <a:srgbClr val="FFFFF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arn-CL" sz="1600" b="1">
                        <a:solidFill>
                          <a:srgbClr val="336600"/>
                        </a:solidFill>
                      </a:rPr>
                      <a:t>Inappropriate </a:t>
                    </a:r>
                    <a:r>
                      <a:rPr lang="en-US" sz="1600" b="1">
                        <a:solidFill>
                          <a:srgbClr val="336600"/>
                        </a:solidFill>
                      </a:rPr>
                      <a:t> </a:t>
                    </a:r>
                    <a:r>
                      <a:rPr lang="arn-CL" sz="1600" b="1">
                        <a:solidFill>
                          <a:srgbClr val="336600"/>
                        </a:solidFill>
                      </a:rPr>
                      <a:t>ADH secretion</a:t>
                    </a:r>
                    <a:r>
                      <a:rPr lang="ar-SA" sz="1600" b="1">
                        <a:solidFill>
                          <a:schemeClr val="bg1"/>
                        </a:solidFill>
                      </a:rPr>
                      <a:t> </a:t>
                    </a:r>
                  </a:p>
                </p:txBody>
              </p:sp>
              <p:sp>
                <p:nvSpPr>
                  <p:cNvPr id="16462" name="Rectangle 51"/>
                  <p:cNvSpPr>
                    <a:spLocks noChangeArrowheads="1"/>
                  </p:cNvSpPr>
                  <p:nvPr/>
                </p:nvSpPr>
                <p:spPr bwMode="auto">
                  <a:xfrm>
                    <a:off x="720" y="1536"/>
                    <a:ext cx="1077" cy="518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6402" name="Group 52"/>
              <p:cNvGrpSpPr>
                <a:grpSpLocks/>
              </p:cNvGrpSpPr>
              <p:nvPr/>
            </p:nvGrpSpPr>
            <p:grpSpPr bwMode="auto">
              <a:xfrm>
                <a:off x="1797" y="1536"/>
                <a:ext cx="1816" cy="518"/>
                <a:chOff x="1797" y="1536"/>
                <a:chExt cx="1816" cy="518"/>
              </a:xfrm>
            </p:grpSpPr>
            <p:sp>
              <p:nvSpPr>
                <p:cNvPr id="16455" name="Rectangle 53"/>
                <p:cNvSpPr>
                  <a:spLocks noChangeArrowheads="1"/>
                </p:cNvSpPr>
                <p:nvPr/>
              </p:nvSpPr>
              <p:spPr bwMode="auto">
                <a:xfrm>
                  <a:off x="1797" y="1536"/>
                  <a:ext cx="1816" cy="518"/>
                </a:xfrm>
                <a:prstGeom prst="rect">
                  <a:avLst/>
                </a:prstGeom>
                <a:solidFill>
                  <a:srgbClr val="FFFFF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6456" name="Group 54"/>
                <p:cNvGrpSpPr>
                  <a:grpSpLocks/>
                </p:cNvGrpSpPr>
                <p:nvPr/>
              </p:nvGrpSpPr>
              <p:grpSpPr bwMode="auto">
                <a:xfrm>
                  <a:off x="1797" y="1536"/>
                  <a:ext cx="1816" cy="518"/>
                  <a:chOff x="1797" y="1536"/>
                  <a:chExt cx="1816" cy="518"/>
                </a:xfrm>
              </p:grpSpPr>
              <p:sp>
                <p:nvSpPr>
                  <p:cNvPr id="16457" name="Rectangle 55"/>
                  <p:cNvSpPr>
                    <a:spLocks noChangeArrowheads="1"/>
                  </p:cNvSpPr>
                  <p:nvPr/>
                </p:nvSpPr>
                <p:spPr bwMode="auto">
                  <a:xfrm>
                    <a:off x="1797" y="1536"/>
                    <a:ext cx="1816" cy="518"/>
                  </a:xfrm>
                  <a:prstGeom prst="rect">
                    <a:avLst/>
                  </a:prstGeom>
                  <a:solidFill>
                    <a:srgbClr val="FFFFF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arn-CL" sz="1600" b="1">
                        <a:solidFill>
                          <a:srgbClr val="336600"/>
                        </a:solidFill>
                      </a:rPr>
                      <a:t>Lung </a:t>
                    </a:r>
                    <a:r>
                      <a:rPr lang="en-US" sz="1600" b="1">
                        <a:solidFill>
                          <a:srgbClr val="336600"/>
                        </a:solidFill>
                      </a:rPr>
                      <a:t> </a:t>
                    </a:r>
                    <a:r>
                      <a:rPr lang="arn-CL" sz="1600" b="1">
                        <a:solidFill>
                          <a:srgbClr val="336600"/>
                        </a:solidFill>
                      </a:rPr>
                      <a:t>oat</a:t>
                    </a:r>
                    <a:r>
                      <a:rPr lang="en-US" sz="1600" b="1">
                        <a:solidFill>
                          <a:srgbClr val="336600"/>
                        </a:solidFill>
                      </a:rPr>
                      <a:t> </a:t>
                    </a:r>
                    <a:r>
                      <a:rPr lang="arn-CL" sz="1600" b="1">
                        <a:solidFill>
                          <a:srgbClr val="336600"/>
                        </a:solidFill>
                      </a:rPr>
                      <a:t> cell</a:t>
                    </a:r>
                    <a:r>
                      <a:rPr lang="en-US" sz="1600" b="1">
                        <a:solidFill>
                          <a:srgbClr val="336600"/>
                        </a:solidFill>
                      </a:rPr>
                      <a:t> </a:t>
                    </a:r>
                    <a:r>
                      <a:rPr lang="arn-CL" sz="1600" b="1">
                        <a:solidFill>
                          <a:srgbClr val="336600"/>
                        </a:solidFill>
                      </a:rPr>
                      <a:t>carcinoma</a:t>
                    </a:r>
                    <a:r>
                      <a:rPr lang="en-US" sz="1600" b="1">
                        <a:solidFill>
                          <a:schemeClr val="bg1"/>
                        </a:solidFill>
                      </a:rPr>
                      <a:t> </a:t>
                    </a:r>
                    <a:r>
                      <a:rPr lang="ar-SA" sz="1600" b="1">
                        <a:solidFill>
                          <a:schemeClr val="bg1"/>
                        </a:solidFill>
                      </a:rPr>
                      <a:t> </a:t>
                    </a:r>
                  </a:p>
                </p:txBody>
              </p:sp>
              <p:sp>
                <p:nvSpPr>
                  <p:cNvPr id="16458" name="Rectangle 56"/>
                  <p:cNvSpPr>
                    <a:spLocks noChangeArrowheads="1"/>
                  </p:cNvSpPr>
                  <p:nvPr/>
                </p:nvSpPr>
                <p:spPr bwMode="auto">
                  <a:xfrm>
                    <a:off x="1797" y="1536"/>
                    <a:ext cx="1816" cy="518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6403" name="Group 57"/>
              <p:cNvGrpSpPr>
                <a:grpSpLocks/>
              </p:cNvGrpSpPr>
              <p:nvPr/>
            </p:nvGrpSpPr>
            <p:grpSpPr bwMode="auto">
              <a:xfrm>
                <a:off x="0" y="2054"/>
                <a:ext cx="720" cy="326"/>
                <a:chOff x="0" y="2054"/>
                <a:chExt cx="720" cy="326"/>
              </a:xfrm>
            </p:grpSpPr>
            <p:sp>
              <p:nvSpPr>
                <p:cNvPr id="16453" name="Rectangle 58"/>
                <p:cNvSpPr>
                  <a:spLocks noChangeArrowheads="1"/>
                </p:cNvSpPr>
                <p:nvPr/>
              </p:nvSpPr>
              <p:spPr bwMode="auto">
                <a:xfrm>
                  <a:off x="0" y="2054"/>
                  <a:ext cx="720" cy="3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r>
                    <a:rPr lang="arn-CL" sz="2000" b="1" dirty="0"/>
                    <a:t>Polycythemia</a:t>
                  </a:r>
                  <a:r>
                    <a:rPr lang="ar-SA" sz="20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16454" name="Rectangle 59"/>
                <p:cNvSpPr>
                  <a:spLocks noChangeArrowheads="1"/>
                </p:cNvSpPr>
                <p:nvPr/>
              </p:nvSpPr>
              <p:spPr bwMode="auto">
                <a:xfrm>
                  <a:off x="0" y="2054"/>
                  <a:ext cx="720" cy="32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16404" name="Group 60"/>
              <p:cNvGrpSpPr>
                <a:grpSpLocks/>
              </p:cNvGrpSpPr>
              <p:nvPr/>
            </p:nvGrpSpPr>
            <p:grpSpPr bwMode="auto">
              <a:xfrm>
                <a:off x="720" y="2054"/>
                <a:ext cx="1077" cy="326"/>
                <a:chOff x="720" y="2054"/>
                <a:chExt cx="1077" cy="326"/>
              </a:xfrm>
            </p:grpSpPr>
            <p:sp>
              <p:nvSpPr>
                <p:cNvPr id="16449" name="Rectangle 61"/>
                <p:cNvSpPr>
                  <a:spLocks noChangeArrowheads="1"/>
                </p:cNvSpPr>
                <p:nvPr/>
              </p:nvSpPr>
              <p:spPr bwMode="auto">
                <a:xfrm>
                  <a:off x="720" y="2054"/>
                  <a:ext cx="1077" cy="326"/>
                </a:xfrm>
                <a:prstGeom prst="rect">
                  <a:avLst/>
                </a:prstGeom>
                <a:solidFill>
                  <a:srgbClr val="FFFFF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6450" name="Group 62"/>
                <p:cNvGrpSpPr>
                  <a:grpSpLocks/>
                </p:cNvGrpSpPr>
                <p:nvPr/>
              </p:nvGrpSpPr>
              <p:grpSpPr bwMode="auto">
                <a:xfrm>
                  <a:off x="720" y="2054"/>
                  <a:ext cx="1077" cy="326"/>
                  <a:chOff x="720" y="2054"/>
                  <a:chExt cx="1077" cy="326"/>
                </a:xfrm>
              </p:grpSpPr>
              <p:sp>
                <p:nvSpPr>
                  <p:cNvPr id="16451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720" y="2054"/>
                    <a:ext cx="1077" cy="326"/>
                  </a:xfrm>
                  <a:prstGeom prst="rect">
                    <a:avLst/>
                  </a:prstGeom>
                  <a:solidFill>
                    <a:srgbClr val="FFFFF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arn-CL" sz="1600" b="1">
                        <a:solidFill>
                          <a:srgbClr val="336600"/>
                        </a:solidFill>
                      </a:rPr>
                      <a:t>Erythropoietin</a:t>
                    </a:r>
                    <a:r>
                      <a:rPr lang="en-US" sz="1600" b="1">
                        <a:solidFill>
                          <a:srgbClr val="336600"/>
                        </a:solidFill>
                      </a:rPr>
                      <a:t> </a:t>
                    </a:r>
                    <a:r>
                      <a:rPr lang="arn-CL" sz="1600" b="1">
                        <a:solidFill>
                          <a:srgbClr val="336600"/>
                        </a:solidFill>
                      </a:rPr>
                      <a:t>-like</a:t>
                    </a:r>
                    <a:r>
                      <a:rPr lang="arn-CL" sz="1600" b="1">
                        <a:solidFill>
                          <a:schemeClr val="bg1"/>
                        </a:solidFill>
                      </a:rPr>
                      <a:t> substance </a:t>
                    </a:r>
                  </a:p>
                </p:txBody>
              </p:sp>
              <p:sp>
                <p:nvSpPr>
                  <p:cNvPr id="16452" name="Rectangle 64"/>
                  <p:cNvSpPr>
                    <a:spLocks noChangeArrowheads="1"/>
                  </p:cNvSpPr>
                  <p:nvPr/>
                </p:nvSpPr>
                <p:spPr bwMode="auto">
                  <a:xfrm>
                    <a:off x="720" y="2054"/>
                    <a:ext cx="1077" cy="326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6405" name="Group 65"/>
              <p:cNvGrpSpPr>
                <a:grpSpLocks/>
              </p:cNvGrpSpPr>
              <p:nvPr/>
            </p:nvGrpSpPr>
            <p:grpSpPr bwMode="auto">
              <a:xfrm>
                <a:off x="1797" y="2054"/>
                <a:ext cx="1816" cy="326"/>
                <a:chOff x="1797" y="2054"/>
                <a:chExt cx="1816" cy="326"/>
              </a:xfrm>
            </p:grpSpPr>
            <p:sp>
              <p:nvSpPr>
                <p:cNvPr id="16445" name="Rectangle 66"/>
                <p:cNvSpPr>
                  <a:spLocks noChangeArrowheads="1"/>
                </p:cNvSpPr>
                <p:nvPr/>
              </p:nvSpPr>
              <p:spPr bwMode="auto">
                <a:xfrm>
                  <a:off x="1797" y="2054"/>
                  <a:ext cx="1816" cy="326"/>
                </a:xfrm>
                <a:prstGeom prst="rect">
                  <a:avLst/>
                </a:prstGeom>
                <a:solidFill>
                  <a:srgbClr val="FFFFF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6446" name="Group 67"/>
                <p:cNvGrpSpPr>
                  <a:grpSpLocks/>
                </p:cNvGrpSpPr>
                <p:nvPr/>
              </p:nvGrpSpPr>
              <p:grpSpPr bwMode="auto">
                <a:xfrm>
                  <a:off x="1797" y="2054"/>
                  <a:ext cx="1816" cy="326"/>
                  <a:chOff x="1797" y="2054"/>
                  <a:chExt cx="1816" cy="326"/>
                </a:xfrm>
              </p:grpSpPr>
              <p:sp>
                <p:nvSpPr>
                  <p:cNvPr id="16447" name="Rectangle 68"/>
                  <p:cNvSpPr>
                    <a:spLocks noChangeArrowheads="1"/>
                  </p:cNvSpPr>
                  <p:nvPr/>
                </p:nvSpPr>
                <p:spPr bwMode="auto">
                  <a:xfrm>
                    <a:off x="1797" y="2054"/>
                    <a:ext cx="1816" cy="326"/>
                  </a:xfrm>
                  <a:prstGeom prst="rect">
                    <a:avLst/>
                  </a:prstGeom>
                  <a:solidFill>
                    <a:srgbClr val="FFFFF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600" b="1">
                        <a:solidFill>
                          <a:srgbClr val="336600"/>
                        </a:solidFill>
                      </a:rPr>
                      <a:t>Cerebellar haemangioma</a:t>
                    </a:r>
                  </a:p>
                  <a:p>
                    <a:r>
                      <a:rPr lang="arn-CL" sz="1600" b="1">
                        <a:solidFill>
                          <a:srgbClr val="336600"/>
                        </a:solidFill>
                      </a:rPr>
                      <a:t>Renal </a:t>
                    </a:r>
                    <a:r>
                      <a:rPr lang="en-US" sz="1600" b="1">
                        <a:solidFill>
                          <a:srgbClr val="336600"/>
                        </a:solidFill>
                      </a:rPr>
                      <a:t> </a:t>
                    </a:r>
                    <a:r>
                      <a:rPr lang="arn-CL" sz="1600" b="1">
                        <a:solidFill>
                          <a:srgbClr val="336600"/>
                        </a:solidFill>
                      </a:rPr>
                      <a:t>cell</a:t>
                    </a:r>
                    <a:r>
                      <a:rPr lang="en-US" sz="1600" b="1">
                        <a:solidFill>
                          <a:srgbClr val="336600"/>
                        </a:solidFill>
                      </a:rPr>
                      <a:t> </a:t>
                    </a:r>
                    <a:r>
                      <a:rPr lang="arn-CL" sz="1600" b="1">
                        <a:solidFill>
                          <a:srgbClr val="336600"/>
                        </a:solidFill>
                      </a:rPr>
                      <a:t> carcinoma </a:t>
                    </a:r>
                  </a:p>
                </p:txBody>
              </p:sp>
              <p:sp>
                <p:nvSpPr>
                  <p:cNvPr id="16448" name="Rectangle 69"/>
                  <p:cNvSpPr>
                    <a:spLocks noChangeArrowheads="1"/>
                  </p:cNvSpPr>
                  <p:nvPr/>
                </p:nvSpPr>
                <p:spPr bwMode="auto">
                  <a:xfrm>
                    <a:off x="1797" y="2054"/>
                    <a:ext cx="1816" cy="326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6406" name="Group 70"/>
              <p:cNvGrpSpPr>
                <a:grpSpLocks/>
              </p:cNvGrpSpPr>
              <p:nvPr/>
            </p:nvGrpSpPr>
            <p:grpSpPr bwMode="auto">
              <a:xfrm>
                <a:off x="0" y="2380"/>
                <a:ext cx="720" cy="326"/>
                <a:chOff x="0" y="2380"/>
                <a:chExt cx="720" cy="326"/>
              </a:xfrm>
            </p:grpSpPr>
            <p:sp>
              <p:nvSpPr>
                <p:cNvPr id="16443" name="Rectangle 71"/>
                <p:cNvSpPr>
                  <a:spLocks noChangeArrowheads="1"/>
                </p:cNvSpPr>
                <p:nvPr/>
              </p:nvSpPr>
              <p:spPr bwMode="auto">
                <a:xfrm>
                  <a:off x="0" y="2380"/>
                  <a:ext cx="720" cy="3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r>
                    <a:rPr lang="arn-CL" b="1" dirty="0"/>
                    <a:t>Trousseau's</a:t>
                  </a:r>
                  <a:r>
                    <a:rPr lang="ar-SA" b="1" dirty="0">
                      <a:solidFill>
                        <a:schemeClr val="bg1"/>
                      </a:solidFill>
                    </a:rPr>
                    <a:t> </a:t>
                  </a:r>
                  <a:r>
                    <a:rPr lang="arn-CL" b="1" dirty="0"/>
                    <a:t>Syndrome </a:t>
                  </a:r>
                </a:p>
              </p:txBody>
            </p:sp>
            <p:sp>
              <p:nvSpPr>
                <p:cNvPr id="16444" name="Rectangle 72"/>
                <p:cNvSpPr>
                  <a:spLocks noChangeArrowheads="1"/>
                </p:cNvSpPr>
                <p:nvPr/>
              </p:nvSpPr>
              <p:spPr bwMode="auto">
                <a:xfrm>
                  <a:off x="0" y="2380"/>
                  <a:ext cx="720" cy="326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16407" name="Group 73"/>
              <p:cNvGrpSpPr>
                <a:grpSpLocks/>
              </p:cNvGrpSpPr>
              <p:nvPr/>
            </p:nvGrpSpPr>
            <p:grpSpPr bwMode="auto">
              <a:xfrm>
                <a:off x="720" y="2380"/>
                <a:ext cx="1077" cy="326"/>
                <a:chOff x="720" y="2380"/>
                <a:chExt cx="1077" cy="326"/>
              </a:xfrm>
            </p:grpSpPr>
            <p:sp>
              <p:nvSpPr>
                <p:cNvPr id="16439" name="Rectangle 74"/>
                <p:cNvSpPr>
                  <a:spLocks noChangeArrowheads="1"/>
                </p:cNvSpPr>
                <p:nvPr/>
              </p:nvSpPr>
              <p:spPr bwMode="auto">
                <a:xfrm>
                  <a:off x="720" y="2380"/>
                  <a:ext cx="1077" cy="326"/>
                </a:xfrm>
                <a:prstGeom prst="rect">
                  <a:avLst/>
                </a:prstGeom>
                <a:solidFill>
                  <a:srgbClr val="FFFFF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6440" name="Group 75"/>
                <p:cNvGrpSpPr>
                  <a:grpSpLocks/>
                </p:cNvGrpSpPr>
                <p:nvPr/>
              </p:nvGrpSpPr>
              <p:grpSpPr bwMode="auto">
                <a:xfrm>
                  <a:off x="720" y="2380"/>
                  <a:ext cx="1077" cy="326"/>
                  <a:chOff x="720" y="2380"/>
                  <a:chExt cx="1077" cy="326"/>
                </a:xfrm>
              </p:grpSpPr>
              <p:sp>
                <p:nvSpPr>
                  <p:cNvPr id="16441" name="Rectangle 76"/>
                  <p:cNvSpPr>
                    <a:spLocks noChangeArrowheads="1"/>
                  </p:cNvSpPr>
                  <p:nvPr/>
                </p:nvSpPr>
                <p:spPr bwMode="auto">
                  <a:xfrm>
                    <a:off x="720" y="2380"/>
                    <a:ext cx="1077" cy="326"/>
                  </a:xfrm>
                  <a:prstGeom prst="rect">
                    <a:avLst/>
                  </a:prstGeom>
                  <a:solidFill>
                    <a:srgbClr val="FFFFF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arn-CL" sz="1600" b="1">
                        <a:solidFill>
                          <a:srgbClr val="336600"/>
                        </a:solidFill>
                      </a:rPr>
                      <a:t>Hypercoagulable</a:t>
                    </a:r>
                    <a:r>
                      <a:rPr lang="en-US" sz="1600" b="1">
                        <a:solidFill>
                          <a:srgbClr val="336600"/>
                        </a:solidFill>
                      </a:rPr>
                      <a:t> </a:t>
                    </a:r>
                    <a:r>
                      <a:rPr lang="arn-CL" sz="1600" b="1">
                        <a:solidFill>
                          <a:schemeClr val="bg1"/>
                        </a:solidFill>
                      </a:rPr>
                      <a:t> state </a:t>
                    </a:r>
                  </a:p>
                </p:txBody>
              </p:sp>
              <p:sp>
                <p:nvSpPr>
                  <p:cNvPr id="16442" name="Rectangle 77"/>
                  <p:cNvSpPr>
                    <a:spLocks noChangeArrowheads="1"/>
                  </p:cNvSpPr>
                  <p:nvPr/>
                </p:nvSpPr>
                <p:spPr bwMode="auto">
                  <a:xfrm>
                    <a:off x="720" y="2380"/>
                    <a:ext cx="1077" cy="326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6408" name="Group 78"/>
              <p:cNvGrpSpPr>
                <a:grpSpLocks/>
              </p:cNvGrpSpPr>
              <p:nvPr/>
            </p:nvGrpSpPr>
            <p:grpSpPr bwMode="auto">
              <a:xfrm>
                <a:off x="1797" y="2380"/>
                <a:ext cx="1816" cy="326"/>
                <a:chOff x="1797" y="2380"/>
                <a:chExt cx="1816" cy="326"/>
              </a:xfrm>
            </p:grpSpPr>
            <p:sp>
              <p:nvSpPr>
                <p:cNvPr id="16435" name="Rectangle 79"/>
                <p:cNvSpPr>
                  <a:spLocks noChangeArrowheads="1"/>
                </p:cNvSpPr>
                <p:nvPr/>
              </p:nvSpPr>
              <p:spPr bwMode="auto">
                <a:xfrm>
                  <a:off x="1797" y="2380"/>
                  <a:ext cx="1816" cy="326"/>
                </a:xfrm>
                <a:prstGeom prst="rect">
                  <a:avLst/>
                </a:prstGeom>
                <a:solidFill>
                  <a:srgbClr val="FFFFF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6436" name="Group 80"/>
                <p:cNvGrpSpPr>
                  <a:grpSpLocks/>
                </p:cNvGrpSpPr>
                <p:nvPr/>
              </p:nvGrpSpPr>
              <p:grpSpPr bwMode="auto">
                <a:xfrm>
                  <a:off x="1797" y="2380"/>
                  <a:ext cx="1816" cy="326"/>
                  <a:chOff x="1797" y="2380"/>
                  <a:chExt cx="1816" cy="326"/>
                </a:xfrm>
              </p:grpSpPr>
              <p:sp>
                <p:nvSpPr>
                  <p:cNvPr id="16437" name="Rectangle 81"/>
                  <p:cNvSpPr>
                    <a:spLocks noChangeArrowheads="1"/>
                  </p:cNvSpPr>
                  <p:nvPr/>
                </p:nvSpPr>
                <p:spPr bwMode="auto">
                  <a:xfrm>
                    <a:off x="1797" y="2380"/>
                    <a:ext cx="1816" cy="326"/>
                  </a:xfrm>
                  <a:prstGeom prst="rect">
                    <a:avLst/>
                  </a:prstGeom>
                  <a:solidFill>
                    <a:srgbClr val="FFFFF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600" b="1" smtClean="0">
                        <a:solidFill>
                          <a:srgbClr val="336600"/>
                        </a:solidFill>
                      </a:rPr>
                      <a:t>Pancreatic carcinoma </a:t>
                    </a:r>
                  </a:p>
                  <a:p>
                    <a:r>
                      <a:rPr lang="arn-CL" sz="1600" b="1" smtClean="0">
                        <a:solidFill>
                          <a:srgbClr val="336600"/>
                        </a:solidFill>
                      </a:rPr>
                      <a:t>Various </a:t>
                    </a:r>
                    <a:r>
                      <a:rPr lang="arn-CL" sz="1600" b="1" dirty="0" smtClean="0">
                        <a:solidFill>
                          <a:srgbClr val="336600"/>
                        </a:solidFill>
                      </a:rPr>
                      <a:t>carcinomas</a:t>
                    </a:r>
                    <a:r>
                      <a:rPr lang="ar-SA" sz="1600" b="1" dirty="0" smtClean="0">
                        <a:solidFill>
                          <a:schemeClr val="bg1"/>
                        </a:solidFill>
                      </a:rPr>
                      <a:t> </a:t>
                    </a:r>
                    <a:endParaRPr lang="ar-SA" sz="16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6438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1797" y="2380"/>
                    <a:ext cx="1816" cy="326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6409" name="Group 83"/>
              <p:cNvGrpSpPr>
                <a:grpSpLocks/>
              </p:cNvGrpSpPr>
              <p:nvPr/>
            </p:nvGrpSpPr>
            <p:grpSpPr bwMode="auto">
              <a:xfrm>
                <a:off x="0" y="2706"/>
                <a:ext cx="720" cy="518"/>
                <a:chOff x="0" y="2706"/>
                <a:chExt cx="720" cy="518"/>
              </a:xfrm>
            </p:grpSpPr>
            <p:sp>
              <p:nvSpPr>
                <p:cNvPr id="16433" name="Rectangle 84"/>
                <p:cNvSpPr>
                  <a:spLocks noChangeArrowheads="1"/>
                </p:cNvSpPr>
                <p:nvPr/>
              </p:nvSpPr>
              <p:spPr bwMode="auto">
                <a:xfrm>
                  <a:off x="0" y="2706"/>
                  <a:ext cx="72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r>
                    <a:rPr lang="arn-CL" b="1" dirty="0"/>
                    <a:t>Hypoglycemia </a:t>
                  </a:r>
                </a:p>
              </p:txBody>
            </p:sp>
            <p:sp>
              <p:nvSpPr>
                <p:cNvPr id="16434" name="Rectangle 85"/>
                <p:cNvSpPr>
                  <a:spLocks noChangeArrowheads="1"/>
                </p:cNvSpPr>
                <p:nvPr/>
              </p:nvSpPr>
              <p:spPr bwMode="auto">
                <a:xfrm>
                  <a:off x="0" y="2706"/>
                  <a:ext cx="72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16410" name="Group 86"/>
              <p:cNvGrpSpPr>
                <a:grpSpLocks/>
              </p:cNvGrpSpPr>
              <p:nvPr/>
            </p:nvGrpSpPr>
            <p:grpSpPr bwMode="auto">
              <a:xfrm>
                <a:off x="720" y="2706"/>
                <a:ext cx="1077" cy="518"/>
                <a:chOff x="720" y="2706"/>
                <a:chExt cx="1077" cy="518"/>
              </a:xfrm>
            </p:grpSpPr>
            <p:sp>
              <p:nvSpPr>
                <p:cNvPr id="16429" name="Rectangle 87"/>
                <p:cNvSpPr>
                  <a:spLocks noChangeArrowheads="1"/>
                </p:cNvSpPr>
                <p:nvPr/>
              </p:nvSpPr>
              <p:spPr bwMode="auto">
                <a:xfrm>
                  <a:off x="720" y="2706"/>
                  <a:ext cx="1077" cy="518"/>
                </a:xfrm>
                <a:prstGeom prst="rect">
                  <a:avLst/>
                </a:prstGeom>
                <a:solidFill>
                  <a:srgbClr val="FFFFF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6430" name="Group 88"/>
                <p:cNvGrpSpPr>
                  <a:grpSpLocks/>
                </p:cNvGrpSpPr>
                <p:nvPr/>
              </p:nvGrpSpPr>
              <p:grpSpPr bwMode="auto">
                <a:xfrm>
                  <a:off x="720" y="2706"/>
                  <a:ext cx="1077" cy="518"/>
                  <a:chOff x="720" y="2706"/>
                  <a:chExt cx="1077" cy="518"/>
                </a:xfrm>
              </p:grpSpPr>
              <p:sp>
                <p:nvSpPr>
                  <p:cNvPr id="16431" name="Rectangle 89"/>
                  <p:cNvSpPr>
                    <a:spLocks noChangeArrowheads="1"/>
                  </p:cNvSpPr>
                  <p:nvPr/>
                </p:nvSpPr>
                <p:spPr bwMode="auto">
                  <a:xfrm>
                    <a:off x="720" y="2706"/>
                    <a:ext cx="1077" cy="518"/>
                  </a:xfrm>
                  <a:prstGeom prst="rect">
                    <a:avLst/>
                  </a:prstGeom>
                  <a:solidFill>
                    <a:srgbClr val="FFFFF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arn-CL" sz="1600" b="1">
                        <a:solidFill>
                          <a:srgbClr val="336600"/>
                        </a:solidFill>
                      </a:rPr>
                      <a:t>Insulin</a:t>
                    </a:r>
                    <a:r>
                      <a:rPr lang="en-US" sz="1600" b="1">
                        <a:solidFill>
                          <a:srgbClr val="336600"/>
                        </a:solidFill>
                      </a:rPr>
                      <a:t> </a:t>
                    </a:r>
                    <a:r>
                      <a:rPr lang="arn-CL" sz="1600" b="1">
                        <a:solidFill>
                          <a:srgbClr val="336600"/>
                        </a:solidFill>
                      </a:rPr>
                      <a:t>-like substance </a:t>
                    </a:r>
                  </a:p>
                </p:txBody>
              </p:sp>
              <p:sp>
                <p:nvSpPr>
                  <p:cNvPr id="16432" name="Rectangle 90"/>
                  <p:cNvSpPr>
                    <a:spLocks noChangeArrowheads="1"/>
                  </p:cNvSpPr>
                  <p:nvPr/>
                </p:nvSpPr>
                <p:spPr bwMode="auto">
                  <a:xfrm>
                    <a:off x="720" y="2706"/>
                    <a:ext cx="1077" cy="518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6411" name="Group 91"/>
              <p:cNvGrpSpPr>
                <a:grpSpLocks/>
              </p:cNvGrpSpPr>
              <p:nvPr/>
            </p:nvGrpSpPr>
            <p:grpSpPr bwMode="auto">
              <a:xfrm>
                <a:off x="1797" y="2706"/>
                <a:ext cx="1816" cy="518"/>
                <a:chOff x="1797" y="2706"/>
                <a:chExt cx="1816" cy="518"/>
              </a:xfrm>
            </p:grpSpPr>
            <p:sp>
              <p:nvSpPr>
                <p:cNvPr id="16425" name="Rectangle 92"/>
                <p:cNvSpPr>
                  <a:spLocks noChangeArrowheads="1"/>
                </p:cNvSpPr>
                <p:nvPr/>
              </p:nvSpPr>
              <p:spPr bwMode="auto">
                <a:xfrm>
                  <a:off x="1797" y="2706"/>
                  <a:ext cx="1816" cy="518"/>
                </a:xfrm>
                <a:prstGeom prst="rect">
                  <a:avLst/>
                </a:prstGeom>
                <a:solidFill>
                  <a:srgbClr val="FFFFF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6426" name="Group 93"/>
                <p:cNvGrpSpPr>
                  <a:grpSpLocks/>
                </p:cNvGrpSpPr>
                <p:nvPr/>
              </p:nvGrpSpPr>
              <p:grpSpPr bwMode="auto">
                <a:xfrm>
                  <a:off x="1797" y="2706"/>
                  <a:ext cx="1816" cy="518"/>
                  <a:chOff x="1797" y="2706"/>
                  <a:chExt cx="1816" cy="518"/>
                </a:xfrm>
              </p:grpSpPr>
              <p:sp>
                <p:nvSpPr>
                  <p:cNvPr id="16427" name="Rectangle 94"/>
                  <p:cNvSpPr>
                    <a:spLocks noChangeArrowheads="1"/>
                  </p:cNvSpPr>
                  <p:nvPr/>
                </p:nvSpPr>
                <p:spPr bwMode="auto">
                  <a:xfrm>
                    <a:off x="1797" y="2706"/>
                    <a:ext cx="1816" cy="518"/>
                  </a:xfrm>
                  <a:prstGeom prst="rect">
                    <a:avLst/>
                  </a:prstGeom>
                  <a:solidFill>
                    <a:srgbClr val="FFFFF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arn-CL" sz="1600" b="1">
                        <a:solidFill>
                          <a:schemeClr val="bg1"/>
                        </a:solidFill>
                      </a:rPr>
                      <a:t>Various </a:t>
                    </a:r>
                    <a:r>
                      <a:rPr lang="arn-CL" sz="1600" b="1">
                        <a:solidFill>
                          <a:srgbClr val="336600"/>
                        </a:solidFill>
                      </a:rPr>
                      <a:t>carcinomas and sarcomas</a:t>
                    </a:r>
                    <a:r>
                      <a:rPr lang="ar-SA" sz="1600" b="1">
                        <a:solidFill>
                          <a:schemeClr val="bg1"/>
                        </a:solidFill>
                      </a:rPr>
                      <a:t> </a:t>
                    </a:r>
                  </a:p>
                </p:txBody>
              </p:sp>
              <p:sp>
                <p:nvSpPr>
                  <p:cNvPr id="16428" name="Rectangle 95"/>
                  <p:cNvSpPr>
                    <a:spLocks noChangeArrowheads="1"/>
                  </p:cNvSpPr>
                  <p:nvPr/>
                </p:nvSpPr>
                <p:spPr bwMode="auto">
                  <a:xfrm>
                    <a:off x="1797" y="2706"/>
                    <a:ext cx="1816" cy="518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6412" name="Group 96"/>
              <p:cNvGrpSpPr>
                <a:grpSpLocks/>
              </p:cNvGrpSpPr>
              <p:nvPr/>
            </p:nvGrpSpPr>
            <p:grpSpPr bwMode="auto">
              <a:xfrm>
                <a:off x="0" y="3224"/>
                <a:ext cx="720" cy="518"/>
                <a:chOff x="0" y="3224"/>
                <a:chExt cx="720" cy="518"/>
              </a:xfrm>
            </p:grpSpPr>
            <p:sp>
              <p:nvSpPr>
                <p:cNvPr id="16423" name="Rectangle 97"/>
                <p:cNvSpPr>
                  <a:spLocks noChangeArrowheads="1"/>
                </p:cNvSpPr>
                <p:nvPr/>
              </p:nvSpPr>
              <p:spPr bwMode="auto">
                <a:xfrm>
                  <a:off x="0" y="3224"/>
                  <a:ext cx="720" cy="5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r>
                    <a:rPr lang="arn-CL" b="1" dirty="0"/>
                    <a:t>Carcinoid</a:t>
                  </a:r>
                  <a:r>
                    <a:rPr lang="ar-SA" b="1" dirty="0">
                      <a:solidFill>
                        <a:schemeClr val="bg1"/>
                      </a:solidFill>
                    </a:rPr>
                    <a:t> </a:t>
                  </a:r>
                  <a:r>
                    <a:rPr lang="arn-CL" b="1" dirty="0"/>
                    <a:t>Syndrome </a:t>
                  </a:r>
                </a:p>
              </p:txBody>
            </p:sp>
            <p:sp>
              <p:nvSpPr>
                <p:cNvPr id="16424" name="Rectangle 98"/>
                <p:cNvSpPr>
                  <a:spLocks noChangeArrowheads="1"/>
                </p:cNvSpPr>
                <p:nvPr/>
              </p:nvSpPr>
              <p:spPr bwMode="auto">
                <a:xfrm>
                  <a:off x="0" y="3224"/>
                  <a:ext cx="720" cy="5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</p:grpSp>
          <p:grpSp>
            <p:nvGrpSpPr>
              <p:cNvPr id="16413" name="Group 99"/>
              <p:cNvGrpSpPr>
                <a:grpSpLocks/>
              </p:cNvGrpSpPr>
              <p:nvPr/>
            </p:nvGrpSpPr>
            <p:grpSpPr bwMode="auto">
              <a:xfrm>
                <a:off x="720" y="3224"/>
                <a:ext cx="1077" cy="518"/>
                <a:chOff x="720" y="3224"/>
                <a:chExt cx="1077" cy="518"/>
              </a:xfrm>
            </p:grpSpPr>
            <p:sp>
              <p:nvSpPr>
                <p:cNvPr id="16419" name="Rectangle 100"/>
                <p:cNvSpPr>
                  <a:spLocks noChangeArrowheads="1"/>
                </p:cNvSpPr>
                <p:nvPr/>
              </p:nvSpPr>
              <p:spPr bwMode="auto">
                <a:xfrm>
                  <a:off x="720" y="3224"/>
                  <a:ext cx="1077" cy="518"/>
                </a:xfrm>
                <a:prstGeom prst="rect">
                  <a:avLst/>
                </a:prstGeom>
                <a:solidFill>
                  <a:srgbClr val="FFFFF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6420" name="Group 101"/>
                <p:cNvGrpSpPr>
                  <a:grpSpLocks/>
                </p:cNvGrpSpPr>
                <p:nvPr/>
              </p:nvGrpSpPr>
              <p:grpSpPr bwMode="auto">
                <a:xfrm>
                  <a:off x="720" y="3224"/>
                  <a:ext cx="1077" cy="518"/>
                  <a:chOff x="720" y="3224"/>
                  <a:chExt cx="1077" cy="518"/>
                </a:xfrm>
              </p:grpSpPr>
              <p:sp>
                <p:nvSpPr>
                  <p:cNvPr id="16421" name="Rectangle 102"/>
                  <p:cNvSpPr>
                    <a:spLocks noChangeArrowheads="1"/>
                  </p:cNvSpPr>
                  <p:nvPr/>
                </p:nvSpPr>
                <p:spPr bwMode="auto">
                  <a:xfrm>
                    <a:off x="720" y="3224"/>
                    <a:ext cx="1077" cy="518"/>
                  </a:xfrm>
                  <a:prstGeom prst="rect">
                    <a:avLst/>
                  </a:prstGeom>
                  <a:solidFill>
                    <a:srgbClr val="FFFFF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l"/>
                    <a:r>
                      <a:rPr lang="ar-SA" sz="1600" b="1" dirty="0" smtClean="0">
                        <a:solidFill>
                          <a:srgbClr val="336600"/>
                        </a:solidFill>
                      </a:rPr>
                      <a:t>5 </a:t>
                    </a:r>
                    <a:r>
                      <a:rPr lang="arn-CL" sz="1600" b="1" dirty="0" smtClean="0">
                        <a:solidFill>
                          <a:srgbClr val="336600"/>
                        </a:solidFill>
                      </a:rPr>
                      <a:t>hydroxy</a:t>
                    </a:r>
                    <a:r>
                      <a:rPr lang="en-US" sz="1600" b="1" dirty="0" smtClean="0">
                        <a:solidFill>
                          <a:schemeClr val="bg1"/>
                        </a:solidFill>
                      </a:rPr>
                      <a:t> </a:t>
                    </a:r>
                    <a:r>
                      <a:rPr lang="ar-SA" sz="1600" b="1" dirty="0">
                        <a:solidFill>
                          <a:srgbClr val="336600"/>
                        </a:solidFill>
                      </a:rPr>
                      <a:t>-</a:t>
                    </a:r>
                    <a:r>
                      <a:rPr lang="arn-CL" sz="1600" b="1" dirty="0">
                        <a:solidFill>
                          <a:srgbClr val="336600"/>
                        </a:solidFill>
                      </a:rPr>
                      <a:t>indoleacetic</a:t>
                    </a:r>
                    <a:r>
                      <a:rPr lang="arn-CL" sz="1600" b="1" dirty="0">
                        <a:solidFill>
                          <a:schemeClr val="bg1"/>
                        </a:solidFill>
                      </a:rPr>
                      <a:t> acid </a:t>
                    </a:r>
                    <a:r>
                      <a:rPr lang="en-US" sz="1600" b="1" dirty="0">
                        <a:solidFill>
                          <a:schemeClr val="bg1"/>
                        </a:solidFill>
                      </a:rPr>
                      <a:t> </a:t>
                    </a:r>
                    <a:r>
                      <a:rPr lang="ar-SA" sz="1600" b="1" dirty="0" smtClean="0">
                        <a:solidFill>
                          <a:schemeClr val="bg1"/>
                        </a:solidFill>
                      </a:rPr>
                      <a:t> - 5</a:t>
                    </a:r>
                    <a:r>
                      <a:rPr lang="arn-CL" sz="1600" b="1" dirty="0" smtClean="0">
                        <a:solidFill>
                          <a:schemeClr val="bg1"/>
                        </a:solidFill>
                      </a:rPr>
                      <a:t>HIAA</a:t>
                    </a:r>
                    <a:r>
                      <a:rPr lang="en-US" sz="1600" b="1" dirty="0" smtClean="0">
                        <a:solidFill>
                          <a:schemeClr val="bg1"/>
                        </a:solidFill>
                      </a:rPr>
                      <a:t>    </a:t>
                    </a:r>
                    <a:endParaRPr lang="ar-SA" sz="16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6422" name="Rectangle 103"/>
                  <p:cNvSpPr>
                    <a:spLocks noChangeArrowheads="1"/>
                  </p:cNvSpPr>
                  <p:nvPr/>
                </p:nvSpPr>
                <p:spPr bwMode="auto">
                  <a:xfrm>
                    <a:off x="720" y="3224"/>
                    <a:ext cx="1077" cy="518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6414" name="Group 104"/>
              <p:cNvGrpSpPr>
                <a:grpSpLocks/>
              </p:cNvGrpSpPr>
              <p:nvPr/>
            </p:nvGrpSpPr>
            <p:grpSpPr bwMode="auto">
              <a:xfrm>
                <a:off x="1797" y="3224"/>
                <a:ext cx="1816" cy="518"/>
                <a:chOff x="1797" y="3224"/>
                <a:chExt cx="1816" cy="518"/>
              </a:xfrm>
            </p:grpSpPr>
            <p:sp>
              <p:nvSpPr>
                <p:cNvPr id="16415" name="Rectangle 105"/>
                <p:cNvSpPr>
                  <a:spLocks noChangeArrowheads="1"/>
                </p:cNvSpPr>
                <p:nvPr/>
              </p:nvSpPr>
              <p:spPr bwMode="auto">
                <a:xfrm>
                  <a:off x="1797" y="3224"/>
                  <a:ext cx="1816" cy="518"/>
                </a:xfrm>
                <a:prstGeom prst="rect">
                  <a:avLst/>
                </a:prstGeom>
                <a:solidFill>
                  <a:srgbClr val="FFFFF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6416" name="Group 106"/>
                <p:cNvGrpSpPr>
                  <a:grpSpLocks/>
                </p:cNvGrpSpPr>
                <p:nvPr/>
              </p:nvGrpSpPr>
              <p:grpSpPr bwMode="auto">
                <a:xfrm>
                  <a:off x="1797" y="3224"/>
                  <a:ext cx="1816" cy="518"/>
                  <a:chOff x="1797" y="3224"/>
                  <a:chExt cx="1816" cy="518"/>
                </a:xfrm>
              </p:grpSpPr>
              <p:sp>
                <p:nvSpPr>
                  <p:cNvPr id="16417" name="Rectangle 107"/>
                  <p:cNvSpPr>
                    <a:spLocks noChangeArrowheads="1"/>
                  </p:cNvSpPr>
                  <p:nvPr/>
                </p:nvSpPr>
                <p:spPr bwMode="auto">
                  <a:xfrm>
                    <a:off x="1797" y="3224"/>
                    <a:ext cx="1816" cy="518"/>
                  </a:xfrm>
                  <a:prstGeom prst="rect">
                    <a:avLst/>
                  </a:prstGeom>
                  <a:solidFill>
                    <a:srgbClr val="FFFFF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arn-CL" sz="1600" b="1">
                        <a:solidFill>
                          <a:srgbClr val="336600"/>
                        </a:solidFill>
                      </a:rPr>
                      <a:t>Metastatic</a:t>
                    </a:r>
                    <a:r>
                      <a:rPr lang="en-US" sz="1600" b="1">
                        <a:solidFill>
                          <a:srgbClr val="336600"/>
                        </a:solidFill>
                      </a:rPr>
                      <a:t> </a:t>
                    </a:r>
                    <a:r>
                      <a:rPr lang="arn-CL" sz="1600" b="1">
                        <a:solidFill>
                          <a:srgbClr val="336600"/>
                        </a:solidFill>
                      </a:rPr>
                      <a:t> malignant</a:t>
                    </a:r>
                    <a:r>
                      <a:rPr lang="en-US" sz="1600" b="1">
                        <a:solidFill>
                          <a:srgbClr val="336600"/>
                        </a:solidFill>
                      </a:rPr>
                      <a:t> </a:t>
                    </a:r>
                    <a:r>
                      <a:rPr lang="ar-SA" sz="1600" b="1">
                        <a:solidFill>
                          <a:srgbClr val="336600"/>
                        </a:solidFill>
                      </a:rPr>
                      <a:t> </a:t>
                    </a:r>
                    <a:r>
                      <a:rPr lang="arn-CL" sz="1600" b="1">
                        <a:solidFill>
                          <a:srgbClr val="336600"/>
                        </a:solidFill>
                      </a:rPr>
                      <a:t>carcinoid</a:t>
                    </a:r>
                    <a:r>
                      <a:rPr lang="en-US" sz="1600" b="1">
                        <a:solidFill>
                          <a:srgbClr val="336600"/>
                        </a:solidFill>
                      </a:rPr>
                      <a:t> </a:t>
                    </a:r>
                    <a:r>
                      <a:rPr lang="arn-CL" sz="1600" b="1">
                        <a:solidFill>
                          <a:srgbClr val="336600"/>
                        </a:solidFill>
                      </a:rPr>
                      <a:t> tumors</a:t>
                    </a:r>
                    <a:r>
                      <a:rPr lang="ar-SA" sz="1600" b="1">
                        <a:solidFill>
                          <a:schemeClr val="bg1"/>
                        </a:solidFill>
                      </a:rPr>
                      <a:t> </a:t>
                    </a:r>
                  </a:p>
                </p:txBody>
              </p:sp>
              <p:sp>
                <p:nvSpPr>
                  <p:cNvPr id="16418" name="Rectangle 108"/>
                  <p:cNvSpPr>
                    <a:spLocks noChangeArrowheads="1"/>
                  </p:cNvSpPr>
                  <p:nvPr/>
                </p:nvSpPr>
                <p:spPr bwMode="auto">
                  <a:xfrm>
                    <a:off x="1797" y="3224"/>
                    <a:ext cx="1816" cy="518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sp>
          <p:nvSpPr>
            <p:cNvPr id="16389" name="Rectangle 109"/>
            <p:cNvSpPr>
              <a:spLocks noChangeArrowheads="1"/>
            </p:cNvSpPr>
            <p:nvPr/>
          </p:nvSpPr>
          <p:spPr bwMode="auto">
            <a:xfrm>
              <a:off x="-7" y="-7"/>
              <a:ext cx="3627" cy="3756"/>
            </a:xfrm>
            <a:prstGeom prst="rect">
              <a:avLst/>
            </a:prstGeom>
            <a:noFill/>
            <a:ln w="22225">
              <a:solidFill>
                <a:srgbClr val="A0A0A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16387" name="Text Box 110"/>
          <p:cNvSpPr txBox="1">
            <a:spLocks noChangeArrowheads="1"/>
          </p:cNvSpPr>
          <p:nvPr/>
        </p:nvSpPr>
        <p:spPr bwMode="auto">
          <a:xfrm>
            <a:off x="7772400" y="457200"/>
            <a:ext cx="13716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</a:rPr>
              <a:t>Clinical Features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Grading :</a:t>
            </a:r>
          </a:p>
          <a:p>
            <a:pPr lvl="1" eaLnBrk="1" hangingPunct="1">
              <a:defRPr/>
            </a:pPr>
            <a:r>
              <a:rPr lang="en-US" smtClean="0"/>
              <a:t>Grade I, II, III, IV</a:t>
            </a:r>
          </a:p>
          <a:p>
            <a:pPr lvl="1" eaLnBrk="1" hangingPunct="1">
              <a:defRPr/>
            </a:pPr>
            <a:r>
              <a:rPr lang="en-US" smtClean="0"/>
              <a:t>Well, moderately, poorly differentiated, anaplastic</a:t>
            </a:r>
          </a:p>
          <a:p>
            <a:pPr eaLnBrk="1" hangingPunct="1">
              <a:defRPr/>
            </a:pPr>
            <a:r>
              <a:rPr lang="en-US" smtClean="0"/>
              <a:t>Staging :</a:t>
            </a:r>
          </a:p>
          <a:p>
            <a:pPr lvl="2" eaLnBrk="1" hangingPunct="1">
              <a:defRPr/>
            </a:pPr>
            <a:r>
              <a:rPr lang="en-US" smtClean="0"/>
              <a:t>Size</a:t>
            </a:r>
          </a:p>
          <a:p>
            <a:pPr lvl="2" eaLnBrk="1" hangingPunct="1">
              <a:defRPr/>
            </a:pPr>
            <a:r>
              <a:rPr lang="en-US" smtClean="0"/>
              <a:t>Regional lymph nodes involvement</a:t>
            </a:r>
          </a:p>
          <a:p>
            <a:pPr lvl="2" eaLnBrk="1" hangingPunct="1">
              <a:defRPr/>
            </a:pPr>
            <a:r>
              <a:rPr lang="en-US" smtClean="0"/>
              <a:t>Presence or absence of distant metastasis</a:t>
            </a:r>
          </a:p>
          <a:p>
            <a:pPr lvl="1" eaLnBrk="1" hangingPunct="1">
              <a:defRPr/>
            </a:pPr>
            <a:r>
              <a:rPr lang="en-US" smtClean="0"/>
              <a:t>TNM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2171700" y="2400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ar-SA"/>
          </a:p>
        </p:txBody>
      </p:sp>
      <p:grpSp>
        <p:nvGrpSpPr>
          <p:cNvPr id="18435" name="Group 3"/>
          <p:cNvGrpSpPr>
            <a:grpSpLocks/>
          </p:cNvGrpSpPr>
          <p:nvPr/>
        </p:nvGrpSpPr>
        <p:grpSpPr bwMode="auto">
          <a:xfrm>
            <a:off x="1295400" y="914400"/>
            <a:ext cx="6781800" cy="5486400"/>
            <a:chOff x="-3" y="-3"/>
            <a:chExt cx="3619" cy="2582"/>
          </a:xfrm>
        </p:grpSpPr>
        <p:grpSp>
          <p:nvGrpSpPr>
            <p:cNvPr id="18436" name="Group 4"/>
            <p:cNvGrpSpPr>
              <a:grpSpLocks/>
            </p:cNvGrpSpPr>
            <p:nvPr/>
          </p:nvGrpSpPr>
          <p:grpSpPr bwMode="auto">
            <a:xfrm>
              <a:off x="0" y="0"/>
              <a:ext cx="3613" cy="2576"/>
              <a:chOff x="0" y="0"/>
              <a:chExt cx="3613" cy="2576"/>
            </a:xfrm>
          </p:grpSpPr>
          <p:grpSp>
            <p:nvGrpSpPr>
              <p:cNvPr id="18438" name="Group 5"/>
              <p:cNvGrpSpPr>
                <a:grpSpLocks/>
              </p:cNvGrpSpPr>
              <p:nvPr/>
            </p:nvGrpSpPr>
            <p:grpSpPr bwMode="auto">
              <a:xfrm>
                <a:off x="0" y="0"/>
                <a:ext cx="3613" cy="521"/>
                <a:chOff x="0" y="0"/>
                <a:chExt cx="3613" cy="521"/>
              </a:xfrm>
            </p:grpSpPr>
            <p:sp>
              <p:nvSpPr>
                <p:cNvPr id="18489" name="Rectangle 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613" cy="521"/>
                </a:xfrm>
                <a:prstGeom prst="rect">
                  <a:avLst/>
                </a:prstGeom>
                <a:solidFill>
                  <a:srgbClr val="FFCCB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8490" name="Group 7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3613" cy="401"/>
                  <a:chOff x="0" y="0"/>
                  <a:chExt cx="3613" cy="401"/>
                </a:xfrm>
              </p:grpSpPr>
              <p:sp>
                <p:nvSpPr>
                  <p:cNvPr id="18491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30"/>
                    <a:ext cx="3553" cy="341"/>
                  </a:xfrm>
                  <a:prstGeom prst="rect">
                    <a:avLst/>
                  </a:prstGeom>
                  <a:solidFill>
                    <a:srgbClr val="FFCCBB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2000" b="1">
                        <a:solidFill>
                          <a:srgbClr val="000000"/>
                        </a:solidFill>
                        <a:latin typeface="Arial" pitchFamily="34" charset="0"/>
                      </a:rPr>
                      <a:t>Grading of Malignant Neoplasms</a:t>
                    </a:r>
                    <a:r>
                      <a:rPr lang="en-US" sz="1600" b="1">
                        <a:solidFill>
                          <a:srgbClr val="000000"/>
                        </a:solidFill>
                        <a:latin typeface="Arial" pitchFamily="34" charset="0"/>
                      </a:rPr>
                      <a:t> </a:t>
                    </a:r>
                    <a:endParaRPr lang="en-US" sz="1600" b="1"/>
                  </a:p>
                  <a:p>
                    <a:pPr eaLnBrk="0" hangingPunct="0"/>
                    <a:endParaRPr lang="en-US" sz="1600" b="1"/>
                  </a:p>
                </p:txBody>
              </p:sp>
              <p:sp>
                <p:nvSpPr>
                  <p:cNvPr id="18492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13" cy="40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8439" name="Group 10"/>
              <p:cNvGrpSpPr>
                <a:grpSpLocks/>
              </p:cNvGrpSpPr>
              <p:nvPr/>
            </p:nvGrpSpPr>
            <p:grpSpPr bwMode="auto">
              <a:xfrm>
                <a:off x="0" y="461"/>
                <a:ext cx="998" cy="463"/>
                <a:chOff x="0" y="461"/>
                <a:chExt cx="998" cy="463"/>
              </a:xfrm>
            </p:grpSpPr>
            <p:sp>
              <p:nvSpPr>
                <p:cNvPr id="18485" name="Rectangle 11"/>
                <p:cNvSpPr>
                  <a:spLocks noChangeArrowheads="1"/>
                </p:cNvSpPr>
                <p:nvPr/>
              </p:nvSpPr>
              <p:spPr bwMode="auto">
                <a:xfrm>
                  <a:off x="0" y="461"/>
                  <a:ext cx="998" cy="463"/>
                </a:xfrm>
                <a:prstGeom prst="rect">
                  <a:avLst/>
                </a:prstGeom>
                <a:solidFill>
                  <a:srgbClr val="FFCC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8486" name="Group 12"/>
                <p:cNvGrpSpPr>
                  <a:grpSpLocks/>
                </p:cNvGrpSpPr>
                <p:nvPr/>
              </p:nvGrpSpPr>
              <p:grpSpPr bwMode="auto">
                <a:xfrm>
                  <a:off x="0" y="461"/>
                  <a:ext cx="998" cy="343"/>
                  <a:chOff x="0" y="461"/>
                  <a:chExt cx="998" cy="343"/>
                </a:xfrm>
              </p:grpSpPr>
              <p:sp>
                <p:nvSpPr>
                  <p:cNvPr id="18487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491"/>
                    <a:ext cx="938" cy="283"/>
                  </a:xfrm>
                  <a:prstGeom prst="rect">
                    <a:avLst/>
                  </a:prstGeom>
                  <a:solidFill>
                    <a:srgbClr val="FFCC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600" b="1">
                        <a:solidFill>
                          <a:srgbClr val="000000"/>
                        </a:solidFill>
                        <a:latin typeface="Arial" pitchFamily="34" charset="0"/>
                      </a:rPr>
                      <a:t>Grade </a:t>
                    </a:r>
                    <a:endParaRPr lang="en-US" sz="1600" b="1"/>
                  </a:p>
                  <a:p>
                    <a:pPr eaLnBrk="0" hangingPunct="0"/>
                    <a:endParaRPr lang="en-US" sz="1600" b="1"/>
                  </a:p>
                </p:txBody>
              </p:sp>
              <p:sp>
                <p:nvSpPr>
                  <p:cNvPr id="18488" name="Rectangle 1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461"/>
                    <a:ext cx="998" cy="34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8440" name="Group 15"/>
              <p:cNvGrpSpPr>
                <a:grpSpLocks/>
              </p:cNvGrpSpPr>
              <p:nvPr/>
            </p:nvGrpSpPr>
            <p:grpSpPr bwMode="auto">
              <a:xfrm>
                <a:off x="998" y="461"/>
                <a:ext cx="2615" cy="463"/>
                <a:chOff x="998" y="461"/>
                <a:chExt cx="2615" cy="463"/>
              </a:xfrm>
            </p:grpSpPr>
            <p:sp>
              <p:nvSpPr>
                <p:cNvPr id="18481" name="Rectangle 16"/>
                <p:cNvSpPr>
                  <a:spLocks noChangeArrowheads="1"/>
                </p:cNvSpPr>
                <p:nvPr/>
              </p:nvSpPr>
              <p:spPr bwMode="auto">
                <a:xfrm>
                  <a:off x="998" y="461"/>
                  <a:ext cx="2615" cy="463"/>
                </a:xfrm>
                <a:prstGeom prst="rect">
                  <a:avLst/>
                </a:prstGeom>
                <a:solidFill>
                  <a:srgbClr val="FFCC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8482" name="Group 17"/>
                <p:cNvGrpSpPr>
                  <a:grpSpLocks/>
                </p:cNvGrpSpPr>
                <p:nvPr/>
              </p:nvGrpSpPr>
              <p:grpSpPr bwMode="auto">
                <a:xfrm>
                  <a:off x="998" y="461"/>
                  <a:ext cx="2615" cy="343"/>
                  <a:chOff x="998" y="461"/>
                  <a:chExt cx="2615" cy="343"/>
                </a:xfrm>
              </p:grpSpPr>
              <p:sp>
                <p:nvSpPr>
                  <p:cNvPr id="18483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1028" y="491"/>
                    <a:ext cx="2555" cy="283"/>
                  </a:xfrm>
                  <a:prstGeom prst="rect">
                    <a:avLst/>
                  </a:prstGeom>
                  <a:solidFill>
                    <a:srgbClr val="FFCC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600" b="1">
                        <a:solidFill>
                          <a:srgbClr val="000000"/>
                        </a:solidFill>
                        <a:latin typeface="Arial" pitchFamily="34" charset="0"/>
                      </a:rPr>
                      <a:t>Definition </a:t>
                    </a:r>
                    <a:endParaRPr lang="en-US" sz="1600" b="1"/>
                  </a:p>
                  <a:p>
                    <a:pPr eaLnBrk="0" hangingPunct="0"/>
                    <a:endParaRPr lang="en-US" sz="1600" b="1"/>
                  </a:p>
                </p:txBody>
              </p:sp>
              <p:sp>
                <p:nvSpPr>
                  <p:cNvPr id="18484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998" y="461"/>
                    <a:ext cx="2615" cy="34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8441" name="Group 20"/>
              <p:cNvGrpSpPr>
                <a:grpSpLocks/>
              </p:cNvGrpSpPr>
              <p:nvPr/>
            </p:nvGrpSpPr>
            <p:grpSpPr bwMode="auto">
              <a:xfrm>
                <a:off x="0" y="864"/>
                <a:ext cx="998" cy="473"/>
                <a:chOff x="0" y="864"/>
                <a:chExt cx="998" cy="473"/>
              </a:xfrm>
            </p:grpSpPr>
            <p:sp>
              <p:nvSpPr>
                <p:cNvPr id="18477" name="Rectangle 21"/>
                <p:cNvSpPr>
                  <a:spLocks noChangeArrowheads="1"/>
                </p:cNvSpPr>
                <p:nvPr/>
              </p:nvSpPr>
              <p:spPr bwMode="auto">
                <a:xfrm>
                  <a:off x="0" y="864"/>
                  <a:ext cx="998" cy="473"/>
                </a:xfrm>
                <a:prstGeom prst="rect">
                  <a:avLst/>
                </a:prstGeom>
                <a:solidFill>
                  <a:srgbClr val="FFFFDD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8478" name="Group 22"/>
                <p:cNvGrpSpPr>
                  <a:grpSpLocks/>
                </p:cNvGrpSpPr>
                <p:nvPr/>
              </p:nvGrpSpPr>
              <p:grpSpPr bwMode="auto">
                <a:xfrm>
                  <a:off x="0" y="864"/>
                  <a:ext cx="998" cy="353"/>
                  <a:chOff x="0" y="864"/>
                  <a:chExt cx="998" cy="353"/>
                </a:xfrm>
              </p:grpSpPr>
              <p:sp>
                <p:nvSpPr>
                  <p:cNvPr id="18479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894"/>
                    <a:ext cx="938" cy="293"/>
                  </a:xfrm>
                  <a:prstGeom prst="rect">
                    <a:avLst/>
                  </a:prstGeom>
                  <a:solidFill>
                    <a:srgbClr val="FFFFDD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600" b="1">
                        <a:solidFill>
                          <a:srgbClr val="000000"/>
                        </a:solidFill>
                        <a:latin typeface="Arial" pitchFamily="34" charset="0"/>
                      </a:rPr>
                      <a:t>I </a:t>
                    </a:r>
                    <a:endParaRPr lang="en-US" sz="1600" b="1"/>
                  </a:p>
                  <a:p>
                    <a:pPr eaLnBrk="0" hangingPunct="0"/>
                    <a:endParaRPr lang="en-US" sz="1600" b="1"/>
                  </a:p>
                </p:txBody>
              </p:sp>
              <p:sp>
                <p:nvSpPr>
                  <p:cNvPr id="18480" name="Rectangle 2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864"/>
                    <a:ext cx="998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8442" name="Group 25"/>
              <p:cNvGrpSpPr>
                <a:grpSpLocks/>
              </p:cNvGrpSpPr>
              <p:nvPr/>
            </p:nvGrpSpPr>
            <p:grpSpPr bwMode="auto">
              <a:xfrm>
                <a:off x="998" y="864"/>
                <a:ext cx="2615" cy="473"/>
                <a:chOff x="998" y="864"/>
                <a:chExt cx="2615" cy="473"/>
              </a:xfrm>
            </p:grpSpPr>
            <p:sp>
              <p:nvSpPr>
                <p:cNvPr id="18473" name="Rectangle 26"/>
                <p:cNvSpPr>
                  <a:spLocks noChangeArrowheads="1"/>
                </p:cNvSpPr>
                <p:nvPr/>
              </p:nvSpPr>
              <p:spPr bwMode="auto">
                <a:xfrm>
                  <a:off x="998" y="864"/>
                  <a:ext cx="2615" cy="473"/>
                </a:xfrm>
                <a:prstGeom prst="rect">
                  <a:avLst/>
                </a:prstGeom>
                <a:solidFill>
                  <a:srgbClr val="FFFFF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8474" name="Group 27"/>
                <p:cNvGrpSpPr>
                  <a:grpSpLocks/>
                </p:cNvGrpSpPr>
                <p:nvPr/>
              </p:nvGrpSpPr>
              <p:grpSpPr bwMode="auto">
                <a:xfrm>
                  <a:off x="998" y="864"/>
                  <a:ext cx="2615" cy="353"/>
                  <a:chOff x="998" y="864"/>
                  <a:chExt cx="2615" cy="353"/>
                </a:xfrm>
              </p:grpSpPr>
              <p:sp>
                <p:nvSpPr>
                  <p:cNvPr id="18475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1028" y="894"/>
                    <a:ext cx="2555" cy="293"/>
                  </a:xfrm>
                  <a:prstGeom prst="rect">
                    <a:avLst/>
                  </a:prstGeom>
                  <a:solidFill>
                    <a:srgbClr val="FFFFF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600" b="1">
                        <a:solidFill>
                          <a:srgbClr val="000000"/>
                        </a:solidFill>
                        <a:latin typeface="Arial" pitchFamily="34" charset="0"/>
                      </a:rPr>
                      <a:t>Well differentiated </a:t>
                    </a:r>
                    <a:endParaRPr lang="en-US" sz="1600" b="1"/>
                  </a:p>
                  <a:p>
                    <a:pPr eaLnBrk="0" hangingPunct="0"/>
                    <a:endParaRPr lang="en-US" sz="1600" b="1"/>
                  </a:p>
                </p:txBody>
              </p:sp>
              <p:sp>
                <p:nvSpPr>
                  <p:cNvPr id="18476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998" y="864"/>
                    <a:ext cx="2615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8443" name="Group 30"/>
              <p:cNvGrpSpPr>
                <a:grpSpLocks/>
              </p:cNvGrpSpPr>
              <p:nvPr/>
            </p:nvGrpSpPr>
            <p:grpSpPr bwMode="auto">
              <a:xfrm>
                <a:off x="0" y="1277"/>
                <a:ext cx="998" cy="473"/>
                <a:chOff x="0" y="1277"/>
                <a:chExt cx="998" cy="473"/>
              </a:xfrm>
            </p:grpSpPr>
            <p:sp>
              <p:nvSpPr>
                <p:cNvPr id="18469" name="Rectangle 31"/>
                <p:cNvSpPr>
                  <a:spLocks noChangeArrowheads="1"/>
                </p:cNvSpPr>
                <p:nvPr/>
              </p:nvSpPr>
              <p:spPr bwMode="auto">
                <a:xfrm>
                  <a:off x="0" y="1277"/>
                  <a:ext cx="998" cy="473"/>
                </a:xfrm>
                <a:prstGeom prst="rect">
                  <a:avLst/>
                </a:prstGeom>
                <a:solidFill>
                  <a:srgbClr val="CCFFB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8470" name="Group 32"/>
                <p:cNvGrpSpPr>
                  <a:grpSpLocks/>
                </p:cNvGrpSpPr>
                <p:nvPr/>
              </p:nvGrpSpPr>
              <p:grpSpPr bwMode="auto">
                <a:xfrm>
                  <a:off x="0" y="1277"/>
                  <a:ext cx="998" cy="353"/>
                  <a:chOff x="0" y="1277"/>
                  <a:chExt cx="998" cy="353"/>
                </a:xfrm>
              </p:grpSpPr>
              <p:sp>
                <p:nvSpPr>
                  <p:cNvPr id="18471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307"/>
                    <a:ext cx="938" cy="293"/>
                  </a:xfrm>
                  <a:prstGeom prst="rect">
                    <a:avLst/>
                  </a:prstGeom>
                  <a:solidFill>
                    <a:srgbClr val="CCFFBB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600" b="1">
                        <a:solidFill>
                          <a:srgbClr val="000000"/>
                        </a:solidFill>
                        <a:latin typeface="Arial" pitchFamily="34" charset="0"/>
                      </a:rPr>
                      <a:t>II </a:t>
                    </a:r>
                    <a:endParaRPr lang="en-US" sz="1600" b="1"/>
                  </a:p>
                  <a:p>
                    <a:pPr eaLnBrk="0" hangingPunct="0"/>
                    <a:endParaRPr lang="en-US" sz="1600" b="1"/>
                  </a:p>
                </p:txBody>
              </p:sp>
              <p:sp>
                <p:nvSpPr>
                  <p:cNvPr id="18472" name="Rectangle 3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77"/>
                    <a:ext cx="998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8444" name="Group 35"/>
              <p:cNvGrpSpPr>
                <a:grpSpLocks/>
              </p:cNvGrpSpPr>
              <p:nvPr/>
            </p:nvGrpSpPr>
            <p:grpSpPr bwMode="auto">
              <a:xfrm>
                <a:off x="998" y="1277"/>
                <a:ext cx="2615" cy="473"/>
                <a:chOff x="998" y="1277"/>
                <a:chExt cx="2615" cy="473"/>
              </a:xfrm>
            </p:grpSpPr>
            <p:sp>
              <p:nvSpPr>
                <p:cNvPr id="18465" name="Rectangle 36"/>
                <p:cNvSpPr>
                  <a:spLocks noChangeArrowheads="1"/>
                </p:cNvSpPr>
                <p:nvPr/>
              </p:nvSpPr>
              <p:spPr bwMode="auto">
                <a:xfrm>
                  <a:off x="998" y="1277"/>
                  <a:ext cx="2615" cy="473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8466" name="Group 37"/>
                <p:cNvGrpSpPr>
                  <a:grpSpLocks/>
                </p:cNvGrpSpPr>
                <p:nvPr/>
              </p:nvGrpSpPr>
              <p:grpSpPr bwMode="auto">
                <a:xfrm>
                  <a:off x="998" y="1277"/>
                  <a:ext cx="2615" cy="353"/>
                  <a:chOff x="998" y="1277"/>
                  <a:chExt cx="2615" cy="353"/>
                </a:xfrm>
              </p:grpSpPr>
              <p:sp>
                <p:nvSpPr>
                  <p:cNvPr id="18467" name="Rectangle 38"/>
                  <p:cNvSpPr>
                    <a:spLocks noChangeArrowheads="1"/>
                  </p:cNvSpPr>
                  <p:nvPr/>
                </p:nvSpPr>
                <p:spPr bwMode="auto">
                  <a:xfrm>
                    <a:off x="1028" y="1307"/>
                    <a:ext cx="2555" cy="293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600" b="1">
                        <a:solidFill>
                          <a:srgbClr val="000000"/>
                        </a:solidFill>
                        <a:latin typeface="Arial" pitchFamily="34" charset="0"/>
                      </a:rPr>
                      <a:t>Moderately differentiated </a:t>
                    </a:r>
                    <a:endParaRPr lang="en-US" sz="1600" b="1"/>
                  </a:p>
                  <a:p>
                    <a:pPr eaLnBrk="0" hangingPunct="0"/>
                    <a:endParaRPr lang="en-US" sz="1600" b="1"/>
                  </a:p>
                </p:txBody>
              </p:sp>
              <p:sp>
                <p:nvSpPr>
                  <p:cNvPr id="18468" name="Rectangle 39"/>
                  <p:cNvSpPr>
                    <a:spLocks noChangeArrowheads="1"/>
                  </p:cNvSpPr>
                  <p:nvPr/>
                </p:nvSpPr>
                <p:spPr bwMode="auto">
                  <a:xfrm>
                    <a:off x="998" y="1277"/>
                    <a:ext cx="2615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8445" name="Group 40"/>
              <p:cNvGrpSpPr>
                <a:grpSpLocks/>
              </p:cNvGrpSpPr>
              <p:nvPr/>
            </p:nvGrpSpPr>
            <p:grpSpPr bwMode="auto">
              <a:xfrm>
                <a:off x="0" y="1690"/>
                <a:ext cx="998" cy="473"/>
                <a:chOff x="0" y="1690"/>
                <a:chExt cx="998" cy="473"/>
              </a:xfrm>
            </p:grpSpPr>
            <p:sp>
              <p:nvSpPr>
                <p:cNvPr id="18461" name="Rectangle 41"/>
                <p:cNvSpPr>
                  <a:spLocks noChangeArrowheads="1"/>
                </p:cNvSpPr>
                <p:nvPr/>
              </p:nvSpPr>
              <p:spPr bwMode="auto">
                <a:xfrm>
                  <a:off x="0" y="1690"/>
                  <a:ext cx="998" cy="473"/>
                </a:xfrm>
                <a:prstGeom prst="rect">
                  <a:avLst/>
                </a:prstGeom>
                <a:solidFill>
                  <a:srgbClr val="AA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8462" name="Group 42"/>
                <p:cNvGrpSpPr>
                  <a:grpSpLocks/>
                </p:cNvGrpSpPr>
                <p:nvPr/>
              </p:nvGrpSpPr>
              <p:grpSpPr bwMode="auto">
                <a:xfrm>
                  <a:off x="0" y="1690"/>
                  <a:ext cx="998" cy="353"/>
                  <a:chOff x="0" y="1690"/>
                  <a:chExt cx="998" cy="353"/>
                </a:xfrm>
              </p:grpSpPr>
              <p:sp>
                <p:nvSpPr>
                  <p:cNvPr id="18463" name="Rectangle 43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720"/>
                    <a:ext cx="938" cy="293"/>
                  </a:xfrm>
                  <a:prstGeom prst="rect">
                    <a:avLst/>
                  </a:prstGeom>
                  <a:solidFill>
                    <a:srgbClr val="AAF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600" b="1">
                        <a:solidFill>
                          <a:srgbClr val="000000"/>
                        </a:solidFill>
                        <a:latin typeface="Arial" pitchFamily="34" charset="0"/>
                      </a:rPr>
                      <a:t>III </a:t>
                    </a:r>
                    <a:endParaRPr lang="en-US" sz="1600" b="1"/>
                  </a:p>
                  <a:p>
                    <a:pPr eaLnBrk="0" hangingPunct="0"/>
                    <a:endParaRPr lang="en-US" sz="1600" b="1"/>
                  </a:p>
                </p:txBody>
              </p:sp>
              <p:sp>
                <p:nvSpPr>
                  <p:cNvPr id="18464" name="Rectangle 4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690"/>
                    <a:ext cx="998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8446" name="Group 45"/>
              <p:cNvGrpSpPr>
                <a:grpSpLocks/>
              </p:cNvGrpSpPr>
              <p:nvPr/>
            </p:nvGrpSpPr>
            <p:grpSpPr bwMode="auto">
              <a:xfrm>
                <a:off x="998" y="1690"/>
                <a:ext cx="2615" cy="473"/>
                <a:chOff x="998" y="1690"/>
                <a:chExt cx="2615" cy="473"/>
              </a:xfrm>
            </p:grpSpPr>
            <p:sp>
              <p:nvSpPr>
                <p:cNvPr id="18457" name="Rectangle 46"/>
                <p:cNvSpPr>
                  <a:spLocks noChangeArrowheads="1"/>
                </p:cNvSpPr>
                <p:nvPr/>
              </p:nvSpPr>
              <p:spPr bwMode="auto">
                <a:xfrm>
                  <a:off x="998" y="1690"/>
                  <a:ext cx="2615" cy="473"/>
                </a:xfrm>
                <a:prstGeom prst="rect">
                  <a:avLst/>
                </a:prstGeom>
                <a:solidFill>
                  <a:srgbClr val="CC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8458" name="Group 47"/>
                <p:cNvGrpSpPr>
                  <a:grpSpLocks/>
                </p:cNvGrpSpPr>
                <p:nvPr/>
              </p:nvGrpSpPr>
              <p:grpSpPr bwMode="auto">
                <a:xfrm>
                  <a:off x="998" y="1690"/>
                  <a:ext cx="2615" cy="353"/>
                  <a:chOff x="998" y="1690"/>
                  <a:chExt cx="2615" cy="353"/>
                </a:xfrm>
              </p:grpSpPr>
              <p:sp>
                <p:nvSpPr>
                  <p:cNvPr id="18459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1028" y="1720"/>
                    <a:ext cx="2555" cy="293"/>
                  </a:xfrm>
                  <a:prstGeom prst="rect">
                    <a:avLst/>
                  </a:prstGeom>
                  <a:solidFill>
                    <a:srgbClr val="CCF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600" b="1">
                        <a:solidFill>
                          <a:srgbClr val="000000"/>
                        </a:solidFill>
                        <a:latin typeface="Arial" pitchFamily="34" charset="0"/>
                      </a:rPr>
                      <a:t>Poorly differentiated </a:t>
                    </a:r>
                    <a:endParaRPr lang="en-US" sz="1600" b="1"/>
                  </a:p>
                  <a:p>
                    <a:pPr eaLnBrk="0" hangingPunct="0"/>
                    <a:endParaRPr lang="en-US" sz="1600" b="1"/>
                  </a:p>
                </p:txBody>
              </p:sp>
              <p:sp>
                <p:nvSpPr>
                  <p:cNvPr id="18460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998" y="1690"/>
                    <a:ext cx="2615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8447" name="Group 50"/>
              <p:cNvGrpSpPr>
                <a:grpSpLocks/>
              </p:cNvGrpSpPr>
              <p:nvPr/>
            </p:nvGrpSpPr>
            <p:grpSpPr bwMode="auto">
              <a:xfrm>
                <a:off x="0" y="2103"/>
                <a:ext cx="998" cy="473"/>
                <a:chOff x="0" y="2103"/>
                <a:chExt cx="998" cy="473"/>
              </a:xfrm>
            </p:grpSpPr>
            <p:sp>
              <p:nvSpPr>
                <p:cNvPr id="18453" name="Rectangle 51"/>
                <p:cNvSpPr>
                  <a:spLocks noChangeArrowheads="1"/>
                </p:cNvSpPr>
                <p:nvPr/>
              </p:nvSpPr>
              <p:spPr bwMode="auto">
                <a:xfrm>
                  <a:off x="0" y="2103"/>
                  <a:ext cx="998" cy="473"/>
                </a:xfrm>
                <a:prstGeom prst="rect">
                  <a:avLst/>
                </a:prstGeom>
                <a:solidFill>
                  <a:srgbClr val="DDA0DD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8454" name="Group 52"/>
                <p:cNvGrpSpPr>
                  <a:grpSpLocks/>
                </p:cNvGrpSpPr>
                <p:nvPr/>
              </p:nvGrpSpPr>
              <p:grpSpPr bwMode="auto">
                <a:xfrm>
                  <a:off x="0" y="2103"/>
                  <a:ext cx="998" cy="353"/>
                  <a:chOff x="0" y="2103"/>
                  <a:chExt cx="998" cy="353"/>
                </a:xfrm>
              </p:grpSpPr>
              <p:sp>
                <p:nvSpPr>
                  <p:cNvPr id="18455" name="Rectangle 53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2133"/>
                    <a:ext cx="938" cy="293"/>
                  </a:xfrm>
                  <a:prstGeom prst="rect">
                    <a:avLst/>
                  </a:prstGeom>
                  <a:solidFill>
                    <a:srgbClr val="DDA0DD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600" b="1">
                        <a:solidFill>
                          <a:srgbClr val="000000"/>
                        </a:solidFill>
                        <a:latin typeface="Arial" pitchFamily="34" charset="0"/>
                      </a:rPr>
                      <a:t>IV </a:t>
                    </a:r>
                    <a:endParaRPr lang="en-US" sz="1600" b="1"/>
                  </a:p>
                  <a:p>
                    <a:pPr eaLnBrk="0" hangingPunct="0"/>
                    <a:endParaRPr lang="en-US" sz="1600" b="1"/>
                  </a:p>
                </p:txBody>
              </p:sp>
              <p:sp>
                <p:nvSpPr>
                  <p:cNvPr id="18456" name="Rectangle 5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103"/>
                    <a:ext cx="998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18448" name="Group 55"/>
              <p:cNvGrpSpPr>
                <a:grpSpLocks/>
              </p:cNvGrpSpPr>
              <p:nvPr/>
            </p:nvGrpSpPr>
            <p:grpSpPr bwMode="auto">
              <a:xfrm>
                <a:off x="998" y="2103"/>
                <a:ext cx="2615" cy="473"/>
                <a:chOff x="998" y="2103"/>
                <a:chExt cx="2615" cy="473"/>
              </a:xfrm>
            </p:grpSpPr>
            <p:sp>
              <p:nvSpPr>
                <p:cNvPr id="18449" name="Rectangle 56"/>
                <p:cNvSpPr>
                  <a:spLocks noChangeArrowheads="1"/>
                </p:cNvSpPr>
                <p:nvPr/>
              </p:nvSpPr>
              <p:spPr bwMode="auto">
                <a:xfrm>
                  <a:off x="998" y="2103"/>
                  <a:ext cx="2615" cy="473"/>
                </a:xfrm>
                <a:prstGeom prst="rect">
                  <a:avLst/>
                </a:prstGeom>
                <a:solidFill>
                  <a:srgbClr val="E6E6FA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18450" name="Group 57"/>
                <p:cNvGrpSpPr>
                  <a:grpSpLocks/>
                </p:cNvGrpSpPr>
                <p:nvPr/>
              </p:nvGrpSpPr>
              <p:grpSpPr bwMode="auto">
                <a:xfrm>
                  <a:off x="998" y="2103"/>
                  <a:ext cx="2615" cy="353"/>
                  <a:chOff x="998" y="2103"/>
                  <a:chExt cx="2615" cy="353"/>
                </a:xfrm>
              </p:grpSpPr>
              <p:sp>
                <p:nvSpPr>
                  <p:cNvPr id="18451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1028" y="2133"/>
                    <a:ext cx="2555" cy="293"/>
                  </a:xfrm>
                  <a:prstGeom prst="rect">
                    <a:avLst/>
                  </a:prstGeom>
                  <a:solidFill>
                    <a:srgbClr val="E6E6FA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600" b="1">
                        <a:solidFill>
                          <a:srgbClr val="000000"/>
                        </a:solidFill>
                        <a:latin typeface="Arial" pitchFamily="34" charset="0"/>
                      </a:rPr>
                      <a:t>Nearly anaplastic </a:t>
                    </a:r>
                    <a:endParaRPr lang="en-US" sz="1600" b="1"/>
                  </a:p>
                  <a:p>
                    <a:pPr eaLnBrk="0" hangingPunct="0"/>
                    <a:endParaRPr lang="en-US" sz="1600" b="1"/>
                  </a:p>
                </p:txBody>
              </p:sp>
              <p:sp>
                <p:nvSpPr>
                  <p:cNvPr id="18452" name="Rectangle 59"/>
                  <p:cNvSpPr>
                    <a:spLocks noChangeArrowheads="1"/>
                  </p:cNvSpPr>
                  <p:nvPr/>
                </p:nvSpPr>
                <p:spPr bwMode="auto">
                  <a:xfrm>
                    <a:off x="998" y="2103"/>
                    <a:ext cx="2615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sp>
          <p:nvSpPr>
            <p:cNvPr id="18437" name="Rectangle 60"/>
            <p:cNvSpPr>
              <a:spLocks noChangeArrowheads="1"/>
            </p:cNvSpPr>
            <p:nvPr/>
          </p:nvSpPr>
          <p:spPr bwMode="auto">
            <a:xfrm>
              <a:off x="-3" y="-3"/>
              <a:ext cx="3619" cy="2582"/>
            </a:xfrm>
            <a:prstGeom prst="rect">
              <a:avLst/>
            </a:prstGeom>
            <a:noFill/>
            <a:ln w="11112">
              <a:solidFill>
                <a:srgbClr val="A0A0A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A" smtClean="0"/>
              <a:t> </a:t>
            </a:r>
            <a:endParaRPr lang="en-US" smtClean="0"/>
          </a:p>
        </p:txBody>
      </p:sp>
      <p:pic>
        <p:nvPicPr>
          <p:cNvPr id="19459" name="Picture 3" descr="http://www-medlib.med.utah.edu/WebPath/jpeg1/LUNG0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79425"/>
            <a:ext cx="4876800" cy="3025775"/>
          </a:xfrm>
          <a:prstGeom prst="rect">
            <a:avLst/>
          </a:prstGeom>
          <a:noFill/>
          <a:ln w="28575">
            <a:solidFill>
              <a:srgbClr val="FF9933"/>
            </a:solidFill>
            <a:miter lim="800000"/>
            <a:headEnd/>
            <a:tailEnd/>
          </a:ln>
        </p:spPr>
      </p:pic>
      <p:pic>
        <p:nvPicPr>
          <p:cNvPr id="19460" name="Picture 4" descr="http://www-medlib.med.utah.edu/WebPath/jpeg4/GI1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581400"/>
            <a:ext cx="4876800" cy="3049588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5334000" y="457200"/>
            <a:ext cx="3581400" cy="1033463"/>
          </a:xfrm>
          <a:prstGeom prst="rect">
            <a:avLst/>
          </a:prstGeom>
          <a:noFill/>
          <a:ln w="9525">
            <a:solidFill>
              <a:srgbClr val="FF99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rtl="1"/>
            <a:r>
              <a:rPr lang="pl-PL" b="1">
                <a:latin typeface="Arial" pitchFamily="34" charset="0"/>
              </a:rPr>
              <a:t>Oat cell carcinima of the lung</a:t>
            </a:r>
          </a:p>
          <a:p>
            <a:pPr rtl="1"/>
            <a:r>
              <a:rPr lang="pl-PL" b="1">
                <a:latin typeface="Arial" pitchFamily="34" charset="0"/>
              </a:rPr>
              <a:t>Undifferenciated carcinoma</a:t>
            </a:r>
          </a:p>
          <a:p>
            <a:pPr rtl="1"/>
            <a:r>
              <a:rPr lang="pl-PL" b="1">
                <a:latin typeface="Arial" pitchFamily="34" charset="0"/>
              </a:rPr>
              <a:t>Grade IV </a:t>
            </a:r>
            <a:endParaRPr lang="en-US" b="1">
              <a:latin typeface="Arial" pitchFamily="34" charset="0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5257800" y="4724400"/>
            <a:ext cx="3657600" cy="65087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rtl="1"/>
            <a:r>
              <a:rPr lang="pl-PL" b="1">
                <a:solidFill>
                  <a:schemeClr val="hlink"/>
                </a:solidFill>
                <a:latin typeface="Arial" pitchFamily="34" charset="0"/>
              </a:rPr>
              <a:t>Adenocarcinoma of the colon</a:t>
            </a:r>
          </a:p>
          <a:p>
            <a:pPr rtl="1"/>
            <a:r>
              <a:rPr lang="pl-PL" b="1">
                <a:solidFill>
                  <a:schemeClr val="hlink"/>
                </a:solidFill>
                <a:latin typeface="Arial" pitchFamily="34" charset="0"/>
              </a:rPr>
              <a:t>Well differenciated carcinoma</a:t>
            </a:r>
            <a:endParaRPr lang="en-US" b="1">
              <a:solidFill>
                <a:schemeClr val="hlink"/>
              </a:solidFill>
              <a:latin typeface="Arial" pitchFamily="34" charset="0"/>
            </a:endParaRPr>
          </a:p>
        </p:txBody>
      </p:sp>
      <p:sp>
        <p:nvSpPr>
          <p:cNvPr id="19463" name="Rectangle 8"/>
          <p:cNvSpPr>
            <a:spLocks noChangeArrowheads="1"/>
          </p:cNvSpPr>
          <p:nvPr/>
        </p:nvSpPr>
        <p:spPr bwMode="auto">
          <a:xfrm>
            <a:off x="5410200" y="3200400"/>
            <a:ext cx="3581400" cy="1225550"/>
          </a:xfrm>
          <a:prstGeom prst="rect">
            <a:avLst/>
          </a:prstGeom>
          <a:noFill/>
          <a:ln w="9525">
            <a:solidFill>
              <a:srgbClr val="FF99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rtl="1"/>
            <a:r>
              <a:rPr lang="pl-PL" sz="1600" b="1" i="1">
                <a:latin typeface="Arial" pitchFamily="34" charset="0"/>
              </a:rPr>
              <a:t>H</a:t>
            </a:r>
            <a:r>
              <a:rPr lang="en-US" sz="1600" b="1" i="1">
                <a:latin typeface="Arial" pitchFamily="34" charset="0"/>
              </a:rPr>
              <a:t>igher grade means</a:t>
            </a:r>
            <a:r>
              <a:rPr lang="pl-PL" sz="1600" b="1" i="1">
                <a:latin typeface="Arial" pitchFamily="34" charset="0"/>
              </a:rPr>
              <a:t>: </a:t>
            </a:r>
          </a:p>
          <a:p>
            <a:pPr rtl="1"/>
            <a:r>
              <a:rPr lang="en-US" sz="1600" b="1" i="1">
                <a:latin typeface="Arial" pitchFamily="34" charset="0"/>
              </a:rPr>
              <a:t> a lesser degree of differentiation </a:t>
            </a:r>
            <a:endParaRPr lang="pl-PL" sz="1600" b="1" i="1">
              <a:latin typeface="Arial" pitchFamily="34" charset="0"/>
            </a:endParaRPr>
          </a:p>
          <a:p>
            <a:pPr rtl="1"/>
            <a:r>
              <a:rPr lang="en-US" sz="1600" b="1" i="1">
                <a:latin typeface="Arial" pitchFamily="34" charset="0"/>
              </a:rPr>
              <a:t>and the worse the </a:t>
            </a:r>
            <a:endParaRPr lang="pl-PL" sz="1600" b="1" i="1">
              <a:latin typeface="Arial" pitchFamily="34" charset="0"/>
            </a:endParaRPr>
          </a:p>
          <a:p>
            <a:pPr rtl="1"/>
            <a:r>
              <a:rPr lang="en-US" sz="1600" b="1" i="1">
                <a:latin typeface="Arial" pitchFamily="34" charset="0"/>
              </a:rPr>
              <a:t>biologic behavio</a:t>
            </a:r>
            <a:r>
              <a:rPr lang="pl-PL" sz="1600" b="1" i="1">
                <a:latin typeface="Arial" pitchFamily="34" charset="0"/>
              </a:rPr>
              <a:t>r</a:t>
            </a:r>
            <a:endParaRPr lang="en-US" sz="1600" b="1" i="1">
              <a:latin typeface="Arial" pitchFamily="34" charset="0"/>
            </a:endParaRPr>
          </a:p>
        </p:txBody>
      </p:sp>
      <p:sp>
        <p:nvSpPr>
          <p:cNvPr id="19464" name="Rectangle 9"/>
          <p:cNvSpPr>
            <a:spLocks noChangeArrowheads="1"/>
          </p:cNvSpPr>
          <p:nvPr/>
        </p:nvSpPr>
        <p:spPr bwMode="auto">
          <a:xfrm>
            <a:off x="5257800" y="5486400"/>
            <a:ext cx="3657600" cy="122555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rtl="1"/>
            <a:r>
              <a:rPr lang="en-US" sz="1600" b="1">
                <a:solidFill>
                  <a:schemeClr val="hlink"/>
                </a:solidFill>
                <a:latin typeface="Arial" pitchFamily="34" charset="0"/>
              </a:rPr>
              <a:t>A well</a:t>
            </a:r>
            <a:r>
              <a:rPr lang="pl-PL" sz="1600" b="1">
                <a:solidFill>
                  <a:schemeClr val="hlink"/>
                </a:solidFill>
                <a:latin typeface="Arial" pitchFamily="34" charset="0"/>
              </a:rPr>
              <a:t> </a:t>
            </a:r>
            <a:r>
              <a:rPr lang="en-US" sz="1600" b="1">
                <a:solidFill>
                  <a:schemeClr val="hlink"/>
                </a:solidFill>
                <a:latin typeface="Arial" pitchFamily="34" charset="0"/>
              </a:rPr>
              <a:t>differentiated neoplasm</a:t>
            </a:r>
            <a:endParaRPr lang="pl-PL" sz="1600" b="1">
              <a:solidFill>
                <a:schemeClr val="hlink"/>
              </a:solidFill>
              <a:latin typeface="Arial" pitchFamily="34" charset="0"/>
            </a:endParaRPr>
          </a:p>
          <a:p>
            <a:pPr rtl="1"/>
            <a:r>
              <a:rPr lang="en-US" sz="1600" b="1">
                <a:solidFill>
                  <a:schemeClr val="hlink"/>
                </a:solidFill>
                <a:latin typeface="Arial" pitchFamily="34" charset="0"/>
              </a:rPr>
              <a:t> is composed of cells</a:t>
            </a:r>
            <a:endParaRPr lang="pl-PL" sz="1600" b="1">
              <a:solidFill>
                <a:schemeClr val="hlink"/>
              </a:solidFill>
              <a:latin typeface="Arial" pitchFamily="34" charset="0"/>
            </a:endParaRPr>
          </a:p>
          <a:p>
            <a:pPr rtl="1"/>
            <a:r>
              <a:rPr lang="en-US" sz="1600" b="1">
                <a:solidFill>
                  <a:schemeClr val="hlink"/>
                </a:solidFill>
                <a:latin typeface="Arial" pitchFamily="34" charset="0"/>
              </a:rPr>
              <a:t> that closely resemble</a:t>
            </a:r>
            <a:endParaRPr lang="pl-PL" sz="1600" b="1">
              <a:solidFill>
                <a:schemeClr val="hlink"/>
              </a:solidFill>
              <a:latin typeface="Arial" pitchFamily="34" charset="0"/>
            </a:endParaRPr>
          </a:p>
          <a:p>
            <a:pPr rtl="1"/>
            <a:r>
              <a:rPr lang="en-US" sz="1600" b="1">
                <a:solidFill>
                  <a:schemeClr val="hlink"/>
                </a:solidFill>
                <a:latin typeface="Arial" pitchFamily="34" charset="0"/>
              </a:rPr>
              <a:t> the cell of origin.</a:t>
            </a:r>
          </a:p>
        </p:txBody>
      </p:sp>
      <p:sp>
        <p:nvSpPr>
          <p:cNvPr id="19465" name="Text Box 10"/>
          <p:cNvSpPr txBox="1">
            <a:spLocks noChangeArrowheads="1"/>
          </p:cNvSpPr>
          <p:nvPr/>
        </p:nvSpPr>
        <p:spPr bwMode="auto">
          <a:xfrm>
            <a:off x="5410200" y="1981200"/>
            <a:ext cx="3552825" cy="930275"/>
          </a:xfrm>
          <a:prstGeom prst="rect">
            <a:avLst/>
          </a:prstGeom>
          <a:noFill/>
          <a:ln w="9525">
            <a:solidFill>
              <a:srgbClr val="FF99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rtl="1"/>
            <a:r>
              <a:rPr lang="pl-PL" sz="1600" b="1" i="1">
                <a:latin typeface="Arial" pitchFamily="34" charset="0"/>
              </a:rPr>
              <a:t>P</a:t>
            </a:r>
            <a:r>
              <a:rPr lang="en-US" sz="1600" b="1" i="1">
                <a:latin typeface="Arial" pitchFamily="34" charset="0"/>
              </a:rPr>
              <a:t>oorly differentiated neoplasms</a:t>
            </a:r>
            <a:endParaRPr lang="pl-PL" sz="1600" b="1" i="1">
              <a:latin typeface="Arial" pitchFamily="34" charset="0"/>
            </a:endParaRPr>
          </a:p>
          <a:p>
            <a:pPr rtl="1"/>
            <a:r>
              <a:rPr lang="en-US" sz="1600" b="1" i="1">
                <a:latin typeface="Arial" pitchFamily="34" charset="0"/>
              </a:rPr>
              <a:t> have cells that are difficult to </a:t>
            </a:r>
            <a:endParaRPr lang="pl-PL" sz="1600" b="1" i="1">
              <a:latin typeface="Arial" pitchFamily="34" charset="0"/>
            </a:endParaRPr>
          </a:p>
          <a:p>
            <a:pPr rtl="1"/>
            <a:r>
              <a:rPr lang="en-US" sz="1600" b="1" i="1">
                <a:latin typeface="Arial" pitchFamily="34" charset="0"/>
              </a:rPr>
              <a:t>recognize as to their cell of origi</a:t>
            </a:r>
            <a:r>
              <a:rPr lang="pl-PL" sz="1600" b="1" i="1">
                <a:latin typeface="Arial" pitchFamily="34" charset="0"/>
              </a:rPr>
              <a:t>ne</a:t>
            </a:r>
            <a:endParaRPr lang="en-US" sz="1600" b="1" i="1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Clinical Staging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332037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T (primary tumor): T1, T2, T3, T4</a:t>
            </a:r>
          </a:p>
          <a:p>
            <a:pPr eaLnBrk="1" hangingPunct="1">
              <a:defRPr/>
            </a:pPr>
            <a:r>
              <a:rPr lang="en-US" dirty="0" smtClean="0"/>
              <a:t>N (regional lymph nodes): N0, N1, N2, N3</a:t>
            </a:r>
          </a:p>
          <a:p>
            <a:pPr eaLnBrk="1" hangingPunct="1">
              <a:defRPr/>
            </a:pPr>
            <a:r>
              <a:rPr lang="en-US" dirty="0" smtClean="0"/>
              <a:t>M (metastasis): M0, M1</a:t>
            </a:r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http://www-medlib.med.utah.edu/WebPath/jpeg1/NEO11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524000"/>
            <a:ext cx="4937125" cy="45259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990600" y="990600"/>
            <a:ext cx="4129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rtl="1"/>
            <a:r>
              <a:rPr lang="en-US" b="1"/>
              <a:t>TNM staging system in cancer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609600" y="304800"/>
            <a:ext cx="7848600" cy="6553200"/>
            <a:chOff x="-3" y="-3"/>
            <a:chExt cx="3619" cy="5473"/>
          </a:xfrm>
        </p:grpSpPr>
        <p:grpSp>
          <p:nvGrpSpPr>
            <p:cNvPr id="22531" name="Group 3"/>
            <p:cNvGrpSpPr>
              <a:grpSpLocks/>
            </p:cNvGrpSpPr>
            <p:nvPr/>
          </p:nvGrpSpPr>
          <p:grpSpPr bwMode="auto">
            <a:xfrm>
              <a:off x="0" y="0"/>
              <a:ext cx="3613" cy="5467"/>
              <a:chOff x="0" y="0"/>
              <a:chExt cx="3613" cy="5467"/>
            </a:xfrm>
          </p:grpSpPr>
          <p:grpSp>
            <p:nvGrpSpPr>
              <p:cNvPr id="22533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3613" cy="521"/>
                <a:chOff x="0" y="0"/>
                <a:chExt cx="3613" cy="521"/>
              </a:xfrm>
            </p:grpSpPr>
            <p:sp>
              <p:nvSpPr>
                <p:cNvPr id="22654" name="Rectangle 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613" cy="521"/>
                </a:xfrm>
                <a:prstGeom prst="rect">
                  <a:avLst/>
                </a:prstGeom>
                <a:solidFill>
                  <a:srgbClr val="FFCCB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655" name="Group 6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3613" cy="401"/>
                  <a:chOff x="0" y="0"/>
                  <a:chExt cx="3613" cy="401"/>
                </a:xfrm>
              </p:grpSpPr>
              <p:sp>
                <p:nvSpPr>
                  <p:cNvPr id="22656" name="Rectangle 7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30"/>
                    <a:ext cx="3553" cy="341"/>
                  </a:xfrm>
                  <a:prstGeom prst="rect">
                    <a:avLst/>
                  </a:prstGeom>
                  <a:solidFill>
                    <a:srgbClr val="FFCCBB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lang="en-US" b="1">
                      <a:solidFill>
                        <a:srgbClr val="000000"/>
                      </a:solidFill>
                      <a:latin typeface="Arial" pitchFamily="34" charset="0"/>
                    </a:endParaRPr>
                  </a:p>
                  <a:p>
                    <a:pPr algn="ctr"/>
                    <a:r>
                      <a:rPr lang="en-US" b="1">
                        <a:solidFill>
                          <a:srgbClr val="000000"/>
                        </a:solidFill>
                        <a:latin typeface="Arial" pitchFamily="34" charset="0"/>
                      </a:rPr>
                      <a:t>Staging of Malignant Neoplasms </a:t>
                    </a:r>
                    <a:endParaRPr lang="en-US" b="1"/>
                  </a:p>
                  <a:p>
                    <a:pPr eaLnBrk="0" hangingPunct="0"/>
                    <a:endParaRPr lang="en-US" b="1"/>
                  </a:p>
                </p:txBody>
              </p:sp>
              <p:sp>
                <p:nvSpPr>
                  <p:cNvPr id="22657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613" cy="401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34" name="Group 9"/>
              <p:cNvGrpSpPr>
                <a:grpSpLocks/>
              </p:cNvGrpSpPr>
              <p:nvPr/>
            </p:nvGrpSpPr>
            <p:grpSpPr bwMode="auto">
              <a:xfrm>
                <a:off x="0" y="461"/>
                <a:ext cx="520" cy="463"/>
                <a:chOff x="0" y="461"/>
                <a:chExt cx="520" cy="463"/>
              </a:xfrm>
            </p:grpSpPr>
            <p:sp>
              <p:nvSpPr>
                <p:cNvPr id="22650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461"/>
                  <a:ext cx="520" cy="463"/>
                </a:xfrm>
                <a:prstGeom prst="rect">
                  <a:avLst/>
                </a:prstGeom>
                <a:solidFill>
                  <a:srgbClr val="FFCC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651" name="Group 11"/>
                <p:cNvGrpSpPr>
                  <a:grpSpLocks/>
                </p:cNvGrpSpPr>
                <p:nvPr/>
              </p:nvGrpSpPr>
              <p:grpSpPr bwMode="auto">
                <a:xfrm>
                  <a:off x="0" y="461"/>
                  <a:ext cx="520" cy="343"/>
                  <a:chOff x="0" y="461"/>
                  <a:chExt cx="520" cy="343"/>
                </a:xfrm>
              </p:grpSpPr>
              <p:sp>
                <p:nvSpPr>
                  <p:cNvPr id="22652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491"/>
                    <a:ext cx="460" cy="283"/>
                  </a:xfrm>
                  <a:prstGeom prst="rect">
                    <a:avLst/>
                  </a:prstGeom>
                  <a:solidFill>
                    <a:srgbClr val="FFCC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Stage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653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461"/>
                    <a:ext cx="520" cy="34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35" name="Group 14"/>
              <p:cNvGrpSpPr>
                <a:grpSpLocks/>
              </p:cNvGrpSpPr>
              <p:nvPr/>
            </p:nvGrpSpPr>
            <p:grpSpPr bwMode="auto">
              <a:xfrm>
                <a:off x="520" y="461"/>
                <a:ext cx="3093" cy="463"/>
                <a:chOff x="520" y="461"/>
                <a:chExt cx="3093" cy="463"/>
              </a:xfrm>
            </p:grpSpPr>
            <p:sp>
              <p:nvSpPr>
                <p:cNvPr id="22646" name="Rectangle 15"/>
                <p:cNvSpPr>
                  <a:spLocks noChangeArrowheads="1"/>
                </p:cNvSpPr>
                <p:nvPr/>
              </p:nvSpPr>
              <p:spPr bwMode="auto">
                <a:xfrm>
                  <a:off x="520" y="461"/>
                  <a:ext cx="3093" cy="463"/>
                </a:xfrm>
                <a:prstGeom prst="rect">
                  <a:avLst/>
                </a:prstGeom>
                <a:solidFill>
                  <a:srgbClr val="FFCC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647" name="Group 16"/>
                <p:cNvGrpSpPr>
                  <a:grpSpLocks/>
                </p:cNvGrpSpPr>
                <p:nvPr/>
              </p:nvGrpSpPr>
              <p:grpSpPr bwMode="auto">
                <a:xfrm>
                  <a:off x="520" y="461"/>
                  <a:ext cx="3093" cy="343"/>
                  <a:chOff x="520" y="461"/>
                  <a:chExt cx="3093" cy="343"/>
                </a:xfrm>
              </p:grpSpPr>
              <p:sp>
                <p:nvSpPr>
                  <p:cNvPr id="22648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550" y="491"/>
                    <a:ext cx="3033" cy="283"/>
                  </a:xfrm>
                  <a:prstGeom prst="rect">
                    <a:avLst/>
                  </a:prstGeom>
                  <a:solidFill>
                    <a:srgbClr val="FFCC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Definition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649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461"/>
                    <a:ext cx="3093" cy="34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36" name="Group 19"/>
              <p:cNvGrpSpPr>
                <a:grpSpLocks/>
              </p:cNvGrpSpPr>
              <p:nvPr/>
            </p:nvGrpSpPr>
            <p:grpSpPr bwMode="auto">
              <a:xfrm>
                <a:off x="0" y="864"/>
                <a:ext cx="520" cy="473"/>
                <a:chOff x="0" y="864"/>
                <a:chExt cx="520" cy="473"/>
              </a:xfrm>
            </p:grpSpPr>
            <p:sp>
              <p:nvSpPr>
                <p:cNvPr id="22642" name="Rectangle 20"/>
                <p:cNvSpPr>
                  <a:spLocks noChangeArrowheads="1"/>
                </p:cNvSpPr>
                <p:nvPr/>
              </p:nvSpPr>
              <p:spPr bwMode="auto">
                <a:xfrm>
                  <a:off x="0" y="864"/>
                  <a:ext cx="520" cy="473"/>
                </a:xfrm>
                <a:prstGeom prst="rect">
                  <a:avLst/>
                </a:prstGeom>
                <a:solidFill>
                  <a:srgbClr val="FFFFDD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643" name="Group 21"/>
                <p:cNvGrpSpPr>
                  <a:grpSpLocks/>
                </p:cNvGrpSpPr>
                <p:nvPr/>
              </p:nvGrpSpPr>
              <p:grpSpPr bwMode="auto">
                <a:xfrm>
                  <a:off x="0" y="864"/>
                  <a:ext cx="520" cy="353"/>
                  <a:chOff x="0" y="864"/>
                  <a:chExt cx="520" cy="353"/>
                </a:xfrm>
              </p:grpSpPr>
              <p:sp>
                <p:nvSpPr>
                  <p:cNvPr id="22644" name="Rect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894"/>
                    <a:ext cx="460" cy="293"/>
                  </a:xfrm>
                  <a:prstGeom prst="rect">
                    <a:avLst/>
                  </a:prstGeom>
                  <a:solidFill>
                    <a:srgbClr val="FFFFDD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Tis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645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864"/>
                    <a:ext cx="520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37" name="Group 24"/>
              <p:cNvGrpSpPr>
                <a:grpSpLocks/>
              </p:cNvGrpSpPr>
              <p:nvPr/>
            </p:nvGrpSpPr>
            <p:grpSpPr bwMode="auto">
              <a:xfrm>
                <a:off x="520" y="864"/>
                <a:ext cx="3093" cy="473"/>
                <a:chOff x="520" y="864"/>
                <a:chExt cx="3093" cy="473"/>
              </a:xfrm>
            </p:grpSpPr>
            <p:sp>
              <p:nvSpPr>
                <p:cNvPr id="22638" name="Rectangle 25"/>
                <p:cNvSpPr>
                  <a:spLocks noChangeArrowheads="1"/>
                </p:cNvSpPr>
                <p:nvPr/>
              </p:nvSpPr>
              <p:spPr bwMode="auto">
                <a:xfrm>
                  <a:off x="520" y="864"/>
                  <a:ext cx="3093" cy="473"/>
                </a:xfrm>
                <a:prstGeom prst="rect">
                  <a:avLst/>
                </a:prstGeom>
                <a:solidFill>
                  <a:srgbClr val="FFFFF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639" name="Group 26"/>
                <p:cNvGrpSpPr>
                  <a:grpSpLocks/>
                </p:cNvGrpSpPr>
                <p:nvPr/>
              </p:nvGrpSpPr>
              <p:grpSpPr bwMode="auto">
                <a:xfrm>
                  <a:off x="520" y="864"/>
                  <a:ext cx="3093" cy="353"/>
                  <a:chOff x="520" y="864"/>
                  <a:chExt cx="3093" cy="353"/>
                </a:xfrm>
              </p:grpSpPr>
              <p:sp>
                <p:nvSpPr>
                  <p:cNvPr id="22640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550" y="894"/>
                    <a:ext cx="3033" cy="293"/>
                  </a:xfrm>
                  <a:prstGeom prst="rect">
                    <a:avLst/>
                  </a:prstGeom>
                  <a:solidFill>
                    <a:srgbClr val="FFFFF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In situ, non-invasive (confined to epithelium)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641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864"/>
                    <a:ext cx="3093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38" name="Group 29"/>
              <p:cNvGrpSpPr>
                <a:grpSpLocks/>
              </p:cNvGrpSpPr>
              <p:nvPr/>
            </p:nvGrpSpPr>
            <p:grpSpPr bwMode="auto">
              <a:xfrm>
                <a:off x="0" y="1277"/>
                <a:ext cx="520" cy="473"/>
                <a:chOff x="0" y="1277"/>
                <a:chExt cx="520" cy="473"/>
              </a:xfrm>
            </p:grpSpPr>
            <p:sp>
              <p:nvSpPr>
                <p:cNvPr id="22634" name="Rectangle 30"/>
                <p:cNvSpPr>
                  <a:spLocks noChangeArrowheads="1"/>
                </p:cNvSpPr>
                <p:nvPr/>
              </p:nvSpPr>
              <p:spPr bwMode="auto">
                <a:xfrm>
                  <a:off x="0" y="1277"/>
                  <a:ext cx="520" cy="473"/>
                </a:xfrm>
                <a:prstGeom prst="rect">
                  <a:avLst/>
                </a:prstGeom>
                <a:solidFill>
                  <a:srgbClr val="FFFFDD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635" name="Group 31"/>
                <p:cNvGrpSpPr>
                  <a:grpSpLocks/>
                </p:cNvGrpSpPr>
                <p:nvPr/>
              </p:nvGrpSpPr>
              <p:grpSpPr bwMode="auto">
                <a:xfrm>
                  <a:off x="0" y="1277"/>
                  <a:ext cx="520" cy="353"/>
                  <a:chOff x="0" y="1277"/>
                  <a:chExt cx="520" cy="353"/>
                </a:xfrm>
              </p:grpSpPr>
              <p:sp>
                <p:nvSpPr>
                  <p:cNvPr id="22636" name="Rectangle 32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307"/>
                    <a:ext cx="460" cy="293"/>
                  </a:xfrm>
                  <a:prstGeom prst="rect">
                    <a:avLst/>
                  </a:prstGeom>
                  <a:solidFill>
                    <a:srgbClr val="FFFFDD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T1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637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77"/>
                    <a:ext cx="520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39" name="Group 34"/>
              <p:cNvGrpSpPr>
                <a:grpSpLocks/>
              </p:cNvGrpSpPr>
              <p:nvPr/>
            </p:nvGrpSpPr>
            <p:grpSpPr bwMode="auto">
              <a:xfrm>
                <a:off x="520" y="1277"/>
                <a:ext cx="3093" cy="473"/>
                <a:chOff x="520" y="1277"/>
                <a:chExt cx="3093" cy="473"/>
              </a:xfrm>
            </p:grpSpPr>
            <p:sp>
              <p:nvSpPr>
                <p:cNvPr id="22630" name="Rectangle 35"/>
                <p:cNvSpPr>
                  <a:spLocks noChangeArrowheads="1"/>
                </p:cNvSpPr>
                <p:nvPr/>
              </p:nvSpPr>
              <p:spPr bwMode="auto">
                <a:xfrm>
                  <a:off x="520" y="1277"/>
                  <a:ext cx="3093" cy="473"/>
                </a:xfrm>
                <a:prstGeom prst="rect">
                  <a:avLst/>
                </a:prstGeom>
                <a:solidFill>
                  <a:srgbClr val="FFFFF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631" name="Group 36"/>
                <p:cNvGrpSpPr>
                  <a:grpSpLocks/>
                </p:cNvGrpSpPr>
                <p:nvPr/>
              </p:nvGrpSpPr>
              <p:grpSpPr bwMode="auto">
                <a:xfrm>
                  <a:off x="520" y="1277"/>
                  <a:ext cx="3093" cy="353"/>
                  <a:chOff x="520" y="1277"/>
                  <a:chExt cx="3093" cy="353"/>
                </a:xfrm>
              </p:grpSpPr>
              <p:sp>
                <p:nvSpPr>
                  <p:cNvPr id="22632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550" y="1307"/>
                    <a:ext cx="3033" cy="293"/>
                  </a:xfrm>
                  <a:prstGeom prst="rect">
                    <a:avLst/>
                  </a:prstGeom>
                  <a:solidFill>
                    <a:srgbClr val="FFFFF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Small, minimally invasive within primary organ site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633" name="Rectangle 38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1277"/>
                    <a:ext cx="3093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40" name="Group 39"/>
              <p:cNvGrpSpPr>
                <a:grpSpLocks/>
              </p:cNvGrpSpPr>
              <p:nvPr/>
            </p:nvGrpSpPr>
            <p:grpSpPr bwMode="auto">
              <a:xfrm>
                <a:off x="0" y="1690"/>
                <a:ext cx="520" cy="473"/>
                <a:chOff x="0" y="1690"/>
                <a:chExt cx="520" cy="473"/>
              </a:xfrm>
            </p:grpSpPr>
            <p:sp>
              <p:nvSpPr>
                <p:cNvPr id="22626" name="Rectangle 40"/>
                <p:cNvSpPr>
                  <a:spLocks noChangeArrowheads="1"/>
                </p:cNvSpPr>
                <p:nvPr/>
              </p:nvSpPr>
              <p:spPr bwMode="auto">
                <a:xfrm>
                  <a:off x="0" y="1690"/>
                  <a:ext cx="520" cy="473"/>
                </a:xfrm>
                <a:prstGeom prst="rect">
                  <a:avLst/>
                </a:prstGeom>
                <a:solidFill>
                  <a:srgbClr val="FFFFDD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627" name="Group 41"/>
                <p:cNvGrpSpPr>
                  <a:grpSpLocks/>
                </p:cNvGrpSpPr>
                <p:nvPr/>
              </p:nvGrpSpPr>
              <p:grpSpPr bwMode="auto">
                <a:xfrm>
                  <a:off x="0" y="1690"/>
                  <a:ext cx="520" cy="353"/>
                  <a:chOff x="0" y="1690"/>
                  <a:chExt cx="520" cy="353"/>
                </a:xfrm>
              </p:grpSpPr>
              <p:sp>
                <p:nvSpPr>
                  <p:cNvPr id="22628" name="Rectangle 42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1720"/>
                    <a:ext cx="460" cy="293"/>
                  </a:xfrm>
                  <a:prstGeom prst="rect">
                    <a:avLst/>
                  </a:prstGeom>
                  <a:solidFill>
                    <a:srgbClr val="FFFFDD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T2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629" name="Rectangle 4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690"/>
                    <a:ext cx="520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41" name="Group 44"/>
              <p:cNvGrpSpPr>
                <a:grpSpLocks/>
              </p:cNvGrpSpPr>
              <p:nvPr/>
            </p:nvGrpSpPr>
            <p:grpSpPr bwMode="auto">
              <a:xfrm>
                <a:off x="520" y="1690"/>
                <a:ext cx="3093" cy="473"/>
                <a:chOff x="520" y="1690"/>
                <a:chExt cx="3093" cy="473"/>
              </a:xfrm>
            </p:grpSpPr>
            <p:sp>
              <p:nvSpPr>
                <p:cNvPr id="22622" name="Rectangle 45"/>
                <p:cNvSpPr>
                  <a:spLocks noChangeArrowheads="1"/>
                </p:cNvSpPr>
                <p:nvPr/>
              </p:nvSpPr>
              <p:spPr bwMode="auto">
                <a:xfrm>
                  <a:off x="520" y="1690"/>
                  <a:ext cx="3093" cy="473"/>
                </a:xfrm>
                <a:prstGeom prst="rect">
                  <a:avLst/>
                </a:prstGeom>
                <a:solidFill>
                  <a:srgbClr val="FFFFF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623" name="Group 46"/>
                <p:cNvGrpSpPr>
                  <a:grpSpLocks/>
                </p:cNvGrpSpPr>
                <p:nvPr/>
              </p:nvGrpSpPr>
              <p:grpSpPr bwMode="auto">
                <a:xfrm>
                  <a:off x="520" y="1690"/>
                  <a:ext cx="3093" cy="353"/>
                  <a:chOff x="520" y="1690"/>
                  <a:chExt cx="3093" cy="353"/>
                </a:xfrm>
              </p:grpSpPr>
              <p:sp>
                <p:nvSpPr>
                  <p:cNvPr id="22624" name="Rectangle 47"/>
                  <p:cNvSpPr>
                    <a:spLocks noChangeArrowheads="1"/>
                  </p:cNvSpPr>
                  <p:nvPr/>
                </p:nvSpPr>
                <p:spPr bwMode="auto">
                  <a:xfrm>
                    <a:off x="550" y="1720"/>
                    <a:ext cx="3033" cy="293"/>
                  </a:xfrm>
                  <a:prstGeom prst="rect">
                    <a:avLst/>
                  </a:prstGeom>
                  <a:solidFill>
                    <a:srgbClr val="FFFFF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Larger, more invasive within the primary organ site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625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1690"/>
                    <a:ext cx="3093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42" name="Group 49"/>
              <p:cNvGrpSpPr>
                <a:grpSpLocks/>
              </p:cNvGrpSpPr>
              <p:nvPr/>
            </p:nvGrpSpPr>
            <p:grpSpPr bwMode="auto">
              <a:xfrm>
                <a:off x="0" y="2103"/>
                <a:ext cx="520" cy="473"/>
                <a:chOff x="0" y="2103"/>
                <a:chExt cx="520" cy="473"/>
              </a:xfrm>
            </p:grpSpPr>
            <p:sp>
              <p:nvSpPr>
                <p:cNvPr id="22618" name="Rectangle 50"/>
                <p:cNvSpPr>
                  <a:spLocks noChangeArrowheads="1"/>
                </p:cNvSpPr>
                <p:nvPr/>
              </p:nvSpPr>
              <p:spPr bwMode="auto">
                <a:xfrm>
                  <a:off x="0" y="2103"/>
                  <a:ext cx="520" cy="473"/>
                </a:xfrm>
                <a:prstGeom prst="rect">
                  <a:avLst/>
                </a:prstGeom>
                <a:solidFill>
                  <a:srgbClr val="FFFFDD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619" name="Group 51"/>
                <p:cNvGrpSpPr>
                  <a:grpSpLocks/>
                </p:cNvGrpSpPr>
                <p:nvPr/>
              </p:nvGrpSpPr>
              <p:grpSpPr bwMode="auto">
                <a:xfrm>
                  <a:off x="0" y="2103"/>
                  <a:ext cx="520" cy="353"/>
                  <a:chOff x="0" y="2103"/>
                  <a:chExt cx="520" cy="353"/>
                </a:xfrm>
              </p:grpSpPr>
              <p:sp>
                <p:nvSpPr>
                  <p:cNvPr id="22620" name="Rectangle 52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2133"/>
                    <a:ext cx="460" cy="293"/>
                  </a:xfrm>
                  <a:prstGeom prst="rect">
                    <a:avLst/>
                  </a:prstGeom>
                  <a:solidFill>
                    <a:srgbClr val="FFFFDD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T3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621" name="Rectangle 5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103"/>
                    <a:ext cx="520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43" name="Group 54"/>
              <p:cNvGrpSpPr>
                <a:grpSpLocks/>
              </p:cNvGrpSpPr>
              <p:nvPr/>
            </p:nvGrpSpPr>
            <p:grpSpPr bwMode="auto">
              <a:xfrm>
                <a:off x="520" y="2103"/>
                <a:ext cx="3093" cy="473"/>
                <a:chOff x="520" y="2103"/>
                <a:chExt cx="3093" cy="473"/>
              </a:xfrm>
            </p:grpSpPr>
            <p:sp>
              <p:nvSpPr>
                <p:cNvPr id="22614" name="Rectangle 55"/>
                <p:cNvSpPr>
                  <a:spLocks noChangeArrowheads="1"/>
                </p:cNvSpPr>
                <p:nvPr/>
              </p:nvSpPr>
              <p:spPr bwMode="auto">
                <a:xfrm>
                  <a:off x="520" y="2103"/>
                  <a:ext cx="3093" cy="473"/>
                </a:xfrm>
                <a:prstGeom prst="rect">
                  <a:avLst/>
                </a:prstGeom>
                <a:solidFill>
                  <a:srgbClr val="FFFFF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615" name="Group 56"/>
                <p:cNvGrpSpPr>
                  <a:grpSpLocks/>
                </p:cNvGrpSpPr>
                <p:nvPr/>
              </p:nvGrpSpPr>
              <p:grpSpPr bwMode="auto">
                <a:xfrm>
                  <a:off x="520" y="2103"/>
                  <a:ext cx="3093" cy="353"/>
                  <a:chOff x="520" y="2103"/>
                  <a:chExt cx="3093" cy="353"/>
                </a:xfrm>
              </p:grpSpPr>
              <p:sp>
                <p:nvSpPr>
                  <p:cNvPr id="22616" name="Rectangle 57"/>
                  <p:cNvSpPr>
                    <a:spLocks noChangeArrowheads="1"/>
                  </p:cNvSpPr>
                  <p:nvPr/>
                </p:nvSpPr>
                <p:spPr bwMode="auto">
                  <a:xfrm>
                    <a:off x="550" y="2133"/>
                    <a:ext cx="3033" cy="293"/>
                  </a:xfrm>
                  <a:prstGeom prst="rect">
                    <a:avLst/>
                  </a:prstGeom>
                  <a:solidFill>
                    <a:srgbClr val="FFFFF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Larger and/or invasive beyond margins of primary organ site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617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103"/>
                    <a:ext cx="3093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44" name="Group 59"/>
              <p:cNvGrpSpPr>
                <a:grpSpLocks/>
              </p:cNvGrpSpPr>
              <p:nvPr/>
            </p:nvGrpSpPr>
            <p:grpSpPr bwMode="auto">
              <a:xfrm>
                <a:off x="0" y="2516"/>
                <a:ext cx="520" cy="473"/>
                <a:chOff x="0" y="2516"/>
                <a:chExt cx="520" cy="473"/>
              </a:xfrm>
            </p:grpSpPr>
            <p:sp>
              <p:nvSpPr>
                <p:cNvPr id="22610" name="Rectangle 60"/>
                <p:cNvSpPr>
                  <a:spLocks noChangeArrowheads="1"/>
                </p:cNvSpPr>
                <p:nvPr/>
              </p:nvSpPr>
              <p:spPr bwMode="auto">
                <a:xfrm>
                  <a:off x="0" y="2516"/>
                  <a:ext cx="520" cy="473"/>
                </a:xfrm>
                <a:prstGeom prst="rect">
                  <a:avLst/>
                </a:prstGeom>
                <a:solidFill>
                  <a:srgbClr val="FFFFDD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611" name="Group 61"/>
                <p:cNvGrpSpPr>
                  <a:grpSpLocks/>
                </p:cNvGrpSpPr>
                <p:nvPr/>
              </p:nvGrpSpPr>
              <p:grpSpPr bwMode="auto">
                <a:xfrm>
                  <a:off x="0" y="2516"/>
                  <a:ext cx="520" cy="353"/>
                  <a:chOff x="0" y="2516"/>
                  <a:chExt cx="520" cy="353"/>
                </a:xfrm>
              </p:grpSpPr>
              <p:sp>
                <p:nvSpPr>
                  <p:cNvPr id="22612" name="Rectangle 62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2546"/>
                    <a:ext cx="460" cy="293"/>
                  </a:xfrm>
                  <a:prstGeom prst="rect">
                    <a:avLst/>
                  </a:prstGeom>
                  <a:solidFill>
                    <a:srgbClr val="FFFFDD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T4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613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516"/>
                    <a:ext cx="520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45" name="Group 64"/>
              <p:cNvGrpSpPr>
                <a:grpSpLocks/>
              </p:cNvGrpSpPr>
              <p:nvPr/>
            </p:nvGrpSpPr>
            <p:grpSpPr bwMode="auto">
              <a:xfrm>
                <a:off x="520" y="2516"/>
                <a:ext cx="3093" cy="473"/>
                <a:chOff x="520" y="2516"/>
                <a:chExt cx="3093" cy="473"/>
              </a:xfrm>
            </p:grpSpPr>
            <p:sp>
              <p:nvSpPr>
                <p:cNvPr id="22606" name="Rectangle 65"/>
                <p:cNvSpPr>
                  <a:spLocks noChangeArrowheads="1"/>
                </p:cNvSpPr>
                <p:nvPr/>
              </p:nvSpPr>
              <p:spPr bwMode="auto">
                <a:xfrm>
                  <a:off x="520" y="2516"/>
                  <a:ext cx="3093" cy="473"/>
                </a:xfrm>
                <a:prstGeom prst="rect">
                  <a:avLst/>
                </a:prstGeom>
                <a:solidFill>
                  <a:srgbClr val="FFFFF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607" name="Group 66"/>
                <p:cNvGrpSpPr>
                  <a:grpSpLocks/>
                </p:cNvGrpSpPr>
                <p:nvPr/>
              </p:nvGrpSpPr>
              <p:grpSpPr bwMode="auto">
                <a:xfrm>
                  <a:off x="520" y="2516"/>
                  <a:ext cx="3093" cy="353"/>
                  <a:chOff x="520" y="2516"/>
                  <a:chExt cx="3093" cy="353"/>
                </a:xfrm>
              </p:grpSpPr>
              <p:sp>
                <p:nvSpPr>
                  <p:cNvPr id="22608" name="Rectangle 67"/>
                  <p:cNvSpPr>
                    <a:spLocks noChangeArrowheads="1"/>
                  </p:cNvSpPr>
                  <p:nvPr/>
                </p:nvSpPr>
                <p:spPr bwMode="auto">
                  <a:xfrm>
                    <a:off x="550" y="2546"/>
                    <a:ext cx="3033" cy="293"/>
                  </a:xfrm>
                  <a:prstGeom prst="rect">
                    <a:avLst/>
                  </a:prstGeom>
                  <a:solidFill>
                    <a:srgbClr val="FFFFF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Very large and/or very invasive, spread to adjacent organs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609" name="Rectangle 68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516"/>
                    <a:ext cx="3093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46" name="Group 69"/>
              <p:cNvGrpSpPr>
                <a:grpSpLocks/>
              </p:cNvGrpSpPr>
              <p:nvPr/>
            </p:nvGrpSpPr>
            <p:grpSpPr bwMode="auto">
              <a:xfrm>
                <a:off x="0" y="2929"/>
                <a:ext cx="520" cy="473"/>
                <a:chOff x="0" y="2929"/>
                <a:chExt cx="520" cy="473"/>
              </a:xfrm>
            </p:grpSpPr>
            <p:sp>
              <p:nvSpPr>
                <p:cNvPr id="22602" name="Rectangle 70"/>
                <p:cNvSpPr>
                  <a:spLocks noChangeArrowheads="1"/>
                </p:cNvSpPr>
                <p:nvPr/>
              </p:nvSpPr>
              <p:spPr bwMode="auto">
                <a:xfrm>
                  <a:off x="0" y="2929"/>
                  <a:ext cx="520" cy="473"/>
                </a:xfrm>
                <a:prstGeom prst="rect">
                  <a:avLst/>
                </a:prstGeom>
                <a:solidFill>
                  <a:srgbClr val="CCFFB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603" name="Group 71"/>
                <p:cNvGrpSpPr>
                  <a:grpSpLocks/>
                </p:cNvGrpSpPr>
                <p:nvPr/>
              </p:nvGrpSpPr>
              <p:grpSpPr bwMode="auto">
                <a:xfrm>
                  <a:off x="0" y="2929"/>
                  <a:ext cx="520" cy="353"/>
                  <a:chOff x="0" y="2929"/>
                  <a:chExt cx="520" cy="353"/>
                </a:xfrm>
              </p:grpSpPr>
              <p:sp>
                <p:nvSpPr>
                  <p:cNvPr id="22604" name="Rectangle 72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2959"/>
                    <a:ext cx="460" cy="293"/>
                  </a:xfrm>
                  <a:prstGeom prst="rect">
                    <a:avLst/>
                  </a:prstGeom>
                  <a:solidFill>
                    <a:srgbClr val="CCFFBB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N0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605" name="Rectangle 7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929"/>
                    <a:ext cx="520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47" name="Group 74"/>
              <p:cNvGrpSpPr>
                <a:grpSpLocks/>
              </p:cNvGrpSpPr>
              <p:nvPr/>
            </p:nvGrpSpPr>
            <p:grpSpPr bwMode="auto">
              <a:xfrm>
                <a:off x="520" y="2929"/>
                <a:ext cx="3093" cy="473"/>
                <a:chOff x="520" y="2929"/>
                <a:chExt cx="3093" cy="473"/>
              </a:xfrm>
            </p:grpSpPr>
            <p:sp>
              <p:nvSpPr>
                <p:cNvPr id="22598" name="Rectangle 75"/>
                <p:cNvSpPr>
                  <a:spLocks noChangeArrowheads="1"/>
                </p:cNvSpPr>
                <p:nvPr/>
              </p:nvSpPr>
              <p:spPr bwMode="auto">
                <a:xfrm>
                  <a:off x="520" y="2929"/>
                  <a:ext cx="3093" cy="473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599" name="Group 76"/>
                <p:cNvGrpSpPr>
                  <a:grpSpLocks/>
                </p:cNvGrpSpPr>
                <p:nvPr/>
              </p:nvGrpSpPr>
              <p:grpSpPr bwMode="auto">
                <a:xfrm>
                  <a:off x="520" y="2929"/>
                  <a:ext cx="3093" cy="353"/>
                  <a:chOff x="520" y="2929"/>
                  <a:chExt cx="3093" cy="353"/>
                </a:xfrm>
              </p:grpSpPr>
              <p:sp>
                <p:nvSpPr>
                  <p:cNvPr id="22600" name="Rectangle 77"/>
                  <p:cNvSpPr>
                    <a:spLocks noChangeArrowheads="1"/>
                  </p:cNvSpPr>
                  <p:nvPr/>
                </p:nvSpPr>
                <p:spPr bwMode="auto">
                  <a:xfrm>
                    <a:off x="550" y="2959"/>
                    <a:ext cx="3033" cy="293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No lymph node involvement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601" name="Rectangle 78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2929"/>
                    <a:ext cx="3093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48" name="Group 79"/>
              <p:cNvGrpSpPr>
                <a:grpSpLocks/>
              </p:cNvGrpSpPr>
              <p:nvPr/>
            </p:nvGrpSpPr>
            <p:grpSpPr bwMode="auto">
              <a:xfrm>
                <a:off x="0" y="3342"/>
                <a:ext cx="520" cy="473"/>
                <a:chOff x="0" y="3342"/>
                <a:chExt cx="520" cy="473"/>
              </a:xfrm>
            </p:grpSpPr>
            <p:sp>
              <p:nvSpPr>
                <p:cNvPr id="22594" name="Rectangle 80"/>
                <p:cNvSpPr>
                  <a:spLocks noChangeArrowheads="1"/>
                </p:cNvSpPr>
                <p:nvPr/>
              </p:nvSpPr>
              <p:spPr bwMode="auto">
                <a:xfrm>
                  <a:off x="0" y="3342"/>
                  <a:ext cx="520" cy="473"/>
                </a:xfrm>
                <a:prstGeom prst="rect">
                  <a:avLst/>
                </a:prstGeom>
                <a:solidFill>
                  <a:srgbClr val="CCFFB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595" name="Group 81"/>
                <p:cNvGrpSpPr>
                  <a:grpSpLocks/>
                </p:cNvGrpSpPr>
                <p:nvPr/>
              </p:nvGrpSpPr>
              <p:grpSpPr bwMode="auto">
                <a:xfrm>
                  <a:off x="0" y="3342"/>
                  <a:ext cx="520" cy="353"/>
                  <a:chOff x="0" y="3342"/>
                  <a:chExt cx="520" cy="353"/>
                </a:xfrm>
              </p:grpSpPr>
              <p:sp>
                <p:nvSpPr>
                  <p:cNvPr id="22596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3372"/>
                    <a:ext cx="460" cy="293"/>
                  </a:xfrm>
                  <a:prstGeom prst="rect">
                    <a:avLst/>
                  </a:prstGeom>
                  <a:solidFill>
                    <a:srgbClr val="CCFFBB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N1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597" name="Rectangle 8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342"/>
                    <a:ext cx="520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49" name="Group 84"/>
              <p:cNvGrpSpPr>
                <a:grpSpLocks/>
              </p:cNvGrpSpPr>
              <p:nvPr/>
            </p:nvGrpSpPr>
            <p:grpSpPr bwMode="auto">
              <a:xfrm>
                <a:off x="520" y="3342"/>
                <a:ext cx="3093" cy="473"/>
                <a:chOff x="520" y="3342"/>
                <a:chExt cx="3093" cy="473"/>
              </a:xfrm>
            </p:grpSpPr>
            <p:sp>
              <p:nvSpPr>
                <p:cNvPr id="22590" name="Rectangle 85"/>
                <p:cNvSpPr>
                  <a:spLocks noChangeArrowheads="1"/>
                </p:cNvSpPr>
                <p:nvPr/>
              </p:nvSpPr>
              <p:spPr bwMode="auto">
                <a:xfrm>
                  <a:off x="520" y="3342"/>
                  <a:ext cx="3093" cy="473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591" name="Group 86"/>
                <p:cNvGrpSpPr>
                  <a:grpSpLocks/>
                </p:cNvGrpSpPr>
                <p:nvPr/>
              </p:nvGrpSpPr>
              <p:grpSpPr bwMode="auto">
                <a:xfrm>
                  <a:off x="520" y="3342"/>
                  <a:ext cx="3093" cy="353"/>
                  <a:chOff x="520" y="3342"/>
                  <a:chExt cx="3093" cy="353"/>
                </a:xfrm>
              </p:grpSpPr>
              <p:sp>
                <p:nvSpPr>
                  <p:cNvPr id="22592" name="Rectangle 87"/>
                  <p:cNvSpPr>
                    <a:spLocks noChangeArrowheads="1"/>
                  </p:cNvSpPr>
                  <p:nvPr/>
                </p:nvSpPr>
                <p:spPr bwMode="auto">
                  <a:xfrm>
                    <a:off x="550" y="3372"/>
                    <a:ext cx="3033" cy="293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Regional lymph node involvement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593" name="Rectangle 88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3342"/>
                    <a:ext cx="3093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50" name="Group 89"/>
              <p:cNvGrpSpPr>
                <a:grpSpLocks/>
              </p:cNvGrpSpPr>
              <p:nvPr/>
            </p:nvGrpSpPr>
            <p:grpSpPr bwMode="auto">
              <a:xfrm>
                <a:off x="0" y="3755"/>
                <a:ext cx="520" cy="473"/>
                <a:chOff x="0" y="3755"/>
                <a:chExt cx="520" cy="473"/>
              </a:xfrm>
            </p:grpSpPr>
            <p:sp>
              <p:nvSpPr>
                <p:cNvPr id="22586" name="Rectangle 90"/>
                <p:cNvSpPr>
                  <a:spLocks noChangeArrowheads="1"/>
                </p:cNvSpPr>
                <p:nvPr/>
              </p:nvSpPr>
              <p:spPr bwMode="auto">
                <a:xfrm>
                  <a:off x="0" y="3755"/>
                  <a:ext cx="520" cy="473"/>
                </a:xfrm>
                <a:prstGeom prst="rect">
                  <a:avLst/>
                </a:prstGeom>
                <a:solidFill>
                  <a:srgbClr val="CCFFB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587" name="Group 91"/>
                <p:cNvGrpSpPr>
                  <a:grpSpLocks/>
                </p:cNvGrpSpPr>
                <p:nvPr/>
              </p:nvGrpSpPr>
              <p:grpSpPr bwMode="auto">
                <a:xfrm>
                  <a:off x="0" y="3755"/>
                  <a:ext cx="520" cy="353"/>
                  <a:chOff x="0" y="3755"/>
                  <a:chExt cx="520" cy="353"/>
                </a:xfrm>
              </p:grpSpPr>
              <p:sp>
                <p:nvSpPr>
                  <p:cNvPr id="22588" name="Rectangle 92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3785"/>
                    <a:ext cx="460" cy="293"/>
                  </a:xfrm>
                  <a:prstGeom prst="rect">
                    <a:avLst/>
                  </a:prstGeom>
                  <a:solidFill>
                    <a:srgbClr val="CCFFBB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N2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589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755"/>
                    <a:ext cx="520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51" name="Group 94"/>
              <p:cNvGrpSpPr>
                <a:grpSpLocks/>
              </p:cNvGrpSpPr>
              <p:nvPr/>
            </p:nvGrpSpPr>
            <p:grpSpPr bwMode="auto">
              <a:xfrm>
                <a:off x="520" y="3755"/>
                <a:ext cx="3093" cy="473"/>
                <a:chOff x="520" y="3755"/>
                <a:chExt cx="3093" cy="473"/>
              </a:xfrm>
            </p:grpSpPr>
            <p:sp>
              <p:nvSpPr>
                <p:cNvPr id="22582" name="Rectangle 95"/>
                <p:cNvSpPr>
                  <a:spLocks noChangeArrowheads="1"/>
                </p:cNvSpPr>
                <p:nvPr/>
              </p:nvSpPr>
              <p:spPr bwMode="auto">
                <a:xfrm>
                  <a:off x="520" y="3755"/>
                  <a:ext cx="3093" cy="473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583" name="Group 96"/>
                <p:cNvGrpSpPr>
                  <a:grpSpLocks/>
                </p:cNvGrpSpPr>
                <p:nvPr/>
              </p:nvGrpSpPr>
              <p:grpSpPr bwMode="auto">
                <a:xfrm>
                  <a:off x="520" y="3755"/>
                  <a:ext cx="3093" cy="353"/>
                  <a:chOff x="520" y="3755"/>
                  <a:chExt cx="3093" cy="353"/>
                </a:xfrm>
              </p:grpSpPr>
              <p:sp>
                <p:nvSpPr>
                  <p:cNvPr id="22584" name="Rectangle 97"/>
                  <p:cNvSpPr>
                    <a:spLocks noChangeArrowheads="1"/>
                  </p:cNvSpPr>
                  <p:nvPr/>
                </p:nvSpPr>
                <p:spPr bwMode="auto">
                  <a:xfrm>
                    <a:off x="550" y="3785"/>
                    <a:ext cx="3033" cy="293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Extensive regional lymph node involvement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585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3755"/>
                    <a:ext cx="3093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52" name="Group 99"/>
              <p:cNvGrpSpPr>
                <a:grpSpLocks/>
              </p:cNvGrpSpPr>
              <p:nvPr/>
            </p:nvGrpSpPr>
            <p:grpSpPr bwMode="auto">
              <a:xfrm>
                <a:off x="0" y="4168"/>
                <a:ext cx="520" cy="473"/>
                <a:chOff x="0" y="4168"/>
                <a:chExt cx="520" cy="473"/>
              </a:xfrm>
            </p:grpSpPr>
            <p:sp>
              <p:nvSpPr>
                <p:cNvPr id="22578" name="Rectangle 100"/>
                <p:cNvSpPr>
                  <a:spLocks noChangeArrowheads="1"/>
                </p:cNvSpPr>
                <p:nvPr/>
              </p:nvSpPr>
              <p:spPr bwMode="auto">
                <a:xfrm>
                  <a:off x="0" y="4168"/>
                  <a:ext cx="520" cy="473"/>
                </a:xfrm>
                <a:prstGeom prst="rect">
                  <a:avLst/>
                </a:prstGeom>
                <a:solidFill>
                  <a:srgbClr val="CCFFBB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579" name="Group 101"/>
                <p:cNvGrpSpPr>
                  <a:grpSpLocks/>
                </p:cNvGrpSpPr>
                <p:nvPr/>
              </p:nvGrpSpPr>
              <p:grpSpPr bwMode="auto">
                <a:xfrm>
                  <a:off x="0" y="4168"/>
                  <a:ext cx="520" cy="353"/>
                  <a:chOff x="0" y="4168"/>
                  <a:chExt cx="520" cy="353"/>
                </a:xfrm>
              </p:grpSpPr>
              <p:sp>
                <p:nvSpPr>
                  <p:cNvPr id="22580" name="Rectangle 102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4198"/>
                    <a:ext cx="460" cy="293"/>
                  </a:xfrm>
                  <a:prstGeom prst="rect">
                    <a:avLst/>
                  </a:prstGeom>
                  <a:solidFill>
                    <a:srgbClr val="CCFFBB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N3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581" name="Rectangle 10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4168"/>
                    <a:ext cx="520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53" name="Group 104"/>
              <p:cNvGrpSpPr>
                <a:grpSpLocks/>
              </p:cNvGrpSpPr>
              <p:nvPr/>
            </p:nvGrpSpPr>
            <p:grpSpPr bwMode="auto">
              <a:xfrm>
                <a:off x="520" y="4168"/>
                <a:ext cx="3093" cy="473"/>
                <a:chOff x="520" y="4168"/>
                <a:chExt cx="3093" cy="473"/>
              </a:xfrm>
            </p:grpSpPr>
            <p:sp>
              <p:nvSpPr>
                <p:cNvPr id="22574" name="Rectangle 105"/>
                <p:cNvSpPr>
                  <a:spLocks noChangeArrowheads="1"/>
                </p:cNvSpPr>
                <p:nvPr/>
              </p:nvSpPr>
              <p:spPr bwMode="auto">
                <a:xfrm>
                  <a:off x="520" y="4168"/>
                  <a:ext cx="3093" cy="473"/>
                </a:xfrm>
                <a:prstGeom prst="rect">
                  <a:avLst/>
                </a:prstGeom>
                <a:solidFill>
                  <a:srgbClr val="CCFFCC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575" name="Group 106"/>
                <p:cNvGrpSpPr>
                  <a:grpSpLocks/>
                </p:cNvGrpSpPr>
                <p:nvPr/>
              </p:nvGrpSpPr>
              <p:grpSpPr bwMode="auto">
                <a:xfrm>
                  <a:off x="520" y="4168"/>
                  <a:ext cx="3093" cy="353"/>
                  <a:chOff x="520" y="4168"/>
                  <a:chExt cx="3093" cy="353"/>
                </a:xfrm>
              </p:grpSpPr>
              <p:sp>
                <p:nvSpPr>
                  <p:cNvPr id="22576" name="Rectangle 107"/>
                  <p:cNvSpPr>
                    <a:spLocks noChangeArrowheads="1"/>
                  </p:cNvSpPr>
                  <p:nvPr/>
                </p:nvSpPr>
                <p:spPr bwMode="auto">
                  <a:xfrm>
                    <a:off x="550" y="4198"/>
                    <a:ext cx="3033" cy="293"/>
                  </a:xfrm>
                  <a:prstGeom prst="rect">
                    <a:avLst/>
                  </a:prstGeom>
                  <a:solidFill>
                    <a:srgbClr val="CCFFCC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More distant lymph node involvement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577" name="Rectangle 108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4168"/>
                    <a:ext cx="3093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54" name="Group 109"/>
              <p:cNvGrpSpPr>
                <a:grpSpLocks/>
              </p:cNvGrpSpPr>
              <p:nvPr/>
            </p:nvGrpSpPr>
            <p:grpSpPr bwMode="auto">
              <a:xfrm>
                <a:off x="0" y="4581"/>
                <a:ext cx="520" cy="473"/>
                <a:chOff x="0" y="4581"/>
                <a:chExt cx="520" cy="473"/>
              </a:xfrm>
            </p:grpSpPr>
            <p:sp>
              <p:nvSpPr>
                <p:cNvPr id="22570" name="Rectangle 110"/>
                <p:cNvSpPr>
                  <a:spLocks noChangeArrowheads="1"/>
                </p:cNvSpPr>
                <p:nvPr/>
              </p:nvSpPr>
              <p:spPr bwMode="auto">
                <a:xfrm>
                  <a:off x="0" y="4581"/>
                  <a:ext cx="520" cy="473"/>
                </a:xfrm>
                <a:prstGeom prst="rect">
                  <a:avLst/>
                </a:prstGeom>
                <a:solidFill>
                  <a:srgbClr val="AA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571" name="Group 111"/>
                <p:cNvGrpSpPr>
                  <a:grpSpLocks/>
                </p:cNvGrpSpPr>
                <p:nvPr/>
              </p:nvGrpSpPr>
              <p:grpSpPr bwMode="auto">
                <a:xfrm>
                  <a:off x="0" y="4581"/>
                  <a:ext cx="520" cy="353"/>
                  <a:chOff x="0" y="4581"/>
                  <a:chExt cx="520" cy="353"/>
                </a:xfrm>
              </p:grpSpPr>
              <p:sp>
                <p:nvSpPr>
                  <p:cNvPr id="22572" name="Rectangle 112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4611"/>
                    <a:ext cx="460" cy="293"/>
                  </a:xfrm>
                  <a:prstGeom prst="rect">
                    <a:avLst/>
                  </a:prstGeom>
                  <a:solidFill>
                    <a:srgbClr val="AAF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M0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573" name="Rectangle 11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4581"/>
                    <a:ext cx="520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55" name="Group 114"/>
              <p:cNvGrpSpPr>
                <a:grpSpLocks/>
              </p:cNvGrpSpPr>
              <p:nvPr/>
            </p:nvGrpSpPr>
            <p:grpSpPr bwMode="auto">
              <a:xfrm>
                <a:off x="520" y="4581"/>
                <a:ext cx="3093" cy="473"/>
                <a:chOff x="520" y="4581"/>
                <a:chExt cx="3093" cy="473"/>
              </a:xfrm>
            </p:grpSpPr>
            <p:sp>
              <p:nvSpPr>
                <p:cNvPr id="22566" name="Rectangle 115"/>
                <p:cNvSpPr>
                  <a:spLocks noChangeArrowheads="1"/>
                </p:cNvSpPr>
                <p:nvPr/>
              </p:nvSpPr>
              <p:spPr bwMode="auto">
                <a:xfrm>
                  <a:off x="520" y="4581"/>
                  <a:ext cx="3093" cy="473"/>
                </a:xfrm>
                <a:prstGeom prst="rect">
                  <a:avLst/>
                </a:prstGeom>
                <a:solidFill>
                  <a:srgbClr val="CC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567" name="Group 116"/>
                <p:cNvGrpSpPr>
                  <a:grpSpLocks/>
                </p:cNvGrpSpPr>
                <p:nvPr/>
              </p:nvGrpSpPr>
              <p:grpSpPr bwMode="auto">
                <a:xfrm>
                  <a:off x="520" y="4581"/>
                  <a:ext cx="3093" cy="353"/>
                  <a:chOff x="520" y="4581"/>
                  <a:chExt cx="3093" cy="353"/>
                </a:xfrm>
              </p:grpSpPr>
              <p:sp>
                <p:nvSpPr>
                  <p:cNvPr id="22568" name="Rectangle 117"/>
                  <p:cNvSpPr>
                    <a:spLocks noChangeArrowheads="1"/>
                  </p:cNvSpPr>
                  <p:nvPr/>
                </p:nvSpPr>
                <p:spPr bwMode="auto">
                  <a:xfrm>
                    <a:off x="550" y="4611"/>
                    <a:ext cx="3033" cy="293"/>
                  </a:xfrm>
                  <a:prstGeom prst="rect">
                    <a:avLst/>
                  </a:prstGeom>
                  <a:solidFill>
                    <a:srgbClr val="CCF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No distant metastases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569" name="Rectangle 118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4581"/>
                    <a:ext cx="3093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56" name="Group 119"/>
              <p:cNvGrpSpPr>
                <a:grpSpLocks/>
              </p:cNvGrpSpPr>
              <p:nvPr/>
            </p:nvGrpSpPr>
            <p:grpSpPr bwMode="auto">
              <a:xfrm>
                <a:off x="0" y="4994"/>
                <a:ext cx="520" cy="473"/>
                <a:chOff x="0" y="4994"/>
                <a:chExt cx="520" cy="473"/>
              </a:xfrm>
            </p:grpSpPr>
            <p:sp>
              <p:nvSpPr>
                <p:cNvPr id="22562" name="Rectangle 120"/>
                <p:cNvSpPr>
                  <a:spLocks noChangeArrowheads="1"/>
                </p:cNvSpPr>
                <p:nvPr/>
              </p:nvSpPr>
              <p:spPr bwMode="auto">
                <a:xfrm>
                  <a:off x="0" y="4994"/>
                  <a:ext cx="520" cy="473"/>
                </a:xfrm>
                <a:prstGeom prst="rect">
                  <a:avLst/>
                </a:prstGeom>
                <a:solidFill>
                  <a:srgbClr val="AA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563" name="Group 121"/>
                <p:cNvGrpSpPr>
                  <a:grpSpLocks/>
                </p:cNvGrpSpPr>
                <p:nvPr/>
              </p:nvGrpSpPr>
              <p:grpSpPr bwMode="auto">
                <a:xfrm>
                  <a:off x="0" y="4994"/>
                  <a:ext cx="520" cy="353"/>
                  <a:chOff x="0" y="4994"/>
                  <a:chExt cx="520" cy="353"/>
                </a:xfrm>
              </p:grpSpPr>
              <p:sp>
                <p:nvSpPr>
                  <p:cNvPr id="22564" name="Rectangle 122"/>
                  <p:cNvSpPr>
                    <a:spLocks noChangeArrowheads="1"/>
                  </p:cNvSpPr>
                  <p:nvPr/>
                </p:nvSpPr>
                <p:spPr bwMode="auto">
                  <a:xfrm>
                    <a:off x="30" y="5024"/>
                    <a:ext cx="460" cy="293"/>
                  </a:xfrm>
                  <a:prstGeom prst="rect">
                    <a:avLst/>
                  </a:prstGeom>
                  <a:solidFill>
                    <a:srgbClr val="AAF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M1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565" name="Rectangle 12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4994"/>
                    <a:ext cx="520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  <p:grpSp>
            <p:nvGrpSpPr>
              <p:cNvPr id="22557" name="Group 124"/>
              <p:cNvGrpSpPr>
                <a:grpSpLocks/>
              </p:cNvGrpSpPr>
              <p:nvPr/>
            </p:nvGrpSpPr>
            <p:grpSpPr bwMode="auto">
              <a:xfrm>
                <a:off x="520" y="4994"/>
                <a:ext cx="3093" cy="473"/>
                <a:chOff x="520" y="4994"/>
                <a:chExt cx="3093" cy="473"/>
              </a:xfrm>
            </p:grpSpPr>
            <p:sp>
              <p:nvSpPr>
                <p:cNvPr id="22558" name="Rectangle 125"/>
                <p:cNvSpPr>
                  <a:spLocks noChangeArrowheads="1"/>
                </p:cNvSpPr>
                <p:nvPr/>
              </p:nvSpPr>
              <p:spPr bwMode="auto">
                <a:xfrm>
                  <a:off x="520" y="4994"/>
                  <a:ext cx="3093" cy="473"/>
                </a:xfrm>
                <a:prstGeom prst="rect">
                  <a:avLst/>
                </a:prstGeom>
                <a:solidFill>
                  <a:srgbClr val="CC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ar-SA"/>
                </a:p>
              </p:txBody>
            </p:sp>
            <p:grpSp>
              <p:nvGrpSpPr>
                <p:cNvPr id="22559" name="Group 126"/>
                <p:cNvGrpSpPr>
                  <a:grpSpLocks/>
                </p:cNvGrpSpPr>
                <p:nvPr/>
              </p:nvGrpSpPr>
              <p:grpSpPr bwMode="auto">
                <a:xfrm>
                  <a:off x="520" y="4994"/>
                  <a:ext cx="3093" cy="353"/>
                  <a:chOff x="520" y="4994"/>
                  <a:chExt cx="3093" cy="353"/>
                </a:xfrm>
              </p:grpSpPr>
              <p:sp>
                <p:nvSpPr>
                  <p:cNvPr id="22560" name="Rectangle 127"/>
                  <p:cNvSpPr>
                    <a:spLocks noChangeArrowheads="1"/>
                  </p:cNvSpPr>
                  <p:nvPr/>
                </p:nvSpPr>
                <p:spPr bwMode="auto">
                  <a:xfrm>
                    <a:off x="550" y="5024"/>
                    <a:ext cx="3033" cy="293"/>
                  </a:xfrm>
                  <a:prstGeom prst="rect">
                    <a:avLst/>
                  </a:prstGeom>
                  <a:solidFill>
                    <a:srgbClr val="CCF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r>
                      <a:rPr lang="en-US" sz="1400" b="1">
                        <a:solidFill>
                          <a:srgbClr val="000000"/>
                        </a:solidFill>
                        <a:latin typeface="Arial" pitchFamily="34" charset="0"/>
                      </a:rPr>
                      <a:t>Distant metastases present </a:t>
                    </a:r>
                    <a:endParaRPr lang="en-US" sz="1400" b="1"/>
                  </a:p>
                  <a:p>
                    <a:pPr eaLnBrk="0" hangingPunct="0"/>
                    <a:endParaRPr lang="en-US" sz="1400" b="1"/>
                  </a:p>
                </p:txBody>
              </p:sp>
              <p:sp>
                <p:nvSpPr>
                  <p:cNvPr id="22561" name="Rectangle 128"/>
                  <p:cNvSpPr>
                    <a:spLocks noChangeArrowheads="1"/>
                  </p:cNvSpPr>
                  <p:nvPr/>
                </p:nvSpPr>
                <p:spPr bwMode="auto">
                  <a:xfrm>
                    <a:off x="520" y="4994"/>
                    <a:ext cx="3093" cy="353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ar-SA"/>
                  </a:p>
                </p:txBody>
              </p:sp>
            </p:grpSp>
          </p:grpSp>
        </p:grpSp>
        <p:sp>
          <p:nvSpPr>
            <p:cNvPr id="22532" name="Rectangle 129"/>
            <p:cNvSpPr>
              <a:spLocks noChangeArrowheads="1"/>
            </p:cNvSpPr>
            <p:nvPr/>
          </p:nvSpPr>
          <p:spPr bwMode="auto">
            <a:xfrm>
              <a:off x="-3" y="-3"/>
              <a:ext cx="3619" cy="5473"/>
            </a:xfrm>
            <a:prstGeom prst="rect">
              <a:avLst/>
            </a:prstGeom>
            <a:noFill/>
            <a:ln w="11112">
              <a:solidFill>
                <a:srgbClr val="A0A0A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Laboratory Diagnosis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/>
            <a:r>
              <a:rPr lang="en-US" smtClean="0">
                <a:effectLst/>
              </a:rPr>
              <a:t>Morphologic methodes</a:t>
            </a:r>
          </a:p>
          <a:p>
            <a:pPr algn="just" eaLnBrk="1" hangingPunct="1"/>
            <a:r>
              <a:rPr lang="en-US" smtClean="0">
                <a:effectLst/>
              </a:rPr>
              <a:t>Biochemical assays</a:t>
            </a:r>
          </a:p>
          <a:p>
            <a:pPr algn="just" eaLnBrk="1" hangingPunct="1"/>
            <a:r>
              <a:rPr lang="en-US" smtClean="0">
                <a:effectLst/>
              </a:rPr>
              <a:t>Molecular diagnosis 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Genomic Instability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Familial breast cancer:</a:t>
            </a:r>
          </a:p>
          <a:p>
            <a:pPr lvl="1" eaLnBrk="1" hangingPunct="1">
              <a:defRPr/>
            </a:pPr>
            <a:r>
              <a:rPr lang="en-US" smtClean="0"/>
              <a:t>Due to mutations in BRCA1 and BRCA2 genes</a:t>
            </a:r>
          </a:p>
          <a:p>
            <a:pPr lvl="1" eaLnBrk="1" hangingPunct="1">
              <a:defRPr/>
            </a:pPr>
            <a:r>
              <a:rPr lang="en-US" smtClean="0"/>
              <a:t>These genes regulate DNA repair</a:t>
            </a:r>
          </a:p>
          <a:p>
            <a:pPr lvl="1" eaLnBrk="1" hangingPunct="1">
              <a:defRPr/>
            </a:pPr>
            <a:r>
              <a:rPr lang="en-US" smtClean="0"/>
              <a:t>Account for 80% of familial breast cancer</a:t>
            </a:r>
          </a:p>
          <a:p>
            <a:pPr lvl="1" eaLnBrk="1" hangingPunct="1">
              <a:defRPr/>
            </a:pPr>
            <a:r>
              <a:rPr lang="en-US" smtClean="0"/>
              <a:t>They are also involved in other malignancies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CDCDFF"/>
                </a:solidFill>
              </a:rPr>
              <a:t>Laboratory Diagnosis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smtClean="0"/>
              <a:t>Microscopic Tissue Diagnosis</a:t>
            </a:r>
          </a:p>
          <a:p>
            <a:pPr lvl="1" algn="just" eaLnBrk="1" hangingPunct="1">
              <a:defRPr/>
            </a:pPr>
            <a:r>
              <a:rPr lang="en-US" sz="2400" smtClean="0">
                <a:effectLst/>
              </a:rPr>
              <a:t>the gold standard of cancer diagnosis</a:t>
            </a:r>
            <a:r>
              <a:rPr lang="en-US" sz="2400" b="1" smtClean="0">
                <a:latin typeface="Monotype Corsiva" pitchFamily="66" charset="0"/>
              </a:rPr>
              <a:t>.</a:t>
            </a:r>
          </a:p>
          <a:p>
            <a:pPr lvl="1" algn="just" eaLnBrk="1" hangingPunct="1">
              <a:defRPr/>
            </a:pPr>
            <a:r>
              <a:rPr lang="en-US" sz="2400" smtClean="0">
                <a:effectLst/>
              </a:rPr>
              <a:t>Several sampling approaches are available:</a:t>
            </a:r>
          </a:p>
          <a:p>
            <a:pPr lvl="2" algn="just" eaLnBrk="1" hangingPunct="1">
              <a:defRPr/>
            </a:pPr>
            <a:r>
              <a:rPr lang="en-US" smtClean="0">
                <a:effectLst/>
              </a:rPr>
              <a:t>Excision or biopsy</a:t>
            </a:r>
          </a:p>
          <a:p>
            <a:pPr lvl="3" algn="just" eaLnBrk="1" hangingPunct="1">
              <a:defRPr/>
            </a:pPr>
            <a:r>
              <a:rPr lang="en-US" smtClean="0">
                <a:effectLst/>
              </a:rPr>
              <a:t>Frozen section</a:t>
            </a:r>
          </a:p>
          <a:p>
            <a:pPr lvl="2" algn="just" eaLnBrk="1" hangingPunct="1">
              <a:defRPr/>
            </a:pPr>
            <a:r>
              <a:rPr lang="en-US" smtClean="0">
                <a:effectLst/>
              </a:rPr>
              <a:t>fine-needle aspiration</a:t>
            </a:r>
          </a:p>
          <a:p>
            <a:pPr lvl="2" algn="just" eaLnBrk="1" hangingPunct="1">
              <a:defRPr/>
            </a:pPr>
            <a:r>
              <a:rPr lang="en-US" smtClean="0">
                <a:effectLst/>
              </a:rPr>
              <a:t>Cytologic smears</a:t>
            </a:r>
          </a:p>
          <a:p>
            <a:pPr lvl="2" algn="just" eaLnBrk="1" hangingPunct="1">
              <a:buFont typeface="Wingdings" pitchFamily="2" charset="2"/>
              <a:buNone/>
              <a:defRPr/>
            </a:pPr>
            <a:r>
              <a:rPr lang="en-US" smtClean="0">
                <a:effectLst/>
              </a:rPr>
              <a:t> </a:t>
            </a:r>
          </a:p>
          <a:p>
            <a:pPr lvl="1" algn="just" eaLnBrk="1" hangingPunct="1">
              <a:defRPr/>
            </a:pPr>
            <a:endParaRPr lang="en-US" sz="2400" smtClean="0">
              <a:effectLst/>
            </a:endParaRPr>
          </a:p>
          <a:p>
            <a:pPr lvl="1" eaLnBrk="1" hangingPunct="1">
              <a:defRPr/>
            </a:pPr>
            <a:endParaRPr lang="en-US" smtClean="0"/>
          </a:p>
          <a:p>
            <a:pPr eaLnBrk="1" hangingPunct="1"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156325"/>
            <a:ext cx="7467600" cy="701675"/>
          </a:xfrm>
        </p:spPr>
        <p:txBody>
          <a:bodyPr/>
          <a:lstStyle/>
          <a:p>
            <a:pPr eaLnBrk="1" hangingPunct="1">
              <a:defRPr/>
            </a:pPr>
            <a:endParaRPr lang="en-US" sz="4000" u="sng" smtClean="0"/>
          </a:p>
        </p:txBody>
      </p:sp>
      <p:pic>
        <p:nvPicPr>
          <p:cNvPr id="25603" name="Picture 3" descr="G:\Cotran\Images\CH08\f00800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372600" cy="6913563"/>
          </a:xfrm>
        </p:spPr>
      </p:pic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4646613" y="6278563"/>
            <a:ext cx="44973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Arial Black" pitchFamily="34" charset="0"/>
              </a:rPr>
              <a:t>Histologic methods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G:\Cotran\Images\CH08\f0080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0" y="6580188"/>
            <a:ext cx="13811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 b="1">
                <a:latin typeface="Arial" pitchFamily="34" charset="0"/>
              </a:rPr>
              <a:t>Slide 8.56</a:t>
            </a:r>
            <a:endParaRPr lang="en-US" sz="1200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5181600" y="6019800"/>
            <a:ext cx="3330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u="sng">
                <a:latin typeface="Arial" pitchFamily="34" charset="0"/>
              </a:rPr>
              <a:t>cytologic methods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G:\Cotran\Images\CH08\f0080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5043488" y="6338888"/>
            <a:ext cx="41005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latin typeface="Arial" pitchFamily="34" charset="0"/>
              </a:rPr>
              <a:t>Immunohistochemistry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CDCDFF"/>
                </a:solidFill>
              </a:rPr>
              <a:t>Laboratory Diagnosis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smtClean="0"/>
              <a:t>Biochemical assays</a:t>
            </a:r>
            <a:r>
              <a:rPr lang="en-US" smtClean="0"/>
              <a:t>:</a:t>
            </a:r>
          </a:p>
          <a:p>
            <a:pPr algn="just" eaLnBrk="1" hangingPunct="1">
              <a:defRPr/>
            </a:pPr>
            <a:r>
              <a:rPr lang="en-US" sz="2800" smtClean="0">
                <a:effectLst/>
              </a:rPr>
              <a:t>Useful for measuring the levels of tumor associated enzymes, hormones, and tumor markers in serum.</a:t>
            </a:r>
          </a:p>
          <a:p>
            <a:pPr algn="just" eaLnBrk="1" hangingPunct="1">
              <a:defRPr/>
            </a:pPr>
            <a:r>
              <a:rPr lang="en-US" sz="2800" smtClean="0">
                <a:effectLst/>
              </a:rPr>
              <a:t>Useful in determining the effectiveness of therapy and detection of recurrences after excision</a:t>
            </a:r>
          </a:p>
          <a:p>
            <a:pPr algn="just" eaLnBrk="1" hangingPunct="1">
              <a:defRPr/>
            </a:pPr>
            <a:r>
              <a:rPr lang="en-US" sz="2800" smtClean="0">
                <a:effectLst/>
              </a:rPr>
              <a:t>Elevated levels may not be diagnostic of cancer (PSA).</a:t>
            </a:r>
          </a:p>
          <a:p>
            <a:pPr algn="just" eaLnBrk="1" hangingPunct="1">
              <a:defRPr/>
            </a:pPr>
            <a:r>
              <a:rPr lang="en-US" sz="2800" smtClean="0">
                <a:effectLst/>
              </a:rPr>
              <a:t>Only few tumor markers are proved to be clinically useful, example CEA and </a:t>
            </a:r>
            <a:r>
              <a:rPr lang="el-GR" sz="2800" smtClean="0">
                <a:effectLst/>
              </a:rPr>
              <a:t>α</a:t>
            </a:r>
            <a:r>
              <a:rPr lang="en-US" sz="2800" smtClean="0">
                <a:effectLst/>
              </a:rPr>
              <a:t>- fetoprotein.</a:t>
            </a:r>
          </a:p>
          <a:p>
            <a:pPr lvl="1" eaLnBrk="1" hangingPunct="1">
              <a:defRPr/>
            </a:pPr>
            <a:endParaRPr lang="en-US" smtClean="0">
              <a:effectLst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sz="280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2958" y="0"/>
            <a:ext cx="7010401" cy="58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CDCDFF"/>
                </a:solidFill>
              </a:rPr>
              <a:t>Laboratory Diagnosis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/>
              <a:t>Molecular diagnosis</a:t>
            </a:r>
          </a:p>
          <a:p>
            <a:pPr algn="just" eaLnBrk="1" hangingPunct="1">
              <a:defRPr/>
            </a:pPr>
            <a:r>
              <a:rPr lang="en-US" sz="2800" dirty="0" smtClean="0">
                <a:effectLst/>
              </a:rPr>
              <a:t>Polymerase chain reaction (PCR)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en-US" sz="2800" dirty="0" smtClean="0">
                <a:effectLst/>
              </a:rPr>
              <a:t>    example: detection of BCR-ABL transcripts in chronic myeloid leukemia.</a:t>
            </a:r>
          </a:p>
          <a:p>
            <a:pPr algn="just" eaLnBrk="1" hangingPunct="1">
              <a:defRPr/>
            </a:pPr>
            <a:r>
              <a:rPr lang="en-US" sz="2800" dirty="0" smtClean="0">
                <a:effectLst/>
              </a:rPr>
              <a:t>Fluorescent in situ hybridization (fish)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en-US" sz="2800" dirty="0" smtClean="0">
                <a:effectLst/>
              </a:rPr>
              <a:t>    it is useful for detecting chromosomes translocation characteristic of many tumors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en-US" sz="2800" dirty="0" smtClean="0">
                <a:effectLst/>
              </a:rPr>
              <a:t>Both PCR and Fish can show amplification of </a:t>
            </a:r>
            <a:r>
              <a:rPr lang="en-US" sz="2800" dirty="0" err="1" smtClean="0">
                <a:effectLst/>
              </a:rPr>
              <a:t>oncogenes</a:t>
            </a:r>
            <a:r>
              <a:rPr lang="en-US" sz="2800" dirty="0" smtClean="0">
                <a:effectLst/>
              </a:rPr>
              <a:t> (HER2 and N-MYC)</a:t>
            </a:r>
          </a:p>
          <a:p>
            <a:pPr lvl="1" eaLnBrk="1" hangingPunct="1">
              <a:defRPr/>
            </a:pPr>
            <a:endParaRPr lang="en-US" dirty="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4714875" y="500063"/>
            <a:ext cx="3748088" cy="610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7" name="Rectangle 3"/>
          <p:cNvSpPr>
            <a:spLocks noChangeArrowheads="1"/>
          </p:cNvSpPr>
          <p:nvPr/>
        </p:nvSpPr>
        <p:spPr bwMode="auto">
          <a:xfrm>
            <a:off x="228600" y="381000"/>
            <a:ext cx="4083050" cy="579438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 u="sng" dirty="0">
                <a:solidFill>
                  <a:schemeClr val="bg2">
                    <a:lumMod val="90000"/>
                    <a:lumOff val="10000"/>
                  </a:schemeClr>
                </a:solidFill>
                <a:latin typeface="Arial" pitchFamily="34" charset="0"/>
                <a:cs typeface="Arial" charset="0"/>
              </a:rPr>
              <a:t>Molecular diagnosis</a:t>
            </a:r>
          </a:p>
        </p:txBody>
      </p:sp>
      <p:sp>
        <p:nvSpPr>
          <p:cNvPr id="180228" name="Text Box 4"/>
          <p:cNvSpPr txBox="1">
            <a:spLocks noChangeArrowheads="1"/>
          </p:cNvSpPr>
          <p:nvPr/>
        </p:nvSpPr>
        <p:spPr bwMode="auto">
          <a:xfrm>
            <a:off x="304800" y="1138237"/>
            <a:ext cx="3825875" cy="5262563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400" dirty="0">
                <a:solidFill>
                  <a:schemeClr val="bg2">
                    <a:lumMod val="90000"/>
                    <a:lumOff val="10000"/>
                  </a:schemeClr>
                </a:solidFill>
                <a:cs typeface="Arial" charset="0"/>
              </a:rPr>
              <a:t>DNA microarray analysis</a:t>
            </a:r>
          </a:p>
          <a:p>
            <a:pPr>
              <a:buFontTx/>
              <a:buChar char="•"/>
              <a:defRPr/>
            </a:pPr>
            <a:r>
              <a:rPr lang="en-US" sz="2400" dirty="0">
                <a:solidFill>
                  <a:schemeClr val="bg2">
                    <a:lumMod val="90000"/>
                    <a:lumOff val="10000"/>
                  </a:schemeClr>
                </a:solidFill>
                <a:cs typeface="Arial" charset="0"/>
              </a:rPr>
              <a:t>  Expression of thousands of </a:t>
            </a:r>
          </a:p>
          <a:p>
            <a:pPr>
              <a:defRPr/>
            </a:pPr>
            <a:r>
              <a:rPr lang="en-US" sz="2400" dirty="0">
                <a:solidFill>
                  <a:schemeClr val="bg2">
                    <a:lumMod val="90000"/>
                    <a:lumOff val="10000"/>
                  </a:schemeClr>
                </a:solidFill>
                <a:cs typeface="Arial" charset="0"/>
              </a:rPr>
              <a:t>genes are studied. </a:t>
            </a:r>
          </a:p>
          <a:p>
            <a:pPr>
              <a:buFontTx/>
              <a:buChar char="•"/>
              <a:defRPr/>
            </a:pPr>
            <a:r>
              <a:rPr lang="en-US" sz="2400" dirty="0">
                <a:solidFill>
                  <a:schemeClr val="bg2">
                    <a:lumMod val="90000"/>
                    <a:lumOff val="10000"/>
                  </a:schemeClr>
                </a:solidFill>
                <a:cs typeface="Arial" charset="0"/>
              </a:rPr>
              <a:t>  Different tissue has different pattern of gene expression.</a:t>
            </a:r>
          </a:p>
          <a:p>
            <a:pPr>
              <a:buFontTx/>
              <a:buChar char="•"/>
              <a:defRPr/>
            </a:pPr>
            <a:r>
              <a:rPr lang="en-US" sz="2400" dirty="0">
                <a:solidFill>
                  <a:schemeClr val="bg2">
                    <a:lumMod val="90000"/>
                    <a:lumOff val="10000"/>
                  </a:schemeClr>
                </a:solidFill>
                <a:cs typeface="Arial" charset="0"/>
              </a:rPr>
              <a:t>  Powerful tool useful for         </a:t>
            </a:r>
            <a:r>
              <a:rPr lang="en-US" sz="2400" dirty="0" err="1">
                <a:solidFill>
                  <a:schemeClr val="bg2">
                    <a:lumMod val="90000"/>
                    <a:lumOff val="10000"/>
                  </a:schemeClr>
                </a:solidFill>
                <a:cs typeface="Arial" charset="0"/>
              </a:rPr>
              <a:t>subcategorization</a:t>
            </a:r>
            <a:r>
              <a:rPr lang="en-US" sz="2400" dirty="0">
                <a:solidFill>
                  <a:schemeClr val="bg2">
                    <a:lumMod val="90000"/>
                    <a:lumOff val="10000"/>
                  </a:schemeClr>
                </a:solidFill>
                <a:cs typeface="Arial" charset="0"/>
              </a:rPr>
              <a:t> of disease e.g. Lymphoma</a:t>
            </a:r>
          </a:p>
          <a:p>
            <a:pPr>
              <a:defRPr/>
            </a:pPr>
            <a:r>
              <a:rPr lang="en-US" sz="2400" dirty="0">
                <a:solidFill>
                  <a:schemeClr val="bg2">
                    <a:lumMod val="90000"/>
                    <a:lumOff val="10000"/>
                  </a:schemeClr>
                </a:solidFill>
                <a:cs typeface="Arial" charset="0"/>
              </a:rPr>
              <a:t>- confirmation of morphologic diagnosis</a:t>
            </a:r>
          </a:p>
          <a:p>
            <a:pPr>
              <a:defRPr/>
            </a:pPr>
            <a:r>
              <a:rPr lang="en-US" sz="2400" dirty="0">
                <a:solidFill>
                  <a:schemeClr val="bg2">
                    <a:lumMod val="90000"/>
                    <a:lumOff val="10000"/>
                  </a:schemeClr>
                </a:solidFill>
                <a:cs typeface="Arial" charset="0"/>
              </a:rPr>
              <a:t>- illustration of genes involved in certain disease and possible therapy.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202869"/>
            <a:ext cx="4648200" cy="5683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762000"/>
            <a:ext cx="770572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Molecular Basis of multistep Carcinogenesis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Cancer results from accumulation of multiple mutations</a:t>
            </a:r>
          </a:p>
          <a:p>
            <a:pPr eaLnBrk="1" hangingPunct="1">
              <a:defRPr/>
            </a:pPr>
            <a:r>
              <a:rPr lang="en-US" smtClean="0"/>
              <a:t>All cancers have multiple genetic alterations, involving activation of several oncogenes and loss of two or more tumor suppressor genes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Molecular Basis of multistep Carcinogenesis</a:t>
            </a:r>
          </a:p>
        </p:txBody>
      </p:sp>
      <p:pic>
        <p:nvPicPr>
          <p:cNvPr id="70659" name="Picture 4" descr="f00803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71600" y="1676400"/>
            <a:ext cx="6553200" cy="4724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Tumor progression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Many tumors become more aggressive and acquire greater malignant potential…this is called “ tumor progression” …not increase in size!!</a:t>
            </a:r>
          </a:p>
          <a:p>
            <a:pPr eaLnBrk="1" hangingPunct="1">
              <a:defRPr/>
            </a:pPr>
            <a:r>
              <a:rPr lang="en-US" smtClean="0"/>
              <a:t>By the time, the tumor become clinically evident, their constituent cells are extremely heterogeneous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groth diag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457200"/>
            <a:ext cx="6951663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Karyotypic Changes in Tumors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Translocations: </a:t>
            </a:r>
          </a:p>
          <a:p>
            <a:pPr lvl="1" eaLnBrk="1" hangingPunct="1">
              <a:defRPr/>
            </a:pPr>
            <a:r>
              <a:rPr lang="en-US" dirty="0" smtClean="0"/>
              <a:t>In CML : t(9,22) …” Philadelphia chromosome”</a:t>
            </a:r>
          </a:p>
          <a:p>
            <a:pPr lvl="1" eaLnBrk="1" hangingPunct="1">
              <a:defRPr/>
            </a:pPr>
            <a:r>
              <a:rPr lang="en-US" dirty="0" smtClean="0"/>
              <a:t>In </a:t>
            </a:r>
            <a:r>
              <a:rPr lang="en-US" dirty="0" err="1" smtClean="0"/>
              <a:t>Burkitt</a:t>
            </a:r>
            <a:r>
              <a:rPr lang="en-US" dirty="0" smtClean="0"/>
              <a:t> Lymphoma : t(8,14)</a:t>
            </a:r>
          </a:p>
          <a:p>
            <a:pPr lvl="1" eaLnBrk="1" hangingPunct="1">
              <a:defRPr/>
            </a:pPr>
            <a:r>
              <a:rPr lang="en-US" dirty="0" smtClean="0"/>
              <a:t>In Follicular Lymphoma : t(14,18)</a:t>
            </a:r>
          </a:p>
          <a:p>
            <a:pPr eaLnBrk="1" hangingPunct="1">
              <a:defRPr/>
            </a:pPr>
            <a:r>
              <a:rPr lang="en-US" dirty="0" smtClean="0"/>
              <a:t>Deletions</a:t>
            </a:r>
          </a:p>
          <a:p>
            <a:pPr eaLnBrk="1" hangingPunct="1">
              <a:defRPr/>
            </a:pPr>
            <a:r>
              <a:rPr lang="en-US" dirty="0" smtClean="0"/>
              <a:t>Gene amplification:</a:t>
            </a:r>
          </a:p>
          <a:p>
            <a:pPr lvl="1" eaLnBrk="1" hangingPunct="1">
              <a:defRPr/>
            </a:pPr>
            <a:r>
              <a:rPr lang="en-US" dirty="0" smtClean="0"/>
              <a:t>Breast cancer : HER-2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f0080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81001"/>
            <a:ext cx="4054874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Picture 2" descr="G:\Cotran\Images\CH08\f0080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381000"/>
            <a:ext cx="43434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6" name="Rectangle 3"/>
          <p:cNvSpPr>
            <a:spLocks noChangeArrowheads="1"/>
          </p:cNvSpPr>
          <p:nvPr/>
        </p:nvSpPr>
        <p:spPr bwMode="auto">
          <a:xfrm>
            <a:off x="1447800" y="0"/>
            <a:ext cx="14890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Translocations</a:t>
            </a:r>
            <a:endParaRPr lang="ar-SA"/>
          </a:p>
        </p:txBody>
      </p:sp>
      <p:sp>
        <p:nvSpPr>
          <p:cNvPr id="74757" name="Rectangle 4"/>
          <p:cNvSpPr>
            <a:spLocks noChangeArrowheads="1"/>
          </p:cNvSpPr>
          <p:nvPr/>
        </p:nvSpPr>
        <p:spPr bwMode="auto">
          <a:xfrm>
            <a:off x="5943600" y="0"/>
            <a:ext cx="1897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Gene amplification</a:t>
            </a:r>
            <a:endParaRPr lang="ar-SA"/>
          </a:p>
        </p:txBody>
      </p:sp>
      <p:pic>
        <p:nvPicPr>
          <p:cNvPr id="69636" name="Picture 4" descr="http://upload.wikimedia.org/wikipedia/commons/5/5f/Deletion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8800" y="3650876"/>
            <a:ext cx="2057400" cy="3207124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</p:spPr>
      </p:pic>
      <p:pic>
        <p:nvPicPr>
          <p:cNvPr id="50177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3567112"/>
            <a:ext cx="4089647" cy="329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953000" y="4343400"/>
            <a:ext cx="899605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r>
              <a:rPr lang="en-US" dirty="0" smtClean="0"/>
              <a:t>deletion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1214</TotalTime>
  <Words>1319</Words>
  <Application>Microsoft Office PowerPoint</Application>
  <PresentationFormat>On-screen Show (4:3)</PresentationFormat>
  <Paragraphs>278</Paragraphs>
  <Slides>39</Slides>
  <Notes>20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2" baseType="lpstr">
      <vt:lpstr>Stream</vt:lpstr>
      <vt:lpstr>Custom Design</vt:lpstr>
      <vt:lpstr>Photo Editor Photo</vt:lpstr>
      <vt:lpstr>Carcinogenesis</vt:lpstr>
      <vt:lpstr>Genomic Instability</vt:lpstr>
      <vt:lpstr>Genomic Instability</vt:lpstr>
      <vt:lpstr>Molecular Basis of multistep Carcinogenesis</vt:lpstr>
      <vt:lpstr>Molecular Basis of multistep Carcinogenesis</vt:lpstr>
      <vt:lpstr>Tumor progression</vt:lpstr>
      <vt:lpstr>Slide 7</vt:lpstr>
      <vt:lpstr>Karyotypic Changes in Tumors</vt:lpstr>
      <vt:lpstr>Slide 9</vt:lpstr>
      <vt:lpstr>NEOPLASIA Lecture 5</vt:lpstr>
      <vt:lpstr>Objectives</vt:lpstr>
      <vt:lpstr>Host defense</vt:lpstr>
      <vt:lpstr>Host defense</vt:lpstr>
      <vt:lpstr>Host defense</vt:lpstr>
      <vt:lpstr>Clinical features</vt:lpstr>
      <vt:lpstr>Slide 16</vt:lpstr>
      <vt:lpstr>EFFECT OF A TUMOR ON THE HOST</vt:lpstr>
      <vt:lpstr>Clinical features</vt:lpstr>
      <vt:lpstr>Clinical features</vt:lpstr>
      <vt:lpstr>Clinical features</vt:lpstr>
      <vt:lpstr>Clinical features</vt:lpstr>
      <vt:lpstr>Slide 22</vt:lpstr>
      <vt:lpstr>Clinical Features</vt:lpstr>
      <vt:lpstr>Slide 24</vt:lpstr>
      <vt:lpstr> </vt:lpstr>
      <vt:lpstr>Clinical Staging</vt:lpstr>
      <vt:lpstr>Slide 27</vt:lpstr>
      <vt:lpstr>Slide 28</vt:lpstr>
      <vt:lpstr>Laboratory Diagnosis</vt:lpstr>
      <vt:lpstr>Laboratory Diagnosis</vt:lpstr>
      <vt:lpstr>Slide 31</vt:lpstr>
      <vt:lpstr>Slide 32</vt:lpstr>
      <vt:lpstr>Slide 33</vt:lpstr>
      <vt:lpstr>Laboratory Diagnosis</vt:lpstr>
      <vt:lpstr>Slide 35</vt:lpstr>
      <vt:lpstr>Laboratory Diagnosis</vt:lpstr>
      <vt:lpstr>Slide 37</vt:lpstr>
      <vt:lpstr>Slide 38</vt:lpstr>
      <vt:lpstr>Slide 39</vt:lpstr>
    </vt:vector>
  </TitlesOfParts>
  <Company>K.K.H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CARCINOGENESIS</dc:title>
  <dc:creator>K.K.H</dc:creator>
  <cp:lastModifiedBy>Dr.Maha</cp:lastModifiedBy>
  <cp:revision>30</cp:revision>
  <dcterms:created xsi:type="dcterms:W3CDTF">2004-12-04T04:24:30Z</dcterms:created>
  <dcterms:modified xsi:type="dcterms:W3CDTF">2014-11-11T06:37:11Z</dcterms:modified>
</cp:coreProperties>
</file>