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0"/>
  </p:notesMasterIdLst>
  <p:sldIdLst>
    <p:sldId id="257" r:id="rId2"/>
    <p:sldId id="258" r:id="rId3"/>
    <p:sldId id="259" r:id="rId4"/>
    <p:sldId id="260" r:id="rId5"/>
    <p:sldId id="261" r:id="rId6"/>
    <p:sldId id="262" r:id="rId7"/>
    <p:sldId id="263" r:id="rId8"/>
    <p:sldId id="293" r:id="rId9"/>
    <p:sldId id="264" r:id="rId10"/>
    <p:sldId id="290" r:id="rId11"/>
    <p:sldId id="266" r:id="rId12"/>
    <p:sldId id="267" r:id="rId13"/>
    <p:sldId id="268" r:id="rId14"/>
    <p:sldId id="269" r:id="rId15"/>
    <p:sldId id="270" r:id="rId16"/>
    <p:sldId id="291" r:id="rId17"/>
    <p:sldId id="271" r:id="rId18"/>
    <p:sldId id="272" r:id="rId19"/>
    <p:sldId id="273" r:id="rId20"/>
    <p:sldId id="274" r:id="rId21"/>
    <p:sldId id="275" r:id="rId22"/>
    <p:sldId id="276" r:id="rId23"/>
    <p:sldId id="277" r:id="rId24"/>
    <p:sldId id="278" r:id="rId25"/>
    <p:sldId id="294" r:id="rId26"/>
    <p:sldId id="279" r:id="rId27"/>
    <p:sldId id="292" r:id="rId28"/>
    <p:sldId id="280" r:id="rId29"/>
    <p:sldId id="281" r:id="rId30"/>
    <p:sldId id="295" r:id="rId31"/>
    <p:sldId id="282" r:id="rId32"/>
    <p:sldId id="283" r:id="rId33"/>
    <p:sldId id="284" r:id="rId34"/>
    <p:sldId id="285" r:id="rId35"/>
    <p:sldId id="286" r:id="rId36"/>
    <p:sldId id="287" r:id="rId37"/>
    <p:sldId id="288" r:id="rId38"/>
    <p:sldId id="289" r:id="rId3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10" d="100"/>
          <a:sy n="110" d="100"/>
        </p:scale>
        <p:origin x="114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78"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2D504-F5DE-4E73-BE91-1D3BDB6143A3}" type="doc">
      <dgm:prSet loTypeId="urn:microsoft.com/office/officeart/2005/8/layout/vList2" loCatId="list" qsTypeId="urn:microsoft.com/office/officeart/2005/8/quickstyle/3d7" qsCatId="3D" csTypeId="urn:microsoft.com/office/officeart/2005/8/colors/colorful1#1" csCatId="colorful" phldr="1"/>
      <dgm:spPr/>
      <dgm:t>
        <a:bodyPr/>
        <a:lstStyle/>
        <a:p>
          <a:endParaRPr lang="en-US"/>
        </a:p>
      </dgm:t>
    </dgm:pt>
    <dgm:pt modelId="{03A91421-6FB2-4D21-8A0B-E53C163C1A2F}">
      <dgm:prSet phldrT="[Text]"/>
      <dgm:spPr/>
      <dgm:t>
        <a:bodyPr/>
        <a:lstStyle/>
        <a:p>
          <a:pPr algn="ctr"/>
          <a:r>
            <a:rPr lang="en-US" dirty="0" smtClean="0"/>
            <a:t>Acute inflammation</a:t>
          </a:r>
          <a:endParaRPr lang="en-US" dirty="0"/>
        </a:p>
      </dgm:t>
    </dgm:pt>
    <dgm:pt modelId="{11FB31E8-0A9A-4CE1-8818-9EC1C14FE9CE}" type="parTrans" cxnId="{47F9D119-162E-4773-BB3A-AFB669335E3A}">
      <dgm:prSet/>
      <dgm:spPr/>
      <dgm:t>
        <a:bodyPr/>
        <a:lstStyle/>
        <a:p>
          <a:endParaRPr lang="en-US"/>
        </a:p>
      </dgm:t>
    </dgm:pt>
    <dgm:pt modelId="{79023571-20B2-411E-8BC3-554949331F42}" type="sibTrans" cxnId="{47F9D119-162E-4773-BB3A-AFB669335E3A}">
      <dgm:prSet/>
      <dgm:spPr/>
      <dgm:t>
        <a:bodyPr/>
        <a:lstStyle/>
        <a:p>
          <a:endParaRPr lang="en-US"/>
        </a:p>
      </dgm:t>
    </dgm:pt>
    <dgm:pt modelId="{DFBD992A-D045-4FEC-9B63-5FC0134D6F33}">
      <dgm:prSet phldrT="[Text]"/>
      <dgm:spPr/>
      <dgm:t>
        <a:bodyPr/>
        <a:lstStyle/>
        <a:p>
          <a:pPr algn="ctr"/>
          <a:r>
            <a:rPr lang="en-US" dirty="0" smtClean="0"/>
            <a:t>Chronic Inflammation</a:t>
          </a:r>
          <a:endParaRPr lang="en-US" dirty="0"/>
        </a:p>
      </dgm:t>
    </dgm:pt>
    <dgm:pt modelId="{F02750C3-7A6C-4360-8946-8EAFCC9FADB3}" type="parTrans" cxnId="{5FDEDC85-088D-4D8B-8166-F77010BE61AD}">
      <dgm:prSet/>
      <dgm:spPr/>
      <dgm:t>
        <a:bodyPr/>
        <a:lstStyle/>
        <a:p>
          <a:endParaRPr lang="en-US"/>
        </a:p>
      </dgm:t>
    </dgm:pt>
    <dgm:pt modelId="{47EB5CAA-62BA-4E77-99A0-6729ADBF8519}" type="sibTrans" cxnId="{5FDEDC85-088D-4D8B-8166-F77010BE61AD}">
      <dgm:prSet/>
      <dgm:spPr/>
      <dgm:t>
        <a:bodyPr/>
        <a:lstStyle/>
        <a:p>
          <a:endParaRPr lang="en-US"/>
        </a:p>
      </dgm:t>
    </dgm:pt>
    <dgm:pt modelId="{B6A0E417-3FDB-4137-B84C-41D733348B0C}" type="pres">
      <dgm:prSet presAssocID="{D0C2D504-F5DE-4E73-BE91-1D3BDB6143A3}" presName="linear" presStyleCnt="0">
        <dgm:presLayoutVars>
          <dgm:animLvl val="lvl"/>
          <dgm:resizeHandles val="exact"/>
        </dgm:presLayoutVars>
      </dgm:prSet>
      <dgm:spPr/>
      <dgm:t>
        <a:bodyPr/>
        <a:lstStyle/>
        <a:p>
          <a:endParaRPr lang="en-US"/>
        </a:p>
      </dgm:t>
    </dgm:pt>
    <dgm:pt modelId="{28A604DF-DC09-47A3-B148-EE9BB8635B16}" type="pres">
      <dgm:prSet presAssocID="{03A91421-6FB2-4D21-8A0B-E53C163C1A2F}" presName="parentText" presStyleLbl="node1" presStyleIdx="0" presStyleCnt="2">
        <dgm:presLayoutVars>
          <dgm:chMax val="0"/>
          <dgm:bulletEnabled val="1"/>
        </dgm:presLayoutVars>
      </dgm:prSet>
      <dgm:spPr/>
      <dgm:t>
        <a:bodyPr/>
        <a:lstStyle/>
        <a:p>
          <a:endParaRPr lang="en-US"/>
        </a:p>
      </dgm:t>
    </dgm:pt>
    <dgm:pt modelId="{439A137B-6EBE-4D89-94E6-97F5D43AEFDC}" type="pres">
      <dgm:prSet presAssocID="{79023571-20B2-411E-8BC3-554949331F42}" presName="spacer" presStyleCnt="0"/>
      <dgm:spPr/>
    </dgm:pt>
    <dgm:pt modelId="{707547EC-42CB-4404-BD27-94E6185ACD66}" type="pres">
      <dgm:prSet presAssocID="{DFBD992A-D045-4FEC-9B63-5FC0134D6F33}" presName="parentText" presStyleLbl="node1" presStyleIdx="1" presStyleCnt="2">
        <dgm:presLayoutVars>
          <dgm:chMax val="0"/>
          <dgm:bulletEnabled val="1"/>
        </dgm:presLayoutVars>
      </dgm:prSet>
      <dgm:spPr/>
      <dgm:t>
        <a:bodyPr/>
        <a:lstStyle/>
        <a:p>
          <a:endParaRPr lang="en-US"/>
        </a:p>
      </dgm:t>
    </dgm:pt>
  </dgm:ptLst>
  <dgm:cxnLst>
    <dgm:cxn modelId="{D9FA87EA-E092-49EC-9514-34A6808CB51D}" type="presOf" srcId="{03A91421-6FB2-4D21-8A0B-E53C163C1A2F}" destId="{28A604DF-DC09-47A3-B148-EE9BB8635B16}" srcOrd="0" destOrd="0" presId="urn:microsoft.com/office/officeart/2005/8/layout/vList2"/>
    <dgm:cxn modelId="{BEA51ACB-A3FF-40A5-9128-125F55431F05}" type="presOf" srcId="{DFBD992A-D045-4FEC-9B63-5FC0134D6F33}" destId="{707547EC-42CB-4404-BD27-94E6185ACD66}" srcOrd="0" destOrd="0" presId="urn:microsoft.com/office/officeart/2005/8/layout/vList2"/>
    <dgm:cxn modelId="{47F9D119-162E-4773-BB3A-AFB669335E3A}" srcId="{D0C2D504-F5DE-4E73-BE91-1D3BDB6143A3}" destId="{03A91421-6FB2-4D21-8A0B-E53C163C1A2F}" srcOrd="0" destOrd="0" parTransId="{11FB31E8-0A9A-4CE1-8818-9EC1C14FE9CE}" sibTransId="{79023571-20B2-411E-8BC3-554949331F42}"/>
    <dgm:cxn modelId="{E7822C87-4F3C-43C6-A1EF-08E9163721B4}" type="presOf" srcId="{D0C2D504-F5DE-4E73-BE91-1D3BDB6143A3}" destId="{B6A0E417-3FDB-4137-B84C-41D733348B0C}" srcOrd="0" destOrd="0" presId="urn:microsoft.com/office/officeart/2005/8/layout/vList2"/>
    <dgm:cxn modelId="{5FDEDC85-088D-4D8B-8166-F77010BE61AD}" srcId="{D0C2D504-F5DE-4E73-BE91-1D3BDB6143A3}" destId="{DFBD992A-D045-4FEC-9B63-5FC0134D6F33}" srcOrd="1" destOrd="0" parTransId="{F02750C3-7A6C-4360-8946-8EAFCC9FADB3}" sibTransId="{47EB5CAA-62BA-4E77-99A0-6729ADBF8519}"/>
    <dgm:cxn modelId="{2FEEFA61-7AAD-47C8-9136-DAB20F6C1A88}" type="presParOf" srcId="{B6A0E417-3FDB-4137-B84C-41D733348B0C}" destId="{28A604DF-DC09-47A3-B148-EE9BB8635B16}" srcOrd="0" destOrd="0" presId="urn:microsoft.com/office/officeart/2005/8/layout/vList2"/>
    <dgm:cxn modelId="{01099B74-CA73-4438-BEDB-1F0580495BAB}" type="presParOf" srcId="{B6A0E417-3FDB-4137-B84C-41D733348B0C}" destId="{439A137B-6EBE-4D89-94E6-97F5D43AEFDC}" srcOrd="1" destOrd="0" presId="urn:microsoft.com/office/officeart/2005/8/layout/vList2"/>
    <dgm:cxn modelId="{DF5FBA6E-12E7-4046-8C57-66C1458A1EAD}" type="presParOf" srcId="{B6A0E417-3FDB-4137-B84C-41D733348B0C}" destId="{707547EC-42CB-4404-BD27-94E6185ACD6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604DF-DC09-47A3-B148-EE9BB8635B16}">
      <dsp:nvSpPr>
        <dsp:cNvPr id="0" name=""/>
        <dsp:cNvSpPr/>
      </dsp:nvSpPr>
      <dsp:spPr>
        <a:xfrm>
          <a:off x="0" y="547"/>
          <a:ext cx="7715200" cy="1247220"/>
        </a:xfrm>
        <a:prstGeom prst="round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Acute inflammation</a:t>
          </a:r>
          <a:endParaRPr lang="en-US" sz="5200" kern="1200" dirty="0"/>
        </a:p>
      </dsp:txBody>
      <dsp:txXfrm>
        <a:off x="60884" y="61431"/>
        <a:ext cx="7593432" cy="1125452"/>
      </dsp:txXfrm>
    </dsp:sp>
    <dsp:sp modelId="{707547EC-42CB-4404-BD27-94E6185ACD66}">
      <dsp:nvSpPr>
        <dsp:cNvPr id="0" name=""/>
        <dsp:cNvSpPr/>
      </dsp:nvSpPr>
      <dsp:spPr>
        <a:xfrm>
          <a:off x="0" y="1397528"/>
          <a:ext cx="7715200" cy="1247220"/>
        </a:xfrm>
        <a:prstGeom prst="round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Chronic Inflammation</a:t>
          </a:r>
          <a:endParaRPr lang="en-US" sz="5200" kern="1200" dirty="0"/>
        </a:p>
      </dsp:txBody>
      <dsp:txXfrm>
        <a:off x="60884" y="1458412"/>
        <a:ext cx="7593432" cy="11254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418D7CE-40E8-4BB8-8FF6-AB30DC017002}" type="datetimeFigureOut">
              <a:rPr lang="ar-SA" smtClean="0"/>
              <a:pPr/>
              <a:t>20/12/1435</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EA1A3BB-FF64-418F-896A-97727FFAF1FA}" type="slidenum">
              <a:rPr lang="ar-SA" smtClean="0"/>
              <a:pPr/>
              <a:t>‹#›</a:t>
            </a:fld>
            <a:endParaRPr lang="ar-SA"/>
          </a:p>
        </p:txBody>
      </p:sp>
    </p:spTree>
    <p:extLst>
      <p:ext uri="{BB962C8B-B14F-4D97-AF65-F5344CB8AC3E}">
        <p14:creationId xmlns:p14="http://schemas.microsoft.com/office/powerpoint/2010/main" val="25307227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a:t>
            </a:fld>
            <a:endParaRPr lang="en-US"/>
          </a:p>
        </p:txBody>
      </p:sp>
    </p:spTree>
    <p:extLst>
      <p:ext uri="{BB962C8B-B14F-4D97-AF65-F5344CB8AC3E}">
        <p14:creationId xmlns:p14="http://schemas.microsoft.com/office/powerpoint/2010/main" val="4142737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14</a:t>
            </a:fld>
            <a:endParaRPr lang="en-US"/>
          </a:p>
        </p:txBody>
      </p:sp>
    </p:spTree>
    <p:extLst>
      <p:ext uri="{BB962C8B-B14F-4D97-AF65-F5344CB8AC3E}">
        <p14:creationId xmlns:p14="http://schemas.microsoft.com/office/powerpoint/2010/main" val="645786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15</a:t>
            </a:fld>
            <a:endParaRPr lang="en-US"/>
          </a:p>
        </p:txBody>
      </p:sp>
    </p:spTree>
    <p:extLst>
      <p:ext uri="{BB962C8B-B14F-4D97-AF65-F5344CB8AC3E}">
        <p14:creationId xmlns:p14="http://schemas.microsoft.com/office/powerpoint/2010/main" val="928578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17</a:t>
            </a:fld>
            <a:endParaRPr lang="en-US"/>
          </a:p>
        </p:txBody>
      </p:sp>
    </p:spTree>
    <p:extLst>
      <p:ext uri="{BB962C8B-B14F-4D97-AF65-F5344CB8AC3E}">
        <p14:creationId xmlns:p14="http://schemas.microsoft.com/office/powerpoint/2010/main" val="391484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18</a:t>
            </a:fld>
            <a:endParaRPr lang="en-US"/>
          </a:p>
        </p:txBody>
      </p:sp>
    </p:spTree>
    <p:extLst>
      <p:ext uri="{BB962C8B-B14F-4D97-AF65-F5344CB8AC3E}">
        <p14:creationId xmlns:p14="http://schemas.microsoft.com/office/powerpoint/2010/main" val="4201177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3A3416-D68A-415F-B714-084AAE4577C3}" type="slidenum">
              <a:rPr lang="en-US" smtClean="0"/>
              <a:pPr/>
              <a:t>20</a:t>
            </a:fld>
            <a:endParaRPr lang="en-US"/>
          </a:p>
        </p:txBody>
      </p:sp>
    </p:spTree>
    <p:extLst>
      <p:ext uri="{BB962C8B-B14F-4D97-AF65-F5344CB8AC3E}">
        <p14:creationId xmlns:p14="http://schemas.microsoft.com/office/powerpoint/2010/main" val="3713496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547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81727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22</a:t>
            </a:fld>
            <a:endParaRPr lang="en-US"/>
          </a:p>
        </p:txBody>
      </p:sp>
    </p:spTree>
    <p:extLst>
      <p:ext uri="{BB962C8B-B14F-4D97-AF65-F5344CB8AC3E}">
        <p14:creationId xmlns:p14="http://schemas.microsoft.com/office/powerpoint/2010/main" val="2449710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rtl="1" eaLnBrk="0" hangingPunct="0"/>
            <a:r>
              <a:rPr lang="en-US" sz="1000" i="1">
                <a:latin typeface="Times New Roman (Arabic)"/>
              </a:rPr>
              <a:t>9</a:t>
            </a:r>
          </a:p>
        </p:txBody>
      </p:sp>
      <p:sp>
        <p:nvSpPr>
          <p:cNvPr id="9011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8" name="Rectangle 6"/>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90119" name="Rectangle 7"/>
          <p:cNvSpPr>
            <a:spLocks noGrp="1" noChangeArrowheads="1"/>
          </p:cNvSpPr>
          <p:nvPr>
            <p:ph type="body" idx="1"/>
          </p:nvPr>
        </p:nvSpPr>
        <p:spPr bwMode="auto">
          <a:noFill/>
        </p:spPr>
        <p:txBody>
          <a:bodyPr wrap="square" lIns="90488" tIns="44450" rIns="90488" bIns="44450"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831647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24</a:t>
            </a:fld>
            <a:endParaRPr lang="en-US"/>
          </a:p>
        </p:txBody>
      </p:sp>
    </p:spTree>
    <p:extLst>
      <p:ext uri="{BB962C8B-B14F-4D97-AF65-F5344CB8AC3E}">
        <p14:creationId xmlns:p14="http://schemas.microsoft.com/office/powerpoint/2010/main" val="1323528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216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extLst>
      <p:ext uri="{BB962C8B-B14F-4D97-AF65-F5344CB8AC3E}">
        <p14:creationId xmlns:p14="http://schemas.microsoft.com/office/powerpoint/2010/main" val="477588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70082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28</a:t>
            </a:fld>
            <a:endParaRPr lang="en-US"/>
          </a:p>
        </p:txBody>
      </p:sp>
    </p:spTree>
    <p:extLst>
      <p:ext uri="{BB962C8B-B14F-4D97-AF65-F5344CB8AC3E}">
        <p14:creationId xmlns:p14="http://schemas.microsoft.com/office/powerpoint/2010/main" val="1123265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728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extLst>
      <p:ext uri="{BB962C8B-B14F-4D97-AF65-F5344CB8AC3E}">
        <p14:creationId xmlns:p14="http://schemas.microsoft.com/office/powerpoint/2010/main" val="629325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352158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32</a:t>
            </a:fld>
            <a:endParaRPr lang="en-US"/>
          </a:p>
        </p:txBody>
      </p:sp>
    </p:spTree>
    <p:extLst>
      <p:ext uri="{BB962C8B-B14F-4D97-AF65-F5344CB8AC3E}">
        <p14:creationId xmlns:p14="http://schemas.microsoft.com/office/powerpoint/2010/main" val="3925171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33</a:t>
            </a:fld>
            <a:endParaRPr lang="en-US"/>
          </a:p>
        </p:txBody>
      </p:sp>
    </p:spTree>
    <p:extLst>
      <p:ext uri="{BB962C8B-B14F-4D97-AF65-F5344CB8AC3E}">
        <p14:creationId xmlns:p14="http://schemas.microsoft.com/office/powerpoint/2010/main" val="2865167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34</a:t>
            </a:fld>
            <a:endParaRPr lang="en-US"/>
          </a:p>
        </p:txBody>
      </p:sp>
    </p:spTree>
    <p:extLst>
      <p:ext uri="{BB962C8B-B14F-4D97-AF65-F5344CB8AC3E}">
        <p14:creationId xmlns:p14="http://schemas.microsoft.com/office/powerpoint/2010/main" val="2465997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35</a:t>
            </a:fld>
            <a:endParaRPr lang="en-US"/>
          </a:p>
        </p:txBody>
      </p:sp>
    </p:spTree>
    <p:extLst>
      <p:ext uri="{BB962C8B-B14F-4D97-AF65-F5344CB8AC3E}">
        <p14:creationId xmlns:p14="http://schemas.microsoft.com/office/powerpoint/2010/main" val="2156833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36</a:t>
            </a:fld>
            <a:endParaRPr lang="en-US"/>
          </a:p>
        </p:txBody>
      </p:sp>
    </p:spTree>
    <p:extLst>
      <p:ext uri="{BB962C8B-B14F-4D97-AF65-F5344CB8AC3E}">
        <p14:creationId xmlns:p14="http://schemas.microsoft.com/office/powerpoint/2010/main" val="3312719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37</a:t>
            </a:fld>
            <a:endParaRPr lang="en-US"/>
          </a:p>
        </p:txBody>
      </p:sp>
    </p:spTree>
    <p:extLst>
      <p:ext uri="{BB962C8B-B14F-4D97-AF65-F5344CB8AC3E}">
        <p14:creationId xmlns:p14="http://schemas.microsoft.com/office/powerpoint/2010/main" val="4157748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38</a:t>
            </a:fld>
            <a:endParaRPr lang="en-US"/>
          </a:p>
        </p:txBody>
      </p:sp>
    </p:spTree>
    <p:extLst>
      <p:ext uri="{BB962C8B-B14F-4D97-AF65-F5344CB8AC3E}">
        <p14:creationId xmlns:p14="http://schemas.microsoft.com/office/powerpoint/2010/main" val="2585825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3A3416-D68A-415F-B714-084AAE4577C3}" type="slidenum">
              <a:rPr lang="en-US" smtClean="0"/>
              <a:pPr/>
              <a:t>5</a:t>
            </a:fld>
            <a:endParaRPr lang="en-US"/>
          </a:p>
        </p:txBody>
      </p:sp>
    </p:spTree>
    <p:extLst>
      <p:ext uri="{BB962C8B-B14F-4D97-AF65-F5344CB8AC3E}">
        <p14:creationId xmlns:p14="http://schemas.microsoft.com/office/powerpoint/2010/main" val="768621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6</a:t>
            </a:fld>
            <a:endParaRPr lang="en-US"/>
          </a:p>
        </p:txBody>
      </p:sp>
    </p:spTree>
    <p:extLst>
      <p:ext uri="{BB962C8B-B14F-4D97-AF65-F5344CB8AC3E}">
        <p14:creationId xmlns:p14="http://schemas.microsoft.com/office/powerpoint/2010/main" val="2122328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7</a:t>
            </a:fld>
            <a:endParaRPr lang="en-US"/>
          </a:p>
        </p:txBody>
      </p:sp>
    </p:spTree>
    <p:extLst>
      <p:ext uri="{BB962C8B-B14F-4D97-AF65-F5344CB8AC3E}">
        <p14:creationId xmlns:p14="http://schemas.microsoft.com/office/powerpoint/2010/main" val="2353075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1458463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5"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mtClean="0"/>
              <a:t>The cardinal signs of inflammation are rubor (redness), calor (heat), tumor (swelling), dolor (pain), and loss of function. Seen here is skin with erythema, compared to the more normal skin at the far right.</a:t>
            </a:r>
          </a:p>
        </p:txBody>
      </p:sp>
    </p:spTree>
    <p:extLst>
      <p:ext uri="{BB962C8B-B14F-4D97-AF65-F5344CB8AC3E}">
        <p14:creationId xmlns:p14="http://schemas.microsoft.com/office/powerpoint/2010/main" val="2923549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945870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13</a:t>
            </a:fld>
            <a:endParaRPr lang="en-US"/>
          </a:p>
        </p:txBody>
      </p:sp>
    </p:spTree>
    <p:extLst>
      <p:ext uri="{BB962C8B-B14F-4D97-AF65-F5344CB8AC3E}">
        <p14:creationId xmlns:p14="http://schemas.microsoft.com/office/powerpoint/2010/main" val="1010577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20/12/1435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20/12/1435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20/12/1435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20/12/1435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907B3-84E9-4B44-8AB7-42164C7EE89F}" type="datetimeFigureOut">
              <a:rPr lang="ar-SA" smtClean="0"/>
              <a:pPr/>
              <a:t>20/12/1435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9BD907B3-84E9-4B44-8AB7-42164C7EE89F}" type="datetimeFigureOut">
              <a:rPr lang="ar-SA" smtClean="0"/>
              <a:pPr/>
              <a:t>20/12/1435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9BD907B3-84E9-4B44-8AB7-42164C7EE89F}" type="datetimeFigureOut">
              <a:rPr lang="ar-SA" smtClean="0"/>
              <a:pPr/>
              <a:t>20/12/1435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9BD907B3-84E9-4B44-8AB7-42164C7EE89F}" type="datetimeFigureOut">
              <a:rPr lang="ar-SA" smtClean="0"/>
              <a:pPr/>
              <a:t>20/12/1435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907B3-84E9-4B44-8AB7-42164C7EE89F}" type="datetimeFigureOut">
              <a:rPr lang="ar-SA" smtClean="0"/>
              <a:pPr/>
              <a:t>20/12/1435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907B3-84E9-4B44-8AB7-42164C7EE89F}" type="datetimeFigureOut">
              <a:rPr lang="ar-SA" smtClean="0"/>
              <a:pPr/>
              <a:t>20/12/1435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907B3-84E9-4B44-8AB7-42164C7EE89F}" type="datetimeFigureOut">
              <a:rPr lang="ar-SA" smtClean="0"/>
              <a:pPr/>
              <a:t>20/12/1435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BD907B3-84E9-4B44-8AB7-42164C7EE89F}" type="datetimeFigureOut">
              <a:rPr lang="ar-SA" smtClean="0"/>
              <a:pPr/>
              <a:t>20/12/1435</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1511DF7-52A1-48AF-B3CD-442DD0864A87}"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100B4B-F5D2-44DD-9A19-A980681504E0}" type="slidenum">
              <a:rPr lang="en-US" smtClean="0"/>
              <a:pPr/>
              <a:t>1</a:t>
            </a:fld>
            <a:endParaRPr lang="en-US"/>
          </a:p>
        </p:txBody>
      </p:sp>
      <p:sp>
        <p:nvSpPr>
          <p:cNvPr id="8" name="Rectangle 7"/>
          <p:cNvSpPr/>
          <p:nvPr/>
        </p:nvSpPr>
        <p:spPr>
          <a:xfrm>
            <a:off x="2411760" y="3140968"/>
            <a:ext cx="4464496"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US" sz="2800" b="1" dirty="0" smtClean="0">
                <a:solidFill>
                  <a:schemeClr val="bg1"/>
                </a:solidFill>
              </a:rPr>
              <a:t>L</a:t>
            </a:r>
            <a:r>
              <a:rPr lang="en-US" sz="2800" b="1" dirty="0" smtClean="0">
                <a:solidFill>
                  <a:schemeClr val="bg1"/>
                </a:solidFill>
                <a:effectLst>
                  <a:outerShdw blurRad="38100" dist="38100" dir="2700000" algn="tl">
                    <a:srgbClr val="000000">
                      <a:alpha val="43137"/>
                    </a:srgbClr>
                  </a:outerShdw>
                </a:effectLst>
              </a:rPr>
              <a:t>ecturer: Dr. </a:t>
            </a:r>
            <a:r>
              <a:rPr lang="en-US" sz="2800" b="1" dirty="0" err="1" smtClean="0">
                <a:solidFill>
                  <a:schemeClr val="bg1"/>
                </a:solidFill>
                <a:effectLst>
                  <a:outerShdw blurRad="38100" dist="38100" dir="2700000" algn="tl">
                    <a:srgbClr val="000000">
                      <a:alpha val="43137"/>
                    </a:srgbClr>
                  </a:outerShdw>
                </a:effectLst>
              </a:rPr>
              <a:t>Maha</a:t>
            </a:r>
            <a:r>
              <a:rPr lang="en-US" sz="2800" b="1" dirty="0" smtClean="0">
                <a:solidFill>
                  <a:schemeClr val="bg1"/>
                </a:solidFill>
                <a:effectLst>
                  <a:outerShdw blurRad="38100" dist="38100" dir="2700000" algn="tl">
                    <a:srgbClr val="000000">
                      <a:alpha val="43137"/>
                    </a:srgbClr>
                  </a:outerShdw>
                </a:effectLst>
              </a:rPr>
              <a:t> </a:t>
            </a:r>
            <a:r>
              <a:rPr lang="en-US" sz="2800" b="1" dirty="0" err="1" smtClean="0">
                <a:solidFill>
                  <a:schemeClr val="bg1"/>
                </a:solidFill>
                <a:effectLst>
                  <a:outerShdw blurRad="38100" dist="38100" dir="2700000" algn="tl">
                    <a:srgbClr val="000000">
                      <a:alpha val="43137"/>
                    </a:srgbClr>
                  </a:outerShdw>
                </a:effectLst>
              </a:rPr>
              <a:t>Arafah</a:t>
            </a:r>
            <a:endParaRPr lang="en-US" sz="2800" b="1" dirty="0" smtClean="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683568" y="908720"/>
            <a:ext cx="7715574" cy="1815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800" b="1" dirty="0" smtClean="0"/>
              <a:t>INFLAMMATION AND REPAIR</a:t>
            </a:r>
            <a:endParaRPr lang="en-US" sz="2800" dirty="0" smtClean="0"/>
          </a:p>
          <a:p>
            <a:pPr algn="ctr"/>
            <a:r>
              <a:rPr lang="en-US" sz="2800" b="1" dirty="0" smtClean="0"/>
              <a:t>Lecture 1</a:t>
            </a:r>
          </a:p>
          <a:p>
            <a:pPr algn="ctr"/>
            <a:r>
              <a:rPr lang="en-US" sz="2800" dirty="0" smtClean="0"/>
              <a:t>Definition of inflammation; acute inflammation</a:t>
            </a:r>
          </a:p>
          <a:p>
            <a:pPr algn="ctr"/>
            <a:r>
              <a:rPr lang="en-US" sz="2800" dirty="0" smtClean="0"/>
              <a:t>Vascular Events in Inflammation</a:t>
            </a:r>
          </a:p>
        </p:txBody>
      </p:sp>
      <p:sp>
        <p:nvSpPr>
          <p:cNvPr id="11" name="TextBox 10"/>
          <p:cNvSpPr txBox="1"/>
          <p:nvPr/>
        </p:nvSpPr>
        <p:spPr>
          <a:xfrm>
            <a:off x="3202373" y="4221088"/>
            <a:ext cx="2931251" cy="646331"/>
          </a:xfrm>
          <a:prstGeom prst="rect">
            <a:avLst/>
          </a:prstGeom>
        </p:spPr>
        <p:style>
          <a:lnRef idx="0">
            <a:schemeClr val="accent1"/>
          </a:lnRef>
          <a:fillRef idx="3">
            <a:schemeClr val="accent1"/>
          </a:fillRef>
          <a:effectRef idx="3">
            <a:schemeClr val="accent1"/>
          </a:effectRef>
          <a:fontRef idx="minor">
            <a:schemeClr val="lt1"/>
          </a:fontRef>
        </p:style>
        <p:txBody>
          <a:bodyPr wrap="none" rtlCol="1">
            <a:spAutoFit/>
          </a:bodyPr>
          <a:lstStyle/>
          <a:p>
            <a:r>
              <a:rPr lang="en-US" dirty="0" smtClean="0"/>
              <a:t>(Foundation Block, pathology</a:t>
            </a:r>
          </a:p>
          <a:p>
            <a:pPr algn="ctr"/>
            <a:r>
              <a:rPr lang="en-US" b="1" dirty="0" smtClean="0">
                <a:solidFill>
                  <a:srgbClr val="BFBFBF"/>
                </a:solidFill>
                <a:effectLst>
                  <a:outerShdw blurRad="38100" dist="38100" dir="2700000" algn="tl">
                    <a:srgbClr val="000000">
                      <a:alpha val="43137"/>
                    </a:srgbClr>
                  </a:outerShdw>
                </a:effectLst>
              </a:rPr>
              <a:t>14/10/2014</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ar-SA" dirty="0"/>
          </a:p>
        </p:txBody>
      </p:sp>
      <p:pic>
        <p:nvPicPr>
          <p:cNvPr id="4098" name="Picture 2"/>
          <p:cNvPicPr>
            <a:picLocks noGrp="1" noChangeAspect="1" noChangeArrowheads="1"/>
          </p:cNvPicPr>
          <p:nvPr>
            <p:ph sz="half" idx="1"/>
          </p:nvPr>
        </p:nvPicPr>
        <p:blipFill>
          <a:blip r:embed="rId2" cstate="print"/>
          <a:stretch>
            <a:fillRect/>
          </a:stretch>
        </p:blipFill>
        <p:spPr bwMode="auto">
          <a:xfrm>
            <a:off x="539552" y="1916832"/>
            <a:ext cx="4167824" cy="3816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547664" y="1196752"/>
            <a:ext cx="6264696"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kumimoji="0" lang="en-US" sz="20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The 5 ancient  cardinal signs of inflammation are</a:t>
            </a:r>
            <a:endParaRPr lang="ar-SA" sz="2000" dirty="0"/>
          </a:p>
        </p:txBody>
      </p:sp>
      <p:sp>
        <p:nvSpPr>
          <p:cNvPr id="9" name="TextBox 8"/>
          <p:cNvSpPr txBox="1"/>
          <p:nvPr/>
        </p:nvSpPr>
        <p:spPr>
          <a:xfrm>
            <a:off x="4924190" y="2132856"/>
            <a:ext cx="2456122"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Tumor:-swelling</a:t>
            </a:r>
            <a:endParaRPr lang="ar-SA" sz="2400" dirty="0"/>
          </a:p>
        </p:txBody>
      </p:sp>
      <p:sp>
        <p:nvSpPr>
          <p:cNvPr id="10" name="TextBox 9"/>
          <p:cNvSpPr txBox="1"/>
          <p:nvPr/>
        </p:nvSpPr>
        <p:spPr>
          <a:xfrm>
            <a:off x="4901455" y="2780928"/>
            <a:ext cx="2481770"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Rubor</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redness</a:t>
            </a:r>
            <a:endParaRPr lang="ar-SA" sz="2400" dirty="0"/>
          </a:p>
        </p:txBody>
      </p:sp>
      <p:sp>
        <p:nvSpPr>
          <p:cNvPr id="11" name="TextBox 10"/>
          <p:cNvSpPr txBox="1"/>
          <p:nvPr/>
        </p:nvSpPr>
        <p:spPr>
          <a:xfrm>
            <a:off x="4927103" y="3429000"/>
            <a:ext cx="2424062"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Calor</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warmth</a:t>
            </a:r>
            <a:endParaRPr lang="ar-SA" sz="2400" dirty="0"/>
          </a:p>
        </p:txBody>
      </p:sp>
      <p:sp>
        <p:nvSpPr>
          <p:cNvPr id="12" name="TextBox 11"/>
          <p:cNvSpPr txBox="1"/>
          <p:nvPr/>
        </p:nvSpPr>
        <p:spPr>
          <a:xfrm>
            <a:off x="4932040" y="4797152"/>
            <a:ext cx="288032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lvl="0" indent="457200" algn="l" eaLnBrk="0" fontAlgn="base" hangingPunct="0">
              <a:spcBef>
                <a:spcPct val="0"/>
              </a:spcBef>
              <a:spcAft>
                <a:spcPct val="0"/>
              </a:spcAft>
            </a:pPr>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Functio</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Laesa</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–l</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oss of function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4932040" y="4149080"/>
            <a:ext cx="230716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Dolor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pain</a:t>
            </a:r>
            <a:endParaRPr lang="ar-SA" sz="2400" dirty="0"/>
          </a:p>
        </p:txBody>
      </p:sp>
      <p:sp>
        <p:nvSpPr>
          <p:cNvPr id="13" name="TextBox 12"/>
          <p:cNvSpPr txBox="1"/>
          <p:nvPr/>
        </p:nvSpPr>
        <p:spPr>
          <a:xfrm>
            <a:off x="971600" y="6165304"/>
            <a:ext cx="184731" cy="369332"/>
          </a:xfrm>
          <a:prstGeom prst="rect">
            <a:avLst/>
          </a:prstGeom>
          <a:noFill/>
        </p:spPr>
        <p:txBody>
          <a:bodyPr wrap="none" rtlCol="1">
            <a:spAutoFit/>
          </a:bodyPr>
          <a:lstStyle/>
          <a:p>
            <a:endParaRPr lang="ar-SA" dirty="0"/>
          </a:p>
        </p:txBody>
      </p:sp>
      <p:sp>
        <p:nvSpPr>
          <p:cNvPr id="15" name="Rectangle 14"/>
          <p:cNvSpPr/>
          <p:nvPr/>
        </p:nvSpPr>
        <p:spPr>
          <a:xfrm>
            <a:off x="2051720" y="5961474"/>
            <a:ext cx="5328592"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en-US" sz="2000" b="1" dirty="0" smtClean="0"/>
              <a:t>The suffix “its” is added to the base word to state the condition as in appendix/appendicitis</a:t>
            </a:r>
            <a:endParaRPr lang="ar-SA"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KIN166"/>
          <p:cNvPicPr>
            <a:picLocks noChangeAspect="1" noChangeArrowheads="1"/>
          </p:cNvPicPr>
          <p:nvPr/>
        </p:nvPicPr>
        <p:blipFill>
          <a:blip r:embed="rId3" cstate="print"/>
          <a:srcRect/>
          <a:stretch>
            <a:fillRect/>
          </a:stretch>
        </p:blipFill>
        <p:spPr bwMode="auto">
          <a:xfrm>
            <a:off x="285720" y="428604"/>
            <a:ext cx="4242842" cy="2786082"/>
          </a:xfrm>
          <a:prstGeom prst="rect">
            <a:avLst/>
          </a:prstGeom>
          <a:noFill/>
          <a:ln w="9525">
            <a:noFill/>
            <a:miter lim="800000"/>
            <a:headEnd/>
            <a:tailEnd/>
          </a:ln>
        </p:spPr>
      </p:pic>
      <p:sp>
        <p:nvSpPr>
          <p:cNvPr id="26627" name="Rectangle 3"/>
          <p:cNvSpPr>
            <a:spLocks noChangeArrowheads="1"/>
          </p:cNvSpPr>
          <p:nvPr/>
        </p:nvSpPr>
        <p:spPr bwMode="auto">
          <a:xfrm>
            <a:off x="1357290" y="500042"/>
            <a:ext cx="1524000" cy="579438"/>
          </a:xfrm>
          <a:prstGeom prst="rect">
            <a:avLst/>
          </a:prstGeom>
          <a:noFill/>
          <a:ln w="9525">
            <a:noFill/>
            <a:miter lim="800000"/>
            <a:headEnd/>
            <a:tailEnd/>
          </a:ln>
        </p:spPr>
        <p:txBody>
          <a:bodyPr wrap="none">
            <a:spAutoFit/>
          </a:bodyPr>
          <a:lstStyle/>
          <a:p>
            <a:r>
              <a:rPr lang="en-US" sz="3200" dirty="0">
                <a:latin typeface="Traditional Arabic" pitchFamily="2" charset="-78"/>
                <a:cs typeface="Traditional Arabic" pitchFamily="2" charset="-78"/>
              </a:rPr>
              <a:t>Redness</a:t>
            </a:r>
          </a:p>
        </p:txBody>
      </p:sp>
      <p:pic>
        <p:nvPicPr>
          <p:cNvPr id="5" name="Picture 2" descr="SKIN167"/>
          <p:cNvPicPr>
            <a:picLocks noChangeAspect="1" noChangeArrowheads="1"/>
          </p:cNvPicPr>
          <p:nvPr/>
        </p:nvPicPr>
        <p:blipFill>
          <a:blip r:embed="rId4" cstate="print"/>
          <a:srcRect/>
          <a:stretch>
            <a:fillRect/>
          </a:stretch>
        </p:blipFill>
        <p:spPr bwMode="auto">
          <a:xfrm>
            <a:off x="4716016" y="1340768"/>
            <a:ext cx="4167197" cy="2736409"/>
          </a:xfrm>
          <a:prstGeom prst="rect">
            <a:avLst/>
          </a:prstGeom>
          <a:noFill/>
          <a:ln w="9525">
            <a:noFill/>
            <a:miter lim="800000"/>
            <a:headEnd/>
            <a:tailEnd/>
          </a:ln>
        </p:spPr>
      </p:pic>
      <p:pic>
        <p:nvPicPr>
          <p:cNvPr id="7" name="Picture 1026" descr="SKIN072"/>
          <p:cNvPicPr>
            <a:picLocks noChangeAspect="1" noChangeArrowheads="1"/>
          </p:cNvPicPr>
          <p:nvPr/>
        </p:nvPicPr>
        <p:blipFill>
          <a:blip r:embed="rId5" cstate="print"/>
          <a:srcRect/>
          <a:stretch>
            <a:fillRect/>
          </a:stretch>
        </p:blipFill>
        <p:spPr bwMode="auto">
          <a:xfrm>
            <a:off x="357158" y="3357562"/>
            <a:ext cx="4254763" cy="27860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65000"/>
                  </a:schemeClr>
                </a:solidFill>
              </a:rPr>
              <a:t>Define inflammation.</a:t>
            </a:r>
          </a:p>
          <a:p>
            <a:pPr marL="651510" lvl="0" indent="-514350">
              <a:buFont typeface="+mj-lt"/>
              <a:buAutoNum type="arabicPeriod"/>
            </a:pPr>
            <a:r>
              <a:rPr lang="en-US" sz="2000" dirty="0" smtClean="0">
                <a:solidFill>
                  <a:schemeClr val="bg1">
                    <a:lumMod val="65000"/>
                  </a:schemeClr>
                </a:solidFill>
              </a:rPr>
              <a:t>Recognize the cardinal signs of inflammation.</a:t>
            </a:r>
          </a:p>
          <a:p>
            <a:pPr marL="651510" lvl="0" indent="-514350">
              <a:buFont typeface="+mj-lt"/>
              <a:buAutoNum type="arabicPeriod"/>
            </a:pPr>
            <a:r>
              <a:rPr lang="en-US" dirty="0" smtClean="0"/>
              <a:t>List cells  &amp; molecules that play important roles in inflammation</a:t>
            </a:r>
          </a:p>
          <a:p>
            <a:pPr marL="651510" lvl="0" indent="-514350">
              <a:buFont typeface="+mj-lt"/>
              <a:buAutoNum type="arabicPeriod"/>
            </a:pPr>
            <a:r>
              <a:rPr lang="en-US" sz="2000" dirty="0" smtClean="0">
                <a:solidFill>
                  <a:schemeClr val="bg1">
                    <a:lumMod val="65000"/>
                  </a:schemeClr>
                </a:solidFill>
              </a:rPr>
              <a:t>Compare between acute and chronic inflammatio</a:t>
            </a:r>
            <a:r>
              <a:rPr lang="en-US" sz="2000" b="1" dirty="0" smtClean="0">
                <a:solidFill>
                  <a:schemeClr val="bg1">
                    <a:lumMod val="65000"/>
                  </a:schemeClr>
                </a:solidFill>
              </a:rPr>
              <a:t>n</a:t>
            </a:r>
          </a:p>
          <a:p>
            <a:pPr marL="651510" lvl="0" indent="-514350">
              <a:buFont typeface="+mj-lt"/>
              <a:buAutoNum type="arabicPeriod"/>
            </a:pPr>
            <a:r>
              <a:rPr lang="en-US" sz="2000" dirty="0" smtClean="0">
                <a:solidFill>
                  <a:schemeClr val="bg1">
                    <a:lumMod val="65000"/>
                  </a:schemeClr>
                </a:solidFill>
              </a:rPr>
              <a:t>Describe the sequence of vascular changes in acute inflammation (</a:t>
            </a:r>
            <a:r>
              <a:rPr lang="en-US" sz="2000" dirty="0" err="1" smtClean="0">
                <a:solidFill>
                  <a:schemeClr val="bg1">
                    <a:lumMod val="65000"/>
                  </a:schemeClr>
                </a:solidFill>
              </a:rPr>
              <a:t>vasodilation</a:t>
            </a:r>
            <a:r>
              <a:rPr lang="en-US" sz="2000" dirty="0" smtClean="0">
                <a:solidFill>
                  <a:schemeClr val="bg1">
                    <a:lumMod val="65000"/>
                  </a:schemeClr>
                </a:solidFill>
              </a:rPr>
              <a:t>, increased permeability) and their purpose.</a:t>
            </a:r>
          </a:p>
          <a:p>
            <a:pPr marL="651510" lvl="0" indent="-514350">
              <a:buFont typeface="+mj-lt"/>
              <a:buAutoNum type="arabicPeriod"/>
            </a:pPr>
            <a:r>
              <a:rPr lang="en-US" sz="2000" dirty="0" smtClean="0">
                <a:solidFill>
                  <a:schemeClr val="bg1">
                    <a:lumMod val="65000"/>
                  </a:schemeClr>
                </a:solidFill>
              </a:rPr>
              <a:t> Know the mechanisms of increased vascular permeability. </a:t>
            </a:r>
          </a:p>
          <a:p>
            <a:pPr marL="651510" lvl="0" indent="-514350">
              <a:buFont typeface="+mj-lt"/>
              <a:buAutoNum type="arabicPeriod"/>
            </a:pPr>
            <a:r>
              <a:rPr lang="en-US" sz="2000" dirty="0" smtClean="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65000"/>
                  </a:schemeClr>
                </a:solidFill>
              </a:rPr>
              <a:t>Define the terms edema, </a:t>
            </a:r>
            <a:r>
              <a:rPr lang="en-US" sz="2000" dirty="0" err="1" smtClean="0">
                <a:solidFill>
                  <a:schemeClr val="bg1">
                    <a:lumMod val="65000"/>
                  </a:schemeClr>
                </a:solidFill>
              </a:rPr>
              <a:t>transudate</a:t>
            </a:r>
            <a:r>
              <a:rPr lang="en-US" sz="2000" dirty="0" smtClean="0">
                <a:solidFill>
                  <a:schemeClr val="bg1">
                    <a:lumMod val="65000"/>
                  </a:schemeClr>
                </a:solidFill>
              </a:rPr>
              <a:t>, and </a:t>
            </a:r>
            <a:r>
              <a:rPr lang="en-US" sz="2000" dirty="0" err="1" smtClean="0">
                <a:solidFill>
                  <a:schemeClr val="bg1">
                    <a:lumMod val="65000"/>
                  </a:schemeClr>
                </a:solidFill>
              </a:rPr>
              <a:t>exudate</a:t>
            </a:r>
            <a:r>
              <a:rPr lang="en-US" sz="2000" dirty="0" smtClean="0">
                <a:solidFill>
                  <a:schemeClr val="bg1">
                    <a:lumMod val="65000"/>
                  </a:schemeClr>
                </a:solidFill>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dk1"/>
          </a:lnRef>
          <a:fillRef idx="3">
            <a:schemeClr val="dk1"/>
          </a:fillRef>
          <a:effectRef idx="3">
            <a:schemeClr val="dk1"/>
          </a:effectRef>
          <a:fontRef idx="minor">
            <a:schemeClr val="lt1"/>
          </a:fontRef>
        </p:style>
        <p:txBody>
          <a:bodyPr>
            <a:normAutofit fontScale="90000"/>
          </a:bodyPr>
          <a:lstStyle/>
          <a:p>
            <a:r>
              <a:rPr lang="en-CA" i="1" dirty="0"/>
              <a:t> </a:t>
            </a:r>
            <a:r>
              <a:rPr lang="en-CA" i="1" dirty="0" smtClean="0"/>
              <a:t>A protective response</a:t>
            </a:r>
            <a:br>
              <a:rPr lang="en-CA" i="1" dirty="0" smtClean="0"/>
            </a:br>
            <a:r>
              <a:rPr lang="en-CA" i="1" dirty="0" smtClean="0"/>
              <a:t> </a:t>
            </a:r>
            <a:r>
              <a:rPr lang="en-US" sz="3100" dirty="0" smtClean="0"/>
              <a:t>Cells  &amp; molecules that play important roles in inflammation</a:t>
            </a:r>
            <a:endParaRPr lang="en-US" dirty="0"/>
          </a:p>
        </p:txBody>
      </p:sp>
      <p:sp>
        <p:nvSpPr>
          <p:cNvPr id="3" name="Content Placeholder 2"/>
          <p:cNvSpPr>
            <a:spLocks noGrp="1"/>
          </p:cNvSpPr>
          <p:nvPr>
            <p:ph idx="1"/>
          </p:nvPr>
        </p:nvSpPr>
        <p:spPr/>
        <p:txBody>
          <a:bodyPr/>
          <a:lstStyle/>
          <a:p>
            <a:endParaRPr lang="en-US"/>
          </a:p>
        </p:txBody>
      </p:sp>
      <p:sp>
        <p:nvSpPr>
          <p:cNvPr id="21" name="Slide Number Placeholder 20"/>
          <p:cNvSpPr>
            <a:spLocks noGrp="1"/>
          </p:cNvSpPr>
          <p:nvPr>
            <p:ph type="sldNum" sz="quarter" idx="12"/>
          </p:nvPr>
        </p:nvSpPr>
        <p:spPr/>
        <p:txBody>
          <a:bodyPr/>
          <a:lstStyle/>
          <a:p>
            <a:fld id="{35100B4B-F5D2-44DD-9A19-A980681504E0}" type="slidenum">
              <a:rPr lang="en-US" smtClean="0"/>
              <a:pPr/>
              <a:t>13</a:t>
            </a:fld>
            <a:endParaRPr lang="en-US"/>
          </a:p>
        </p:txBody>
      </p:sp>
      <p:sp>
        <p:nvSpPr>
          <p:cNvPr id="5" name="Rectangle 4"/>
          <p:cNvSpPr>
            <a:spLocks noChangeArrowheads="1"/>
          </p:cNvSpPr>
          <p:nvPr/>
        </p:nvSpPr>
        <p:spPr bwMode="auto">
          <a:xfrm>
            <a:off x="152400" y="2667000"/>
            <a:ext cx="3505200" cy="366713"/>
          </a:xfrm>
          <a:prstGeom prst="rect">
            <a:avLst/>
          </a:prstGeom>
          <a:noFill/>
          <a:ln w="9525">
            <a:noFill/>
            <a:miter lim="800000"/>
            <a:headEnd/>
            <a:tailEnd/>
          </a:ln>
        </p:spPr>
        <p:txBody>
          <a:bodyPr>
            <a:spAutoFit/>
          </a:bodyPr>
          <a:lstStyle/>
          <a:p>
            <a:pPr lvl="2">
              <a:spcBef>
                <a:spcPct val="20000"/>
              </a:spcBef>
            </a:pPr>
            <a:r>
              <a:rPr lang="en-US">
                <a:solidFill>
                  <a:srgbClr val="CCFF99"/>
                </a:solidFill>
              </a:rPr>
              <a:t>The circulating cells:</a:t>
            </a:r>
          </a:p>
        </p:txBody>
      </p:sp>
      <p:sp>
        <p:nvSpPr>
          <p:cNvPr id="6" name="Rectangle 8"/>
          <p:cNvSpPr>
            <a:spLocks noChangeArrowheads="1"/>
          </p:cNvSpPr>
          <p:nvPr/>
        </p:nvSpPr>
        <p:spPr bwMode="auto">
          <a:xfrm>
            <a:off x="0" y="5562600"/>
            <a:ext cx="1600200" cy="915988"/>
          </a:xfrm>
          <a:prstGeom prst="rect">
            <a:avLst/>
          </a:prstGeom>
          <a:solidFill>
            <a:srgbClr val="92D050"/>
          </a:solidFill>
          <a:ln w="9525">
            <a:noFill/>
            <a:miter lim="800000"/>
            <a:headEnd/>
            <a:tailEnd/>
          </a:ln>
        </p:spPr>
        <p:txBody>
          <a:bodyPr>
            <a:spAutoFit/>
          </a:bodyPr>
          <a:lstStyle/>
          <a:p>
            <a:r>
              <a:rPr lang="en-US">
                <a:solidFill>
                  <a:schemeClr val="bg2"/>
                </a:solidFill>
              </a:rPr>
              <a:t>The extracellular matrix</a:t>
            </a:r>
          </a:p>
        </p:txBody>
      </p:sp>
      <p:pic>
        <p:nvPicPr>
          <p:cNvPr id="12" name="Picture 2" descr="f003001"/>
          <p:cNvPicPr>
            <a:picLocks noChangeAspect="1" noChangeArrowheads="1"/>
          </p:cNvPicPr>
          <p:nvPr/>
        </p:nvPicPr>
        <p:blipFill>
          <a:blip r:embed="rId3" cstate="print">
            <a:lum contrast="12000"/>
          </a:blip>
          <a:srcRect/>
          <a:stretch>
            <a:fillRect/>
          </a:stretch>
        </p:blipFill>
        <p:spPr bwMode="auto">
          <a:xfrm>
            <a:off x="0" y="1447800"/>
            <a:ext cx="9144000" cy="5410200"/>
          </a:xfrm>
          <a:prstGeom prst="rect">
            <a:avLst/>
          </a:prstGeom>
          <a:noFill/>
          <a:ln w="9525">
            <a:noFill/>
            <a:miter lim="800000"/>
            <a:headEnd/>
            <a:tailEnd/>
          </a:ln>
        </p:spPr>
      </p:pic>
      <p:sp>
        <p:nvSpPr>
          <p:cNvPr id="15" name="Oval 14"/>
          <p:cNvSpPr/>
          <p:nvPr/>
        </p:nvSpPr>
        <p:spPr>
          <a:xfrm>
            <a:off x="1143000" y="3505200"/>
            <a:ext cx="2971800" cy="1600200"/>
          </a:xfrm>
          <a:prstGeom prst="ellipse">
            <a:avLst/>
          </a:prstGeom>
          <a:solidFill>
            <a:schemeClr val="accent4">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53000" y="3352800"/>
            <a:ext cx="3886200" cy="1600200"/>
          </a:xfrm>
          <a:prstGeom prst="ellipse">
            <a:avLst/>
          </a:prstGeom>
          <a:solidFill>
            <a:schemeClr val="accent4">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0" y="29718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Blood leukocytes</a:t>
            </a:r>
            <a:endParaRPr lang="en-US" sz="2800" dirty="0"/>
          </a:p>
        </p:txBody>
      </p:sp>
      <p:sp>
        <p:nvSpPr>
          <p:cNvPr id="17" name="Rounded Rectangle 16"/>
          <p:cNvSpPr/>
          <p:nvPr/>
        </p:nvSpPr>
        <p:spPr>
          <a:xfrm>
            <a:off x="0" y="1524000"/>
            <a:ext cx="2123728"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Cells of surrounding C.T.</a:t>
            </a:r>
            <a:endParaRPr lang="en-US" sz="2400" dirty="0"/>
          </a:p>
        </p:txBody>
      </p:sp>
      <p:sp>
        <p:nvSpPr>
          <p:cNvPr id="18" name="Rounded Rectangle 17"/>
          <p:cNvSpPr/>
          <p:nvPr/>
        </p:nvSpPr>
        <p:spPr>
          <a:xfrm>
            <a:off x="3581400" y="28956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 Plasma proteins</a:t>
            </a:r>
            <a:endParaRPr lang="en-US" sz="2800" dirty="0"/>
          </a:p>
        </p:txBody>
      </p:sp>
      <p:sp>
        <p:nvSpPr>
          <p:cNvPr id="19" name="Rounded Rectangle 18"/>
          <p:cNvSpPr/>
          <p:nvPr/>
        </p:nvSpPr>
        <p:spPr>
          <a:xfrm>
            <a:off x="5105400" y="4648200"/>
            <a:ext cx="40386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 </a:t>
            </a:r>
            <a:r>
              <a:rPr lang="en-US" sz="2800" dirty="0" err="1" smtClean="0"/>
              <a:t>Extracellularmatrix</a:t>
            </a:r>
            <a:r>
              <a:rPr lang="en-US" sz="2800" dirty="0" smtClean="0"/>
              <a:t> of surrounding C.T.</a:t>
            </a:r>
            <a:endParaRPr lang="en-US" sz="2800" dirty="0"/>
          </a:p>
        </p:txBody>
      </p:sp>
      <p:sp>
        <p:nvSpPr>
          <p:cNvPr id="20" name="Rounded Rectangle 19"/>
          <p:cNvSpPr/>
          <p:nvPr/>
        </p:nvSpPr>
        <p:spPr>
          <a:xfrm>
            <a:off x="0" y="5105400"/>
            <a:ext cx="2424223"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Cells of vascular wall</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4" presetClass="entr" presetSubtype="0" accel="10000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strVal val="#ppt_w*0.05"/>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anim calcmode="lin" valueType="num">
                                      <p:cBhvr>
                                        <p:cTn id="14" dur="500" fill="hold"/>
                                        <p:tgtEl>
                                          <p:spTgt spid="15"/>
                                        </p:tgtEl>
                                        <p:attrNameLst>
                                          <p:attrName>ppt_x</p:attrName>
                                        </p:attrNameLst>
                                      </p:cBhvr>
                                      <p:tavLst>
                                        <p:tav tm="0">
                                          <p:val>
                                            <p:strVal val="#ppt_x-.2"/>
                                          </p:val>
                                        </p:tav>
                                        <p:tav tm="100000">
                                          <p:val>
                                            <p:strVal val="#ppt_x"/>
                                          </p:val>
                                        </p:tav>
                                      </p:tavLst>
                                    </p:anim>
                                    <p:anim calcmode="lin" valueType="num">
                                      <p:cBhvr>
                                        <p:cTn id="15" dur="500" fill="hold"/>
                                        <p:tgtEl>
                                          <p:spTgt spid="15"/>
                                        </p:tgtEl>
                                        <p:attrNameLst>
                                          <p:attrName>ppt_y</p:attrName>
                                        </p:attrNameLst>
                                      </p:cBhvr>
                                      <p:tavLst>
                                        <p:tav tm="0">
                                          <p:val>
                                            <p:strVal val="#ppt_y"/>
                                          </p:val>
                                        </p:tav>
                                        <p:tav tm="100000">
                                          <p:val>
                                            <p:strVal val="#ppt_y"/>
                                          </p:val>
                                        </p:tav>
                                      </p:tavLst>
                                    </p:anim>
                                    <p:animEffect transition="in" filter="fade">
                                      <p:cBhvr>
                                        <p:cTn id="16" dur="500"/>
                                        <p:tgtEl>
                                          <p:spTgt spid="15"/>
                                        </p:tgtEl>
                                      </p:cBhvr>
                                    </p:animEffect>
                                  </p:childTnLst>
                                </p:cTn>
                              </p:par>
                              <p:par>
                                <p:cTn id="17" presetID="54" presetClass="entr" presetSubtype="0" ac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strVal val="#ppt_w*0.05"/>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anim calcmode="lin" valueType="num">
                                      <p:cBhvr>
                                        <p:cTn id="21" dur="500" fill="hold"/>
                                        <p:tgtEl>
                                          <p:spTgt spid="16"/>
                                        </p:tgtEl>
                                        <p:attrNameLst>
                                          <p:attrName>ppt_x</p:attrName>
                                        </p:attrNameLst>
                                      </p:cBhvr>
                                      <p:tavLst>
                                        <p:tav tm="0">
                                          <p:val>
                                            <p:strVal val="#ppt_x-.2"/>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xit" presetSubtype="0" fill="hold" grpId="1" nodeType="withEffect">
                                  <p:stCondLst>
                                    <p:cond delay="0"/>
                                  </p:stCondLst>
                                  <p:childTnLst>
                                    <p:anim calcmode="lin" valueType="num">
                                      <p:cBhvr>
                                        <p:cTn id="32" dur="500"/>
                                        <p:tgtEl>
                                          <p:spTgt spid="15"/>
                                        </p:tgtEl>
                                        <p:attrNameLst>
                                          <p:attrName>ppt_w</p:attrName>
                                        </p:attrNameLst>
                                      </p:cBhvr>
                                      <p:tavLst>
                                        <p:tav tm="0">
                                          <p:val>
                                            <p:strVal val="ppt_w"/>
                                          </p:val>
                                        </p:tav>
                                        <p:tav tm="100000">
                                          <p:val>
                                            <p:fltVal val="0"/>
                                          </p:val>
                                        </p:tav>
                                      </p:tavLst>
                                    </p:anim>
                                    <p:anim calcmode="lin" valueType="num">
                                      <p:cBhvr>
                                        <p:cTn id="33" dur="500"/>
                                        <p:tgtEl>
                                          <p:spTgt spid="15"/>
                                        </p:tgtEl>
                                        <p:attrNameLst>
                                          <p:attrName>ppt_h</p:attrName>
                                        </p:attrNameLst>
                                      </p:cBhvr>
                                      <p:tavLst>
                                        <p:tav tm="0">
                                          <p:val>
                                            <p:strVal val="ppt_h"/>
                                          </p:val>
                                        </p:tav>
                                        <p:tav tm="100000">
                                          <p:val>
                                            <p:fltVal val="0"/>
                                          </p:val>
                                        </p:tav>
                                      </p:tavLst>
                                    </p:anim>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53" presetClass="exit" presetSubtype="0" fill="hold" grpId="1" nodeType="withEffect">
                                  <p:stCondLst>
                                    <p:cond delay="0"/>
                                  </p:stCondLst>
                                  <p:childTnLst>
                                    <p:anim calcmode="lin" valueType="num">
                                      <p:cBhvr>
                                        <p:cTn id="37" dur="500"/>
                                        <p:tgtEl>
                                          <p:spTgt spid="16"/>
                                        </p:tgtEl>
                                        <p:attrNameLst>
                                          <p:attrName>ppt_w</p:attrName>
                                        </p:attrNameLst>
                                      </p:cBhvr>
                                      <p:tavLst>
                                        <p:tav tm="0">
                                          <p:val>
                                            <p:strVal val="ppt_w"/>
                                          </p:val>
                                        </p:tav>
                                        <p:tav tm="100000">
                                          <p:val>
                                            <p:fltVal val="0"/>
                                          </p:val>
                                        </p:tav>
                                      </p:tavLst>
                                    </p:anim>
                                    <p:anim calcmode="lin" valueType="num">
                                      <p:cBhvr>
                                        <p:cTn id="38" dur="500"/>
                                        <p:tgtEl>
                                          <p:spTgt spid="16"/>
                                        </p:tgtEl>
                                        <p:attrNameLst>
                                          <p:attrName>ppt_h</p:attrName>
                                        </p:attrNameLst>
                                      </p:cBhvr>
                                      <p:tavLst>
                                        <p:tav tm="0">
                                          <p:val>
                                            <p:strVal val="ppt_h"/>
                                          </p:val>
                                        </p:tav>
                                        <p:tav tm="100000">
                                          <p:val>
                                            <p:fltVal val="0"/>
                                          </p:val>
                                        </p:tav>
                                      </p:tavLst>
                                    </p:anim>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4" grpId="0" animBg="1"/>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100B4B-F5D2-44DD-9A19-A980681504E0}" type="slidenum">
              <a:rPr lang="en-US" smtClean="0"/>
              <a:pPr/>
              <a:t>14</a:t>
            </a:fld>
            <a:endParaRPr lang="en-US"/>
          </a:p>
        </p:txBody>
      </p:sp>
      <p:pic>
        <p:nvPicPr>
          <p:cNvPr id="6" name="Picture 5"/>
          <p:cNvPicPr>
            <a:picLocks noChangeAspect="1"/>
          </p:cNvPicPr>
          <p:nvPr/>
        </p:nvPicPr>
        <p:blipFill>
          <a:blip r:embed="rId3"/>
          <a:stretch>
            <a:fillRect/>
          </a:stretch>
        </p:blipFill>
        <p:spPr>
          <a:xfrm>
            <a:off x="2051720" y="64038"/>
            <a:ext cx="5112568" cy="668478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28662" y="1785926"/>
            <a:ext cx="7086600" cy="1114420"/>
          </a:xfrm>
        </p:spPr>
        <p:style>
          <a:lnRef idx="1">
            <a:schemeClr val="accent2"/>
          </a:lnRef>
          <a:fillRef idx="2">
            <a:schemeClr val="accent2"/>
          </a:fillRef>
          <a:effectRef idx="1">
            <a:schemeClr val="accent2"/>
          </a:effectRef>
          <a:fontRef idx="minor">
            <a:schemeClr val="dk1"/>
          </a:fontRef>
        </p:style>
        <p:txBody>
          <a:bodyPr/>
          <a:lstStyle/>
          <a:p>
            <a:pPr algn="ctr"/>
            <a:r>
              <a:rPr lang="en-US" dirty="0" smtClean="0"/>
              <a:t>Chemical Mediators</a:t>
            </a:r>
            <a:endParaRPr lang="en-US" dirty="0"/>
          </a:p>
        </p:txBody>
      </p:sp>
      <p:sp>
        <p:nvSpPr>
          <p:cNvPr id="10" name="Text Placeholder 9"/>
          <p:cNvSpPr>
            <a:spLocks noGrp="1"/>
          </p:cNvSpPr>
          <p:nvPr>
            <p:ph type="body" idx="1"/>
          </p:nvPr>
        </p:nvSpPr>
        <p:spPr>
          <a:xfrm>
            <a:off x="1357290" y="285728"/>
            <a:ext cx="7086600" cy="1509712"/>
          </a:xfrm>
        </p:spPr>
        <p:txBody>
          <a:bodyPr>
            <a:normAutofit/>
          </a:bodyPr>
          <a:lstStyle/>
          <a:p>
            <a:r>
              <a:rPr lang="en-US" sz="3600" dirty="0" smtClean="0"/>
              <a:t>Inflammation is mediated by chemical substances called </a:t>
            </a:r>
            <a:endParaRPr lang="en-US" sz="3600" dirty="0"/>
          </a:p>
        </p:txBody>
      </p:sp>
      <p:sp>
        <p:nvSpPr>
          <p:cNvPr id="5" name="Rectangle 4"/>
          <p:cNvSpPr/>
          <p:nvPr/>
        </p:nvSpPr>
        <p:spPr>
          <a:xfrm>
            <a:off x="714348" y="3500438"/>
            <a:ext cx="792961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dirty="0" smtClean="0">
                <a:solidFill>
                  <a:schemeClr val="tx2">
                    <a:lumMod val="90000"/>
                  </a:schemeClr>
                </a:solidFill>
              </a:rPr>
              <a:t>What is the source of these chemical mediators?</a:t>
            </a:r>
            <a:endParaRPr lang="en-US" sz="2800" dirty="0"/>
          </a:p>
        </p:txBody>
      </p:sp>
      <p:sp>
        <p:nvSpPr>
          <p:cNvPr id="6" name="Rectangle 5"/>
          <p:cNvSpPr/>
          <p:nvPr/>
        </p:nvSpPr>
        <p:spPr>
          <a:xfrm>
            <a:off x="1714480" y="4214818"/>
            <a:ext cx="5429288" cy="2308324"/>
          </a:xfrm>
          <a:prstGeom prst="rect">
            <a:avLst/>
          </a:prstGeom>
        </p:spPr>
        <p:txBody>
          <a:bodyPr wrap="square">
            <a:spAutoFit/>
          </a:bodyPr>
          <a:lstStyle/>
          <a:p>
            <a:pPr algn="ctr"/>
            <a:r>
              <a:rPr lang="en-US" sz="2400" dirty="0" smtClean="0"/>
              <a:t>1. Phagocytes and other host cells </a:t>
            </a:r>
          </a:p>
          <a:p>
            <a:pPr lvl="1" algn="ctr"/>
            <a:r>
              <a:rPr lang="en-US" sz="2400" dirty="0" smtClean="0"/>
              <a:t>Leukocyte</a:t>
            </a:r>
          </a:p>
          <a:p>
            <a:pPr lvl="1" algn="ctr"/>
            <a:r>
              <a:rPr lang="en-US" sz="2400" dirty="0" smtClean="0"/>
              <a:t>Endothelium</a:t>
            </a:r>
          </a:p>
          <a:p>
            <a:pPr lvl="1" algn="ctr"/>
            <a:r>
              <a:rPr lang="en-US" sz="2400" dirty="0" smtClean="0"/>
              <a:t>Mast cell</a:t>
            </a:r>
          </a:p>
          <a:p>
            <a:pPr algn="ctr"/>
            <a:endParaRPr lang="en-US" sz="2400" dirty="0" smtClean="0"/>
          </a:p>
          <a:p>
            <a:pPr algn="ctr"/>
            <a:r>
              <a:rPr lang="en-US" sz="2400" dirty="0" smtClean="0"/>
              <a:t>2. Plasma proteins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The outcome of acute inflammation</a:t>
            </a:r>
            <a:endParaRPr lang="ar-SA" dirty="0"/>
          </a:p>
        </p:txBody>
      </p:sp>
      <p:sp>
        <p:nvSpPr>
          <p:cNvPr id="3" name="Content Placeholder 2"/>
          <p:cNvSpPr>
            <a:spLocks noGrp="1"/>
          </p:cNvSpPr>
          <p:nvPr>
            <p:ph idx="1"/>
          </p:nvPr>
        </p:nvSpPr>
        <p:spPr/>
        <p:txBody>
          <a:bodyPr/>
          <a:lstStyle/>
          <a:p>
            <a:pPr>
              <a:buNone/>
            </a:pPr>
            <a:r>
              <a:rPr lang="en-US" dirty="0" smtClean="0"/>
              <a:t>is </a:t>
            </a:r>
            <a:r>
              <a:rPr lang="en-US" dirty="0"/>
              <a:t>either </a:t>
            </a:r>
            <a:endParaRPr lang="en-US" dirty="0" smtClean="0"/>
          </a:p>
          <a:p>
            <a:r>
              <a:rPr lang="en-US" dirty="0" smtClean="0"/>
              <a:t>elimination </a:t>
            </a:r>
            <a:r>
              <a:rPr lang="en-US" dirty="0"/>
              <a:t>of the noxious stimulus, followed by decline of the reaction and repair of the damaged </a:t>
            </a:r>
            <a:r>
              <a:rPr lang="en-US" dirty="0" smtClean="0"/>
              <a:t>tissue</a:t>
            </a:r>
          </a:p>
          <a:p>
            <a:pPr>
              <a:buNone/>
            </a:pPr>
            <a:r>
              <a:rPr lang="en-US" dirty="0" smtClean="0"/>
              <a:t> or</a:t>
            </a:r>
          </a:p>
          <a:p>
            <a:r>
              <a:rPr lang="en-US" dirty="0" smtClean="0"/>
              <a:t> </a:t>
            </a:r>
            <a:r>
              <a:rPr lang="en-US" dirty="0"/>
              <a:t>persistent injury resulting in chronic inflammation</a:t>
            </a:r>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65000"/>
                  </a:schemeClr>
                </a:solidFill>
              </a:rPr>
              <a:t>Define inflammation.</a:t>
            </a:r>
          </a:p>
          <a:p>
            <a:pPr marL="651510" lvl="0" indent="-514350">
              <a:buFont typeface="+mj-lt"/>
              <a:buAutoNum type="arabicPeriod"/>
            </a:pPr>
            <a:r>
              <a:rPr lang="en-US" sz="2000" dirty="0" smtClean="0">
                <a:solidFill>
                  <a:schemeClr val="bg1">
                    <a:lumMod val="65000"/>
                  </a:schemeClr>
                </a:solidFill>
              </a:rPr>
              <a:t>Recognize the cardinal signs of inflammation.</a:t>
            </a:r>
          </a:p>
          <a:p>
            <a:pPr marL="651510" lvl="0" indent="-514350">
              <a:buFont typeface="+mj-lt"/>
              <a:buAutoNum type="arabicPeriod"/>
            </a:pPr>
            <a:r>
              <a:rPr lang="en-US" sz="2000" dirty="0" smtClean="0">
                <a:solidFill>
                  <a:schemeClr val="bg1">
                    <a:lumMod val="65000"/>
                  </a:schemeClr>
                </a:solidFill>
              </a:rPr>
              <a:t>List cells  &amp; molecules that play important roles in inflammation</a:t>
            </a:r>
          </a:p>
          <a:p>
            <a:pPr marL="651510" lvl="0" indent="-514350">
              <a:buFont typeface="+mj-lt"/>
              <a:buAutoNum type="arabicPeriod"/>
            </a:pPr>
            <a:r>
              <a:rPr lang="en-US" b="1" dirty="0" smtClean="0"/>
              <a:t>Compare between acute and chronic inflammation</a:t>
            </a:r>
          </a:p>
          <a:p>
            <a:pPr marL="651510" lvl="0" indent="-514350">
              <a:buFont typeface="+mj-lt"/>
              <a:buAutoNum type="arabicPeriod"/>
            </a:pPr>
            <a:r>
              <a:rPr lang="en-US" sz="2000" dirty="0" smtClean="0">
                <a:solidFill>
                  <a:schemeClr val="bg1">
                    <a:lumMod val="65000"/>
                  </a:schemeClr>
                </a:solidFill>
              </a:rPr>
              <a:t>Describe the sequence of vascular changes in acute inflammation (</a:t>
            </a:r>
            <a:r>
              <a:rPr lang="en-US" sz="2000" dirty="0" err="1" smtClean="0">
                <a:solidFill>
                  <a:schemeClr val="bg1">
                    <a:lumMod val="65000"/>
                  </a:schemeClr>
                </a:solidFill>
              </a:rPr>
              <a:t>vasodilation</a:t>
            </a:r>
            <a:r>
              <a:rPr lang="en-US" sz="2000" dirty="0" smtClean="0">
                <a:solidFill>
                  <a:schemeClr val="bg1">
                    <a:lumMod val="65000"/>
                  </a:schemeClr>
                </a:solidFill>
              </a:rPr>
              <a:t>, increased permeability) and their purpose.</a:t>
            </a:r>
          </a:p>
          <a:p>
            <a:pPr marL="651510" lvl="0" indent="-514350">
              <a:buFont typeface="+mj-lt"/>
              <a:buAutoNum type="arabicPeriod"/>
            </a:pPr>
            <a:r>
              <a:rPr lang="en-US" sz="2000" dirty="0" smtClean="0">
                <a:solidFill>
                  <a:schemeClr val="bg1">
                    <a:lumMod val="65000"/>
                  </a:schemeClr>
                </a:solidFill>
              </a:rPr>
              <a:t> Know the mechanisms of increased vascular permeability. </a:t>
            </a:r>
          </a:p>
          <a:p>
            <a:pPr marL="651510" lvl="0" indent="-514350">
              <a:buFont typeface="+mj-lt"/>
              <a:buAutoNum type="arabicPeriod"/>
            </a:pPr>
            <a:r>
              <a:rPr lang="en-US" sz="2000" dirty="0" smtClean="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65000"/>
                  </a:schemeClr>
                </a:solidFill>
              </a:rPr>
              <a:t>Define the terms edema, </a:t>
            </a:r>
            <a:r>
              <a:rPr lang="en-US" sz="2000" dirty="0" err="1" smtClean="0">
                <a:solidFill>
                  <a:schemeClr val="bg1">
                    <a:lumMod val="65000"/>
                  </a:schemeClr>
                </a:solidFill>
              </a:rPr>
              <a:t>transudate</a:t>
            </a:r>
            <a:r>
              <a:rPr lang="en-US" sz="2000" dirty="0" smtClean="0">
                <a:solidFill>
                  <a:schemeClr val="bg1">
                    <a:lumMod val="65000"/>
                  </a:schemeClr>
                </a:solidFill>
              </a:rPr>
              <a:t>, and </a:t>
            </a:r>
            <a:r>
              <a:rPr lang="en-US" sz="2000" dirty="0" err="1" smtClean="0">
                <a:solidFill>
                  <a:schemeClr val="bg1">
                    <a:lumMod val="65000"/>
                  </a:schemeClr>
                </a:solidFill>
              </a:rPr>
              <a:t>exudate</a:t>
            </a:r>
            <a:r>
              <a:rPr lang="en-US" sz="2000" dirty="0" smtClean="0">
                <a:solidFill>
                  <a:schemeClr val="bg1">
                    <a:lumMod val="65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762000"/>
            <a:ext cx="7772400" cy="1362075"/>
          </a:xfrm>
        </p:spPr>
        <p:txBody>
          <a:bodyPr>
            <a:noAutofit/>
          </a:bodyPr>
          <a:lstStyle/>
          <a:p>
            <a:pPr algn="ctr"/>
            <a:r>
              <a:rPr lang="en-US" sz="6000" dirty="0" smtClean="0"/>
              <a:t>TYPES OF Inflammation</a:t>
            </a:r>
            <a:endParaRPr lang="en-US" sz="6000" dirty="0"/>
          </a:p>
        </p:txBody>
      </p:sp>
      <p:sp>
        <p:nvSpPr>
          <p:cNvPr id="7" name="Slide Number Placeholder 6"/>
          <p:cNvSpPr>
            <a:spLocks noGrp="1"/>
          </p:cNvSpPr>
          <p:nvPr>
            <p:ph type="sldNum" sz="quarter" idx="12"/>
          </p:nvPr>
        </p:nvSpPr>
        <p:spPr/>
        <p:txBody>
          <a:bodyPr/>
          <a:lstStyle/>
          <a:p>
            <a:fld id="{35100B4B-F5D2-44DD-9A19-A980681504E0}" type="slidenum">
              <a:rPr lang="en-US" smtClean="0"/>
              <a:pPr/>
              <a:t>18</a:t>
            </a:fld>
            <a:endParaRPr lang="en-US"/>
          </a:p>
        </p:txBody>
      </p:sp>
      <p:graphicFrame>
        <p:nvGraphicFramePr>
          <p:cNvPr id="6" name="Diagram 5"/>
          <p:cNvGraphicFramePr/>
          <p:nvPr/>
        </p:nvGraphicFramePr>
        <p:xfrm>
          <a:off x="467544" y="2924944"/>
          <a:ext cx="7715200" cy="2645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0"/>
            <a:ext cx="8229600" cy="1412776"/>
          </a:xfrm>
        </p:spPr>
        <p:txBody>
          <a:bodyPr>
            <a:normAutofit fontScale="90000"/>
          </a:bodyPr>
          <a:lstStyle/>
          <a:p>
            <a:r>
              <a:rPr lang="en-US" dirty="0" smtClean="0"/>
              <a:t>Features of acute and chronic inflammation</a:t>
            </a:r>
            <a:endParaRPr lang="ar-SA" dirty="0"/>
          </a:p>
        </p:txBody>
      </p:sp>
      <p:graphicFrame>
        <p:nvGraphicFramePr>
          <p:cNvPr id="8" name="Table 7"/>
          <p:cNvGraphicFramePr>
            <a:graphicFrameLocks noGrp="1"/>
          </p:cNvGraphicFramePr>
          <p:nvPr/>
        </p:nvGraphicFramePr>
        <p:xfrm>
          <a:off x="476447" y="1700808"/>
          <a:ext cx="8200009" cy="4291742"/>
        </p:xfrm>
        <a:graphic>
          <a:graphicData uri="http://schemas.openxmlformats.org/drawingml/2006/table">
            <a:tbl>
              <a:tblPr rtl="1" firstRow="1" bandRow="1">
                <a:tableStyleId>{ED083AE6-46FA-4A59-8FB0-9F97EB10719F}</a:tableStyleId>
              </a:tblPr>
              <a:tblGrid>
                <a:gridCol w="2936989"/>
                <a:gridCol w="2936989"/>
                <a:gridCol w="2326031"/>
              </a:tblGrid>
              <a:tr h="51222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Chronic</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Acute</a:t>
                      </a:r>
                    </a:p>
                  </a:txBody>
                  <a:tcPr/>
                </a:tc>
                <a:tc>
                  <a:txBody>
                    <a:bodyPr/>
                    <a:lstStyle/>
                    <a:p>
                      <a:pPr algn="ctr" rtl="1"/>
                      <a:r>
                        <a:rPr lang="en-US" sz="2400" dirty="0" smtClean="0"/>
                        <a:t>Feature</a:t>
                      </a:r>
                      <a:endParaRPr lang="ar-SA" sz="2400" dirty="0"/>
                    </a:p>
                  </a:txBody>
                  <a:tcPr/>
                </a:tc>
              </a:tr>
              <a:tr h="443926">
                <a:tc>
                  <a:txBody>
                    <a:bodyPr/>
                    <a:lstStyle/>
                    <a:p>
                      <a:pPr algn="ctr" rtl="1"/>
                      <a:r>
                        <a:rPr kumimoji="0" lang="en-US" sz="2800" b="1" kern="1200" dirty="0" smtClean="0"/>
                        <a:t>Slow : days, weeks</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Fast :  minutes or hours</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Onset</a:t>
                      </a:r>
                      <a:endParaRPr kumimoji="0" lang="ar-SA" sz="2800" b="1" kern="1200" dirty="0" smtClean="0">
                        <a:solidFill>
                          <a:schemeClr val="dk1"/>
                        </a:solidFill>
                        <a:latin typeface="Arial" pitchFamily="34" charset="0"/>
                        <a:ea typeface="+mn-ea"/>
                        <a:cs typeface="Arial" pitchFamily="34" charset="0"/>
                      </a:endParaRPr>
                    </a:p>
                  </a:txBody>
                  <a:tcPr/>
                </a:tc>
              </a:tr>
              <a:tr h="785407">
                <a:tc>
                  <a:txBody>
                    <a:bodyPr/>
                    <a:lstStyle/>
                    <a:p>
                      <a:pPr algn="ctr" rtl="1"/>
                      <a:r>
                        <a:rPr kumimoji="0" lang="en-US" sz="2800" b="1" kern="1200" dirty="0" smtClean="0"/>
                        <a:t>lymphocytes and macrophages</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err="1" smtClean="0"/>
                        <a:t>neutrophils</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Cellular infiltrate</a:t>
                      </a:r>
                      <a:endParaRPr kumimoji="0" lang="ar-SA" sz="2800" b="1" kern="1200" dirty="0" smtClean="0">
                        <a:solidFill>
                          <a:schemeClr val="dk1"/>
                        </a:solidFill>
                        <a:latin typeface="Arial" pitchFamily="34" charset="0"/>
                        <a:ea typeface="+mn-ea"/>
                        <a:cs typeface="Arial" pitchFamily="34" charset="0"/>
                      </a:endParaRPr>
                    </a:p>
                  </a:txBody>
                  <a:tcPr/>
                </a:tc>
              </a:tr>
              <a:tr h="785407">
                <a:tc>
                  <a:txBody>
                    <a:bodyPr/>
                    <a:lstStyle/>
                    <a:p>
                      <a:pPr algn="ctr" rtl="1"/>
                      <a:r>
                        <a:rPr kumimoji="0" lang="en-US" sz="2800" b="1" kern="1200" dirty="0" smtClean="0"/>
                        <a:t>Often sever &amp;  progressive</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Mild, self limited</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Tissue injury, fibrosis</a:t>
                      </a:r>
                      <a:endParaRPr kumimoji="0" lang="ar-SA" sz="2800" b="1" kern="1200" dirty="0" smtClean="0">
                        <a:solidFill>
                          <a:schemeClr val="dk1"/>
                        </a:solidFill>
                        <a:latin typeface="Arial" pitchFamily="34" charset="0"/>
                        <a:ea typeface="+mn-ea"/>
                        <a:cs typeface="Arial" pitchFamily="34" charset="0"/>
                      </a:endParaRPr>
                    </a:p>
                  </a:txBody>
                  <a:tcPr/>
                </a:tc>
              </a:tr>
              <a:tr h="785407">
                <a:tc>
                  <a:txBody>
                    <a:bodyPr/>
                    <a:lstStyle/>
                    <a:p>
                      <a:pPr algn="ctr" rtl="1"/>
                      <a:r>
                        <a:rPr kumimoji="0" lang="en-US" sz="2800" b="1" kern="1200" dirty="0" smtClean="0"/>
                        <a:t>Less prominent,</a:t>
                      </a:r>
                      <a:r>
                        <a:rPr kumimoji="0" lang="en-US" sz="2800" b="1" kern="1200" baseline="0" dirty="0" smtClean="0"/>
                        <a:t> may be subtle</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Prominent</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Local &amp; systemic signs</a:t>
                      </a:r>
                      <a:endParaRPr kumimoji="0" lang="ar-SA" sz="2800" b="1" kern="1200" dirty="0" smtClean="0">
                        <a:solidFill>
                          <a:schemeClr val="dk1"/>
                        </a:solidFill>
                        <a:latin typeface="Arial" pitchFamily="34" charset="0"/>
                        <a:ea typeface="+mn-ea"/>
                        <a:cs typeface="Arial" pitchFamily="34" charset="0"/>
                      </a:endParaRPr>
                    </a:p>
                  </a:txBody>
                  <a:tcPr/>
                </a:tc>
              </a:tr>
            </a:tbl>
          </a:graphicData>
        </a:graphic>
      </p:graphicFrame>
      <p:sp>
        <p:nvSpPr>
          <p:cNvPr id="4" name="TextBox 3"/>
          <p:cNvSpPr txBox="1"/>
          <p:nvPr/>
        </p:nvSpPr>
        <p:spPr>
          <a:xfrm>
            <a:off x="2843808" y="2204864"/>
            <a:ext cx="2880320"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
        <p:nvSpPr>
          <p:cNvPr id="5" name="TextBox 4"/>
          <p:cNvSpPr txBox="1"/>
          <p:nvPr/>
        </p:nvSpPr>
        <p:spPr>
          <a:xfrm>
            <a:off x="5724128" y="2217638"/>
            <a:ext cx="2880320"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
        <p:nvSpPr>
          <p:cNvPr id="6" name="TextBox 5"/>
          <p:cNvSpPr txBox="1"/>
          <p:nvPr/>
        </p:nvSpPr>
        <p:spPr>
          <a:xfrm>
            <a:off x="2843808" y="3140968"/>
            <a:ext cx="2880320"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
        <p:nvSpPr>
          <p:cNvPr id="7" name="TextBox 6"/>
          <p:cNvSpPr txBox="1"/>
          <p:nvPr/>
        </p:nvSpPr>
        <p:spPr>
          <a:xfrm>
            <a:off x="5796136" y="3212976"/>
            <a:ext cx="2880320"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
        <p:nvSpPr>
          <p:cNvPr id="9" name="TextBox 8"/>
          <p:cNvSpPr txBox="1"/>
          <p:nvPr/>
        </p:nvSpPr>
        <p:spPr>
          <a:xfrm>
            <a:off x="2843808" y="4077072"/>
            <a:ext cx="2880320"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
        <p:nvSpPr>
          <p:cNvPr id="10" name="TextBox 9"/>
          <p:cNvSpPr txBox="1"/>
          <p:nvPr/>
        </p:nvSpPr>
        <p:spPr>
          <a:xfrm>
            <a:off x="2843808" y="5025950"/>
            <a:ext cx="2880320"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
        <p:nvSpPr>
          <p:cNvPr id="11" name="TextBox 10"/>
          <p:cNvSpPr txBox="1"/>
          <p:nvPr/>
        </p:nvSpPr>
        <p:spPr>
          <a:xfrm>
            <a:off x="5724128" y="4149080"/>
            <a:ext cx="2880320"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
        <p:nvSpPr>
          <p:cNvPr id="12" name="TextBox 11"/>
          <p:cNvSpPr txBox="1"/>
          <p:nvPr/>
        </p:nvSpPr>
        <p:spPr>
          <a:xfrm>
            <a:off x="5796136" y="5013176"/>
            <a:ext cx="2880320"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0" nodeType="clickEffect">
                                  <p:stCondLst>
                                    <p:cond delay="0"/>
                                  </p:stCondLst>
                                  <p:childTnLst>
                                    <p:animEffect transition="out" filter="blinds(horizontal)">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3" presetClass="exit" presetSubtype="10" fill="hold" grpId="0" nodeType="withEffect">
                                  <p:stCondLst>
                                    <p:cond delay="0"/>
                                  </p:stCondLst>
                                  <p:childTnLst>
                                    <p:animEffect transition="out" filter="blinds(horizontal)">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3" presetClass="exit" presetSubtype="10" fill="hold" grpId="0" nodeType="withEffect">
                                  <p:stCondLst>
                                    <p:cond delay="0"/>
                                  </p:stCondLst>
                                  <p:childTnLst>
                                    <p:animEffect transition="out" filter="blinds(horizontal)">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a:xfrm>
            <a:off x="467544" y="1340768"/>
            <a:ext cx="8229600" cy="4525963"/>
          </a:xfrm>
        </p:spPr>
        <p:txBody>
          <a:bodyPr>
            <a:noAutofit/>
          </a:bodyPr>
          <a:lstStyle/>
          <a:p>
            <a:pPr marL="651510" lvl="0" indent="-514350">
              <a:buFont typeface="+mj-lt"/>
              <a:buAutoNum type="arabicPeriod"/>
            </a:pPr>
            <a:r>
              <a:rPr lang="en-US" sz="2400" b="1" dirty="0" smtClean="0"/>
              <a:t>Define inflammation.</a:t>
            </a:r>
          </a:p>
          <a:p>
            <a:pPr marL="651510" lvl="0" indent="-514350">
              <a:buFont typeface="+mj-lt"/>
              <a:buAutoNum type="arabicPeriod"/>
            </a:pPr>
            <a:r>
              <a:rPr lang="en-US" sz="2400" b="1" dirty="0"/>
              <a:t>Recognize the cardinal signs of inflammation.</a:t>
            </a:r>
          </a:p>
          <a:p>
            <a:pPr marL="651510" lvl="0" indent="-514350">
              <a:buFont typeface="+mj-lt"/>
              <a:buAutoNum type="arabicPeriod"/>
            </a:pPr>
            <a:r>
              <a:rPr lang="en-US" sz="2400" b="1" dirty="0"/>
              <a:t>List cells  &amp; molecules that play important roles in inflammation</a:t>
            </a:r>
          </a:p>
          <a:p>
            <a:pPr marL="651510" lvl="0" indent="-514350">
              <a:buFont typeface="+mj-lt"/>
              <a:buAutoNum type="arabicPeriod"/>
            </a:pPr>
            <a:r>
              <a:rPr lang="en-US" sz="2400" b="1" dirty="0"/>
              <a:t>Compare between acute and chronic inflammation</a:t>
            </a:r>
          </a:p>
          <a:p>
            <a:pPr marL="651510" lvl="0" indent="-514350">
              <a:buFont typeface="+mj-lt"/>
              <a:buAutoNum type="arabicPeriod"/>
            </a:pPr>
            <a:r>
              <a:rPr lang="en-US" sz="2400" b="1" dirty="0"/>
              <a:t>Describe the sequence of vascular changes in acute inflammation (</a:t>
            </a:r>
            <a:r>
              <a:rPr lang="en-US" sz="2400" b="1" dirty="0" err="1"/>
              <a:t>vasodilation</a:t>
            </a:r>
            <a:r>
              <a:rPr lang="en-US" sz="2400" b="1" dirty="0"/>
              <a:t>, increased permeability) and their purpose.</a:t>
            </a:r>
          </a:p>
          <a:p>
            <a:pPr marL="651510" lvl="0" indent="-514350">
              <a:buFont typeface="+mj-lt"/>
              <a:buAutoNum type="arabicPeriod"/>
            </a:pPr>
            <a:r>
              <a:rPr lang="en-US" sz="2400" b="1" dirty="0"/>
              <a:t> Know the mechanisms of increased vascular permeability. </a:t>
            </a:r>
          </a:p>
          <a:p>
            <a:pPr marL="651510" lvl="0" indent="-514350">
              <a:buFont typeface="+mj-lt"/>
              <a:buAutoNum type="arabicPeriod"/>
            </a:pPr>
            <a:r>
              <a:rPr lang="en-US" sz="2400" b="1" dirty="0"/>
              <a:t>Compare normal capillary exchanges with exchange during inflammatory response.  </a:t>
            </a:r>
          </a:p>
          <a:p>
            <a:pPr marL="651510" lvl="0" indent="-514350">
              <a:buFont typeface="+mj-lt"/>
              <a:buAutoNum type="arabicPeriod"/>
            </a:pPr>
            <a:r>
              <a:rPr lang="en-US" sz="2400" b="1" dirty="0"/>
              <a:t>Define the terms edema, </a:t>
            </a:r>
            <a:r>
              <a:rPr lang="en-US" sz="2400" b="1" dirty="0" err="1"/>
              <a:t>transudate</a:t>
            </a:r>
            <a:r>
              <a:rPr lang="en-US" sz="2400" b="1" dirty="0"/>
              <a:t>, and </a:t>
            </a:r>
            <a:r>
              <a:rPr lang="en-US" sz="2400" b="1" dirty="0" err="1"/>
              <a:t>exudate</a:t>
            </a:r>
            <a:r>
              <a:rPr lang="en-US" sz="2400" b="1" dirty="0"/>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36104"/>
          </a:xfrm>
        </p:spPr>
        <p:style>
          <a:lnRef idx="0">
            <a:schemeClr val="accent2"/>
          </a:lnRef>
          <a:fillRef idx="3">
            <a:schemeClr val="accent2"/>
          </a:fillRef>
          <a:effectRef idx="3">
            <a:schemeClr val="accent2"/>
          </a:effectRef>
          <a:fontRef idx="minor">
            <a:schemeClr val="lt1"/>
          </a:fontRef>
        </p:style>
        <p:txBody>
          <a:bodyPr/>
          <a:lstStyle/>
          <a:p>
            <a:r>
              <a:rPr lang="en-US" i="1" dirty="0" smtClean="0">
                <a:latin typeface="Tahoma" pitchFamily="34" charset="0"/>
                <a:cs typeface="Tahoma" pitchFamily="34" charset="0"/>
              </a:rPr>
              <a:t>Acute inflammation</a:t>
            </a:r>
            <a:endParaRPr lang="en-US" dirty="0"/>
          </a:p>
        </p:txBody>
      </p:sp>
      <p:sp>
        <p:nvSpPr>
          <p:cNvPr id="3" name="Content Placeholder 2"/>
          <p:cNvSpPr>
            <a:spLocks noGrp="1"/>
          </p:cNvSpPr>
          <p:nvPr>
            <p:ph idx="1"/>
          </p:nvPr>
        </p:nvSpPr>
        <p:spPr>
          <a:xfrm>
            <a:off x="683568" y="1196752"/>
            <a:ext cx="7502700" cy="4709160"/>
          </a:xfrm>
        </p:spPr>
        <p:txBody>
          <a:bodyPr/>
          <a:lstStyle/>
          <a:p>
            <a:pPr algn="ctr"/>
            <a:r>
              <a:rPr lang="en-US" dirty="0" smtClean="0">
                <a:latin typeface="Tahoma" pitchFamily="34" charset="0"/>
                <a:cs typeface="Tahoma" pitchFamily="34" charset="0"/>
              </a:rPr>
              <a:t> A rapid response to an injurious agent that serves to deliver mediators of host defense-leukocytes and plasma proteins-to the site of injury.</a:t>
            </a:r>
          </a:p>
          <a:p>
            <a:endParaRPr lang="en-US" dirty="0"/>
          </a:p>
        </p:txBody>
      </p:sp>
      <p:sp>
        <p:nvSpPr>
          <p:cNvPr id="4" name="Rectangle 3"/>
          <p:cNvSpPr/>
          <p:nvPr/>
        </p:nvSpPr>
        <p:spPr>
          <a:xfrm>
            <a:off x="0" y="3284984"/>
            <a:ext cx="9144000" cy="1077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sz="3200" dirty="0" smtClean="0">
                <a:solidFill>
                  <a:schemeClr val="tx2">
                    <a:lumMod val="90000"/>
                  </a:schemeClr>
                </a:solidFill>
              </a:rPr>
              <a:t>What are the steps of the inflammatory response?</a:t>
            </a:r>
          </a:p>
          <a:p>
            <a:pPr algn="ctr"/>
            <a:r>
              <a:rPr lang="en-US" sz="3200" dirty="0" smtClean="0">
                <a:solidFill>
                  <a:schemeClr val="tx2">
                    <a:lumMod val="90000"/>
                  </a:schemeClr>
                </a:solidFill>
              </a:rPr>
              <a:t>5Rs</a:t>
            </a:r>
            <a:endParaRPr lang="en-US" sz="3200" dirty="0"/>
          </a:p>
        </p:txBody>
      </p:sp>
      <p:sp>
        <p:nvSpPr>
          <p:cNvPr id="5" name="Rectangle 4"/>
          <p:cNvSpPr/>
          <p:nvPr/>
        </p:nvSpPr>
        <p:spPr>
          <a:xfrm>
            <a:off x="1071538" y="4286256"/>
            <a:ext cx="7143800" cy="224676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buFont typeface="Wingdings 2" pitchFamily="18" charset="2"/>
              <a:buNone/>
            </a:pPr>
            <a:r>
              <a:rPr lang="en-US" sz="2800" dirty="0" smtClean="0"/>
              <a:t>(1) </a:t>
            </a:r>
            <a:r>
              <a:rPr lang="en-US" sz="2800" b="1" dirty="0" smtClean="0"/>
              <a:t>R</a:t>
            </a:r>
            <a:r>
              <a:rPr lang="en-US" sz="2800" dirty="0" smtClean="0"/>
              <a:t>ecognition of the injurious agent</a:t>
            </a:r>
          </a:p>
          <a:p>
            <a:pPr algn="ctr">
              <a:buFont typeface="Wingdings 2" pitchFamily="18" charset="2"/>
              <a:buNone/>
            </a:pPr>
            <a:r>
              <a:rPr lang="en-US" sz="2800" dirty="0" smtClean="0"/>
              <a:t>(2) </a:t>
            </a:r>
            <a:r>
              <a:rPr lang="en-US" sz="2800" b="1" dirty="0" smtClean="0"/>
              <a:t>R</a:t>
            </a:r>
            <a:r>
              <a:rPr lang="en-US" sz="2800" dirty="0" smtClean="0"/>
              <a:t>ecruitment of leukocytes</a:t>
            </a:r>
          </a:p>
          <a:p>
            <a:pPr algn="ctr">
              <a:buFont typeface="Wingdings 2" pitchFamily="18" charset="2"/>
              <a:buNone/>
            </a:pPr>
            <a:r>
              <a:rPr lang="en-US" sz="2800" dirty="0" smtClean="0"/>
              <a:t>(3) </a:t>
            </a:r>
            <a:r>
              <a:rPr lang="en-US" sz="2800" b="1" dirty="0" smtClean="0"/>
              <a:t>R</a:t>
            </a:r>
            <a:r>
              <a:rPr lang="en-US" sz="2800" dirty="0" smtClean="0"/>
              <a:t>emoval of the agent</a:t>
            </a:r>
          </a:p>
          <a:p>
            <a:pPr algn="ctr">
              <a:buFont typeface="Wingdings 2" pitchFamily="18" charset="2"/>
              <a:buNone/>
            </a:pPr>
            <a:r>
              <a:rPr lang="en-US" sz="2800" dirty="0" smtClean="0"/>
              <a:t>(4) </a:t>
            </a:r>
            <a:r>
              <a:rPr lang="en-US" sz="2800" b="1" dirty="0" smtClean="0"/>
              <a:t>R</a:t>
            </a:r>
            <a:r>
              <a:rPr lang="en-US" sz="2800" dirty="0" smtClean="0"/>
              <a:t>egulation (control) of the response</a:t>
            </a:r>
          </a:p>
          <a:p>
            <a:pPr algn="ctr">
              <a:buFont typeface="Wingdings 2" pitchFamily="18" charset="2"/>
              <a:buNone/>
            </a:pPr>
            <a:r>
              <a:rPr lang="en-US" sz="2800" dirty="0" smtClean="0"/>
              <a:t> (5) </a:t>
            </a:r>
            <a:r>
              <a:rPr lang="en-US" sz="2800" b="1" dirty="0" smtClean="0"/>
              <a:t>R</a:t>
            </a:r>
            <a:r>
              <a:rPr lang="en-US" sz="2800" dirty="0" smtClean="0"/>
              <a:t>esolution and </a:t>
            </a:r>
            <a:r>
              <a:rPr lang="en-US" sz="2800" b="1" dirty="0" smtClean="0"/>
              <a:t>R</a:t>
            </a:r>
            <a:r>
              <a:rPr lang="en-US" sz="2800" dirty="0" smtClean="0"/>
              <a:t>epair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003006"/>
          <p:cNvPicPr>
            <a:picLocks noChangeAspect="1" noChangeArrowheads="1"/>
          </p:cNvPicPr>
          <p:nvPr/>
        </p:nvPicPr>
        <p:blipFill>
          <a:blip r:embed="rId3" cstate="print"/>
          <a:srcRect/>
          <a:stretch>
            <a:fillRect/>
          </a:stretch>
        </p:blipFill>
        <p:spPr bwMode="auto">
          <a:xfrm>
            <a:off x="304800" y="152400"/>
            <a:ext cx="8610600" cy="645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65000"/>
                  </a:schemeClr>
                </a:solidFill>
              </a:rPr>
              <a:t>Define inflammation.</a:t>
            </a:r>
          </a:p>
          <a:p>
            <a:pPr marL="651510" lvl="0" indent="-514350">
              <a:buFont typeface="+mj-lt"/>
              <a:buAutoNum type="arabicPeriod"/>
            </a:pPr>
            <a:r>
              <a:rPr lang="en-US" sz="2000" dirty="0" smtClean="0">
                <a:solidFill>
                  <a:schemeClr val="bg1">
                    <a:lumMod val="65000"/>
                  </a:schemeClr>
                </a:solidFill>
              </a:rPr>
              <a:t>Recognize the cardinal signs of inflammation.</a:t>
            </a:r>
          </a:p>
          <a:p>
            <a:pPr marL="651510" lvl="0" indent="-514350">
              <a:buFont typeface="+mj-lt"/>
              <a:buAutoNum type="arabicPeriod"/>
            </a:pPr>
            <a:r>
              <a:rPr lang="en-US" sz="2000" dirty="0" smtClean="0">
                <a:solidFill>
                  <a:schemeClr val="bg1">
                    <a:lumMod val="65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65000"/>
                  </a:schemeClr>
                </a:solidFill>
              </a:rPr>
              <a:t>Compare between acute and chronic inflammation</a:t>
            </a:r>
          </a:p>
          <a:p>
            <a:pPr marL="651510" lvl="0" indent="-514350">
              <a:buFont typeface="+mj-lt"/>
              <a:buAutoNum type="arabicPeriod"/>
            </a:pPr>
            <a:r>
              <a:rPr lang="en-US" sz="2400" b="1" dirty="0" smtClean="0"/>
              <a:t>Describe the sequence of vascular changes in acute inflammation (</a:t>
            </a:r>
            <a:r>
              <a:rPr lang="en-US" sz="2400" b="1" dirty="0" err="1" smtClean="0"/>
              <a:t>vasodilation</a:t>
            </a:r>
            <a:r>
              <a:rPr lang="en-US" sz="2400" b="1" dirty="0" smtClean="0"/>
              <a:t>, increased permeability) and their purpose.</a:t>
            </a:r>
          </a:p>
          <a:p>
            <a:pPr marL="651510" lvl="0" indent="-514350">
              <a:buFont typeface="+mj-lt"/>
              <a:buAutoNum type="arabicPeriod"/>
            </a:pPr>
            <a:r>
              <a:rPr lang="en-US" sz="2000" dirty="0" smtClean="0"/>
              <a:t> </a:t>
            </a:r>
            <a:r>
              <a:rPr lang="en-US" sz="2000" dirty="0" smtClean="0">
                <a:solidFill>
                  <a:schemeClr val="bg1">
                    <a:lumMod val="65000"/>
                  </a:schemeClr>
                </a:solidFill>
              </a:rPr>
              <a:t>Know the mechanisms of increased vascular permeability. </a:t>
            </a:r>
          </a:p>
          <a:p>
            <a:pPr marL="651510" lvl="0" indent="-514350">
              <a:buFont typeface="+mj-lt"/>
              <a:buAutoNum type="arabicPeriod"/>
            </a:pPr>
            <a:r>
              <a:rPr lang="en-US" sz="2000" dirty="0" smtClean="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65000"/>
                  </a:schemeClr>
                </a:solidFill>
              </a:rPr>
              <a:t>Define the terms edema, </a:t>
            </a:r>
            <a:r>
              <a:rPr lang="en-US" sz="2000" dirty="0" err="1" smtClean="0">
                <a:solidFill>
                  <a:schemeClr val="bg1">
                    <a:lumMod val="65000"/>
                  </a:schemeClr>
                </a:solidFill>
              </a:rPr>
              <a:t>transudate</a:t>
            </a:r>
            <a:r>
              <a:rPr lang="en-US" sz="2000" dirty="0" smtClean="0">
                <a:solidFill>
                  <a:schemeClr val="bg1">
                    <a:lumMod val="65000"/>
                  </a:schemeClr>
                </a:solidFill>
              </a:rPr>
              <a:t>, and </a:t>
            </a:r>
            <a:r>
              <a:rPr lang="en-US" sz="2000" dirty="0" err="1" smtClean="0">
                <a:solidFill>
                  <a:schemeClr val="bg1">
                    <a:lumMod val="65000"/>
                  </a:schemeClr>
                </a:solidFill>
              </a:rPr>
              <a:t>exudate</a:t>
            </a:r>
            <a:r>
              <a:rPr lang="en-US" sz="2000" dirty="0" smtClean="0">
                <a:solidFill>
                  <a:schemeClr val="bg1">
                    <a:lumMod val="65000"/>
                  </a:schemeClr>
                </a:solidFill>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lIns="90488" tIns="44450" rIns="90488" bIns="44450">
            <a:normAutofit/>
          </a:bodyPr>
          <a:lstStyle/>
          <a:p>
            <a:pPr fontAlgn="auto">
              <a:spcAft>
                <a:spcPts val="0"/>
              </a:spcAft>
              <a:defRPr/>
            </a:pPr>
            <a:r>
              <a:rPr lang="en-US" dirty="0" smtClean="0">
                <a:solidFill>
                  <a:schemeClr val="tx2">
                    <a:lumMod val="90000"/>
                  </a:schemeClr>
                </a:solidFill>
              </a:rPr>
              <a:t>Events of acute Inflammation</a:t>
            </a:r>
          </a:p>
        </p:txBody>
      </p:sp>
      <p:sp>
        <p:nvSpPr>
          <p:cNvPr id="36867" name="Rectangle 3"/>
          <p:cNvSpPr>
            <a:spLocks noGrp="1" noChangeArrowheads="1"/>
          </p:cNvSpPr>
          <p:nvPr>
            <p:ph idx="1"/>
          </p:nvPr>
        </p:nvSpPr>
        <p:spPr>
          <a:xfrm>
            <a:off x="457200" y="1285860"/>
            <a:ext cx="8686800" cy="5181600"/>
          </a:xfrm>
        </p:spPr>
        <p:txBody>
          <a:bodyPr lIns="90488" tIns="44450" rIns="90488" bIns="44450">
            <a:normAutofit/>
          </a:bodyPr>
          <a:lstStyle/>
          <a:p>
            <a:pPr>
              <a:buClr>
                <a:srgbClr val="FF3300"/>
              </a:buClr>
            </a:pPr>
            <a:r>
              <a:rPr lang="en-US" dirty="0" smtClean="0">
                <a:latin typeface="Tahoma" pitchFamily="34" charset="0"/>
                <a:cs typeface="Tahoma" pitchFamily="34" charset="0"/>
              </a:rPr>
              <a:t>Acute inflammation has three main events: </a:t>
            </a:r>
          </a:p>
          <a:p>
            <a:pPr lvl="1">
              <a:buClr>
                <a:srgbClr val="FF3300"/>
              </a:buClr>
              <a:buFontTx/>
              <a:buNone/>
            </a:pPr>
            <a:r>
              <a:rPr lang="en-US" dirty="0" smtClean="0">
                <a:latin typeface="Tahoma" pitchFamily="34" charset="0"/>
                <a:cs typeface="Tahoma" pitchFamily="34" charset="0"/>
              </a:rPr>
              <a:t>(1) Hemodynamic  changes</a:t>
            </a:r>
          </a:p>
          <a:p>
            <a:pPr lvl="1">
              <a:buClr>
                <a:srgbClr val="FF3300"/>
              </a:buClr>
              <a:buFontTx/>
              <a:buNone/>
            </a:pPr>
            <a:r>
              <a:rPr lang="en-US" dirty="0" smtClean="0">
                <a:latin typeface="Tahoma" pitchFamily="34" charset="0"/>
                <a:cs typeface="Tahoma" pitchFamily="34" charset="0"/>
              </a:rPr>
              <a:t>	</a:t>
            </a:r>
            <a:r>
              <a:rPr lang="en-US" sz="2000" dirty="0" smtClean="0">
                <a:latin typeface="Tahoma" pitchFamily="34" charset="0"/>
                <a:cs typeface="Tahoma" pitchFamily="34" charset="0"/>
              </a:rPr>
              <a:t>(</a:t>
            </a:r>
            <a:r>
              <a:rPr lang="en-US" sz="2000" i="1" dirty="0" smtClean="0">
                <a:latin typeface="Tahoma" pitchFamily="34" charset="0"/>
                <a:cs typeface="Tahoma" pitchFamily="34" charset="0"/>
              </a:rPr>
              <a:t>alterations in vascular caliber that lead to an increase in blood flow)</a:t>
            </a:r>
            <a:endParaRPr lang="en-US" sz="2000" dirty="0" smtClean="0">
              <a:latin typeface="Tahoma" pitchFamily="34" charset="0"/>
              <a:cs typeface="Tahoma" pitchFamily="34" charset="0"/>
            </a:endParaRPr>
          </a:p>
          <a:p>
            <a:pPr lvl="1">
              <a:buClr>
                <a:srgbClr val="FF3300"/>
              </a:buClr>
              <a:buFontTx/>
              <a:buNone/>
            </a:pPr>
            <a:r>
              <a:rPr lang="en-US" dirty="0" smtClean="0">
                <a:latin typeface="Tahoma" pitchFamily="34" charset="0"/>
                <a:cs typeface="Tahoma" pitchFamily="34" charset="0"/>
              </a:rPr>
              <a:t>(2) Increased vascular permeability</a:t>
            </a:r>
          </a:p>
          <a:p>
            <a:pPr lvl="1">
              <a:buClr>
                <a:srgbClr val="FF3300"/>
              </a:buClr>
              <a:buFontTx/>
              <a:buNone/>
            </a:pPr>
            <a:r>
              <a:rPr lang="en-US" dirty="0" smtClean="0">
                <a:latin typeface="Tahoma" pitchFamily="34" charset="0"/>
                <a:cs typeface="Tahoma" pitchFamily="34" charset="0"/>
              </a:rPr>
              <a:t> </a:t>
            </a:r>
            <a:r>
              <a:rPr lang="en-US" sz="2000" dirty="0" smtClean="0">
                <a:latin typeface="Tahoma" pitchFamily="34" charset="0"/>
                <a:cs typeface="Tahoma" pitchFamily="34" charset="0"/>
              </a:rPr>
              <a:t>(</a:t>
            </a:r>
            <a:r>
              <a:rPr lang="en-US" sz="2000" i="1" dirty="0" smtClean="0">
                <a:latin typeface="Tahoma" pitchFamily="34" charset="0"/>
                <a:cs typeface="Tahoma" pitchFamily="34" charset="0"/>
              </a:rPr>
              <a:t>structural changes in the microvasculature that permit plasma proteins and leukocytes to leave the circulation) </a:t>
            </a:r>
          </a:p>
          <a:p>
            <a:pPr lvl="1">
              <a:buClr>
                <a:srgbClr val="FF3300"/>
              </a:buClr>
              <a:buFontTx/>
              <a:buNone/>
            </a:pPr>
            <a:endParaRPr lang="en-US" sz="2000" i="1" dirty="0" smtClean="0">
              <a:latin typeface="Tahoma" pitchFamily="34" charset="0"/>
              <a:cs typeface="Tahoma" pitchFamily="34" charset="0"/>
            </a:endParaRPr>
          </a:p>
          <a:p>
            <a:pPr lvl="1">
              <a:buClr>
                <a:srgbClr val="FF3300"/>
              </a:buClr>
              <a:buFontTx/>
              <a:buNone/>
            </a:pPr>
            <a:r>
              <a:rPr lang="en-US" dirty="0" smtClean="0">
                <a:latin typeface="Tahoma" pitchFamily="34" charset="0"/>
                <a:cs typeface="Tahoma" pitchFamily="34" charset="0"/>
              </a:rPr>
              <a:t>(3) Emigration of the leukocytes from the microcirculation</a:t>
            </a:r>
          </a:p>
          <a:p>
            <a:pPr lvl="1">
              <a:buClr>
                <a:srgbClr val="FF3300"/>
              </a:buClr>
              <a:buFontTx/>
              <a:buNone/>
            </a:pPr>
            <a:r>
              <a:rPr lang="en-US" sz="2000" i="1" dirty="0" smtClean="0">
                <a:latin typeface="Tahoma" pitchFamily="34" charset="0"/>
                <a:cs typeface="Tahoma" pitchFamily="34" charset="0"/>
              </a:rPr>
              <a:t>(their accumulation</a:t>
            </a:r>
            <a:r>
              <a:rPr lang="en-US" sz="2000" dirty="0" smtClean="0">
                <a:latin typeface="Tahoma" pitchFamily="34" charset="0"/>
                <a:cs typeface="Tahoma" pitchFamily="34" charset="0"/>
              </a:rPr>
              <a:t> in the focus of injury, </a:t>
            </a:r>
            <a:r>
              <a:rPr lang="en-US" sz="2000" i="1" dirty="0" smtClean="0">
                <a:latin typeface="Tahoma" pitchFamily="34" charset="0"/>
                <a:cs typeface="Tahoma" pitchFamily="34" charset="0"/>
              </a:rPr>
              <a:t>and their activation</a:t>
            </a:r>
            <a:r>
              <a:rPr lang="en-US" sz="2000" dirty="0" smtClean="0">
                <a:latin typeface="Tahoma" pitchFamily="34" charset="0"/>
                <a:cs typeface="Tahoma" pitchFamily="34" charset="0"/>
              </a:rPr>
              <a:t> to eliminate the offending agent)</a:t>
            </a:r>
          </a:p>
        </p:txBody>
      </p:sp>
      <p:sp>
        <p:nvSpPr>
          <p:cNvPr id="9" name="Slide Number Placeholder 8"/>
          <p:cNvSpPr>
            <a:spLocks noGrp="1"/>
          </p:cNvSpPr>
          <p:nvPr>
            <p:ph type="sldNum" sz="quarter" idx="12"/>
          </p:nvPr>
        </p:nvSpPr>
        <p:spPr/>
        <p:txBody>
          <a:bodyPr/>
          <a:lstStyle/>
          <a:p>
            <a:fld id="{35100B4B-F5D2-44DD-9A19-A980681504E0}" type="slidenum">
              <a:rPr lang="en-US" smtClean="0"/>
              <a:pPr/>
              <a:t>23</a:t>
            </a:fld>
            <a:endParaRPr lang="en-US"/>
          </a:p>
        </p:txBody>
      </p:sp>
      <p:sp>
        <p:nvSpPr>
          <p:cNvPr id="4" name="Pentagon 3"/>
          <p:cNvSpPr/>
          <p:nvPr/>
        </p:nvSpPr>
        <p:spPr>
          <a:xfrm>
            <a:off x="251520" y="1988840"/>
            <a:ext cx="857256" cy="2292286"/>
          </a:xfrm>
          <a:prstGeom prst="homePlate">
            <a:avLst>
              <a:gd name="adj" fmla="val 50000"/>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 name="TextBox 5"/>
          <p:cNvSpPr txBox="1"/>
          <p:nvPr/>
        </p:nvSpPr>
        <p:spPr>
          <a:xfrm rot="16200000">
            <a:off x="-548790" y="2806739"/>
            <a:ext cx="2038352" cy="646331"/>
          </a:xfrm>
          <a:prstGeom prst="rect">
            <a:avLst/>
          </a:prstGeom>
          <a:noFill/>
        </p:spPr>
        <p:txBody>
          <a:bodyPr wrap="square" rtlCol="0">
            <a:spAutoFit/>
          </a:bodyPr>
          <a:lstStyle/>
          <a:p>
            <a:pPr algn="ctr"/>
            <a:r>
              <a:rPr lang="en-US" sz="3600" b="1" dirty="0" smtClean="0">
                <a:solidFill>
                  <a:srgbClr val="C00000"/>
                </a:solidFill>
              </a:rPr>
              <a:t>vascular</a:t>
            </a:r>
            <a:endParaRPr lang="en-US" sz="2400" b="1" dirty="0">
              <a:solidFill>
                <a:srgbClr val="C00000"/>
              </a:solidFill>
            </a:endParaRPr>
          </a:p>
        </p:txBody>
      </p:sp>
      <p:sp>
        <p:nvSpPr>
          <p:cNvPr id="7" name="Pentagon 6"/>
          <p:cNvSpPr/>
          <p:nvPr/>
        </p:nvSpPr>
        <p:spPr>
          <a:xfrm>
            <a:off x="214282" y="4520520"/>
            <a:ext cx="762000" cy="1428760"/>
          </a:xfrm>
          <a:prstGeom prst="homePlate">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 name="TextBox 7"/>
          <p:cNvSpPr txBox="1"/>
          <p:nvPr/>
        </p:nvSpPr>
        <p:spPr>
          <a:xfrm rot="16200000">
            <a:off x="-181852" y="5003594"/>
            <a:ext cx="1368152" cy="523220"/>
          </a:xfrm>
          <a:prstGeom prst="rect">
            <a:avLst/>
          </a:prstGeom>
          <a:noFill/>
        </p:spPr>
        <p:txBody>
          <a:bodyPr wrap="square" rtlCol="0">
            <a:spAutoFit/>
          </a:bodyPr>
          <a:lstStyle/>
          <a:p>
            <a:pPr algn="ctr"/>
            <a:r>
              <a:rPr lang="en-US" sz="2800" b="1" dirty="0" smtClean="0">
                <a:solidFill>
                  <a:srgbClr val="C00000"/>
                </a:solidFill>
              </a:rPr>
              <a:t>cellular</a:t>
            </a:r>
            <a:endParaRPr lang="en-US" sz="28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500"/>
                                        <p:tgtEl>
                                          <p:spTgt spid="8"/>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Righ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5100B4B-F5D2-44DD-9A19-A980681504E0}" type="slidenum">
              <a:rPr lang="en-US" smtClean="0"/>
              <a:pPr/>
              <a:t>24</a:t>
            </a:fld>
            <a:endParaRPr lang="en-US"/>
          </a:p>
        </p:txBody>
      </p:sp>
      <p:sp>
        <p:nvSpPr>
          <p:cNvPr id="7" name="Rectangle 6"/>
          <p:cNvSpPr/>
          <p:nvPr/>
        </p:nvSpPr>
        <p:spPr>
          <a:xfrm>
            <a:off x="-36512" y="692696"/>
            <a:ext cx="3419872" cy="2554545"/>
          </a:xfrm>
          <a:prstGeom prst="rect">
            <a:avLst/>
          </a:prstGeom>
        </p:spPr>
        <p:txBody>
          <a:bodyPr wrap="square">
            <a:spAutoFit/>
          </a:bodyPr>
          <a:lstStyle/>
          <a:p>
            <a:pPr algn="ctr"/>
            <a:r>
              <a:rPr lang="en-US" sz="3200" dirty="0" smtClean="0">
                <a:solidFill>
                  <a:schemeClr val="accent1">
                    <a:lumMod val="60000"/>
                    <a:lumOff val="40000"/>
                  </a:schemeClr>
                </a:solidFill>
                <a:latin typeface="Aharoni" pitchFamily="2" charset="-79"/>
                <a:cs typeface="Aharoni" pitchFamily="2" charset="-79"/>
              </a:rPr>
              <a:t>Vascular Events</a:t>
            </a:r>
            <a:endParaRPr lang="en-US" sz="2800" dirty="0" smtClean="0">
              <a:solidFill>
                <a:schemeClr val="accent1">
                  <a:lumMod val="60000"/>
                  <a:lumOff val="40000"/>
                </a:schemeClr>
              </a:solidFill>
              <a:latin typeface="Aharoni" pitchFamily="2" charset="-79"/>
              <a:cs typeface="Aharoni" pitchFamily="2" charset="-79"/>
            </a:endParaRPr>
          </a:p>
          <a:p>
            <a:pPr algn="ctr"/>
            <a:r>
              <a:rPr lang="en-US" sz="3200" dirty="0" smtClean="0">
                <a:solidFill>
                  <a:schemeClr val="accent1">
                    <a:lumMod val="60000"/>
                    <a:lumOff val="40000"/>
                  </a:schemeClr>
                </a:solidFill>
                <a:latin typeface="Aharoni" pitchFamily="2" charset="-79"/>
                <a:cs typeface="Aharoni" pitchFamily="2" charset="-79"/>
              </a:rPr>
              <a:t>Vasodilatation</a:t>
            </a:r>
          </a:p>
          <a:p>
            <a:pPr algn="ctr"/>
            <a:r>
              <a:rPr lang="en-US" sz="2800" dirty="0" smtClean="0">
                <a:solidFill>
                  <a:schemeClr val="accent1"/>
                </a:solidFill>
                <a:latin typeface="Tahoma" pitchFamily="34" charset="0"/>
                <a:cs typeface="Tahoma" pitchFamily="34" charset="0"/>
              </a:rPr>
              <a:t>     Hemodynamic change</a:t>
            </a:r>
            <a:r>
              <a:rPr lang="en-US" sz="3200" dirty="0" smtClean="0">
                <a:solidFill>
                  <a:schemeClr val="accent1"/>
                </a:solidFill>
                <a:latin typeface="Tahoma" pitchFamily="34" charset="0"/>
                <a:cs typeface="Tahoma" pitchFamily="34" charset="0"/>
              </a:rPr>
              <a:t>s</a:t>
            </a:r>
            <a:endParaRPr lang="en-US" sz="3200" dirty="0" smtClean="0">
              <a:solidFill>
                <a:schemeClr val="accent1"/>
              </a:solidFill>
            </a:endParaRPr>
          </a:p>
          <a:p>
            <a:pPr algn="ctr"/>
            <a:endParaRPr lang="en-US" sz="3600" dirty="0">
              <a:solidFill>
                <a:schemeClr val="accent1">
                  <a:lumMod val="60000"/>
                  <a:lumOff val="40000"/>
                </a:schemeClr>
              </a:solidFill>
              <a:latin typeface="Aharoni" pitchFamily="2" charset="-79"/>
              <a:cs typeface="Aharoni" pitchFamily="2" charset="-79"/>
            </a:endParaRPr>
          </a:p>
        </p:txBody>
      </p:sp>
      <p:pic>
        <p:nvPicPr>
          <p:cNvPr id="4" name="Picture 2" descr="f003002"/>
          <p:cNvPicPr>
            <a:picLocks noChangeAspect="1" noChangeArrowheads="1"/>
          </p:cNvPicPr>
          <p:nvPr/>
        </p:nvPicPr>
        <p:blipFill>
          <a:blip r:embed="rId3" cstate="print"/>
          <a:srcRect/>
          <a:stretch>
            <a:fillRect/>
          </a:stretch>
        </p:blipFill>
        <p:spPr bwMode="auto">
          <a:xfrm>
            <a:off x="3059832" y="593304"/>
            <a:ext cx="5873924" cy="6264696"/>
          </a:xfrm>
          <a:prstGeom prst="rect">
            <a:avLst/>
          </a:prstGeom>
          <a:noFill/>
          <a:ln w="9525">
            <a:noFill/>
            <a:miter lim="800000"/>
            <a:headEnd/>
            <a:tailEnd/>
          </a:ln>
        </p:spPr>
      </p:pic>
      <p:sp>
        <p:nvSpPr>
          <p:cNvPr id="5" name="Text Box 6"/>
          <p:cNvSpPr txBox="1">
            <a:spLocks noChangeArrowheads="1"/>
          </p:cNvSpPr>
          <p:nvPr/>
        </p:nvSpPr>
        <p:spPr bwMode="auto">
          <a:xfrm>
            <a:off x="4788024" y="6143644"/>
            <a:ext cx="2664296" cy="369332"/>
          </a:xfrm>
          <a:prstGeom prst="rect">
            <a:avLst/>
          </a:prstGeom>
          <a:noFill/>
          <a:ln w="9525">
            <a:solidFill>
              <a:srgbClr val="FF3399"/>
            </a:solidFill>
            <a:miter lim="800000"/>
            <a:headEnd/>
            <a:tailEnd/>
          </a:ln>
          <a:effectLst>
            <a:glow rad="228600">
              <a:schemeClr val="accent6">
                <a:satMod val="175000"/>
                <a:alpha val="40000"/>
              </a:schemeClr>
            </a:glow>
          </a:effectLst>
        </p:spPr>
        <p:txBody>
          <a:bodyPr wrap="square">
            <a:spAutoFit/>
          </a:bodyPr>
          <a:lstStyle/>
          <a:p>
            <a:pPr fontAlgn="auto">
              <a:spcBef>
                <a:spcPct val="50000"/>
              </a:spcBef>
              <a:spcAft>
                <a:spcPts val="0"/>
              </a:spcAft>
              <a:defRPr/>
            </a:pPr>
            <a:endParaRPr lang="en-US">
              <a:latin typeface="+mn-lt"/>
              <a:cs typeface="+mn-cs"/>
            </a:endParaRPr>
          </a:p>
        </p:txBody>
      </p:sp>
      <p:sp>
        <p:nvSpPr>
          <p:cNvPr id="6" name="Text Box 5"/>
          <p:cNvSpPr txBox="1">
            <a:spLocks noChangeArrowheads="1"/>
          </p:cNvSpPr>
          <p:nvPr/>
        </p:nvSpPr>
        <p:spPr bwMode="auto">
          <a:xfrm>
            <a:off x="4572000" y="3212976"/>
            <a:ext cx="1968624" cy="369332"/>
          </a:xfrm>
          <a:prstGeom prst="rect">
            <a:avLst/>
          </a:prstGeom>
          <a:noFill/>
          <a:ln w="9525">
            <a:solidFill>
              <a:srgbClr val="FF3399"/>
            </a:solidFill>
            <a:miter lim="800000"/>
            <a:headEnd/>
            <a:tailEnd/>
          </a:ln>
          <a:effectLst>
            <a:glow rad="228600">
              <a:schemeClr val="accent6">
                <a:satMod val="175000"/>
                <a:alpha val="40000"/>
              </a:schemeClr>
            </a:glow>
          </a:effectLst>
        </p:spPr>
        <p:txBody>
          <a:bodyPr wrap="square">
            <a:spAutoFit/>
          </a:bodyPr>
          <a:lstStyle/>
          <a:p>
            <a:pPr fontAlgn="auto">
              <a:spcBef>
                <a:spcPct val="50000"/>
              </a:spcBef>
              <a:spcAft>
                <a:spcPts val="0"/>
              </a:spcAft>
              <a:defRPr/>
            </a:pPr>
            <a:endParaRPr lang="en-US">
              <a:latin typeface="+mn-lt"/>
              <a:cs typeface="+mn-cs"/>
            </a:endParaRPr>
          </a:p>
        </p:txBody>
      </p:sp>
      <p:sp>
        <p:nvSpPr>
          <p:cNvPr id="8" name="Text Box 4"/>
          <p:cNvSpPr txBox="1">
            <a:spLocks noChangeArrowheads="1"/>
          </p:cNvSpPr>
          <p:nvPr/>
        </p:nvSpPr>
        <p:spPr bwMode="auto">
          <a:xfrm>
            <a:off x="7236296" y="3140968"/>
            <a:ext cx="1907704" cy="369332"/>
          </a:xfrm>
          <a:prstGeom prst="rect">
            <a:avLst/>
          </a:prstGeom>
          <a:noFill/>
          <a:ln w="9525">
            <a:solidFill>
              <a:srgbClr val="FFC000"/>
            </a:solidFill>
            <a:miter lim="800000"/>
            <a:headEnd/>
            <a:tailEnd/>
          </a:ln>
          <a:effectLst>
            <a:glow rad="228600">
              <a:schemeClr val="accent6">
                <a:satMod val="175000"/>
                <a:alpha val="40000"/>
              </a:schemeClr>
            </a:glow>
          </a:effectLst>
        </p:spPr>
        <p:txBody>
          <a:bodyPr wrap="square">
            <a:spAutoFit/>
          </a:bodyPr>
          <a:lstStyle/>
          <a:p>
            <a:pPr fontAlgn="auto">
              <a:spcBef>
                <a:spcPct val="50000"/>
              </a:spcBef>
              <a:spcAft>
                <a:spcPts val="0"/>
              </a:spcAft>
              <a:defRPr/>
            </a:pPr>
            <a:endParaRPr lang="en-US">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itchFamily="34" charset="0"/>
                <a:cs typeface="Tahoma" pitchFamily="34" charset="0"/>
              </a:rPr>
              <a:t>Hemodynamic  changes</a:t>
            </a:r>
            <a:endParaRPr lang="en-US" dirty="0"/>
          </a:p>
        </p:txBody>
      </p:sp>
      <p:pic>
        <p:nvPicPr>
          <p:cNvPr id="1026" name="Picture 2" descr="http://leavingbio.net/circulatory%20system/CIRCULATORY%20SYSTEM_files/image0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1844824"/>
            <a:ext cx="3705225" cy="20669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66974" y="4077072"/>
            <a:ext cx="6410052" cy="2031325"/>
          </a:xfrm>
          <a:prstGeom prst="rect">
            <a:avLst/>
          </a:prstGeom>
        </p:spPr>
        <p:txBody>
          <a:bodyPr wrap="square">
            <a:spAutoFit/>
          </a:bodyPr>
          <a:lstStyle/>
          <a:p>
            <a:pPr algn="l"/>
            <a:r>
              <a:rPr lang="en-US" b="1" dirty="0"/>
              <a:t>Vasodilation is induced by the action of several mediators, notably histamine, on vascular smooth muscle.</a:t>
            </a:r>
            <a:r>
              <a:rPr lang="en-US" dirty="0"/>
              <a:t> It is one of the earliest manifestations of acute inflammation</a:t>
            </a:r>
            <a:r>
              <a:rPr lang="en-US" dirty="0" smtClean="0"/>
              <a:t>.</a:t>
            </a:r>
          </a:p>
          <a:p>
            <a:pPr algn="l"/>
            <a:r>
              <a:rPr lang="en-US" dirty="0" smtClean="0"/>
              <a:t> </a:t>
            </a:r>
            <a:r>
              <a:rPr lang="en-US" dirty="0"/>
              <a:t>Vasodilation first involves the arterioles and then leads to opening of new capillary beds in the area. The result is </a:t>
            </a:r>
            <a:r>
              <a:rPr lang="en-US" i="1" dirty="0"/>
              <a:t>increased blood flow</a:t>
            </a:r>
            <a:r>
              <a:rPr lang="en-US" dirty="0"/>
              <a:t>, which is the cause of heat and redness </a:t>
            </a:r>
            <a:r>
              <a:rPr lang="en-US" i="1" dirty="0"/>
              <a:t>(erythema)</a:t>
            </a:r>
            <a:r>
              <a:rPr lang="en-US" dirty="0"/>
              <a:t> at the site of inflammation.</a:t>
            </a:r>
            <a:endParaRPr lang="en-US" dirty="0"/>
          </a:p>
        </p:txBody>
      </p:sp>
    </p:spTree>
    <p:extLst>
      <p:ext uri="{BB962C8B-B14F-4D97-AF65-F5344CB8AC3E}">
        <p14:creationId xmlns:p14="http://schemas.microsoft.com/office/powerpoint/2010/main" val="2376319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850106"/>
          </a:xfrm>
        </p:spPr>
        <p:txBody>
          <a:bodyPr lIns="90488" tIns="44450" rIns="90488" bIns="44450">
            <a:noAutofit/>
          </a:bodyPr>
          <a:lstStyle/>
          <a:p>
            <a:pPr fontAlgn="auto">
              <a:spcAft>
                <a:spcPts val="0"/>
              </a:spcAft>
              <a:defRPr/>
            </a:pPr>
            <a:r>
              <a:rPr lang="en-US" sz="3200" dirty="0" smtClean="0">
                <a:solidFill>
                  <a:schemeClr val="tx2">
                    <a:lumMod val="90000"/>
                  </a:schemeClr>
                </a:solidFill>
              </a:rPr>
              <a:t>Phases of changes in Vascular Caliber and Flow</a:t>
            </a:r>
            <a:endParaRPr lang="en-US" sz="3200" dirty="0">
              <a:solidFill>
                <a:schemeClr val="accent3">
                  <a:lumMod val="40000"/>
                  <a:lumOff val="60000"/>
                </a:schemeClr>
              </a:solidFill>
              <a:latin typeface="Tahoma" pitchFamily="34" charset="0"/>
              <a:cs typeface="Tahoma" pitchFamily="34" charset="0"/>
            </a:endParaRPr>
          </a:p>
        </p:txBody>
      </p:sp>
      <p:sp>
        <p:nvSpPr>
          <p:cNvPr id="40963" name="Rectangle 3"/>
          <p:cNvSpPr>
            <a:spLocks noGrp="1" noChangeArrowheads="1"/>
          </p:cNvSpPr>
          <p:nvPr>
            <p:ph idx="1"/>
          </p:nvPr>
        </p:nvSpPr>
        <p:spPr>
          <a:xfrm>
            <a:off x="395536" y="1052736"/>
            <a:ext cx="8229600" cy="5301208"/>
          </a:xfrm>
        </p:spPr>
        <p:txBody>
          <a:bodyPr lIns="90488" tIns="44450" rIns="90488" bIns="44450">
            <a:normAutofit/>
          </a:bodyPr>
          <a:lstStyle/>
          <a:p>
            <a:pPr>
              <a:buClr>
                <a:srgbClr val="FF3300"/>
              </a:buClr>
              <a:buNone/>
            </a:pPr>
            <a:r>
              <a:rPr lang="en-US" sz="2400" dirty="0" smtClean="0">
                <a:latin typeface="Tahoma" pitchFamily="34" charset="0"/>
                <a:cs typeface="Tahoma" pitchFamily="34" charset="0"/>
              </a:rPr>
              <a:t>1. </a:t>
            </a:r>
            <a:r>
              <a:rPr lang="en-US" sz="2800" dirty="0" smtClean="0">
                <a:solidFill>
                  <a:srgbClr val="FF0000"/>
                </a:solidFill>
                <a:latin typeface="Tahoma" pitchFamily="34" charset="0"/>
                <a:cs typeface="Tahoma" pitchFamily="34" charset="0"/>
              </a:rPr>
              <a:t>Transient vasoconstriction of arterioles</a:t>
            </a:r>
            <a:endParaRPr lang="en-US" sz="2000" dirty="0" smtClean="0">
              <a:solidFill>
                <a:srgbClr val="FF0000"/>
              </a:solidFill>
              <a:latin typeface="Tahoma" pitchFamily="34" charset="0"/>
              <a:cs typeface="Tahoma" pitchFamily="34" charset="0"/>
            </a:endParaRPr>
          </a:p>
          <a:p>
            <a:pPr>
              <a:buClr>
                <a:srgbClr val="FF3300"/>
              </a:buClr>
              <a:buFont typeface="Monotype Sorts"/>
              <a:buNone/>
            </a:pPr>
            <a:r>
              <a:rPr lang="en-US" sz="2000" dirty="0" smtClean="0">
                <a:latin typeface="Tahoma" pitchFamily="34" charset="0"/>
                <a:cs typeface="Tahoma" pitchFamily="34" charset="0"/>
              </a:rPr>
              <a:t>          It disappears within 3-5 seconds in mild injuries</a:t>
            </a:r>
          </a:p>
          <a:p>
            <a:pPr>
              <a:buClr>
                <a:srgbClr val="FF3300"/>
              </a:buClr>
              <a:buNone/>
            </a:pPr>
            <a:r>
              <a:rPr lang="en-US" sz="2400" dirty="0" smtClean="0">
                <a:latin typeface="Tahoma" pitchFamily="34" charset="0"/>
                <a:cs typeface="Tahoma" pitchFamily="34" charset="0"/>
              </a:rPr>
              <a:t>2. </a:t>
            </a:r>
            <a:r>
              <a:rPr lang="en-US" sz="2800" dirty="0">
                <a:solidFill>
                  <a:srgbClr val="FF0000"/>
                </a:solidFill>
                <a:latin typeface="Tahoma" pitchFamily="34" charset="0"/>
                <a:cs typeface="Tahoma" pitchFamily="34" charset="0"/>
              </a:rPr>
              <a:t>Vasodilatation: </a:t>
            </a:r>
            <a:r>
              <a:rPr lang="en-US" sz="2000" dirty="0" smtClean="0">
                <a:latin typeface="Tahoma" pitchFamily="34" charset="0"/>
                <a:cs typeface="Tahoma" pitchFamily="34" charset="0"/>
              </a:rPr>
              <a:t>It involves the </a:t>
            </a:r>
            <a:r>
              <a:rPr lang="en-US" sz="2000" b="1" dirty="0" smtClean="0">
                <a:solidFill>
                  <a:srgbClr val="FF0066"/>
                </a:solidFill>
                <a:latin typeface="Tahoma" pitchFamily="34" charset="0"/>
                <a:cs typeface="Tahoma" pitchFamily="34" charset="0"/>
              </a:rPr>
              <a:t>arterioles</a:t>
            </a:r>
            <a:r>
              <a:rPr lang="en-US" sz="2000" dirty="0" smtClean="0">
                <a:latin typeface="Tahoma" pitchFamily="34" charset="0"/>
                <a:cs typeface="Tahoma" pitchFamily="34" charset="0"/>
              </a:rPr>
              <a:t> results in opening of new microvasculature beds in the area leading to increasing blood flow – Histamine effect</a:t>
            </a:r>
          </a:p>
          <a:p>
            <a:pPr>
              <a:buClr>
                <a:srgbClr val="FF3300"/>
              </a:buClr>
              <a:buNone/>
            </a:pPr>
            <a:endParaRPr lang="en-US" sz="24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Font typeface="Monotype Sorts"/>
              <a:buNone/>
            </a:pPr>
            <a:r>
              <a:rPr lang="en-US" sz="2400" dirty="0" smtClean="0">
                <a:latin typeface="Tahoma" pitchFamily="34" charset="0"/>
                <a:cs typeface="Tahoma" pitchFamily="34" charset="0"/>
              </a:rPr>
              <a:t>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26</a:t>
            </a:fld>
            <a:endParaRPr lang="en-US"/>
          </a:p>
        </p:txBody>
      </p:sp>
      <p:pic>
        <p:nvPicPr>
          <p:cNvPr id="5" name="Picture 4" descr="7335"/>
          <p:cNvPicPr>
            <a:picLocks noChangeAspect="1" noChangeArrowheads="1"/>
          </p:cNvPicPr>
          <p:nvPr/>
        </p:nvPicPr>
        <p:blipFill>
          <a:blip r:embed="rId3" cstate="print"/>
          <a:srcRect/>
          <a:stretch>
            <a:fillRect/>
          </a:stretch>
        </p:blipFill>
        <p:spPr bwMode="auto">
          <a:xfrm>
            <a:off x="5130062" y="2996952"/>
            <a:ext cx="3690410" cy="2520280"/>
          </a:xfrm>
          <a:prstGeom prst="rect">
            <a:avLst/>
          </a:prstGeom>
          <a:noFill/>
          <a:ln w="9525">
            <a:noFill/>
            <a:miter lim="800000"/>
            <a:headEnd/>
            <a:tailEnd/>
          </a:ln>
        </p:spPr>
      </p:pic>
      <p:sp>
        <p:nvSpPr>
          <p:cNvPr id="6" name="Rectangle 5"/>
          <p:cNvSpPr/>
          <p:nvPr/>
        </p:nvSpPr>
        <p:spPr>
          <a:xfrm>
            <a:off x="395536" y="3212976"/>
            <a:ext cx="4968552" cy="3046988"/>
          </a:xfrm>
          <a:prstGeom prst="rect">
            <a:avLst/>
          </a:prstGeom>
        </p:spPr>
        <p:txBody>
          <a:bodyPr wrap="square">
            <a:spAutoFit/>
          </a:bodyPr>
          <a:lstStyle/>
          <a:p>
            <a:pPr algn="l">
              <a:buClr>
                <a:srgbClr val="FF3300"/>
              </a:buClr>
              <a:buNone/>
            </a:pPr>
            <a:r>
              <a:rPr lang="en-US" sz="2400" dirty="0" smtClean="0">
                <a:latin typeface="Tahoma" pitchFamily="34" charset="0"/>
                <a:cs typeface="Tahoma" pitchFamily="34" charset="0"/>
              </a:rPr>
              <a:t>3. </a:t>
            </a:r>
            <a:r>
              <a:rPr lang="en-US" sz="2400" dirty="0" smtClean="0">
                <a:solidFill>
                  <a:srgbClr val="FF0000"/>
                </a:solidFill>
                <a:latin typeface="Tahoma" pitchFamily="34" charset="0"/>
                <a:cs typeface="Tahoma" pitchFamily="34" charset="0"/>
              </a:rPr>
              <a:t>Slowing of the circulation</a:t>
            </a:r>
          </a:p>
          <a:p>
            <a:pPr algn="l">
              <a:buClr>
                <a:srgbClr val="FF3300"/>
              </a:buClr>
              <a:buNone/>
            </a:pPr>
            <a:r>
              <a:rPr lang="en-US" sz="2400" dirty="0" smtClean="0">
                <a:solidFill>
                  <a:srgbClr val="FF0000"/>
                </a:solidFill>
                <a:latin typeface="Tahoma" pitchFamily="34" charset="0"/>
                <a:cs typeface="Tahoma" pitchFamily="34" charset="0"/>
              </a:rPr>
              <a:t> </a:t>
            </a:r>
            <a:r>
              <a:rPr lang="en-US" sz="2400" dirty="0" smtClean="0">
                <a:latin typeface="Tahoma" pitchFamily="34" charset="0"/>
                <a:cs typeface="Tahoma" pitchFamily="34" charset="0"/>
              </a:rPr>
              <a:t>due to increased permeability of the microvasculature, this leads to outpouring of protein-rich fluid in the </a:t>
            </a:r>
            <a:r>
              <a:rPr lang="en-US" sz="2400" dirty="0" err="1" smtClean="0">
                <a:latin typeface="Tahoma" pitchFamily="34" charset="0"/>
                <a:cs typeface="Tahoma" pitchFamily="34" charset="0"/>
              </a:rPr>
              <a:t>extravascular</a:t>
            </a:r>
            <a:r>
              <a:rPr lang="en-US" sz="2400" dirty="0" smtClean="0">
                <a:latin typeface="Tahoma" pitchFamily="34" charset="0"/>
                <a:cs typeface="Tahoma" pitchFamily="34" charset="0"/>
              </a:rPr>
              <a:t> tissues.</a:t>
            </a:r>
          </a:p>
          <a:p>
            <a:pPr algn="l">
              <a:buClr>
                <a:srgbClr val="FF3300"/>
              </a:buClr>
              <a:buNone/>
            </a:pPr>
            <a:r>
              <a:rPr lang="en-US" sz="2400" dirty="0" smtClean="0">
                <a:latin typeface="Tahoma" pitchFamily="34" charset="0"/>
                <a:cs typeface="Tahoma" pitchFamily="34" charset="0"/>
              </a:rPr>
              <a:t>4.  </a:t>
            </a:r>
            <a:r>
              <a:rPr lang="en-US" sz="2400" dirty="0" smtClean="0">
                <a:solidFill>
                  <a:srgbClr val="FF0000"/>
                </a:solidFill>
                <a:latin typeface="Tahoma" pitchFamily="34" charset="0"/>
                <a:cs typeface="Tahoma" pitchFamily="34" charset="0"/>
              </a:rPr>
              <a:t>Stasis: </a:t>
            </a:r>
            <a:r>
              <a:rPr lang="en-US" sz="2400" dirty="0" smtClean="0">
                <a:latin typeface="Tahoma" pitchFamily="34" charset="0"/>
                <a:cs typeface="Tahoma" pitchFamily="34" charset="0"/>
              </a:rPr>
              <a:t>slow circulation due to dilated small vessels packed with red cells</a:t>
            </a:r>
            <a:endParaRPr lang="en-US" sz="2000" dirty="0" smtClean="0">
              <a:latin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10" dur="500"/>
                                        <p:tgtEl>
                                          <p:spTgt spid="4096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15" dur="500"/>
                                        <p:tgtEl>
                                          <p:spTgt spid="4096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ahoma" pitchFamily="34" charset="0"/>
                <a:cs typeface="Tahoma" pitchFamily="34" charset="0"/>
              </a:rPr>
              <a:t>Slowing of the circulation</a:t>
            </a:r>
            <a:endParaRPr lang="ar-SA"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71600" y="1412776"/>
            <a:ext cx="7488832" cy="50893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2000" b="1" dirty="0" smtClean="0">
                <a:solidFill>
                  <a:schemeClr val="bg1">
                    <a:lumMod val="75000"/>
                  </a:schemeClr>
                </a:solidFill>
              </a:rPr>
              <a:t>Define inflammation.</a:t>
            </a:r>
          </a:p>
          <a:p>
            <a:pPr marL="651510" lvl="0" indent="-514350">
              <a:buFont typeface="+mj-lt"/>
              <a:buAutoNum type="arabicPeriod"/>
            </a:pPr>
            <a:r>
              <a:rPr lang="en-US" sz="2000" dirty="0" smtClean="0">
                <a:solidFill>
                  <a:schemeClr val="bg1">
                    <a:lumMod val="75000"/>
                  </a:schemeClr>
                </a:solidFill>
              </a:rPr>
              <a:t>Recognize the cardinal signs of inflammation.</a:t>
            </a:r>
          </a:p>
          <a:p>
            <a:pPr marL="651510" lvl="0" indent="-514350">
              <a:buFont typeface="+mj-lt"/>
              <a:buAutoNum type="arabicPeriod"/>
            </a:pPr>
            <a:r>
              <a:rPr lang="en-US" sz="2000" dirty="0" smtClean="0">
                <a:solidFill>
                  <a:schemeClr val="bg1">
                    <a:lumMod val="75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75000"/>
                  </a:schemeClr>
                </a:solidFill>
              </a:rPr>
              <a:t>Compare between acute and chronic inflammation</a:t>
            </a:r>
          </a:p>
          <a:p>
            <a:pPr marL="651510" lvl="0" indent="-514350">
              <a:buFont typeface="+mj-lt"/>
              <a:buAutoNum type="arabicPeriod"/>
            </a:pPr>
            <a:r>
              <a:rPr lang="en-US" sz="2000" dirty="0" smtClean="0">
                <a:solidFill>
                  <a:schemeClr val="bg1">
                    <a:lumMod val="75000"/>
                  </a:schemeClr>
                </a:solidFill>
              </a:rPr>
              <a:t>Describe the sequence of vascular changes in acute inflammation (</a:t>
            </a:r>
            <a:r>
              <a:rPr lang="en-US" sz="2000" dirty="0" err="1" smtClean="0">
                <a:solidFill>
                  <a:schemeClr val="bg1">
                    <a:lumMod val="75000"/>
                  </a:schemeClr>
                </a:solidFill>
              </a:rPr>
              <a:t>vasodilation</a:t>
            </a:r>
            <a:r>
              <a:rPr lang="en-US" sz="2000" dirty="0" smtClean="0">
                <a:solidFill>
                  <a:schemeClr val="bg1">
                    <a:lumMod val="75000"/>
                  </a:schemeClr>
                </a:solidFill>
              </a:rPr>
              <a:t>, increased permeability) and their purpose.</a:t>
            </a:r>
          </a:p>
          <a:p>
            <a:pPr marL="651510" lvl="0" indent="-514350">
              <a:buFont typeface="+mj-lt"/>
              <a:buAutoNum type="arabicPeriod"/>
            </a:pPr>
            <a:r>
              <a:rPr lang="en-US" dirty="0" smtClean="0"/>
              <a:t> Know the mechanisms of increased vascular permeability. </a:t>
            </a:r>
          </a:p>
          <a:p>
            <a:pPr marL="651510" lvl="0" indent="-514350">
              <a:buFont typeface="+mj-lt"/>
              <a:buAutoNum type="arabicPeriod"/>
            </a:pPr>
            <a:r>
              <a:rPr lang="en-US" sz="2000" dirty="0" smtClean="0">
                <a:solidFill>
                  <a:schemeClr val="bg1">
                    <a:lumMod val="7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75000"/>
                  </a:schemeClr>
                </a:solidFill>
              </a:rPr>
              <a:t>Define the terms edema, </a:t>
            </a:r>
            <a:r>
              <a:rPr lang="en-US" sz="2000" dirty="0" err="1" smtClean="0">
                <a:solidFill>
                  <a:schemeClr val="bg1">
                    <a:lumMod val="75000"/>
                  </a:schemeClr>
                </a:solidFill>
              </a:rPr>
              <a:t>transudate</a:t>
            </a:r>
            <a:r>
              <a:rPr lang="en-US" sz="2000" dirty="0" smtClean="0">
                <a:solidFill>
                  <a:schemeClr val="bg1">
                    <a:lumMod val="75000"/>
                  </a:schemeClr>
                </a:solidFill>
              </a:rPr>
              <a:t>, and </a:t>
            </a:r>
            <a:r>
              <a:rPr lang="en-US" sz="2000" dirty="0" err="1" smtClean="0">
                <a:solidFill>
                  <a:schemeClr val="bg1">
                    <a:lumMod val="75000"/>
                  </a:schemeClr>
                </a:solidFill>
              </a:rPr>
              <a:t>exudate</a:t>
            </a:r>
            <a:r>
              <a:rPr lang="en-US" sz="2000" dirty="0" smtClean="0">
                <a:solidFill>
                  <a:schemeClr val="bg1">
                    <a:lumMod val="75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lIns="90488" tIns="44450" rIns="90488" bIns="44450">
            <a:normAutofit/>
          </a:bodyPr>
          <a:lstStyle/>
          <a:p>
            <a:pPr fontAlgn="auto">
              <a:spcAft>
                <a:spcPts val="0"/>
              </a:spcAft>
              <a:defRPr/>
            </a:pPr>
            <a:r>
              <a:rPr lang="en-US" dirty="0" smtClean="0">
                <a:solidFill>
                  <a:schemeClr val="tx2">
                    <a:lumMod val="90000"/>
                  </a:schemeClr>
                </a:solidFill>
              </a:rPr>
              <a:t>2. Increased Vascular Permeability </a:t>
            </a:r>
            <a:endParaRPr lang="en-US" sz="3600" dirty="0">
              <a:solidFill>
                <a:schemeClr val="accent1"/>
              </a:solidFill>
            </a:endParaRPr>
          </a:p>
        </p:txBody>
      </p:sp>
      <p:sp>
        <p:nvSpPr>
          <p:cNvPr id="46083" name="Rectangle 3"/>
          <p:cNvSpPr>
            <a:spLocks noGrp="1" noChangeArrowheads="1"/>
          </p:cNvSpPr>
          <p:nvPr>
            <p:ph idx="1"/>
          </p:nvPr>
        </p:nvSpPr>
        <p:spPr>
          <a:xfrm>
            <a:off x="990600" y="1676400"/>
            <a:ext cx="6934200" cy="4343400"/>
          </a:xfrm>
        </p:spPr>
        <p:txBody>
          <a:bodyPr lIns="90488" tIns="44450" rIns="90488" bIns="44450"/>
          <a:lstStyle/>
          <a:p>
            <a:pPr>
              <a:buClr>
                <a:srgbClr val="FF3300"/>
              </a:buClr>
              <a:buFont typeface="Wingdings" pitchFamily="2" charset="2"/>
              <a:buChar char="§"/>
            </a:pPr>
            <a:r>
              <a:rPr lang="en-US" dirty="0" smtClean="0">
                <a:latin typeface="Arial" pitchFamily="34" charset="0"/>
                <a:cs typeface="Arial" pitchFamily="34" charset="0"/>
              </a:rPr>
              <a:t>A hallmark of acute inflammation</a:t>
            </a:r>
            <a:r>
              <a:rPr lang="en-US" i="1" dirty="0" smtClean="0">
                <a:latin typeface="Arial" pitchFamily="34" charset="0"/>
                <a:cs typeface="Arial" pitchFamily="34" charset="0"/>
              </a:rPr>
              <a:t> </a:t>
            </a:r>
            <a:r>
              <a:rPr lang="en-US" dirty="0" smtClean="0">
                <a:latin typeface="Arial" pitchFamily="34" charset="0"/>
                <a:cs typeface="Arial" pitchFamily="34" charset="0"/>
              </a:rPr>
              <a:t>(escape of a protein-rich fluid).</a:t>
            </a:r>
          </a:p>
          <a:p>
            <a:pPr lvl="1">
              <a:buClr>
                <a:srgbClr val="FF3300"/>
              </a:buClr>
              <a:buFont typeface="Wingdings" pitchFamily="2" charset="2"/>
              <a:buChar char="§"/>
            </a:pPr>
            <a:r>
              <a:rPr lang="en-US" dirty="0"/>
              <a:t> induced by histamine, </a:t>
            </a:r>
            <a:r>
              <a:rPr lang="en-US" dirty="0" err="1"/>
              <a:t>kinins</a:t>
            </a:r>
            <a:r>
              <a:rPr lang="en-US" dirty="0"/>
              <a:t>, and other mediators</a:t>
            </a:r>
            <a:endParaRPr lang="en-US" dirty="0" smtClean="0">
              <a:latin typeface="Arial" pitchFamily="34" charset="0"/>
              <a:cs typeface="Arial" pitchFamily="34" charset="0"/>
            </a:endParaRPr>
          </a:p>
          <a:p>
            <a:pPr>
              <a:buClr>
                <a:srgbClr val="FF3300"/>
              </a:buClr>
              <a:buNone/>
            </a:pPr>
            <a:r>
              <a:rPr lang="en-US" dirty="0" smtClean="0">
                <a:latin typeface="Arial" pitchFamily="34" charset="0"/>
                <a:cs typeface="Arial" pitchFamily="34" charset="0"/>
              </a:rPr>
              <a:t> </a:t>
            </a:r>
          </a:p>
          <a:p>
            <a:pPr>
              <a:buClr>
                <a:srgbClr val="FF3300"/>
              </a:buClr>
              <a:buFont typeface="Wingdings" pitchFamily="2" charset="2"/>
              <a:buChar char="§"/>
            </a:pPr>
            <a:r>
              <a:rPr lang="en-US" dirty="0" smtClean="0">
                <a:latin typeface="Arial" pitchFamily="34" charset="0"/>
                <a:cs typeface="Arial" pitchFamily="34" charset="0"/>
              </a:rPr>
              <a:t>It affects </a:t>
            </a:r>
            <a:r>
              <a:rPr lang="en-US" sz="2000" dirty="0" smtClean="0">
                <a:solidFill>
                  <a:schemeClr val="accent1">
                    <a:lumMod val="75000"/>
                  </a:schemeClr>
                </a:solidFill>
                <a:latin typeface="Arial" pitchFamily="34" charset="0"/>
                <a:cs typeface="Arial" pitchFamily="34" charset="0"/>
              </a:rPr>
              <a:t>small </a:t>
            </a:r>
            <a:r>
              <a:rPr lang="en-US" dirty="0" smtClean="0">
                <a:solidFill>
                  <a:schemeClr val="accent1">
                    <a:lumMod val="75000"/>
                  </a:schemeClr>
                </a:solidFill>
                <a:latin typeface="Arial" pitchFamily="34" charset="0"/>
                <a:cs typeface="Arial" pitchFamily="34" charset="0"/>
              </a:rPr>
              <a:t>&amp; medium size </a:t>
            </a:r>
            <a:r>
              <a:rPr lang="en-US" dirty="0" err="1" smtClean="0">
                <a:solidFill>
                  <a:schemeClr val="accent1">
                    <a:lumMod val="75000"/>
                  </a:schemeClr>
                </a:solidFill>
                <a:latin typeface="Arial" pitchFamily="34" charset="0"/>
                <a:cs typeface="Arial" pitchFamily="34" charset="0"/>
              </a:rPr>
              <a:t>venules</a:t>
            </a:r>
            <a:r>
              <a:rPr lang="en-US" dirty="0" smtClean="0">
                <a:solidFill>
                  <a:schemeClr val="accent1"/>
                </a:solidFill>
                <a:latin typeface="Arial" pitchFamily="34" charset="0"/>
                <a:cs typeface="Arial" pitchFamily="34" charset="0"/>
              </a:rPr>
              <a:t>, </a:t>
            </a:r>
            <a:r>
              <a:rPr lang="en-US" dirty="0" smtClean="0">
                <a:latin typeface="Arial" pitchFamily="34" charset="0"/>
                <a:cs typeface="Arial" pitchFamily="34" charset="0"/>
              </a:rPr>
              <a:t>through gaps between endothelial cells</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29</a:t>
            </a:fld>
            <a:endParaRPr lang="en-US"/>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42617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4400" dirty="0" smtClean="0">
                <a:solidFill>
                  <a:schemeClr val="bg1">
                    <a:lumMod val="75000"/>
                  </a:schemeClr>
                </a:solidFill>
                <a:effectLst>
                  <a:outerShdw blurRad="38100" dist="38100" dir="2700000" algn="tl">
                    <a:srgbClr val="000000">
                      <a:alpha val="43137"/>
                    </a:srgbClr>
                  </a:outerShdw>
                </a:effectLst>
                <a:latin typeface="Century Gothic"/>
                <a:cs typeface="Century Gothic"/>
              </a:rPr>
              <a:t>Reference book and the relevant page numbers..</a:t>
            </a:r>
            <a:endParaRPr lang="ar-SA" dirty="0"/>
          </a:p>
        </p:txBody>
      </p:sp>
      <p:sp>
        <p:nvSpPr>
          <p:cNvPr id="3" name="Content Placeholder 2"/>
          <p:cNvSpPr>
            <a:spLocks noGrp="1"/>
          </p:cNvSpPr>
          <p:nvPr>
            <p:ph idx="1"/>
          </p:nvPr>
        </p:nvSpPr>
        <p:spPr>
          <a:xfrm>
            <a:off x="457200" y="2492896"/>
            <a:ext cx="8229600" cy="3633267"/>
          </a:xfrm>
        </p:spPr>
        <p:txBody>
          <a:bodyPr/>
          <a:lstStyle/>
          <a:p>
            <a:r>
              <a:rPr lang="en-US" dirty="0" smtClean="0"/>
              <a:t>Robbins Basic Pathology 9</a:t>
            </a:r>
            <a:r>
              <a:rPr lang="en-US" baseline="30000" dirty="0" smtClean="0"/>
              <a:t>th</a:t>
            </a:r>
            <a:r>
              <a:rPr lang="en-US" dirty="0" smtClean="0"/>
              <a:t> edition</a:t>
            </a:r>
          </a:p>
          <a:p>
            <a:r>
              <a:rPr lang="en-US" dirty="0" smtClean="0"/>
              <a:t>Page: 29 -  34</a:t>
            </a:r>
            <a:endParaRPr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90000"/>
                  </a:schemeClr>
                </a:solidFill>
              </a:rPr>
              <a:t>Increased Vascular Permeability</a:t>
            </a:r>
            <a:endParaRPr lang="en-US" dirty="0"/>
          </a:p>
        </p:txBody>
      </p:sp>
      <p:pic>
        <p:nvPicPr>
          <p:cNvPr id="4" name="Content Placeholder 3"/>
          <p:cNvPicPr>
            <a:picLocks noGrp="1" noChangeAspect="1"/>
          </p:cNvPicPr>
          <p:nvPr>
            <p:ph idx="1"/>
          </p:nvPr>
        </p:nvPicPr>
        <p:blipFill>
          <a:blip r:embed="rId2"/>
          <a:stretch>
            <a:fillRect/>
          </a:stretch>
        </p:blipFill>
        <p:spPr>
          <a:xfrm>
            <a:off x="4211960" y="1772816"/>
            <a:ext cx="3625185" cy="4525963"/>
          </a:xfrm>
          <a:prstGeom prst="rect">
            <a:avLst/>
          </a:prstGeom>
        </p:spPr>
      </p:pic>
      <p:sp>
        <p:nvSpPr>
          <p:cNvPr id="6" name="Rectangle 5"/>
          <p:cNvSpPr/>
          <p:nvPr/>
        </p:nvSpPr>
        <p:spPr>
          <a:xfrm>
            <a:off x="457200" y="2564904"/>
            <a:ext cx="361074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en-US" dirty="0">
                <a:solidFill>
                  <a:srgbClr val="000000"/>
                </a:solidFill>
                <a:latin typeface="Meta Serif Office Pro"/>
              </a:rPr>
              <a:t>It is elicited by histamine, bradykinin, leukotrienes, and other chemical mediators</a:t>
            </a:r>
            <a:endParaRPr lang="en-US" dirty="0"/>
          </a:p>
        </p:txBody>
      </p:sp>
    </p:spTree>
    <p:extLst>
      <p:ext uri="{BB962C8B-B14F-4D97-AF65-F5344CB8AC3E}">
        <p14:creationId xmlns:p14="http://schemas.microsoft.com/office/powerpoint/2010/main" val="2338833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0" y="2362200"/>
            <a:ext cx="5715000" cy="4495800"/>
          </a:xfrm>
        </p:spPr>
        <p:txBody>
          <a:bodyPr>
            <a:normAutofit/>
          </a:bodyPr>
          <a:lstStyle/>
          <a:p>
            <a:pPr marL="594360" indent="-457200" fontAlgn="auto">
              <a:lnSpc>
                <a:spcPct val="90000"/>
              </a:lnSpc>
              <a:spcAft>
                <a:spcPts val="0"/>
              </a:spcAft>
              <a:buSzPct val="66000"/>
              <a:buFont typeface="Wingdings" pitchFamily="2" charset="2"/>
              <a:buChar char="Ø"/>
              <a:defRPr/>
            </a:pPr>
            <a:r>
              <a:rPr lang="en-US" sz="2400" i="1" dirty="0" smtClean="0"/>
              <a:t>Endothelial cell contraction  </a:t>
            </a:r>
            <a:r>
              <a:rPr lang="en-US" sz="2000" dirty="0" smtClean="0">
                <a:solidFill>
                  <a:srgbClr val="00B0F0"/>
                </a:solidFill>
              </a:rPr>
              <a:t>15-30 min</a:t>
            </a:r>
            <a:endParaRPr lang="en-US" sz="2000" i="1" dirty="0" smtClean="0">
              <a:solidFill>
                <a:srgbClr val="00B0F0"/>
              </a:solidFill>
            </a:endParaRPr>
          </a:p>
          <a:p>
            <a:pPr marL="594360" indent="-457200" fontAlgn="auto">
              <a:lnSpc>
                <a:spcPct val="90000"/>
              </a:lnSpc>
              <a:spcAft>
                <a:spcPts val="0"/>
              </a:spcAft>
              <a:buSzPct val="66000"/>
              <a:buFont typeface="Wingdings" pitchFamily="2" charset="2"/>
              <a:buChar char="Ø"/>
              <a:defRPr/>
            </a:pPr>
            <a:r>
              <a:rPr lang="en-US" sz="2400" i="1" dirty="0" smtClean="0"/>
              <a:t>Endothelial injury</a:t>
            </a:r>
          </a:p>
          <a:p>
            <a:pPr marL="914400" lvl="1" indent="-457200" fontAlgn="auto">
              <a:lnSpc>
                <a:spcPct val="90000"/>
              </a:lnSpc>
              <a:spcAft>
                <a:spcPts val="0"/>
              </a:spcAft>
              <a:buSzPct val="66000"/>
              <a:buFont typeface="Wingdings" pitchFamily="2" charset="2"/>
              <a:buChar char="Ø"/>
              <a:defRPr/>
            </a:pPr>
            <a:r>
              <a:rPr lang="en-US" sz="2000" i="1" dirty="0" smtClean="0"/>
              <a:t>immediate sustained response   </a:t>
            </a:r>
            <a:r>
              <a:rPr lang="en-US" sz="2000" dirty="0" smtClean="0">
                <a:solidFill>
                  <a:srgbClr val="00B0F0"/>
                </a:solidFill>
              </a:rPr>
              <a:t>6-24 hours</a:t>
            </a:r>
          </a:p>
          <a:p>
            <a:pPr marL="914400" lvl="1" indent="-457200" fontAlgn="auto">
              <a:lnSpc>
                <a:spcPct val="90000"/>
              </a:lnSpc>
              <a:spcAft>
                <a:spcPts val="0"/>
              </a:spcAft>
              <a:buSzPct val="66000"/>
              <a:buFont typeface="Wingdings" pitchFamily="2" charset="2"/>
              <a:buChar char="Ø"/>
              <a:defRPr/>
            </a:pPr>
            <a:r>
              <a:rPr lang="en-US" sz="2000" i="1" dirty="0" smtClean="0"/>
              <a:t>delayed prolonged leakage </a:t>
            </a:r>
            <a:r>
              <a:rPr lang="en-US" sz="2000" i="1" dirty="0" smtClean="0">
                <a:solidFill>
                  <a:srgbClr val="00B0F0"/>
                </a:solidFill>
              </a:rPr>
              <a:t>  1</a:t>
            </a:r>
            <a:r>
              <a:rPr lang="en-US" sz="2000" dirty="0" smtClean="0">
                <a:solidFill>
                  <a:srgbClr val="00B0F0"/>
                </a:solidFill>
              </a:rPr>
              <a:t>2 hours- days</a:t>
            </a:r>
            <a:endParaRPr lang="en-US" sz="2000" i="1" dirty="0" smtClean="0"/>
          </a:p>
          <a:p>
            <a:pPr marL="594360" indent="-457200" fontAlgn="auto">
              <a:lnSpc>
                <a:spcPct val="90000"/>
              </a:lnSpc>
              <a:spcAft>
                <a:spcPts val="0"/>
              </a:spcAft>
              <a:buSzPct val="66000"/>
              <a:buFont typeface="Wingdings" pitchFamily="2" charset="2"/>
              <a:buChar char="Ø"/>
              <a:defRPr/>
            </a:pPr>
            <a:r>
              <a:rPr lang="en-US" sz="2400" i="1" dirty="0" smtClean="0"/>
              <a:t>Leukocyte-mediated endothelial injury</a:t>
            </a:r>
          </a:p>
          <a:p>
            <a:pPr marL="594360" indent="-457200" fontAlgn="auto">
              <a:lnSpc>
                <a:spcPct val="90000"/>
              </a:lnSpc>
              <a:spcAft>
                <a:spcPts val="0"/>
              </a:spcAft>
              <a:buSzPct val="66000"/>
              <a:buFont typeface="Wingdings" pitchFamily="2" charset="2"/>
              <a:buChar char="Ø"/>
              <a:defRPr/>
            </a:pPr>
            <a:r>
              <a:rPr lang="en-US" sz="2400" i="1" dirty="0" err="1" smtClean="0"/>
              <a:t>Transcytosis</a:t>
            </a:r>
            <a:r>
              <a:rPr lang="en-US" sz="2400" i="1" dirty="0" smtClean="0"/>
              <a:t>  (occurs via channels formed by fusion of intracellular vesicles)</a:t>
            </a:r>
          </a:p>
          <a:p>
            <a:pPr marL="594360" indent="-457200" fontAlgn="auto">
              <a:lnSpc>
                <a:spcPct val="90000"/>
              </a:lnSpc>
              <a:spcAft>
                <a:spcPts val="0"/>
              </a:spcAft>
              <a:buSzPct val="66000"/>
              <a:buFont typeface="Wingdings" pitchFamily="2" charset="2"/>
              <a:buChar char="Ø"/>
              <a:defRPr/>
            </a:pPr>
            <a:r>
              <a:rPr lang="en-US" sz="2400" i="1" dirty="0" smtClean="0"/>
              <a:t>Leakage from new blood vessels</a:t>
            </a:r>
          </a:p>
          <a:p>
            <a:pPr marL="548640" indent="-411480" fontAlgn="auto">
              <a:lnSpc>
                <a:spcPct val="90000"/>
              </a:lnSpc>
              <a:spcAft>
                <a:spcPts val="0"/>
              </a:spcAft>
              <a:buFont typeface="Wingdings 2"/>
              <a:buNone/>
              <a:defRPr/>
            </a:pPr>
            <a:endParaRPr lang="en-US" sz="2400" i="1" dirty="0" smtClean="0"/>
          </a:p>
        </p:txBody>
      </p:sp>
      <p:sp>
        <p:nvSpPr>
          <p:cNvPr id="5" name="Slide Number Placeholder 4"/>
          <p:cNvSpPr>
            <a:spLocks noGrp="1"/>
          </p:cNvSpPr>
          <p:nvPr>
            <p:ph type="sldNum" sz="quarter" idx="12"/>
          </p:nvPr>
        </p:nvSpPr>
        <p:spPr/>
        <p:txBody>
          <a:bodyPr/>
          <a:lstStyle/>
          <a:p>
            <a:fld id="{35100B4B-F5D2-44DD-9A19-A980681504E0}" type="slidenum">
              <a:rPr lang="en-US" smtClean="0"/>
              <a:pPr/>
              <a:t>31</a:t>
            </a:fld>
            <a:endParaRPr lang="en-US"/>
          </a:p>
        </p:txBody>
      </p:sp>
      <p:pic>
        <p:nvPicPr>
          <p:cNvPr id="68611" name="Picture 5" descr="d:\Inetpub\ombroot\content\0721601871\graphics\fullsize\S01871-002-f004.jpg"/>
          <p:cNvPicPr>
            <a:picLocks noChangeAspect="1" noChangeArrowheads="1"/>
          </p:cNvPicPr>
          <p:nvPr/>
        </p:nvPicPr>
        <p:blipFill>
          <a:blip r:embed="rId3" cstate="print"/>
          <a:srcRect b="2193"/>
          <a:stretch>
            <a:fillRect/>
          </a:stretch>
        </p:blipFill>
        <p:spPr bwMode="auto">
          <a:xfrm>
            <a:off x="5436096" y="432048"/>
            <a:ext cx="3528392" cy="6425952"/>
          </a:xfrm>
          <a:prstGeom prst="rect">
            <a:avLst/>
          </a:prstGeom>
          <a:noFill/>
          <a:ln w="9525">
            <a:solidFill>
              <a:schemeClr val="tx1"/>
            </a:solidFill>
            <a:miter lim="800000"/>
            <a:headEnd/>
            <a:tailEnd/>
          </a:ln>
        </p:spPr>
      </p:pic>
      <p:sp>
        <p:nvSpPr>
          <p:cNvPr id="68612" name="TextBox 3"/>
          <p:cNvSpPr txBox="1">
            <a:spLocks noChangeArrowheads="1"/>
          </p:cNvSpPr>
          <p:nvPr/>
        </p:nvSpPr>
        <p:spPr bwMode="auto">
          <a:xfrm>
            <a:off x="178296" y="674693"/>
            <a:ext cx="5257800" cy="954107"/>
          </a:xfrm>
          <a:prstGeom prst="rect">
            <a:avLst/>
          </a:prstGeom>
          <a:noFill/>
          <a:ln w="9525">
            <a:noFill/>
            <a:miter lim="800000"/>
            <a:headEnd/>
            <a:tailEnd/>
          </a:ln>
        </p:spPr>
        <p:txBody>
          <a:bodyPr wrap="square">
            <a:spAutoFit/>
          </a:bodyPr>
          <a:lstStyle/>
          <a:p>
            <a:pPr algn="ctr"/>
            <a:r>
              <a:rPr lang="en-US" sz="2800" b="1" dirty="0">
                <a:solidFill>
                  <a:schemeClr val="tx2">
                    <a:lumMod val="50000"/>
                  </a:schemeClr>
                </a:solidFill>
                <a:latin typeface="Book Antiqua" pitchFamily="18" charset="0"/>
              </a:rPr>
              <a:t>Mechanisms lead to increased vascular permeability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40962">
                                            <p:txEl>
                                              <p:pRg st="2" end="2"/>
                                            </p:txEl>
                                          </p:spTgt>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00"/>
                                  </p:stCondLst>
                                  <p:childTnLst>
                                    <p:set>
                                      <p:cBhvr>
                                        <p:cTn id="26" dur="1" fill="hold">
                                          <p:stCondLst>
                                            <p:cond delay="0"/>
                                          </p:stCondLst>
                                        </p:cTn>
                                        <p:tgtEl>
                                          <p:spTgt spid="409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75000"/>
                  </a:schemeClr>
                </a:solidFill>
              </a:rPr>
              <a:t>Define inflammation.</a:t>
            </a:r>
          </a:p>
          <a:p>
            <a:pPr marL="651510" lvl="0" indent="-514350">
              <a:buFont typeface="+mj-lt"/>
              <a:buAutoNum type="arabicPeriod"/>
            </a:pPr>
            <a:r>
              <a:rPr lang="en-US" sz="2000" dirty="0" smtClean="0">
                <a:solidFill>
                  <a:schemeClr val="bg1">
                    <a:lumMod val="75000"/>
                  </a:schemeClr>
                </a:solidFill>
              </a:rPr>
              <a:t>Recognize the cardinal signs of inflammation.</a:t>
            </a:r>
          </a:p>
          <a:p>
            <a:pPr marL="651510" lvl="0" indent="-514350">
              <a:buFont typeface="+mj-lt"/>
              <a:buAutoNum type="arabicPeriod"/>
            </a:pPr>
            <a:r>
              <a:rPr lang="en-US" sz="2000" dirty="0" smtClean="0">
                <a:solidFill>
                  <a:schemeClr val="bg1">
                    <a:lumMod val="75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75000"/>
                  </a:schemeClr>
                </a:solidFill>
              </a:rPr>
              <a:t>Compare between acute and chronic inflammation</a:t>
            </a:r>
          </a:p>
          <a:p>
            <a:pPr marL="651510" lvl="0" indent="-514350">
              <a:buFont typeface="+mj-lt"/>
              <a:buAutoNum type="arabicPeriod"/>
            </a:pPr>
            <a:r>
              <a:rPr lang="en-US" sz="2000" dirty="0" smtClean="0">
                <a:solidFill>
                  <a:schemeClr val="bg1">
                    <a:lumMod val="75000"/>
                  </a:schemeClr>
                </a:solidFill>
              </a:rPr>
              <a:t>Describe the sequence of vascular changes in acute inflammation (</a:t>
            </a:r>
            <a:r>
              <a:rPr lang="en-US" sz="2000" dirty="0" err="1" smtClean="0">
                <a:solidFill>
                  <a:schemeClr val="bg1">
                    <a:lumMod val="75000"/>
                  </a:schemeClr>
                </a:solidFill>
              </a:rPr>
              <a:t>vasodilation</a:t>
            </a:r>
            <a:r>
              <a:rPr lang="en-US" sz="2000" dirty="0" smtClean="0">
                <a:solidFill>
                  <a:schemeClr val="bg1">
                    <a:lumMod val="75000"/>
                  </a:schemeClr>
                </a:solidFill>
              </a:rPr>
              <a:t>, increased permeability) and their purpose.</a:t>
            </a:r>
          </a:p>
          <a:p>
            <a:pPr marL="651510" lvl="0" indent="-514350">
              <a:buFont typeface="+mj-lt"/>
              <a:buAutoNum type="arabicPeriod"/>
            </a:pPr>
            <a:r>
              <a:rPr lang="en-US" sz="2000" dirty="0" smtClean="0">
                <a:solidFill>
                  <a:schemeClr val="bg1">
                    <a:lumMod val="75000"/>
                  </a:schemeClr>
                </a:solidFill>
              </a:rPr>
              <a:t> Know the mechanisms </a:t>
            </a:r>
            <a:r>
              <a:rPr lang="en-US" sz="2000" dirty="0" smtClean="0">
                <a:solidFill>
                  <a:schemeClr val="bg1">
                    <a:lumMod val="50000"/>
                    <a:lumOff val="50000"/>
                  </a:schemeClr>
                </a:solidFill>
              </a:rPr>
              <a:t>of increased vascular permeability. </a:t>
            </a:r>
          </a:p>
          <a:p>
            <a:pPr marL="651510" lvl="0" indent="-514350">
              <a:buFont typeface="+mj-lt"/>
              <a:buAutoNum type="arabicPeriod"/>
            </a:pPr>
            <a:r>
              <a:rPr lang="en-US" dirty="0" smtClean="0"/>
              <a:t>Compare normal capillary exchanges with exchange during inflammatory response.  </a:t>
            </a:r>
          </a:p>
          <a:p>
            <a:pPr marL="651510" lvl="0" indent="-514350">
              <a:buFont typeface="+mj-lt"/>
              <a:buAutoNum type="arabicPeriod"/>
            </a:pPr>
            <a:r>
              <a:rPr lang="en-US" sz="2000" dirty="0" smtClean="0">
                <a:solidFill>
                  <a:schemeClr val="bg1">
                    <a:lumMod val="75000"/>
                  </a:schemeClr>
                </a:solidFill>
              </a:rPr>
              <a:t>Define the terms edema, </a:t>
            </a:r>
            <a:r>
              <a:rPr lang="en-US" sz="2000" dirty="0" err="1" smtClean="0">
                <a:solidFill>
                  <a:schemeClr val="bg1">
                    <a:lumMod val="75000"/>
                  </a:schemeClr>
                </a:solidFill>
              </a:rPr>
              <a:t>transudate</a:t>
            </a:r>
            <a:r>
              <a:rPr lang="en-US" sz="2000" dirty="0" smtClean="0">
                <a:solidFill>
                  <a:schemeClr val="bg1">
                    <a:lumMod val="75000"/>
                  </a:schemeClr>
                </a:solidFill>
              </a:rPr>
              <a:t>, and </a:t>
            </a:r>
            <a:r>
              <a:rPr lang="en-US" sz="2000" dirty="0" err="1" smtClean="0">
                <a:solidFill>
                  <a:schemeClr val="bg1">
                    <a:lumMod val="75000"/>
                  </a:schemeClr>
                </a:solidFill>
              </a:rPr>
              <a:t>exudate</a:t>
            </a:r>
            <a:r>
              <a:rPr lang="en-US" sz="2000" dirty="0" smtClean="0">
                <a:solidFill>
                  <a:schemeClr val="bg1">
                    <a:lumMod val="75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003003"/>
          <p:cNvPicPr>
            <a:picLocks noGrp="1" noChangeAspect="1" noChangeArrowheads="1"/>
          </p:cNvPicPr>
          <p:nvPr>
            <p:ph idx="1"/>
          </p:nvPr>
        </p:nvPicPr>
        <p:blipFill>
          <a:blip r:embed="rId3" cstate="print">
            <a:lum bright="-6000" contrast="18000"/>
          </a:blip>
          <a:srcRect/>
          <a:stretch>
            <a:fillRect/>
          </a:stretch>
        </p:blipFill>
        <p:spPr bwMode="auto">
          <a:xfrm>
            <a:off x="3857620" y="1571612"/>
            <a:ext cx="4929222" cy="4708525"/>
          </a:xfrm>
          <a:prstGeom prst="rect">
            <a:avLst/>
          </a:prstGeom>
          <a:noFill/>
          <a:ln w="9525">
            <a:noFill/>
            <a:miter lim="800000"/>
            <a:headEnd/>
            <a:tailEnd/>
          </a:ln>
        </p:spPr>
      </p:pic>
      <p:sp>
        <p:nvSpPr>
          <p:cNvPr id="5" name="TextBox 4"/>
          <p:cNvSpPr txBox="1"/>
          <p:nvPr/>
        </p:nvSpPr>
        <p:spPr>
          <a:xfrm>
            <a:off x="1000100" y="142852"/>
            <a:ext cx="728667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US" dirty="0" smtClean="0">
                <a:latin typeface="Tahoma" pitchFamily="34" charset="0"/>
                <a:cs typeface="Tahoma" pitchFamily="34" charset="0"/>
              </a:rPr>
              <a:t> </a:t>
            </a:r>
            <a:r>
              <a:rPr lang="en-US" sz="2400" dirty="0" smtClean="0">
                <a:latin typeface="Batang" pitchFamily="18" charset="-127"/>
                <a:ea typeface="Batang" pitchFamily="18" charset="-127"/>
                <a:cs typeface="Shruti" pitchFamily="34" charset="0"/>
              </a:rPr>
              <a:t>Increased blood volume lead to increased local hydrostatic pressure leading to transudation of  protein-poor fluid into the </a:t>
            </a:r>
            <a:r>
              <a:rPr lang="en-US" sz="2400" dirty="0" err="1" smtClean="0">
                <a:latin typeface="Batang" pitchFamily="18" charset="-127"/>
                <a:ea typeface="Batang" pitchFamily="18" charset="-127"/>
                <a:cs typeface="Shruti" pitchFamily="34" charset="0"/>
              </a:rPr>
              <a:t>extravascular</a:t>
            </a:r>
            <a:r>
              <a:rPr lang="en-US" sz="2400" dirty="0" smtClean="0">
                <a:latin typeface="Batang" pitchFamily="18" charset="-127"/>
                <a:ea typeface="Batang" pitchFamily="18" charset="-127"/>
                <a:cs typeface="Shruti" pitchFamily="34" charset="0"/>
              </a:rPr>
              <a:t> space.</a:t>
            </a:r>
          </a:p>
        </p:txBody>
      </p:sp>
      <p:sp>
        <p:nvSpPr>
          <p:cNvPr id="6" name="Rectangle 5"/>
          <p:cNvSpPr/>
          <p:nvPr/>
        </p:nvSpPr>
        <p:spPr>
          <a:xfrm>
            <a:off x="285720" y="1928802"/>
            <a:ext cx="3289683" cy="52322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sz="2800" dirty="0" smtClean="0">
                <a:solidFill>
                  <a:schemeClr val="tx2">
                    <a:lumMod val="90000"/>
                  </a:schemeClr>
                </a:solidFill>
              </a:rPr>
              <a:t>What is the edema?</a:t>
            </a:r>
            <a:endParaRPr lang="en-US" sz="2800" dirty="0"/>
          </a:p>
        </p:txBody>
      </p:sp>
      <p:sp>
        <p:nvSpPr>
          <p:cNvPr id="7" name="Rectangle 6"/>
          <p:cNvSpPr/>
          <p:nvPr/>
        </p:nvSpPr>
        <p:spPr>
          <a:xfrm>
            <a:off x="0" y="2857496"/>
            <a:ext cx="3857620"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000" dirty="0" smtClean="0"/>
              <a:t>denotes an excess of fluid in the    interstitial or serous cavities</a:t>
            </a:r>
          </a:p>
          <a:p>
            <a:pPr algn="ctr"/>
            <a:endParaRPr lang="en-US" sz="2000" dirty="0" smtClean="0"/>
          </a:p>
          <a:p>
            <a:pPr algn="l" rtl="0">
              <a:buClr>
                <a:srgbClr val="FF0000"/>
              </a:buClr>
              <a:buFont typeface="Arial" pitchFamily="34" charset="0"/>
              <a:buChar char="•"/>
            </a:pPr>
            <a:r>
              <a:rPr lang="en-US" sz="2000" dirty="0" smtClean="0"/>
              <a:t>  </a:t>
            </a:r>
            <a:r>
              <a:rPr lang="en-US" sz="2400" dirty="0" smtClean="0"/>
              <a:t>It can be either an </a:t>
            </a:r>
            <a:r>
              <a:rPr lang="en-US" sz="2800" b="1" dirty="0" err="1" smtClean="0">
                <a:solidFill>
                  <a:srgbClr val="FFFF00"/>
                </a:solidFill>
              </a:rPr>
              <a:t>exudate</a:t>
            </a:r>
            <a:r>
              <a:rPr lang="en-US" sz="2400" b="1" dirty="0" smtClean="0">
                <a:solidFill>
                  <a:srgbClr val="FFFF00"/>
                </a:solidFill>
              </a:rPr>
              <a:t> </a:t>
            </a:r>
            <a:r>
              <a:rPr lang="en-US" sz="2400" b="1" dirty="0" smtClean="0"/>
              <a:t>or a </a:t>
            </a:r>
            <a:r>
              <a:rPr lang="en-US" sz="2800" b="1" dirty="0" err="1" smtClean="0">
                <a:solidFill>
                  <a:srgbClr val="FFFF00"/>
                </a:solidFill>
              </a:rPr>
              <a:t>transudate</a:t>
            </a:r>
            <a:r>
              <a:rPr lang="en-US" sz="2800" dirty="0" smtClean="0">
                <a:solidFill>
                  <a:srgbClr val="FFFF00"/>
                </a:solidFill>
              </a:rPr>
              <a:t> </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tx2">
                  <a:lumMod val="90000"/>
                </a:schemeClr>
              </a:solidFill>
            </a:endParaRPr>
          </a:p>
        </p:txBody>
      </p:sp>
      <p:pic>
        <p:nvPicPr>
          <p:cNvPr id="52227" name="Picture 277" descr="D:\SCContent\9781416029731\graphics\fullsize\S9781416029731-002-f003.jpg"/>
          <p:cNvPicPr>
            <a:picLocks noGrp="1" noChangeAspect="1" noChangeArrowheads="1"/>
          </p:cNvPicPr>
          <p:nvPr>
            <p:ph idx="1"/>
          </p:nvPr>
        </p:nvPicPr>
        <p:blipFill>
          <a:blip r:embed="rId3" cstate="print"/>
          <a:srcRect b="2441"/>
          <a:stretch>
            <a:fillRect/>
          </a:stretch>
        </p:blipFill>
        <p:spPr>
          <a:xfrm>
            <a:off x="279400" y="300038"/>
            <a:ext cx="8559800" cy="6159500"/>
          </a:xfrm>
          <a:ln>
            <a:solidFill>
              <a:schemeClr val="tx1"/>
            </a:solidFill>
          </a:ln>
        </p:spPr>
      </p:pic>
      <p:sp>
        <p:nvSpPr>
          <p:cNvPr id="4" name="Slide Number Placeholder 3"/>
          <p:cNvSpPr>
            <a:spLocks noGrp="1"/>
          </p:cNvSpPr>
          <p:nvPr>
            <p:ph type="sldNum" sz="quarter" idx="12"/>
          </p:nvPr>
        </p:nvSpPr>
        <p:spPr/>
        <p:txBody>
          <a:bodyPr/>
          <a:lstStyle/>
          <a:p>
            <a:fld id="{35100B4B-F5D2-44DD-9A19-A980681504E0}"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75000"/>
                  </a:schemeClr>
                </a:solidFill>
              </a:rPr>
              <a:t>Define inflammation.</a:t>
            </a:r>
          </a:p>
          <a:p>
            <a:pPr marL="651510" lvl="0" indent="-514350">
              <a:buFont typeface="+mj-lt"/>
              <a:buAutoNum type="arabicPeriod"/>
            </a:pPr>
            <a:r>
              <a:rPr lang="en-US" sz="2000" dirty="0" smtClean="0">
                <a:solidFill>
                  <a:schemeClr val="bg1">
                    <a:lumMod val="75000"/>
                  </a:schemeClr>
                </a:solidFill>
              </a:rPr>
              <a:t>Recognize the cardinal signs of inflammation.</a:t>
            </a:r>
          </a:p>
          <a:p>
            <a:pPr marL="651510" lvl="0" indent="-514350">
              <a:buFont typeface="+mj-lt"/>
              <a:buAutoNum type="arabicPeriod"/>
            </a:pPr>
            <a:r>
              <a:rPr lang="en-US" sz="2000" dirty="0" smtClean="0">
                <a:solidFill>
                  <a:schemeClr val="bg1">
                    <a:lumMod val="75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75000"/>
                  </a:schemeClr>
                </a:solidFill>
              </a:rPr>
              <a:t>Compare between acute and chronic inflammation</a:t>
            </a:r>
          </a:p>
          <a:p>
            <a:pPr marL="651510" lvl="0" indent="-514350">
              <a:buFont typeface="+mj-lt"/>
              <a:buAutoNum type="arabicPeriod"/>
            </a:pPr>
            <a:r>
              <a:rPr lang="en-US" sz="2000" dirty="0" smtClean="0">
                <a:solidFill>
                  <a:schemeClr val="bg1">
                    <a:lumMod val="75000"/>
                  </a:schemeClr>
                </a:solidFill>
              </a:rPr>
              <a:t>Describe the sequence of vascular changes in acute inflammation (</a:t>
            </a:r>
            <a:r>
              <a:rPr lang="en-US" sz="2000" dirty="0" err="1" smtClean="0">
                <a:solidFill>
                  <a:schemeClr val="bg1">
                    <a:lumMod val="75000"/>
                  </a:schemeClr>
                </a:solidFill>
              </a:rPr>
              <a:t>vasodilation</a:t>
            </a:r>
            <a:r>
              <a:rPr lang="en-US" sz="2000" dirty="0" smtClean="0">
                <a:solidFill>
                  <a:schemeClr val="bg1">
                    <a:lumMod val="75000"/>
                  </a:schemeClr>
                </a:solidFill>
              </a:rPr>
              <a:t>, increased permeability) and their purpose.</a:t>
            </a:r>
          </a:p>
          <a:p>
            <a:pPr marL="651510" lvl="0" indent="-514350">
              <a:buFont typeface="+mj-lt"/>
              <a:buAutoNum type="arabicPeriod"/>
            </a:pPr>
            <a:r>
              <a:rPr lang="en-US" sz="2000" dirty="0" smtClean="0">
                <a:solidFill>
                  <a:schemeClr val="bg1">
                    <a:lumMod val="75000"/>
                  </a:schemeClr>
                </a:solidFill>
              </a:rPr>
              <a:t> Know the mechanisms of increased vascular permeability. </a:t>
            </a:r>
          </a:p>
          <a:p>
            <a:pPr marL="651510" lvl="0" indent="-514350">
              <a:buFont typeface="+mj-lt"/>
              <a:buAutoNum type="arabicPeriod"/>
            </a:pPr>
            <a:r>
              <a:rPr lang="en-US" sz="2000" dirty="0" smtClean="0">
                <a:solidFill>
                  <a:schemeClr val="bg1">
                    <a:lumMod val="75000"/>
                  </a:schemeClr>
                </a:solidFill>
              </a:rPr>
              <a:t>Compare normal capillary exchanges with exchange during inflammatory response.  </a:t>
            </a:r>
          </a:p>
          <a:p>
            <a:pPr marL="651510" lvl="0" indent="-514350">
              <a:buFont typeface="+mj-lt"/>
              <a:buAutoNum type="arabicPeriod"/>
            </a:pPr>
            <a:r>
              <a:rPr lang="en-US" dirty="0" smtClean="0"/>
              <a:t>Define the terms edema, </a:t>
            </a:r>
            <a:r>
              <a:rPr lang="en-US" dirty="0" err="1" smtClean="0"/>
              <a:t>transudate</a:t>
            </a:r>
            <a:r>
              <a:rPr lang="en-US" dirty="0" smtClean="0"/>
              <a:t>, and </a:t>
            </a:r>
            <a:r>
              <a:rPr lang="en-US" dirty="0" err="1" smtClean="0"/>
              <a:t>exudate</a:t>
            </a:r>
            <a:r>
              <a:rPr lang="en-US" dirty="0" smtClean="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00042"/>
            <a:ext cx="8229600" cy="1143000"/>
          </a:xfrm>
        </p:spPr>
        <p:txBody>
          <a:bodyPr>
            <a:normAutofit fontScale="90000"/>
          </a:bodyPr>
          <a:lstStyle/>
          <a:p>
            <a:pPr fontAlgn="auto">
              <a:spcAft>
                <a:spcPts val="0"/>
              </a:spcAft>
              <a:defRPr/>
            </a:pPr>
            <a:r>
              <a:rPr lang="en-US" dirty="0" smtClean="0">
                <a:solidFill>
                  <a:schemeClr val="tx2">
                    <a:lumMod val="90000"/>
                  </a:schemeClr>
                </a:solidFill>
              </a:rPr>
              <a:t>What is the difference between </a:t>
            </a:r>
            <a:r>
              <a:rPr lang="en-US" dirty="0" err="1" smtClean="0">
                <a:solidFill>
                  <a:schemeClr val="tx2">
                    <a:lumMod val="90000"/>
                  </a:schemeClr>
                </a:solidFill>
              </a:rPr>
              <a:t>transudates</a:t>
            </a:r>
            <a:r>
              <a:rPr lang="en-US" dirty="0" smtClean="0">
                <a:solidFill>
                  <a:schemeClr val="tx2">
                    <a:lumMod val="90000"/>
                  </a:schemeClr>
                </a:solidFill>
              </a:rPr>
              <a:t> and exudates?</a:t>
            </a:r>
            <a:br>
              <a:rPr lang="en-US" dirty="0" smtClean="0">
                <a:solidFill>
                  <a:schemeClr val="tx2">
                    <a:lumMod val="90000"/>
                  </a:schemeClr>
                </a:solidFill>
              </a:rPr>
            </a:br>
            <a:endParaRPr lang="en-US" dirty="0">
              <a:solidFill>
                <a:schemeClr val="tx2">
                  <a:lumMod val="90000"/>
                </a:schemeClr>
              </a:solidFill>
            </a:endParaRPr>
          </a:p>
        </p:txBody>
      </p:sp>
      <p:sp>
        <p:nvSpPr>
          <p:cNvPr id="4" name="TextBox 3"/>
          <p:cNvSpPr txBox="1"/>
          <p:nvPr/>
        </p:nvSpPr>
        <p:spPr>
          <a:xfrm>
            <a:off x="4572000" y="1484784"/>
            <a:ext cx="4357718" cy="452431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buFont typeface="Wingdings 2" pitchFamily="18" charset="2"/>
              <a:buNone/>
            </a:pPr>
            <a:endParaRPr lang="ar-SA" sz="2400" dirty="0" smtClean="0">
              <a:latin typeface="Arial" pitchFamily="34" charset="0"/>
              <a:cs typeface="Arial" pitchFamily="34" charset="0"/>
            </a:endParaRPr>
          </a:p>
          <a:p>
            <a:pPr algn="ctr">
              <a:buFont typeface="Wingdings 2" pitchFamily="18" charset="2"/>
              <a:buNone/>
            </a:pPr>
            <a:endParaRPr lang="ar-SA" sz="2400" dirty="0">
              <a:latin typeface="Arial" pitchFamily="34" charset="0"/>
              <a:cs typeface="Arial" pitchFamily="34" charset="0"/>
            </a:endParaRPr>
          </a:p>
          <a:p>
            <a:pPr algn="ctr">
              <a:buFont typeface="Wingdings 2" pitchFamily="18" charset="2"/>
              <a:buNone/>
            </a:pPr>
            <a:r>
              <a:rPr lang="en-US" sz="2400" dirty="0" smtClean="0">
                <a:latin typeface="Arial" pitchFamily="34" charset="0"/>
                <a:cs typeface="Arial" pitchFamily="34" charset="0"/>
              </a:rPr>
              <a:t>An inflammatory </a:t>
            </a:r>
            <a:r>
              <a:rPr lang="en-US" sz="2400" dirty="0" err="1" smtClean="0">
                <a:latin typeface="Arial" pitchFamily="34" charset="0"/>
                <a:cs typeface="Arial" pitchFamily="34" charset="0"/>
              </a:rPr>
              <a:t>extravascular</a:t>
            </a:r>
            <a:r>
              <a:rPr lang="en-US" sz="2400" dirty="0" smtClean="0">
                <a:latin typeface="Arial" pitchFamily="34" charset="0"/>
                <a:cs typeface="Arial" pitchFamily="34" charset="0"/>
              </a:rPr>
              <a:t> fluid that has a high protein concentration, cellular debris, and a specific gravity above 1.020</a:t>
            </a:r>
          </a:p>
          <a:p>
            <a:pPr algn="ctr"/>
            <a:endParaRPr lang="en-US" sz="2400" dirty="0" smtClean="0">
              <a:latin typeface="Arial" pitchFamily="34" charset="0"/>
              <a:cs typeface="Arial" pitchFamily="34" charset="0"/>
            </a:endParaRPr>
          </a:p>
          <a:p>
            <a:pPr algn="ctr"/>
            <a:r>
              <a:rPr lang="en-US" sz="2400" dirty="0" smtClean="0">
                <a:latin typeface="Arial" pitchFamily="34" charset="0"/>
                <a:cs typeface="Arial" pitchFamily="34" charset="0"/>
              </a:rPr>
              <a:t> It implies significant alteration in the normal permeability of small blood vessels in the area of injury</a:t>
            </a:r>
            <a:r>
              <a:rPr lang="en-US" dirty="0" smtClean="0">
                <a:latin typeface="Arial" pitchFamily="34" charset="0"/>
                <a:cs typeface="Arial" pitchFamily="34" charset="0"/>
              </a:rPr>
              <a:t> </a:t>
            </a:r>
          </a:p>
        </p:txBody>
      </p:sp>
      <p:sp>
        <p:nvSpPr>
          <p:cNvPr id="5" name="TextBox 4"/>
          <p:cNvSpPr txBox="1"/>
          <p:nvPr/>
        </p:nvSpPr>
        <p:spPr>
          <a:xfrm>
            <a:off x="251520" y="1549934"/>
            <a:ext cx="4142264" cy="432733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lnSpc>
                <a:spcPct val="80000"/>
              </a:lnSpc>
            </a:pPr>
            <a:endParaRPr lang="en-US" sz="2800" b="1" dirty="0" smtClean="0">
              <a:solidFill>
                <a:schemeClr val="bg1"/>
              </a:solidFill>
              <a:latin typeface="Arial" pitchFamily="34" charset="0"/>
              <a:cs typeface="Arial" pitchFamily="34" charset="0"/>
            </a:endParaRPr>
          </a:p>
          <a:p>
            <a:pPr algn="ctr">
              <a:lnSpc>
                <a:spcPct val="80000"/>
              </a:lnSpc>
            </a:pPr>
            <a:endParaRPr lang="en-US" sz="2800" b="1" dirty="0" smtClean="0">
              <a:solidFill>
                <a:schemeClr val="bg1"/>
              </a:solidFill>
              <a:latin typeface="Arial" pitchFamily="34" charset="0"/>
              <a:cs typeface="Arial" pitchFamily="34" charset="0"/>
            </a:endParaRPr>
          </a:p>
          <a:p>
            <a:pPr algn="ctr">
              <a:lnSpc>
                <a:spcPct val="80000"/>
              </a:lnSpc>
            </a:pPr>
            <a:r>
              <a:rPr lang="en-US" sz="2400" dirty="0" smtClean="0">
                <a:cs typeface="Arial" charset="0"/>
              </a:rPr>
              <a:t>   </a:t>
            </a:r>
            <a:r>
              <a:rPr lang="en-US" sz="2400" dirty="0" smtClean="0">
                <a:latin typeface="Arial" pitchFamily="34" charset="0"/>
                <a:cs typeface="Arial" pitchFamily="34" charset="0"/>
              </a:rPr>
              <a:t>is a fluid with low protein content and a specific gravity of less than 1.012</a:t>
            </a:r>
          </a:p>
          <a:p>
            <a:pPr algn="ctr">
              <a:lnSpc>
                <a:spcPct val="80000"/>
              </a:lnSpc>
            </a:pPr>
            <a:endParaRPr lang="en-US" sz="2400" dirty="0" smtClean="0">
              <a:latin typeface="Arial" pitchFamily="34" charset="0"/>
              <a:cs typeface="Arial" pitchFamily="34" charset="0"/>
            </a:endParaRPr>
          </a:p>
          <a:p>
            <a:pPr algn="ctr">
              <a:lnSpc>
                <a:spcPct val="80000"/>
              </a:lnSpc>
            </a:pPr>
            <a:r>
              <a:rPr lang="en-US" sz="2400" dirty="0" smtClean="0">
                <a:latin typeface="Arial" pitchFamily="34" charset="0"/>
                <a:cs typeface="Arial" pitchFamily="34" charset="0"/>
              </a:rPr>
              <a:t>It is essentially an </a:t>
            </a:r>
            <a:r>
              <a:rPr lang="en-US" sz="2400" dirty="0" err="1" smtClean="0">
                <a:latin typeface="Arial" pitchFamily="34" charset="0"/>
                <a:cs typeface="Arial" pitchFamily="34" charset="0"/>
              </a:rPr>
              <a:t>ultrafiltrate</a:t>
            </a:r>
            <a:r>
              <a:rPr lang="en-US" sz="2400" dirty="0" smtClean="0">
                <a:latin typeface="Arial" pitchFamily="34" charset="0"/>
                <a:cs typeface="Arial" pitchFamily="34" charset="0"/>
              </a:rPr>
              <a:t> of blood plasma that results from osmotic or hydrostatic imbalance across the vessel wall </a:t>
            </a:r>
          </a:p>
          <a:p>
            <a:pPr algn="ctr">
              <a:lnSpc>
                <a:spcPct val="80000"/>
              </a:lnSpc>
            </a:pPr>
            <a:endParaRPr lang="en-US" sz="2400" dirty="0" smtClean="0">
              <a:latin typeface="Arial" pitchFamily="34" charset="0"/>
              <a:cs typeface="Arial" pitchFamily="34" charset="0"/>
            </a:endParaRPr>
          </a:p>
          <a:p>
            <a:pPr algn="ctr">
              <a:lnSpc>
                <a:spcPct val="80000"/>
              </a:lnSpc>
            </a:pPr>
            <a:r>
              <a:rPr lang="en-US" sz="2400" dirty="0" smtClean="0">
                <a:latin typeface="Arial" pitchFamily="34" charset="0"/>
                <a:cs typeface="Arial" pitchFamily="34" charset="0"/>
              </a:rPr>
              <a:t>without an increase in vascular permeability</a:t>
            </a:r>
            <a:endParaRPr lang="en-US" sz="2400" dirty="0" smtClean="0">
              <a:cs typeface="Arial" charset="0"/>
            </a:endParaRPr>
          </a:p>
        </p:txBody>
      </p:sp>
      <p:sp>
        <p:nvSpPr>
          <p:cNvPr id="6" name="TextBox 5"/>
          <p:cNvSpPr txBox="1"/>
          <p:nvPr/>
        </p:nvSpPr>
        <p:spPr>
          <a:xfrm>
            <a:off x="1115616" y="1628800"/>
            <a:ext cx="2104487" cy="523220"/>
          </a:xfrm>
          <a:prstGeom prst="rect">
            <a:avLst/>
          </a:prstGeom>
        </p:spPr>
        <p:style>
          <a:lnRef idx="2">
            <a:schemeClr val="accent4"/>
          </a:lnRef>
          <a:fillRef idx="1">
            <a:schemeClr val="lt1"/>
          </a:fillRef>
          <a:effectRef idx="0">
            <a:schemeClr val="accent4"/>
          </a:effectRef>
          <a:fontRef idx="minor">
            <a:schemeClr val="dk1"/>
          </a:fontRef>
        </p:style>
        <p:txBody>
          <a:bodyPr wrap="none" rtlCol="1">
            <a:spAutoFit/>
          </a:bodyPr>
          <a:lstStyle/>
          <a:p>
            <a:r>
              <a:rPr lang="en-US" sz="2800" b="1" dirty="0" err="1" smtClean="0">
                <a:latin typeface="Arial" pitchFamily="34" charset="0"/>
                <a:cs typeface="Arial" pitchFamily="34" charset="0"/>
              </a:rPr>
              <a:t>Transudate</a:t>
            </a:r>
            <a:endParaRPr lang="ar-SA" sz="2800" dirty="0"/>
          </a:p>
        </p:txBody>
      </p:sp>
      <p:sp>
        <p:nvSpPr>
          <p:cNvPr id="7" name="TextBox 6"/>
          <p:cNvSpPr txBox="1"/>
          <p:nvPr/>
        </p:nvSpPr>
        <p:spPr>
          <a:xfrm>
            <a:off x="5724216" y="1628800"/>
            <a:ext cx="1584088" cy="523220"/>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en-US" sz="2800" b="1" dirty="0" err="1" smtClean="0">
                <a:solidFill>
                  <a:schemeClr val="tx1"/>
                </a:solidFill>
                <a:latin typeface="Arial" pitchFamily="34" charset="0"/>
                <a:cs typeface="Arial" pitchFamily="34" charset="0"/>
              </a:rPr>
              <a:t>Exudate</a:t>
            </a:r>
            <a:endParaRPr lang="en-US" sz="2800" b="1"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u="sng" dirty="0" smtClean="0"/>
              <a:t>TAKE HOME MESSAGES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Inflammation, the local response of the </a:t>
            </a:r>
            <a:r>
              <a:rPr lang="en-US" dirty="0" err="1" smtClean="0"/>
              <a:t>vascularised</a:t>
            </a:r>
            <a:r>
              <a:rPr lang="en-US" dirty="0" smtClean="0"/>
              <a:t> living tissue to injury. </a:t>
            </a:r>
          </a:p>
          <a:p>
            <a:pPr lvl="0"/>
            <a:r>
              <a:rPr lang="en-US" dirty="0" smtClean="0"/>
              <a:t> Could be acute or chronic.</a:t>
            </a:r>
          </a:p>
          <a:p>
            <a:pPr lvl="0"/>
            <a:r>
              <a:rPr lang="en-US" dirty="0" smtClean="0"/>
              <a:t>Several cells &amp; molecules that play important roles in inflammation.</a:t>
            </a:r>
          </a:p>
          <a:p>
            <a:pPr lvl="0"/>
            <a:r>
              <a:rPr lang="en-US" dirty="0" smtClean="0"/>
              <a:t>Inflammation has vascular and cellular events to eliminate the cause.</a:t>
            </a:r>
          </a:p>
          <a:p>
            <a:pPr lvl="0"/>
            <a:r>
              <a:rPr lang="en-US" dirty="0" smtClean="0"/>
              <a:t>Vascular events include </a:t>
            </a:r>
            <a:r>
              <a:rPr lang="en-US" dirty="0" err="1" smtClean="0"/>
              <a:t>vasodilation</a:t>
            </a:r>
            <a:r>
              <a:rPr lang="en-US" dirty="0" smtClean="0"/>
              <a:t> and increased permeability to deliver a protein rich fluid to site of inflammation.</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2052" name="Picture 4"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2054" name="Picture 6"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sp>
        <p:nvSpPr>
          <p:cNvPr id="5" name="TextBox 4"/>
          <p:cNvSpPr txBox="1"/>
          <p:nvPr/>
        </p:nvSpPr>
        <p:spPr>
          <a:xfrm>
            <a:off x="3428992" y="214290"/>
            <a:ext cx="2148345" cy="584775"/>
          </a:xfrm>
          <a:prstGeom prst="rect">
            <a:avLst/>
          </a:prstGeom>
          <a:noFill/>
        </p:spPr>
        <p:txBody>
          <a:bodyPr wrap="none" rtlCol="0">
            <a:spAutoFit/>
          </a:bodyPr>
          <a:lstStyle/>
          <a:p>
            <a:r>
              <a:rPr lang="en-US" sz="3200" dirty="0" smtClean="0"/>
              <a:t>Thank you</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own Arrow Callout 14"/>
          <p:cNvSpPr/>
          <p:nvPr/>
        </p:nvSpPr>
        <p:spPr>
          <a:xfrm>
            <a:off x="3059832" y="908720"/>
            <a:ext cx="2592288"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Injury</a:t>
            </a:r>
            <a:endParaRPr lang="ar-SA" sz="3600" dirty="0"/>
          </a:p>
        </p:txBody>
      </p:sp>
      <p:sp>
        <p:nvSpPr>
          <p:cNvPr id="16" name="Down Arrow Callout 15"/>
          <p:cNvSpPr/>
          <p:nvPr/>
        </p:nvSpPr>
        <p:spPr>
          <a:xfrm>
            <a:off x="2555776" y="2132856"/>
            <a:ext cx="3600400"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Tissue damage</a:t>
            </a:r>
            <a:endParaRPr lang="ar-SA" sz="3600" dirty="0"/>
          </a:p>
        </p:txBody>
      </p:sp>
      <p:sp>
        <p:nvSpPr>
          <p:cNvPr id="17" name="Down Arrow Callout 16"/>
          <p:cNvSpPr/>
          <p:nvPr/>
        </p:nvSpPr>
        <p:spPr>
          <a:xfrm>
            <a:off x="1979712" y="3356992"/>
            <a:ext cx="4968552"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Tissue response</a:t>
            </a:r>
            <a:endParaRPr lang="ar-SA" sz="3600" dirty="0"/>
          </a:p>
        </p:txBody>
      </p:sp>
      <p:sp>
        <p:nvSpPr>
          <p:cNvPr id="18" name="Down Arrow Callout 17"/>
          <p:cNvSpPr/>
          <p:nvPr/>
        </p:nvSpPr>
        <p:spPr>
          <a:xfrm>
            <a:off x="1043608" y="4365104"/>
            <a:ext cx="6552728" cy="1296144"/>
          </a:xfrm>
          <a:prstGeom prst="downArrowCallout">
            <a:avLst>
              <a:gd name="adj1" fmla="val 20135"/>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t>Eliminates the effect of injury  (pathogen and necrotic tissue)   </a:t>
            </a:r>
            <a:endParaRPr lang="ar-SA" sz="3200" dirty="0"/>
          </a:p>
        </p:txBody>
      </p:sp>
      <p:sp>
        <p:nvSpPr>
          <p:cNvPr id="20" name="TextBox 19"/>
          <p:cNvSpPr txBox="1"/>
          <p:nvPr/>
        </p:nvSpPr>
        <p:spPr>
          <a:xfrm>
            <a:off x="3491880" y="5733256"/>
            <a:ext cx="168828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1">
            <a:spAutoFit/>
          </a:bodyPr>
          <a:lstStyle/>
          <a:p>
            <a:r>
              <a:rPr lang="en-US" sz="4000" dirty="0" smtClean="0"/>
              <a:t>Repair</a:t>
            </a:r>
            <a:endParaRPr lang="ar-SA" sz="4000" dirty="0" smtClean="0"/>
          </a:p>
        </p:txBody>
      </p:sp>
      <p:sp>
        <p:nvSpPr>
          <p:cNvPr id="7" name="TextBox 6"/>
          <p:cNvSpPr txBox="1"/>
          <p:nvPr/>
        </p:nvSpPr>
        <p:spPr>
          <a:xfrm>
            <a:off x="6444208" y="188640"/>
            <a:ext cx="2304256" cy="2554545"/>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lvl="0" algn="l"/>
            <a:r>
              <a:rPr lang="en-US" sz="2000" b="1" dirty="0" smtClean="0"/>
              <a:t>Infection.</a:t>
            </a:r>
          </a:p>
          <a:p>
            <a:pPr lvl="0" algn="l"/>
            <a:r>
              <a:rPr lang="en-US" sz="2000" b="1" dirty="0" smtClean="0"/>
              <a:t>Trauma.</a:t>
            </a:r>
          </a:p>
          <a:p>
            <a:pPr lvl="0" algn="l"/>
            <a:r>
              <a:rPr lang="en-US" sz="2000" b="1" dirty="0" smtClean="0"/>
              <a:t>Physical injury (burns).</a:t>
            </a:r>
          </a:p>
          <a:p>
            <a:pPr lvl="0" algn="l"/>
            <a:r>
              <a:rPr lang="en-US" sz="2000" b="1" dirty="0" smtClean="0"/>
              <a:t>Chemical injury.</a:t>
            </a:r>
          </a:p>
          <a:p>
            <a:pPr lvl="0" algn="l"/>
            <a:r>
              <a:rPr lang="en-US" sz="2000" b="1" dirty="0" smtClean="0"/>
              <a:t>Immunological injury (AID).</a:t>
            </a:r>
          </a:p>
          <a:p>
            <a:pPr lvl="0" algn="l"/>
            <a:r>
              <a:rPr lang="en-US" sz="2000" b="1" dirty="0" smtClean="0"/>
              <a:t>Tissue death (MI).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Inflammation?</a:t>
            </a:r>
            <a:endParaRPr lang="en-US" dirty="0"/>
          </a:p>
        </p:txBody>
      </p:sp>
      <p:sp>
        <p:nvSpPr>
          <p:cNvPr id="3" name="Content Placeholder 2"/>
          <p:cNvSpPr>
            <a:spLocks noGrp="1"/>
          </p:cNvSpPr>
          <p:nvPr>
            <p:ph idx="1"/>
          </p:nvPr>
        </p:nvSpPr>
        <p:spPr>
          <a:xfrm>
            <a:off x="467544" y="1484784"/>
            <a:ext cx="8229600" cy="4709160"/>
          </a:xfrm>
        </p:spPr>
        <p:txBody>
          <a:bodyPr>
            <a:normAutofit fontScale="92500" lnSpcReduction="20000"/>
          </a:bodyPr>
          <a:lstStyle/>
          <a:p>
            <a:pPr marL="548640" lvl="1" indent="-411480">
              <a:buSzPct val="65000"/>
              <a:buFont typeface="Wingdings 2"/>
              <a:buChar char=""/>
            </a:pPr>
            <a:r>
              <a:rPr lang="en-US" sz="2800" dirty="0" smtClean="0"/>
              <a:t>Inflammation, the local response of the vascularized living tissue to </a:t>
            </a:r>
            <a:r>
              <a:rPr lang="en-US" sz="2800" dirty="0" smtClean="0"/>
              <a:t>injury</a:t>
            </a:r>
          </a:p>
          <a:p>
            <a:pPr marL="548640" lvl="1" indent="-411480">
              <a:buSzPct val="65000"/>
              <a:buFont typeface="Wingdings 2"/>
              <a:buChar char=""/>
            </a:pPr>
            <a:r>
              <a:rPr lang="en-US" dirty="0"/>
              <a:t>Immediate response with limited specificity</a:t>
            </a:r>
          </a:p>
          <a:p>
            <a:pPr marL="548640" lvl="1" indent="-411480">
              <a:buSzPct val="65000"/>
              <a:buFont typeface="Wingdings 2"/>
              <a:buChar char=""/>
            </a:pPr>
            <a:endParaRPr lang="en-US" sz="2800" dirty="0" smtClean="0"/>
          </a:p>
          <a:p>
            <a:pPr marL="548640" lvl="1" indent="-411480">
              <a:buSzPct val="65000"/>
              <a:buFont typeface="Wingdings 2"/>
              <a:buChar char=""/>
            </a:pPr>
            <a:endParaRPr lang="en-US" sz="3600" dirty="0" smtClean="0"/>
          </a:p>
          <a:p>
            <a:endParaRPr lang="en-US" dirty="0" smtClean="0"/>
          </a:p>
          <a:p>
            <a:r>
              <a:rPr lang="en-US" dirty="0" smtClean="0"/>
              <a:t>A series of events start which leads as far as possible to the healing and reconstitution of the damaged tissue.</a:t>
            </a:r>
          </a:p>
          <a:p>
            <a:pPr>
              <a:buNone/>
            </a:pPr>
            <a:r>
              <a:rPr lang="en-US" dirty="0" smtClean="0">
                <a:sym typeface="Wingdings" pitchFamily="2" charset="2"/>
              </a:rPr>
              <a:t> </a:t>
            </a:r>
            <a:r>
              <a:rPr lang="en-US" dirty="0" smtClean="0"/>
              <a:t>Therefore, Inflammation is part of a broader protective response </a:t>
            </a:r>
            <a:r>
              <a:rPr lang="en-US" i="1" dirty="0" smtClean="0"/>
              <a:t>(innate immunity )</a:t>
            </a:r>
            <a:r>
              <a:rPr lang="en-US" dirty="0" smtClean="0"/>
              <a:t> </a:t>
            </a:r>
          </a:p>
          <a:p>
            <a:pPr lvl="1"/>
            <a:endParaRPr lang="en-US" b="1" dirty="0" smtClean="0"/>
          </a:p>
        </p:txBody>
      </p:sp>
      <p:sp>
        <p:nvSpPr>
          <p:cNvPr id="4" name="Slide Number Placeholder 3"/>
          <p:cNvSpPr>
            <a:spLocks noGrp="1"/>
          </p:cNvSpPr>
          <p:nvPr>
            <p:ph type="sldNum" sz="quarter" idx="12"/>
          </p:nvPr>
        </p:nvSpPr>
        <p:spPr/>
        <p:txBody>
          <a:bodyPr/>
          <a:lstStyle/>
          <a:p>
            <a:fld id="{35100B4B-F5D2-44DD-9A19-A980681504E0}" type="slidenum">
              <a:rPr lang="en-US" smtClean="0"/>
              <a:pPr/>
              <a:t>5</a:t>
            </a:fld>
            <a:endParaRPr lang="en-US"/>
          </a:p>
        </p:txBody>
      </p:sp>
      <p:sp>
        <p:nvSpPr>
          <p:cNvPr id="6" name="TextBox 5"/>
          <p:cNvSpPr txBox="1"/>
          <p:nvPr/>
        </p:nvSpPr>
        <p:spPr>
          <a:xfrm>
            <a:off x="440769" y="2708920"/>
            <a:ext cx="813690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lvl="1"/>
            <a:r>
              <a:rPr lang="en-US" sz="2400" b="1" dirty="0" smtClean="0"/>
              <a:t>Aim: </a:t>
            </a:r>
            <a:r>
              <a:rPr lang="en-US" sz="2400" dirty="0" smtClean="0"/>
              <a:t> eliminate the initial cause of cell injury as well as the necrotic cells and tissues resulting from the original insult</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slide(fromBottom)">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slide(fromBottom)">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 inflammation be harmful ! ?</a:t>
            </a:r>
            <a:endParaRPr lang="en-US" dirty="0"/>
          </a:p>
        </p:txBody>
      </p:sp>
      <p:sp>
        <p:nvSpPr>
          <p:cNvPr id="3" name="Content Placeholder 2"/>
          <p:cNvSpPr>
            <a:spLocks noGrp="1"/>
          </p:cNvSpPr>
          <p:nvPr>
            <p:ph idx="1"/>
          </p:nvPr>
        </p:nvSpPr>
        <p:spPr/>
        <p:txBody>
          <a:bodyPr/>
          <a:lstStyle/>
          <a:p>
            <a:r>
              <a:rPr lang="en-US" dirty="0" smtClean="0"/>
              <a:t>Inflammation can induce harm:</a:t>
            </a:r>
          </a:p>
          <a:p>
            <a:pPr>
              <a:buNone/>
            </a:pPr>
            <a:r>
              <a:rPr lang="en-US" sz="2800" dirty="0" smtClean="0">
                <a:latin typeface="Tahoma" pitchFamily="34" charset="0"/>
                <a:cs typeface="Tahoma" pitchFamily="34" charset="0"/>
              </a:rPr>
              <a:t> e.g.  anaphylactic reaction</a:t>
            </a:r>
          </a:p>
          <a:p>
            <a:pPr>
              <a:buNone/>
            </a:pPr>
            <a:r>
              <a:rPr lang="en-US" sz="2800" dirty="0" smtClean="0">
                <a:latin typeface="Tahoma" pitchFamily="34" charset="0"/>
                <a:cs typeface="Tahoma" pitchFamily="34" charset="0"/>
              </a:rPr>
              <a:t>		 rheumatoid arthritis</a:t>
            </a:r>
          </a:p>
          <a:p>
            <a:pPr>
              <a:buNone/>
            </a:pPr>
            <a:r>
              <a:rPr lang="en-US" sz="2800" dirty="0" smtClean="0">
                <a:latin typeface="Tahoma" pitchFamily="34" charset="0"/>
                <a:cs typeface="Tahoma" pitchFamily="34" charset="0"/>
              </a:rPr>
              <a:t>		 atherosclerosis </a:t>
            </a:r>
          </a:p>
          <a:p>
            <a:pPr>
              <a:buNone/>
            </a:pPr>
            <a:r>
              <a:rPr lang="en-US" sz="2800" dirty="0" smtClean="0">
                <a:latin typeface="Tahoma" pitchFamily="34" charset="0"/>
                <a:cs typeface="Tahoma" pitchFamily="34" charset="0"/>
              </a:rPr>
              <a:t>		 </a:t>
            </a:r>
          </a:p>
          <a:p>
            <a:pPr>
              <a:buNone/>
            </a:pPr>
            <a:endParaRPr lang="en-US" sz="2800" dirty="0" smtClean="0">
              <a:latin typeface="Tahoma" pitchFamily="34" charset="0"/>
              <a:cs typeface="Tahoma" pitchFamily="34" charset="0"/>
            </a:endParaRPr>
          </a:p>
          <a:p>
            <a:pPr lvl="1"/>
            <a:endParaRPr lang="en-US" dirty="0"/>
          </a:p>
        </p:txBody>
      </p:sp>
      <p:sp>
        <p:nvSpPr>
          <p:cNvPr id="4" name="Slide Number Placeholder 3"/>
          <p:cNvSpPr>
            <a:spLocks noGrp="1"/>
          </p:cNvSpPr>
          <p:nvPr>
            <p:ph type="sldNum" sz="quarter" idx="12"/>
          </p:nvPr>
        </p:nvSpPr>
        <p:spPr/>
        <p:txBody>
          <a:bodyPr/>
          <a:lstStyle/>
          <a:p>
            <a:fld id="{35100B4B-F5D2-44DD-9A19-A980681504E0}"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then?</a:t>
            </a:r>
            <a:endParaRPr lang="en-US" dirty="0"/>
          </a:p>
        </p:txBody>
      </p:sp>
      <p:sp>
        <p:nvSpPr>
          <p:cNvPr id="3" name="Content Placeholder 2"/>
          <p:cNvSpPr>
            <a:spLocks noGrp="1"/>
          </p:cNvSpPr>
          <p:nvPr>
            <p:ph idx="1"/>
          </p:nvPr>
        </p:nvSpPr>
        <p:spPr>
          <a:xfrm>
            <a:off x="381000" y="1716711"/>
            <a:ext cx="8691594" cy="4838735"/>
          </a:xfrm>
        </p:spPr>
        <p:txBody>
          <a:bodyPr/>
          <a:lstStyle/>
          <a:p>
            <a:r>
              <a:rPr lang="en-US" dirty="0" smtClean="0"/>
              <a:t>Inflammation is terminated when the offending agent is eliminated and the secreted mediators are broken down or dissipated. </a:t>
            </a:r>
          </a:p>
          <a:p>
            <a:endParaRPr lang="en-US" dirty="0" smtClean="0"/>
          </a:p>
        </p:txBody>
      </p:sp>
      <p:sp>
        <p:nvSpPr>
          <p:cNvPr id="4" name="Slide Number Placeholder 3"/>
          <p:cNvSpPr>
            <a:spLocks noGrp="1"/>
          </p:cNvSpPr>
          <p:nvPr>
            <p:ph type="sldNum" sz="quarter" idx="12"/>
          </p:nvPr>
        </p:nvSpPr>
        <p:spPr/>
        <p:txBody>
          <a:bodyPr/>
          <a:lstStyle/>
          <a:p>
            <a:fld id="{35100B4B-F5D2-44DD-9A19-A980681504E0}" type="slidenum">
              <a:rPr lang="en-US" smtClean="0"/>
              <a:pPr/>
              <a:t>7</a:t>
            </a:fld>
            <a:endParaRPr lang="en-US"/>
          </a:p>
        </p:txBody>
      </p:sp>
      <p:sp>
        <p:nvSpPr>
          <p:cNvPr id="5" name="TextBox 4"/>
          <p:cNvSpPr txBox="1"/>
          <p:nvPr/>
        </p:nvSpPr>
        <p:spPr>
          <a:xfrm>
            <a:off x="539552" y="3645024"/>
            <a:ext cx="8064896"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lvl="1" algn="l"/>
            <a:r>
              <a:rPr lang="en-US" sz="2800" dirty="0" smtClean="0"/>
              <a:t>There are active anti-inflammatory mechanisms that serve to control the response and prevent it from causing excessive damage to the host. </a:t>
            </a:r>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normAutofit/>
          </a:bodyPr>
          <a:lstStyle/>
          <a:p>
            <a:r>
              <a:rPr lang="en-US" dirty="0"/>
              <a:t>INFLAMMATION AND </a:t>
            </a:r>
            <a:r>
              <a:rPr lang="en-US" dirty="0" smtClean="0"/>
              <a:t>REPAIR</a:t>
            </a:r>
            <a:endParaRPr lang="en-US" dirty="0"/>
          </a:p>
        </p:txBody>
      </p:sp>
      <p:sp>
        <p:nvSpPr>
          <p:cNvPr id="3" name="Content Placeholder 2"/>
          <p:cNvSpPr>
            <a:spLocks noGrp="1"/>
          </p:cNvSpPr>
          <p:nvPr>
            <p:ph idx="1"/>
          </p:nvPr>
        </p:nvSpPr>
        <p:spPr>
          <a:xfrm>
            <a:off x="683568" y="1628800"/>
            <a:ext cx="8229600" cy="4525963"/>
          </a:xfrm>
        </p:spPr>
        <p:txBody>
          <a:bodyPr/>
          <a:lstStyle/>
          <a:p>
            <a:r>
              <a:rPr lang="en-US" dirty="0"/>
              <a:t>The steps of the inflammatory response can be remembered as the five </a:t>
            </a:r>
            <a:r>
              <a:rPr lang="en-US" dirty="0" err="1"/>
              <a:t>Rs</a:t>
            </a:r>
            <a:r>
              <a:rPr lang="en-US" dirty="0" smtClean="0"/>
              <a:t>:</a:t>
            </a:r>
          </a:p>
          <a:p>
            <a:pPr marL="0" indent="0">
              <a:buNone/>
            </a:pPr>
            <a:r>
              <a:rPr lang="en-US" dirty="0" smtClean="0"/>
              <a:t>(</a:t>
            </a:r>
            <a:r>
              <a:rPr lang="en-US" dirty="0"/>
              <a:t>1) recognition of the injurious </a:t>
            </a:r>
            <a:r>
              <a:rPr lang="en-US" dirty="0" smtClean="0"/>
              <a:t>agent</a:t>
            </a:r>
            <a:endParaRPr lang="en-US" dirty="0"/>
          </a:p>
          <a:p>
            <a:pPr marL="0" indent="0">
              <a:buNone/>
            </a:pPr>
            <a:r>
              <a:rPr lang="en-US" dirty="0" smtClean="0"/>
              <a:t>(2</a:t>
            </a:r>
            <a:r>
              <a:rPr lang="en-US" dirty="0"/>
              <a:t>) recruitment of </a:t>
            </a:r>
            <a:r>
              <a:rPr lang="en-US" dirty="0" smtClean="0"/>
              <a:t>leukocytes</a:t>
            </a:r>
          </a:p>
          <a:p>
            <a:pPr marL="0" indent="0">
              <a:buNone/>
            </a:pPr>
            <a:r>
              <a:rPr lang="en-US" dirty="0" smtClean="0"/>
              <a:t>(3</a:t>
            </a:r>
            <a:r>
              <a:rPr lang="en-US" dirty="0"/>
              <a:t>) removal of the </a:t>
            </a:r>
            <a:r>
              <a:rPr lang="en-US" dirty="0" smtClean="0"/>
              <a:t>agent</a:t>
            </a:r>
            <a:endParaRPr lang="en-US" dirty="0"/>
          </a:p>
          <a:p>
            <a:pPr marL="0" indent="0">
              <a:buNone/>
            </a:pPr>
            <a:r>
              <a:rPr lang="en-US" dirty="0" smtClean="0"/>
              <a:t>(4</a:t>
            </a:r>
            <a:r>
              <a:rPr lang="en-US" dirty="0"/>
              <a:t>) regulation (control) of the </a:t>
            </a:r>
            <a:r>
              <a:rPr lang="en-US" dirty="0" smtClean="0"/>
              <a:t>response</a:t>
            </a:r>
            <a:endParaRPr lang="en-US" dirty="0"/>
          </a:p>
          <a:p>
            <a:pPr marL="0" indent="0">
              <a:buNone/>
            </a:pPr>
            <a:r>
              <a:rPr lang="en-US" dirty="0" smtClean="0"/>
              <a:t>(5</a:t>
            </a:r>
            <a:r>
              <a:rPr lang="en-US" dirty="0"/>
              <a:t>) resolution (repair)</a:t>
            </a:r>
          </a:p>
        </p:txBody>
      </p:sp>
    </p:spTree>
    <p:extLst>
      <p:ext uri="{BB962C8B-B14F-4D97-AF65-F5344CB8AC3E}">
        <p14:creationId xmlns:p14="http://schemas.microsoft.com/office/powerpoint/2010/main" val="430706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indent="-514350">
              <a:buFont typeface="+mj-lt"/>
              <a:buAutoNum type="arabicPeriod"/>
            </a:pPr>
            <a:r>
              <a:rPr lang="en-US" sz="2000" dirty="0">
                <a:solidFill>
                  <a:schemeClr val="bg1">
                    <a:lumMod val="65000"/>
                  </a:schemeClr>
                </a:solidFill>
              </a:rPr>
              <a:t>Define inflammation.</a:t>
            </a:r>
          </a:p>
          <a:p>
            <a:pPr marL="651510" lvl="0" indent="-514350">
              <a:buFont typeface="+mj-lt"/>
              <a:buAutoNum type="arabicPeriod"/>
            </a:pPr>
            <a:r>
              <a:rPr lang="en-US" sz="2400" b="1" dirty="0" smtClean="0"/>
              <a:t>Recognize the cardinal signs of inflammation.</a:t>
            </a:r>
          </a:p>
          <a:p>
            <a:pPr marL="651510" lvl="0" indent="-514350">
              <a:buFont typeface="+mj-lt"/>
              <a:buAutoNum type="arabicPeriod"/>
            </a:pPr>
            <a:r>
              <a:rPr lang="en-US" sz="2000" dirty="0" smtClean="0">
                <a:solidFill>
                  <a:schemeClr val="bg1">
                    <a:lumMod val="65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65000"/>
                  </a:schemeClr>
                </a:solidFill>
              </a:rPr>
              <a:t>Compare between acute and chronic inflammation</a:t>
            </a:r>
          </a:p>
          <a:p>
            <a:pPr marL="651510" lvl="0" indent="-514350">
              <a:buFont typeface="+mj-lt"/>
              <a:buAutoNum type="arabicPeriod"/>
            </a:pPr>
            <a:r>
              <a:rPr lang="en-US" sz="2000" dirty="0" smtClean="0">
                <a:solidFill>
                  <a:schemeClr val="bg1">
                    <a:lumMod val="65000"/>
                  </a:schemeClr>
                </a:solidFill>
              </a:rPr>
              <a:t>Describe the sequence of vascular changes in acute inflammation (</a:t>
            </a:r>
            <a:r>
              <a:rPr lang="en-US" sz="2000" dirty="0" err="1" smtClean="0">
                <a:solidFill>
                  <a:schemeClr val="bg1">
                    <a:lumMod val="65000"/>
                  </a:schemeClr>
                </a:solidFill>
              </a:rPr>
              <a:t>vasodilation</a:t>
            </a:r>
            <a:r>
              <a:rPr lang="en-US" sz="2000" dirty="0" smtClean="0">
                <a:solidFill>
                  <a:schemeClr val="bg1">
                    <a:lumMod val="65000"/>
                  </a:schemeClr>
                </a:solidFill>
              </a:rPr>
              <a:t>, increased permeability) and their purpose.</a:t>
            </a:r>
          </a:p>
          <a:p>
            <a:pPr marL="651510" lvl="0" indent="-514350">
              <a:buFont typeface="+mj-lt"/>
              <a:buAutoNum type="arabicPeriod"/>
            </a:pPr>
            <a:r>
              <a:rPr lang="en-US" sz="2000" dirty="0" smtClean="0">
                <a:solidFill>
                  <a:schemeClr val="bg1">
                    <a:lumMod val="65000"/>
                  </a:schemeClr>
                </a:solidFill>
              </a:rPr>
              <a:t> Know the mechanisms of increased vascular permeability. </a:t>
            </a:r>
          </a:p>
          <a:p>
            <a:pPr marL="651510" lvl="0" indent="-514350">
              <a:buFont typeface="+mj-lt"/>
              <a:buAutoNum type="arabicPeriod"/>
            </a:pPr>
            <a:r>
              <a:rPr lang="en-US" sz="2000" dirty="0" smtClean="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65000"/>
                  </a:schemeClr>
                </a:solidFill>
              </a:rPr>
              <a:t>Define the terms edema, </a:t>
            </a:r>
            <a:r>
              <a:rPr lang="en-US" sz="2000" dirty="0" err="1" smtClean="0">
                <a:solidFill>
                  <a:schemeClr val="bg1">
                    <a:lumMod val="65000"/>
                  </a:schemeClr>
                </a:solidFill>
              </a:rPr>
              <a:t>transudate</a:t>
            </a:r>
            <a:r>
              <a:rPr lang="en-US" sz="2000" dirty="0" smtClean="0">
                <a:solidFill>
                  <a:schemeClr val="bg1">
                    <a:lumMod val="65000"/>
                  </a:schemeClr>
                </a:solidFill>
              </a:rPr>
              <a:t>, and </a:t>
            </a:r>
            <a:r>
              <a:rPr lang="en-US" sz="2000" dirty="0" err="1" smtClean="0">
                <a:solidFill>
                  <a:schemeClr val="bg1">
                    <a:lumMod val="65000"/>
                  </a:schemeClr>
                </a:solidFill>
              </a:rPr>
              <a:t>exudate</a:t>
            </a:r>
            <a:r>
              <a:rPr lang="en-US" sz="2000" dirty="0" smtClean="0">
                <a:solidFill>
                  <a:schemeClr val="bg1">
                    <a:lumMod val="65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TotalTime>
  <Words>1697</Words>
  <Application>Microsoft Office PowerPoint</Application>
  <PresentationFormat>On-screen Show (4:3)</PresentationFormat>
  <Paragraphs>307</Paragraphs>
  <Slides>38</Slides>
  <Notes>29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38</vt:i4>
      </vt:variant>
    </vt:vector>
  </HeadingPairs>
  <TitlesOfParts>
    <vt:vector size="54" baseType="lpstr">
      <vt:lpstr>Batang</vt:lpstr>
      <vt:lpstr>Aharoni</vt:lpstr>
      <vt:lpstr>Arial</vt:lpstr>
      <vt:lpstr>Book Antiqua</vt:lpstr>
      <vt:lpstr>Calibri</vt:lpstr>
      <vt:lpstr>Century Gothic</vt:lpstr>
      <vt:lpstr>Meta Serif Office Pro</vt:lpstr>
      <vt:lpstr>Monotype Sorts</vt:lpstr>
      <vt:lpstr>Shruti</vt:lpstr>
      <vt:lpstr>Tahoma</vt:lpstr>
      <vt:lpstr>Times New Roman</vt:lpstr>
      <vt:lpstr>Times New Roman (Arabic)</vt:lpstr>
      <vt:lpstr>Traditional Arabic</vt:lpstr>
      <vt:lpstr>Wingdings</vt:lpstr>
      <vt:lpstr>Wingdings 2</vt:lpstr>
      <vt:lpstr>Office Theme</vt:lpstr>
      <vt:lpstr>PowerPoint Presentation</vt:lpstr>
      <vt:lpstr>Learning Objectives:</vt:lpstr>
      <vt:lpstr>Reference book and the relevant page numbers..</vt:lpstr>
      <vt:lpstr>PowerPoint Presentation</vt:lpstr>
      <vt:lpstr>What is Inflammation?</vt:lpstr>
      <vt:lpstr>Can inflammation be harmful ! ?</vt:lpstr>
      <vt:lpstr>What happens then?</vt:lpstr>
      <vt:lpstr>INFLAMMATION AND REPAIR</vt:lpstr>
      <vt:lpstr>Learning Objectives:</vt:lpstr>
      <vt:lpstr>Clinical Features</vt:lpstr>
      <vt:lpstr>PowerPoint Presentation</vt:lpstr>
      <vt:lpstr>Learning Objectives:</vt:lpstr>
      <vt:lpstr> A protective response  Cells  &amp; molecules that play important roles in inflammation</vt:lpstr>
      <vt:lpstr>PowerPoint Presentation</vt:lpstr>
      <vt:lpstr>Chemical Mediators</vt:lpstr>
      <vt:lpstr>The outcome of acute inflammation</vt:lpstr>
      <vt:lpstr>Learning Objectives:</vt:lpstr>
      <vt:lpstr>TYPES OF Inflammation</vt:lpstr>
      <vt:lpstr>Features of acute and chronic inflammation</vt:lpstr>
      <vt:lpstr>Acute inflammation</vt:lpstr>
      <vt:lpstr>PowerPoint Presentation</vt:lpstr>
      <vt:lpstr>Learning Objectives:</vt:lpstr>
      <vt:lpstr>Events of acute Inflammation</vt:lpstr>
      <vt:lpstr>PowerPoint Presentation</vt:lpstr>
      <vt:lpstr>Hemodynamic  changes</vt:lpstr>
      <vt:lpstr>Phases of changes in Vascular Caliber and Flow</vt:lpstr>
      <vt:lpstr>Slowing of the circulation</vt:lpstr>
      <vt:lpstr>Learning Objectives:</vt:lpstr>
      <vt:lpstr>2. Increased Vascular Permeability </vt:lpstr>
      <vt:lpstr>Increased Vascular Permeability</vt:lpstr>
      <vt:lpstr>PowerPoint Presentation</vt:lpstr>
      <vt:lpstr>Learning Objectives:</vt:lpstr>
      <vt:lpstr>PowerPoint Presentation</vt:lpstr>
      <vt:lpstr>PowerPoint Presentation</vt:lpstr>
      <vt:lpstr>Learning Objectives:</vt:lpstr>
      <vt:lpstr>What is the difference between transudates and exudates? </vt:lpstr>
      <vt:lpstr>TAKE HOME MESSAGES</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Dr.Maha</dc:creator>
  <cp:lastModifiedBy>Maha Mohmad Arafah</cp:lastModifiedBy>
  <cp:revision>9</cp:revision>
  <dcterms:created xsi:type="dcterms:W3CDTF">2013-09-30T13:08:44Z</dcterms:created>
  <dcterms:modified xsi:type="dcterms:W3CDTF">2014-10-14T07:54:57Z</dcterms:modified>
</cp:coreProperties>
</file>