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3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93" r:id="rId12"/>
    <p:sldId id="294" r:id="rId13"/>
    <p:sldId id="268" r:id="rId14"/>
    <p:sldId id="295" r:id="rId15"/>
    <p:sldId id="296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91" r:id="rId26"/>
    <p:sldId id="278" r:id="rId27"/>
    <p:sldId id="279" r:id="rId28"/>
    <p:sldId id="280" r:id="rId29"/>
    <p:sldId id="292" r:id="rId30"/>
    <p:sldId id="282" r:id="rId31"/>
    <p:sldId id="297" r:id="rId32"/>
    <p:sldId id="281" r:id="rId33"/>
    <p:sldId id="283" r:id="rId34"/>
    <p:sldId id="284" r:id="rId35"/>
    <p:sldId id="285" r:id="rId36"/>
    <p:sldId id="286" r:id="rId37"/>
    <p:sldId id="287" r:id="rId38"/>
    <p:sldId id="288" r:id="rId39"/>
    <p:sldId id="298" r:id="rId40"/>
    <p:sldId id="289" r:id="rId41"/>
    <p:sldId id="290" r:id="rId42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9" d="100"/>
          <a:sy n="79" d="100"/>
        </p:scale>
        <p:origin x="10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B1A19C8-7B98-4B3E-92B6-ACCE3F27FDC1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941EC91D-9054-478C-A683-764C821794E8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882614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FD1FFBEF-AB9F-41B0-A8F4-8C1539A65F50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87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90066C5-684D-4345-BE5B-0DCDB2343D9D}" type="slidenum">
              <a:rPr lang="en-US"/>
              <a:pPr/>
              <a:t>4</a:t>
            </a:fld>
            <a:endParaRPr lang="en-US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spcBef>
                <a:spcPct val="0"/>
              </a:spcBef>
            </a:pPr>
            <a:endParaRPr lang="en-US" smtClean="0">
              <a:cs typeface="Arial" panose="020B0604020202020204" pitchFamily="34" charset="0"/>
            </a:endParaRPr>
          </a:p>
        </p:txBody>
      </p:sp>
      <p:sp>
        <p:nvSpPr>
          <p:cNvPr id="40964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2525" y="692150"/>
            <a:ext cx="4554538" cy="3416300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668677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804EB14-9DB7-4ECD-B1E4-A50FC3988E6E}" type="slidenum">
              <a:rPr lang="en-US"/>
              <a:pPr/>
              <a:t>8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2. LEUKOCYTE INFILTRATION AND PHAGOCYTOSIS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The next phase, which we will now examine, is the migration of WBC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from the circulation to the site of injury.</a:t>
            </a:r>
          </a:p>
          <a:p>
            <a:pPr>
              <a:spcBef>
                <a:spcPct val="0"/>
              </a:spcBef>
            </a:pPr>
            <a:r>
              <a:rPr lang="en-US" b="1" i="1" smtClean="0">
                <a:latin typeface="Arial" panose="020B0604020202020204" pitchFamily="34" charset="0"/>
                <a:cs typeface="Arial" panose="020B0604020202020204" pitchFamily="34" charset="0"/>
              </a:rPr>
              <a:t>Leukocyte Exudation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The most striking finding in inflammation under the microscope - what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we call a "pathognomonic" feature - is the presence of leukocytes. The sequence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events in leukocyte infiltration (SLIDE) can be divided into (1) margination, (2)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sticking, (3) emigration and (4) phagocytosis.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In a typical course of inflammatory events, vasodilation, transudation,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and then slowing of circulation occurs as the blood viscosity increases. As stasis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develops, one begins to see the peripheral orientation of leukocytes, principally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neutrophils, along the vascular endothelium (margination). Leukocytes first stick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transiently and then more avidly (sticking). Soon after they migrate through the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vascular wall into the interstitial tissue (emigration).</a:t>
            </a:r>
          </a:p>
          <a:p>
            <a:pPr>
              <a:spcBef>
                <a:spcPct val="0"/>
              </a:spcBef>
            </a:pPr>
            <a:endParaRPr 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696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A19ED-DCF8-4F59-B8CE-8BC43B66E14B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C7BE9-8463-43A4-95F0-B63C2FEC40E0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287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CBF87-B109-4DA4-81BA-A4B67C08B3A0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DA132-BAE5-435E-A711-9E1D5564DC8D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0299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5B2C8-619C-44F8-AECB-319312509DF4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4A401-3A45-4EFB-B350-6BA28D1FF219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3895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405B-6F27-4D42-B443-EE9E146BC1A5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5ED7C-F666-42B5-91A7-AB2E687D0C35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7260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3241A-7C8C-4962-9DA1-9CBE1085119D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A6857-89AA-4A50-B0D8-9BED24DD8976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525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8FD6F-60ED-466D-88B9-5BA4390DE7FB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11BFB-9428-45B0-84C1-353A7B9FE16F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9202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CC4A4-8EF1-40CC-8A51-C86DB8B91574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67983-318D-445D-B0A1-0E169F53D27B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8950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836B3-866C-47EF-8242-05D56457FBBC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1F5CA-947D-44BA-953E-41529D03CB4D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6047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098B7-8929-4BA3-AB2A-7ED1640A6A34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43A22-6609-4BEC-B08C-8192839E1C68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586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C1532-D9DB-4EEE-9938-41B74684F9C1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596C9-5E90-41E2-BE7F-B86981960A4F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7558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0FEDD-5495-48FE-98DF-3A555BE85B3F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378E4-8259-49E7-B9E6-ABA0A895696F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438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03F6BE-E9AB-45D7-92A7-CF8F8AA561A4}" type="datetimeFigureOut">
              <a:rPr lang="ar-SA"/>
              <a:pPr>
                <a:defRPr/>
              </a:pPr>
              <a:t>25/12/1435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fld id="{7E6D7C2A-1669-418E-89BA-B1E1EF5D97B0}" type="slidenum">
              <a:rPr lang="ar-SA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9pPr>
    </p:titleStyle>
    <p:bodyStyle>
      <a:lvl1pPr marL="342900" indent="-342900" algn="l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313" y="4000500"/>
            <a:ext cx="6400800" cy="1752600"/>
          </a:xfrm>
        </p:spPr>
        <p:txBody>
          <a:bodyPr rtlCol="1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Dr. </a:t>
            </a:r>
            <a:r>
              <a:rPr lang="en-US" dirty="0" err="1" smtClean="0"/>
              <a:t>Maha</a:t>
            </a:r>
            <a:r>
              <a:rPr lang="en-US" dirty="0" smtClean="0"/>
              <a:t> </a:t>
            </a:r>
            <a:r>
              <a:rPr lang="en-US" dirty="0" err="1" smtClean="0"/>
              <a:t>Arafah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7FB8A8C-371D-4599-8EB8-FC3DBEFE8AD6}" type="slidenum">
              <a:rPr lang="en-US">
                <a:solidFill>
                  <a:srgbClr val="898989"/>
                </a:solidFill>
              </a:rPr>
              <a:pPr/>
              <a:t>1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500" y="285750"/>
            <a:ext cx="5732463" cy="13843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/>
              <a:t>INFLAMMATION AND REPAIR</a:t>
            </a:r>
            <a:endParaRPr lang="en-US" sz="2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/>
              <a:t>Lecture 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Cellular Events in Inflammation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555875" y="3213100"/>
            <a:ext cx="4537075" cy="24622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 </a:t>
            </a:r>
            <a:r>
              <a:rPr lang="en-US" sz="2400" b="1" dirty="0" err="1"/>
              <a:t>Maha</a:t>
            </a:r>
            <a:r>
              <a:rPr lang="en-US" sz="2400" b="1" dirty="0"/>
              <a:t> </a:t>
            </a:r>
            <a:r>
              <a:rPr lang="en-US" sz="2400" b="1" dirty="0" err="1"/>
              <a:t>Arafah</a:t>
            </a:r>
            <a:endParaRPr lang="en-US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Associate Professor </a:t>
            </a:r>
            <a:endParaRPr lang="en-US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Department of Pathology</a:t>
            </a:r>
            <a:endParaRPr lang="en-US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King Saud University</a:t>
            </a:r>
            <a:endParaRPr lang="en-US" sz="24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Email:  </a:t>
            </a:r>
            <a:r>
              <a:rPr lang="en-US" sz="2400" dirty="0" err="1"/>
              <a:t>marafah</a:t>
            </a:r>
            <a:r>
              <a:rPr lang="en-US" sz="2400" dirty="0"/>
              <a:t> @</a:t>
            </a:r>
            <a:r>
              <a:rPr lang="en-US" sz="2400" dirty="0" err="1"/>
              <a:t>hotmail.com</a:t>
            </a:r>
            <a:endParaRPr lang="en-US" sz="2400" b="1" dirty="0">
              <a:solidFill>
                <a:srgbClr val="BFBF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3575" y="2205038"/>
            <a:ext cx="3309938" cy="369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(Foundation Block, pathology)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003008"/>
          <p:cNvPicPr>
            <a:picLocks noChangeAspect="1" noChangeArrowheads="1"/>
          </p:cNvPicPr>
          <p:nvPr/>
        </p:nvPicPr>
        <p:blipFill>
          <a:blip r:embed="rId2" cstate="print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84"/>
          <a:stretch>
            <a:fillRect/>
          </a:stretch>
        </p:blipFill>
        <p:spPr bwMode="auto">
          <a:xfrm>
            <a:off x="206375" y="2276475"/>
            <a:ext cx="8686800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23" name="Rectangle 3"/>
          <p:cNvSpPr>
            <a:spLocks noChangeArrowheads="1"/>
          </p:cNvSpPr>
          <p:nvPr/>
        </p:nvSpPr>
        <p:spPr bwMode="auto">
          <a:xfrm>
            <a:off x="2195736" y="309275"/>
            <a:ext cx="4287520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Leukocyte Adhesion </a:t>
            </a:r>
          </a:p>
        </p:txBody>
      </p:sp>
      <p:sp>
        <p:nvSpPr>
          <p:cNvPr id="389124" name="Rectangle 4"/>
          <p:cNvSpPr>
            <a:spLocks noChangeArrowheads="1"/>
          </p:cNvSpPr>
          <p:nvPr/>
        </p:nvSpPr>
        <p:spPr bwMode="auto">
          <a:xfrm>
            <a:off x="125413" y="981075"/>
            <a:ext cx="8839200" cy="9159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Mediators such as histamine, thrombin, and platelet activating factor (PAF) stimulate the redistribution of P-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selectin</a:t>
            </a:r>
            <a:r>
              <a:rPr lang="en-US" dirty="0">
                <a:latin typeface="Arial" pitchFamily="34" charset="0"/>
                <a:cs typeface="Arial" pitchFamily="34" charset="0"/>
              </a:rPr>
              <a:t> from its normal intracellular stores in granules (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Weibel</a:t>
            </a:r>
            <a:r>
              <a:rPr lang="en-US" dirty="0">
                <a:latin typeface="Arial" pitchFamily="34" charset="0"/>
                <a:cs typeface="Arial" pitchFamily="34" charset="0"/>
              </a:rPr>
              <a:t>-Palade bodies) to the cell surface.</a:t>
            </a:r>
          </a:p>
        </p:txBody>
      </p:sp>
      <p:sp>
        <p:nvSpPr>
          <p:cNvPr id="7" name="Rectangle 6"/>
          <p:cNvSpPr/>
          <p:nvPr/>
        </p:nvSpPr>
        <p:spPr>
          <a:xfrm>
            <a:off x="6876256" y="3573016"/>
            <a:ext cx="119776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P-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selectin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Adhesion Molecules and </a:t>
            </a:r>
            <a:r>
              <a:rPr lang="en-US" dirty="0" smtClean="0"/>
              <a:t>Receptors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2835" y="1279501"/>
            <a:ext cx="4040188" cy="639762"/>
          </a:xfrm>
        </p:spPr>
        <p:txBody>
          <a:bodyPr/>
          <a:lstStyle/>
          <a:p>
            <a:r>
              <a:rPr lang="en-US" i="1" dirty="0">
                <a:solidFill>
                  <a:srgbClr val="FF3399"/>
                </a:solidFill>
                <a:latin typeface="Arial" panose="020B0604020202020204" pitchFamily="34" charset="0"/>
              </a:rPr>
              <a:t>1. </a:t>
            </a:r>
            <a:r>
              <a:rPr lang="en-US" i="1" dirty="0" err="1">
                <a:solidFill>
                  <a:srgbClr val="FF3399"/>
                </a:solidFill>
                <a:latin typeface="Arial" panose="020B0604020202020204" pitchFamily="34" charset="0"/>
              </a:rPr>
              <a:t>Selectins</a:t>
            </a:r>
            <a:r>
              <a:rPr lang="en-US" dirty="0">
                <a:solidFill>
                  <a:srgbClr val="FF3399"/>
                </a:solidFill>
                <a:latin typeface="Arial" panose="020B0604020202020204" pitchFamily="34" charset="0"/>
              </a:rPr>
              <a:t>,</a:t>
            </a:r>
            <a:r>
              <a:rPr lang="en-US" dirty="0">
                <a:latin typeface="Arial" panose="020B0604020202020204" pitchFamily="34" charset="0"/>
              </a:rPr>
              <a:t> consist of</a:t>
            </a:r>
            <a:r>
              <a:rPr lang="en-US" dirty="0" smtClean="0">
                <a:latin typeface="Arial" panose="020B0604020202020204" pitchFamily="34" charset="0"/>
              </a:rPr>
              <a:t>: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</a:rPr>
              <a:t>.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E-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selectin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:</a:t>
            </a:r>
            <a:r>
              <a:rPr lang="en-US" dirty="0">
                <a:latin typeface="Arial" panose="020B0604020202020204" pitchFamily="34" charset="0"/>
              </a:rPr>
              <a:t>  confined to </a:t>
            </a:r>
            <a:r>
              <a:rPr lang="en-US" dirty="0" smtClean="0">
                <a:latin typeface="Arial" panose="020B0604020202020204" pitchFamily="34" charset="0"/>
              </a:rPr>
              <a:t>endothelium induced by TNF&amp;IL-1</a:t>
            </a:r>
            <a:endParaRPr lang="en-US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</a:rPr>
              <a:t>2.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P-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selectin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:</a:t>
            </a:r>
            <a:r>
              <a:rPr lang="en-US" dirty="0">
                <a:latin typeface="Arial" panose="020B0604020202020204" pitchFamily="34" charset="0"/>
              </a:rPr>
              <a:t>  present in endothelium and platelets from </a:t>
            </a:r>
            <a:r>
              <a:rPr lang="en-US" dirty="0" err="1">
                <a:latin typeface="Arial" panose="020B0604020202020204" pitchFamily="34" charset="0"/>
              </a:rPr>
              <a:t>Weibel</a:t>
            </a:r>
            <a:r>
              <a:rPr lang="en-US" dirty="0">
                <a:latin typeface="Arial" panose="020B0604020202020204" pitchFamily="34" charset="0"/>
              </a:rPr>
              <a:t>-Palade bodies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</a:rPr>
              <a:t>3.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L-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selectin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:</a:t>
            </a:r>
            <a:r>
              <a:rPr lang="en-US" dirty="0">
                <a:latin typeface="Arial" panose="020B0604020202020204" pitchFamily="34" charset="0"/>
              </a:rPr>
              <a:t>  expressed on most leukocyte and endothelium </a:t>
            </a:r>
          </a:p>
          <a:p>
            <a:pPr marL="0" indent="0" eaLnBrk="0" hangingPunct="0">
              <a:buNone/>
            </a:pPr>
            <a:r>
              <a:rPr lang="en-US" dirty="0"/>
              <a:t>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56701" y="2276872"/>
            <a:ext cx="4041775" cy="30336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6211" y="5959743"/>
            <a:ext cx="8571578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E-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selectin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&amp; P-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selectin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 bind to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Sialyl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-Lewis X glycoprotein and slow the leukocytes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13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Inetpub\ombroot\content\0721601871\graphics\fullsize\S01871-002-f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41"/>
          <a:stretch>
            <a:fillRect/>
          </a:stretch>
        </p:blipFill>
        <p:spPr bwMode="auto">
          <a:xfrm>
            <a:off x="0" y="708025"/>
            <a:ext cx="9144000" cy="4792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28600" y="0"/>
            <a:ext cx="853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b="1" i="1">
                <a:latin typeface="Arial" panose="020B0604020202020204" pitchFamily="34" charset="0"/>
              </a:rPr>
              <a:t/>
            </a:r>
            <a:br>
              <a:rPr lang="en-US" b="1" i="1">
                <a:latin typeface="Arial" panose="020B0604020202020204" pitchFamily="34" charset="0"/>
              </a:rPr>
            </a:br>
            <a:r>
              <a:rPr lang="en-US" b="1" i="1">
                <a:latin typeface="Arial" panose="020B0604020202020204" pitchFamily="34" charset="0"/>
              </a:rPr>
              <a:t>LEUKOCYTE EXTRAVASATION AND PHAGOCYTOSIS</a:t>
            </a:r>
          </a:p>
        </p:txBody>
      </p:sp>
    </p:spTree>
    <p:extLst>
      <p:ext uri="{BB962C8B-B14F-4D97-AF65-F5344CB8AC3E}">
        <p14:creationId xmlns:p14="http://schemas.microsoft.com/office/powerpoint/2010/main" val="179331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0030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20" b="44264"/>
          <a:stretch>
            <a:fillRect/>
          </a:stretch>
        </p:blipFill>
        <p:spPr bwMode="auto">
          <a:xfrm>
            <a:off x="3420032" y="836613"/>
            <a:ext cx="5786437" cy="548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883" name="Rectangle 3"/>
          <p:cNvSpPr>
            <a:spLocks noChangeArrowheads="1"/>
          </p:cNvSpPr>
          <p:nvPr/>
        </p:nvSpPr>
        <p:spPr bwMode="auto">
          <a:xfrm>
            <a:off x="6227763" y="836613"/>
            <a:ext cx="863600" cy="396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rolling</a:t>
            </a:r>
          </a:p>
        </p:txBody>
      </p:sp>
      <p:sp>
        <p:nvSpPr>
          <p:cNvPr id="378884" name="Rectangle 4"/>
          <p:cNvSpPr>
            <a:spLocks noChangeArrowheads="1"/>
          </p:cNvSpPr>
          <p:nvPr/>
        </p:nvSpPr>
        <p:spPr bwMode="auto">
          <a:xfrm>
            <a:off x="250825" y="1196975"/>
            <a:ext cx="3143250" cy="6047809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sz="2400" dirty="0">
                <a:latin typeface="Arial" panose="020B0604020202020204" pitchFamily="34" charset="0"/>
              </a:rPr>
              <a:t>are transmembrane </a:t>
            </a:r>
            <a:r>
              <a:rPr lang="en-US" sz="2400" dirty="0" err="1">
                <a:latin typeface="Arial" panose="020B0604020202020204" pitchFamily="34" charset="0"/>
              </a:rPr>
              <a:t>heterodimeric</a:t>
            </a:r>
            <a:r>
              <a:rPr lang="en-US" sz="2400" dirty="0">
                <a:latin typeface="Arial" panose="020B0604020202020204" pitchFamily="34" charset="0"/>
              </a:rPr>
              <a:t> glycoproteins, made up of α and β </a:t>
            </a:r>
            <a:r>
              <a:rPr lang="en-US" sz="2400" dirty="0" smtClean="0">
                <a:latin typeface="Arial" panose="020B0604020202020204" pitchFamily="34" charset="0"/>
              </a:rPr>
              <a:t>chains expressed </a:t>
            </a:r>
            <a:r>
              <a:rPr lang="en-US" sz="2400" dirty="0">
                <a:latin typeface="Arial" panose="020B0604020202020204" pitchFamily="34" charset="0"/>
              </a:rPr>
              <a:t>on </a:t>
            </a:r>
            <a:r>
              <a:rPr lang="en-US" sz="2400" dirty="0" smtClean="0">
                <a:latin typeface="Arial" panose="020B0604020202020204" pitchFamily="34" charset="0"/>
              </a:rPr>
              <a:t> leukocytes and </a:t>
            </a:r>
            <a:r>
              <a:rPr lang="en-US" sz="2400" dirty="0">
                <a:latin typeface="Arial" panose="020B0604020202020204" pitchFamily="34" charset="0"/>
              </a:rPr>
              <a:t>bind to ligands on endothelial </a:t>
            </a:r>
            <a:r>
              <a:rPr lang="en-US" sz="2400" dirty="0" smtClean="0">
                <a:latin typeface="Arial" panose="020B0604020202020204" pitchFamily="34" charset="0"/>
              </a:rPr>
              <a:t>cells</a:t>
            </a:r>
          </a:p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sz="2400" dirty="0" err="1" smtClean="0">
                <a:latin typeface="Arial" panose="020B0604020202020204" pitchFamily="34" charset="0"/>
              </a:rPr>
              <a:t>Integrins</a:t>
            </a:r>
            <a:r>
              <a:rPr lang="en-US" sz="2400" dirty="0" smtClean="0">
                <a:latin typeface="Arial" panose="020B0604020202020204" pitchFamily="34" charset="0"/>
              </a:rPr>
              <a:t> are up regulated on leukocytes by C5a &amp; LTB4 resulting in firm adhesion with vessel wall</a:t>
            </a:r>
            <a:endParaRPr lang="en-US" dirty="0"/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684213" y="692150"/>
            <a:ext cx="2062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2800" i="1">
                <a:solidFill>
                  <a:srgbClr val="FF3399"/>
                </a:solidFill>
                <a:latin typeface="Arial" panose="020B0604020202020204" pitchFamily="34" charset="0"/>
              </a:rPr>
              <a:t>2. Integrins</a:t>
            </a:r>
            <a:r>
              <a:rPr lang="en-US" sz="280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6" name="Picture 4" descr="d:\Inetpub\ombroot\content\0721601871\graphics\fullsize\S01871-002-f007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49"/>
          <a:stretch>
            <a:fillRect/>
          </a:stretch>
        </p:blipFill>
        <p:spPr bwMode="auto">
          <a:xfrm>
            <a:off x="5004048" y="5445224"/>
            <a:ext cx="3851920" cy="2415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8175" y="188913"/>
            <a:ext cx="6259513" cy="5222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Adhesion Molecules and Receptors</a:t>
            </a:r>
            <a:endParaRPr lang="en-US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78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50786"/>
            <a:ext cx="8136903" cy="610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36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Arial" pitchFamily="34" charset="0"/>
                <a:cs typeface="Arial" pitchFamily="34" charset="0"/>
              </a:rPr>
              <a:t>Leukocyte Adhesion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Deficiency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Autosomal recessive defect of </a:t>
            </a:r>
            <a:r>
              <a:rPr lang="en-US" dirty="0" err="1" smtClean="0"/>
              <a:t>integrins</a:t>
            </a:r>
            <a:endParaRPr lang="en-US" dirty="0" smtClean="0"/>
          </a:p>
          <a:p>
            <a:r>
              <a:rPr lang="en-US" dirty="0" smtClean="0"/>
              <a:t>Clinical findings:</a:t>
            </a:r>
          </a:p>
          <a:p>
            <a:pPr lvl="1"/>
            <a:r>
              <a:rPr lang="en-US" dirty="0" smtClean="0"/>
              <a:t>Delayed separation of umbilical cord</a:t>
            </a:r>
          </a:p>
          <a:p>
            <a:pPr lvl="1"/>
            <a:r>
              <a:rPr lang="en-US" dirty="0" smtClean="0"/>
              <a:t>Increased circulating neutrophils</a:t>
            </a:r>
          </a:p>
          <a:p>
            <a:pPr lvl="1"/>
            <a:r>
              <a:rPr lang="en-US" dirty="0" smtClean="0"/>
              <a:t>Recurrent bacterial infection that lack pus 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21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0030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28" b="20618"/>
          <a:stretch>
            <a:fillRect/>
          </a:stretch>
        </p:blipFill>
        <p:spPr bwMode="auto">
          <a:xfrm>
            <a:off x="1487488" y="2286000"/>
            <a:ext cx="5722937" cy="424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907" name="Rectangle 3"/>
          <p:cNvSpPr>
            <a:spLocks noChangeArrowheads="1"/>
          </p:cNvSpPr>
          <p:nvPr/>
        </p:nvSpPr>
        <p:spPr bwMode="auto">
          <a:xfrm>
            <a:off x="0" y="5157788"/>
            <a:ext cx="3200400" cy="396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adhesion to endothelium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55650" y="476250"/>
            <a:ext cx="6965950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>
                <a:solidFill>
                  <a:srgbClr val="FF3399"/>
                </a:solidFill>
                <a:latin typeface="Arial" panose="020B0604020202020204" pitchFamily="34" charset="0"/>
              </a:rPr>
              <a:t>3. </a:t>
            </a:r>
            <a:r>
              <a:rPr lang="en-US" sz="2400">
                <a:solidFill>
                  <a:srgbClr val="FF3399"/>
                </a:solidFill>
                <a:latin typeface="Arial" panose="020B0604020202020204" pitchFamily="34" charset="0"/>
              </a:rPr>
              <a:t>The </a:t>
            </a:r>
            <a:r>
              <a:rPr lang="en-US" sz="2400" i="1">
                <a:solidFill>
                  <a:srgbClr val="FF3399"/>
                </a:solidFill>
                <a:latin typeface="Arial" panose="020B0604020202020204" pitchFamily="34" charset="0"/>
              </a:rPr>
              <a:t>immunoglobulin</a:t>
            </a:r>
            <a:r>
              <a:rPr lang="en-US" sz="2400">
                <a:solidFill>
                  <a:srgbClr val="FF3399"/>
                </a:solidFill>
                <a:latin typeface="Arial" panose="020B0604020202020204" pitchFamily="34" charset="0"/>
              </a:rPr>
              <a:t> </a:t>
            </a:r>
            <a:r>
              <a:rPr lang="en-US" sz="2400" i="1">
                <a:solidFill>
                  <a:srgbClr val="FF3399"/>
                </a:solidFill>
                <a:latin typeface="Arial" panose="020B0604020202020204" pitchFamily="34" charset="0"/>
              </a:rPr>
              <a:t>family</a:t>
            </a:r>
            <a:r>
              <a:rPr lang="en-US" sz="2400">
                <a:solidFill>
                  <a:srgbClr val="FF3399"/>
                </a:solidFill>
                <a:latin typeface="Arial" panose="020B0604020202020204" pitchFamily="34" charset="0"/>
              </a:rPr>
              <a:t> molecules</a:t>
            </a:r>
            <a:r>
              <a:rPr lang="en-US" sz="2400">
                <a:latin typeface="Arial" panose="020B0604020202020204" pitchFamily="34" charset="0"/>
              </a:rPr>
              <a:t> :</a:t>
            </a:r>
          </a:p>
          <a:p>
            <a:pPr lvl="1" algn="ctr">
              <a:spcBef>
                <a:spcPct val="20000"/>
              </a:spcBef>
            </a:pPr>
            <a:r>
              <a:rPr lang="en-US" sz="2800">
                <a:latin typeface="Arial" panose="020B0604020202020204" pitchFamily="34" charset="0"/>
              </a:rPr>
              <a:t> </a:t>
            </a:r>
            <a:r>
              <a:rPr lang="en-US" sz="2400">
                <a:latin typeface="Arial" panose="020B0604020202020204" pitchFamily="34" charset="0"/>
              </a:rPr>
              <a:t>ICAM-1 (intercellular adhesion molecule 1) </a:t>
            </a:r>
          </a:p>
          <a:p>
            <a:pPr lvl="1" algn="ctr">
              <a:spcBef>
                <a:spcPct val="20000"/>
              </a:spcBef>
            </a:pPr>
            <a:r>
              <a:rPr lang="en-US" sz="2400">
                <a:latin typeface="Arial" panose="020B0604020202020204" pitchFamily="34" charset="0"/>
              </a:rPr>
              <a:t> VCAM-1 (vascular cell adhesion molecule 1)</a:t>
            </a:r>
          </a:p>
          <a:p>
            <a:pPr lvl="1" algn="ctr">
              <a:spcBef>
                <a:spcPct val="20000"/>
              </a:spcBef>
            </a:pPr>
            <a:r>
              <a:rPr lang="en-US" sz="2400">
                <a:latin typeface="Arial" panose="020B0604020202020204" pitchFamily="34" charset="0"/>
              </a:rPr>
              <a:t> induced by TNF and IL-1</a:t>
            </a:r>
            <a:endParaRPr lang="en-US" sz="240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010400" y="1524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endParaRPr lang="en-US"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6013" y="0"/>
            <a:ext cx="6259512" cy="80010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Adhesion Molecules and Receptors</a:t>
            </a:r>
            <a:endParaRPr lang="en-US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0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0030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85"/>
          <a:stretch>
            <a:fillRect/>
          </a:stretch>
        </p:blipFill>
        <p:spPr bwMode="auto">
          <a:xfrm>
            <a:off x="2571750" y="1714500"/>
            <a:ext cx="65722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0931" name="Rectangle 3"/>
          <p:cNvSpPr>
            <a:spLocks noChangeArrowheads="1"/>
          </p:cNvSpPr>
          <p:nvPr/>
        </p:nvSpPr>
        <p:spPr bwMode="auto">
          <a:xfrm>
            <a:off x="683568" y="4509120"/>
            <a:ext cx="4800600" cy="12017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Neutrophils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monocytes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lymphocytes, 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eosinophils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and </a:t>
            </a:r>
            <a:r>
              <a:rPr lang="en-US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basophils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all use the same pathway to migrate from the blood into tissues.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7350" y="571500"/>
            <a:ext cx="8288338" cy="101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en-US" sz="2400" i="1" dirty="0" err="1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Mucin</a:t>
            </a:r>
            <a:r>
              <a:rPr lang="en-US" sz="2400" i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-like </a:t>
            </a:r>
            <a:r>
              <a:rPr lang="en-US" sz="2400" i="1" dirty="0" err="1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glycoproteins</a:t>
            </a:r>
            <a:r>
              <a:rPr lang="en-US" sz="2400" i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-  these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glycoproteins</a:t>
            </a:r>
            <a:r>
              <a:rPr lang="en-US" dirty="0">
                <a:latin typeface="Arial" pitchFamily="34" charset="0"/>
                <a:cs typeface="Arial" pitchFamily="34" charset="0"/>
              </a:rPr>
              <a:t> are found in the extracellular matrix and on cell surfaces.</a:t>
            </a:r>
            <a:endParaRPr lang="en-US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63713" y="0"/>
            <a:ext cx="6259512" cy="80010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Adhesion Molecules and Receptors</a:t>
            </a:r>
            <a:endParaRPr lang="en-US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0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772400" cy="381000"/>
          </a:xfrm>
        </p:spPr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latin typeface="Arial" pitchFamily="34" charset="0"/>
                <a:cs typeface="Arial" pitchFamily="34" charset="0"/>
              </a:rPr>
              <a:t>Leukocyte Adhesion and Transmigration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836613"/>
            <a:ext cx="5711825" cy="4248150"/>
          </a:xfrm>
        </p:spPr>
        <p:txBody>
          <a:bodyPr/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Migration of the leukocytes through the endothelium is called: 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sz="2400" b="1" i="1" dirty="0" smtClean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en-US" b="1" i="1" dirty="0" smtClean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Transmigration  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b="1" i="1" dirty="0" smtClean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    			</a:t>
            </a:r>
            <a:r>
              <a:rPr lang="en-US" b="1" i="1" dirty="0" err="1" smtClean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Diapedesis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buFont typeface="Arial" panose="020B0604020202020204" pitchFamily="34" charset="0"/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Diapedesis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occurs predominantly in the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postcapillary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venules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6388" name="Picture 4" descr="d:\Inetpub\ombroot\content\0721601871\graphics\fullsize\S01871-002-f006.jpg"/>
          <p:cNvPicPr>
            <a:picLocks noChangeAspect="1" noChangeArrowheads="1"/>
          </p:cNvPicPr>
          <p:nvPr/>
        </p:nvPicPr>
        <p:blipFill>
          <a:blip r:embed="rId2" cstate="print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87" t="7867" b="6761"/>
          <a:stretch>
            <a:fillRect/>
          </a:stretch>
        </p:blipFill>
        <p:spPr bwMode="auto">
          <a:xfrm>
            <a:off x="5940425" y="1844675"/>
            <a:ext cx="2771775" cy="3906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43663" y="2205038"/>
            <a:ext cx="1206500" cy="369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BV lumen</a:t>
            </a: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7164388" y="5157788"/>
            <a:ext cx="1585912" cy="3683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Extravascular</a:t>
            </a:r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5761393"/>
            <a:ext cx="7749692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/>
              <a:t>Neutrophils moving along the </a:t>
            </a:r>
            <a:r>
              <a:rPr lang="en-US" dirty="0" err="1"/>
              <a:t>venular</a:t>
            </a:r>
            <a:r>
              <a:rPr lang="en-US" dirty="0"/>
              <a:t> endothelium dissolve the </a:t>
            </a:r>
            <a:r>
              <a:rPr lang="en-US" dirty="0" err="1" smtClean="0"/>
              <a:t>venular</a:t>
            </a:r>
            <a:endParaRPr lang="en-US" dirty="0" smtClean="0"/>
          </a:p>
          <a:p>
            <a:pPr algn="l"/>
            <a:r>
              <a:rPr lang="en-US" dirty="0" smtClean="0"/>
              <a:t> </a:t>
            </a:r>
            <a:r>
              <a:rPr lang="en-US" dirty="0"/>
              <a:t>basement </a:t>
            </a:r>
            <a:r>
              <a:rPr lang="en-US" dirty="0" smtClean="0"/>
              <a:t>membrane </a:t>
            </a:r>
            <a:r>
              <a:rPr lang="en-US" dirty="0"/>
              <a:t>(release type IV collagenase) exposed by previous </a:t>
            </a:r>
            <a:r>
              <a:rPr lang="en-US" dirty="0" smtClean="0"/>
              <a:t>histamine-mediated endothelial </a:t>
            </a:r>
            <a:r>
              <a:rPr lang="en-US" dirty="0"/>
              <a:t>cell contraction and enter the interstitial tissue.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1736725"/>
            <a:ext cx="8143875" cy="378050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000" dirty="0">
                <a:latin typeface="Tahoma" pitchFamily="34" charset="0"/>
                <a:ea typeface="Tahoma" pitchFamily="34" charset="0"/>
                <a:cs typeface="+mj-cs"/>
              </a:rPr>
              <a:t>The type of emigrating leukocyte varies with the age of the inflammatory response </a:t>
            </a:r>
            <a:r>
              <a:rPr lang="en-US" sz="3000" dirty="0" smtClean="0">
                <a:latin typeface="Tahoma" pitchFamily="34" charset="0"/>
                <a:ea typeface="Tahoma" pitchFamily="34" charset="0"/>
                <a:cs typeface="+mj-cs"/>
              </a:rPr>
              <a:t> </a:t>
            </a:r>
            <a:endParaRPr lang="en-US" sz="3000" dirty="0">
              <a:latin typeface="Tahoma" pitchFamily="34" charset="0"/>
              <a:ea typeface="Tahoma" pitchFamily="34" charset="0"/>
              <a:cs typeface="+mj-cs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000" dirty="0">
                <a:latin typeface="Tahoma" pitchFamily="34" charset="0"/>
                <a:ea typeface="Tahoma" pitchFamily="34" charset="0"/>
                <a:cs typeface="+mj-cs"/>
              </a:rPr>
              <a:t>In most forms of acute </a:t>
            </a:r>
            <a:r>
              <a:rPr lang="en-US" sz="3000" dirty="0" smtClean="0">
                <a:latin typeface="Tahoma" pitchFamily="34" charset="0"/>
                <a:ea typeface="Tahoma" pitchFamily="34" charset="0"/>
                <a:cs typeface="+mj-cs"/>
              </a:rPr>
              <a:t>inflammation: neutrophils predominate </a:t>
            </a:r>
            <a:r>
              <a:rPr lang="en-US" sz="3000" dirty="0">
                <a:latin typeface="Tahoma" pitchFamily="34" charset="0"/>
                <a:ea typeface="Tahoma" pitchFamily="34" charset="0"/>
                <a:cs typeface="+mj-cs"/>
              </a:rPr>
              <a:t>in the inflammatory infiltrate during the first 6 to 24 hours, then are replaced by monocytes in 24 to 48 hours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>
                <a:solidFill>
                  <a:srgbClr val="F775E8"/>
                </a:solidFill>
                <a:latin typeface="Arial" pitchFamily="34" charset="0"/>
                <a:cs typeface="Arial" pitchFamily="34" charset="0"/>
              </a:rPr>
              <a:t>WHY?</a:t>
            </a:r>
            <a:endParaRPr lang="en-US" dirty="0">
              <a:solidFill>
                <a:srgbClr val="F775E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838200" y="381000"/>
            <a:ext cx="74453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3200" i="1">
                <a:solidFill>
                  <a:schemeClr val="tx2"/>
                </a:solidFill>
                <a:latin typeface="Arial" panose="020B0604020202020204" pitchFamily="34" charset="0"/>
              </a:rPr>
              <a:t>Leukocyte Adhesion and Transmigration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200900" cy="8636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557338"/>
            <a:ext cx="8820150" cy="5040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/>
              <a:t> </a:t>
            </a:r>
            <a:endParaRPr lang="en-US" dirty="0" smtClean="0"/>
          </a:p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 </a:t>
            </a:r>
            <a:r>
              <a:rPr lang="en-US" dirty="0" smtClean="0">
                <a:latin typeface="Arial Rounded MT Bold" pitchFamily="34" charset="0"/>
              </a:rPr>
              <a:t>Describe the steps involved in </a:t>
            </a:r>
            <a:r>
              <a:rPr lang="en-US" dirty="0" err="1" smtClean="0">
                <a:latin typeface="Arial Rounded MT Bold" pitchFamily="34" charset="0"/>
              </a:rPr>
              <a:t>extravasation</a:t>
            </a:r>
            <a:r>
              <a:rPr lang="en-US" dirty="0" smtClean="0">
                <a:latin typeface="Arial Rounded MT Bold" pitchFamily="34" charset="0"/>
              </a:rPr>
              <a:t> of leukocytes from the blood to the tissues. Know the steps at which </a:t>
            </a:r>
            <a:r>
              <a:rPr lang="en-US" dirty="0" err="1" smtClean="0">
                <a:latin typeface="Arial Rounded MT Bold" pitchFamily="34" charset="0"/>
              </a:rPr>
              <a:t>selectins</a:t>
            </a:r>
            <a:r>
              <a:rPr lang="en-US" dirty="0" smtClean="0">
                <a:latin typeface="Arial Rounded MT Bold" pitchFamily="34" charset="0"/>
              </a:rPr>
              <a:t> and </a:t>
            </a:r>
            <a:r>
              <a:rPr lang="en-US" dirty="0" err="1" smtClean="0">
                <a:latin typeface="Arial Rounded MT Bold" pitchFamily="34" charset="0"/>
              </a:rPr>
              <a:t>integrins</a:t>
            </a:r>
            <a:r>
              <a:rPr lang="en-US" dirty="0" smtClean="0">
                <a:latin typeface="Arial Rounded MT Bold" pitchFamily="34" charset="0"/>
              </a:rPr>
              <a:t> act.</a:t>
            </a:r>
          </a:p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>
              <a:latin typeface="Arial Rounded MT Bold" pitchFamily="34" charset="0"/>
            </a:endParaRPr>
          </a:p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latin typeface="Arial Rounded MT Bold" pitchFamily="34" charset="0"/>
              </a:rPr>
              <a:t>Describe the meaning and utility of </a:t>
            </a:r>
            <a:r>
              <a:rPr lang="en-US" dirty="0" err="1" smtClean="0">
                <a:latin typeface="Arial Rounded MT Bold" pitchFamily="34" charset="0"/>
              </a:rPr>
              <a:t>chemotaxis</a:t>
            </a:r>
            <a:r>
              <a:rPr lang="en-US" dirty="0" smtClean="0">
                <a:latin typeface="Arial Rounded MT Bold" pitchFamily="34" charset="0"/>
              </a:rPr>
              <a:t>. Understand the role that </a:t>
            </a:r>
            <a:r>
              <a:rPr lang="en-US" dirty="0" err="1" smtClean="0">
                <a:latin typeface="Arial Rounded MT Bold" pitchFamily="34" charset="0"/>
              </a:rPr>
              <a:t>chemokines</a:t>
            </a:r>
            <a:r>
              <a:rPr lang="en-US" dirty="0" smtClean="0">
                <a:latin typeface="Arial Rounded MT Bold" pitchFamily="34" charset="0"/>
              </a:rPr>
              <a:t> play in inflammation.</a:t>
            </a:r>
          </a:p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>
              <a:latin typeface="Arial Rounded MT Bold" pitchFamily="34" charset="0"/>
            </a:endParaRPr>
          </a:p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latin typeface="Arial Rounded MT Bold" pitchFamily="34" charset="0"/>
              </a:rPr>
              <a:t>Describe the steps involved in </a:t>
            </a:r>
            <a:r>
              <a:rPr lang="en-US" dirty="0" err="1" smtClean="0">
                <a:latin typeface="Arial Rounded MT Bold" pitchFamily="34" charset="0"/>
              </a:rPr>
              <a:t>phagocytosis</a:t>
            </a:r>
            <a:r>
              <a:rPr lang="en-US" dirty="0" smtClean="0">
                <a:latin typeface="Arial Rounded MT Bold" pitchFamily="34" charset="0"/>
              </a:rPr>
              <a:t> and the role of </a:t>
            </a:r>
            <a:r>
              <a:rPr lang="en-US" dirty="0" err="1" smtClean="0">
                <a:latin typeface="Arial Rounded MT Bold" pitchFamily="34" charset="0"/>
              </a:rPr>
              <a:t>IgG</a:t>
            </a:r>
            <a:r>
              <a:rPr lang="en-US" dirty="0" smtClean="0">
                <a:latin typeface="Arial Rounded MT Bold" pitchFamily="34" charset="0"/>
              </a:rPr>
              <a:t> and C3b as </a:t>
            </a:r>
            <a:r>
              <a:rPr lang="en-US" dirty="0" err="1" smtClean="0">
                <a:latin typeface="Arial Rounded MT Bold" pitchFamily="34" charset="0"/>
              </a:rPr>
              <a:t>opsonins</a:t>
            </a:r>
            <a:r>
              <a:rPr lang="en-US" dirty="0" smtClean="0">
                <a:latin typeface="Arial Rounded MT Bold" pitchFamily="34" charset="0"/>
              </a:rPr>
              <a:t> and receptors.</a:t>
            </a:r>
          </a:p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>
              <a:latin typeface="Arial Rounded MT Bold" pitchFamily="34" charset="0"/>
            </a:endParaRPr>
          </a:p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latin typeface="Arial Rounded MT Bold" pitchFamily="34" charset="0"/>
              </a:rPr>
              <a:t>List the mechanisms of microbial killing. </a:t>
            </a:r>
          </a:p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>
              <a:latin typeface="Arial Rounded MT Bold" pitchFamily="34" charset="0"/>
            </a:endParaRPr>
          </a:p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latin typeface="Arial Rounded MT Bold" pitchFamily="34" charset="0"/>
              </a:rPr>
              <a:t>Know various defects in leukocyte function.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981075"/>
            <a:ext cx="8143875" cy="4500563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neutrophils are more numerous in the blood, they respond more rapidly to chemokines, 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but are short-lived; they undergo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apoptosis and disappear after 24 to 48 hours,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 whereas monocytes  survive longer. 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838200" y="381000"/>
            <a:ext cx="74453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3200" i="1">
                <a:solidFill>
                  <a:schemeClr val="tx2"/>
                </a:solidFill>
                <a:latin typeface="Arial" panose="020B0604020202020204" pitchFamily="34" charset="0"/>
              </a:rPr>
              <a:t>Leukocyte Adhesion and Transmigration</a:t>
            </a:r>
          </a:p>
        </p:txBody>
      </p:sp>
      <p:pic>
        <p:nvPicPr>
          <p:cNvPr id="18436" name="Picture 2" descr="f0030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213100"/>
            <a:ext cx="5886450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idx="1"/>
          </p:nvPr>
        </p:nvSpPr>
        <p:spPr>
          <a:xfrm>
            <a:off x="444500" y="1844675"/>
            <a:ext cx="8015288" cy="4114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>
            <a:normAutofit/>
          </a:bodyPr>
          <a:lstStyle/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The type of emigrating leukocyte varies with the type of stimulus: 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In viral infections, lymphocytes may be the first cells to arrive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In some hypersensitivity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reactions and parasitic infection,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eosinophil may be the main cell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type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Chronic inflammation lymphocytes plasma cells and macrophages are present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838200" y="381000"/>
            <a:ext cx="74453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3200" i="1">
                <a:solidFill>
                  <a:schemeClr val="tx2"/>
                </a:solidFill>
                <a:latin typeface="Arial" panose="020B0604020202020204" pitchFamily="34" charset="0"/>
              </a:rPr>
              <a:t>Leukocyte Adhesion and Transmigration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92150"/>
            <a:ext cx="7772400" cy="609600"/>
          </a:xfrm>
        </p:spPr>
        <p:txBody>
          <a:bodyPr/>
          <a:lstStyle/>
          <a:p>
            <a:r>
              <a:rPr lang="en-US" sz="4000" b="1" smtClean="0">
                <a:latin typeface="Arial" panose="020B0604020202020204" pitchFamily="34" charset="0"/>
                <a:cs typeface="Arial" panose="020B0604020202020204" pitchFamily="34" charset="0"/>
              </a:rPr>
              <a:t>Chemotaxis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dirty="0" smtClean="0">
              <a:cs typeface="Arial" panose="020B0604020202020204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23850" y="1268760"/>
            <a:ext cx="8305800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rtl="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800" dirty="0">
                <a:latin typeface="Arial" panose="020B0604020202020204" pitchFamily="34" charset="0"/>
              </a:rPr>
              <a:t>After extravasation, leukocytes emigrate in tissues toward the site of injury by a process called </a:t>
            </a:r>
            <a:r>
              <a:rPr lang="en-US" sz="2800" i="1" dirty="0">
                <a:latin typeface="Arial" panose="020B0604020202020204" pitchFamily="34" charset="0"/>
              </a:rPr>
              <a:t>chemotaxis</a:t>
            </a:r>
            <a:r>
              <a:rPr lang="en-US" sz="2800" dirty="0">
                <a:latin typeface="Arial" panose="020B0604020202020204" pitchFamily="34" charset="0"/>
              </a:rPr>
              <a:t>, defined  as locomotion oriented along a </a:t>
            </a: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</a:rPr>
              <a:t>chemical gradient !!!!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dirty="0">
                <a:latin typeface="Arial" panose="020B0604020202020204" pitchFamily="34" charset="0"/>
              </a:rPr>
              <a:t>				</a:t>
            </a:r>
            <a:r>
              <a:rPr lang="en-US" sz="3200" dirty="0" err="1" smtClean="0">
                <a:solidFill>
                  <a:srgbClr val="F222D9"/>
                </a:solidFill>
                <a:latin typeface="Arial" panose="020B0604020202020204" pitchFamily="34" charset="0"/>
              </a:rPr>
              <a:t>Chemoattractants</a:t>
            </a:r>
            <a:endParaRPr lang="en-US" sz="2800" dirty="0">
              <a:solidFill>
                <a:srgbClr val="F222D9"/>
              </a:solidFill>
              <a:latin typeface="Arial" panose="020B0604020202020204" pitchFamily="34" charset="0"/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94" y="4167177"/>
            <a:ext cx="7570788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2021" y="3678515"/>
            <a:ext cx="619073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Neutrophils are attracted by bacterial products, IL-8, C5a &amp; LTB4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5949280"/>
            <a:ext cx="8929718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latin typeface="Arial" pitchFamily="34" charset="0"/>
                <a:cs typeface="Arial" pitchFamily="34" charset="0"/>
              </a:rPr>
              <a:t>Chemokines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act on the adherent leukocytes and stimulate the cells to migrate toward the site of injury or infection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571500"/>
            <a:ext cx="7772400" cy="609600"/>
          </a:xfrm>
        </p:spPr>
        <p:txBody>
          <a:bodyPr/>
          <a:lstStyle/>
          <a:p>
            <a:r>
              <a:rPr lang="en-US" sz="4000" b="1" smtClean="0">
                <a:latin typeface="Arial" panose="020B0604020202020204" pitchFamily="34" charset="0"/>
                <a:cs typeface="Arial" panose="020B0604020202020204" pitchFamily="34" charset="0"/>
              </a:rPr>
              <a:t>Chemotaxis</a:t>
            </a:r>
            <a:br>
              <a:rPr lang="en-US" sz="4000" b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smtClean="0">
                <a:solidFill>
                  <a:srgbClr val="F222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Chemoattractants</a:t>
            </a:r>
            <a:r>
              <a:rPr lang="en-US" sz="3200" b="1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mtClean="0">
              <a:cs typeface="Arial" panose="020B0604020202020204" pitchFamily="34" charset="0"/>
            </a:endParaRPr>
          </a:p>
        </p:txBody>
      </p:sp>
      <p:sp>
        <p:nvSpPr>
          <p:cNvPr id="396292" name="Rectangle 4"/>
          <p:cNvSpPr>
            <a:spLocks noChangeArrowheads="1"/>
          </p:cNvSpPr>
          <p:nvPr/>
        </p:nvSpPr>
        <p:spPr bwMode="auto">
          <a:xfrm>
            <a:off x="500063" y="1895475"/>
            <a:ext cx="8305800" cy="3694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algn="ctr" rtl="0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   Exogenous and endogenous substances  </a:t>
            </a:r>
          </a:p>
          <a:p>
            <a:pPr marL="914400" lvl="1" indent="-457200" algn="ctr" rtl="0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 most common 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exogenous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agents are </a:t>
            </a:r>
            <a:r>
              <a:rPr lang="en-US" sz="2400" i="1" dirty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bacterial products</a:t>
            </a:r>
            <a:r>
              <a:rPr lang="en-US" sz="2400" dirty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914400" lvl="1" indent="-457200" algn="ctr" rtl="0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i="1" dirty="0">
                <a:latin typeface="Arial" pitchFamily="34" charset="0"/>
                <a:cs typeface="Arial" pitchFamily="34" charset="0"/>
              </a:rPr>
              <a:t>Endogenous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chemoattractants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include several chemical mediators: </a:t>
            </a:r>
          </a:p>
          <a:p>
            <a:pPr marL="914400" lvl="1" indent="-457200" algn="ctr" rtl="0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FontTx/>
              <a:buAutoNum type="arabicParenBoth"/>
              <a:defRPr/>
            </a:pPr>
            <a:r>
              <a:rPr lang="en-US" sz="2000" i="1" dirty="0">
                <a:latin typeface="Arial" pitchFamily="34" charset="0"/>
                <a:cs typeface="Arial" pitchFamily="34" charset="0"/>
              </a:rPr>
              <a:t>components of the complement system, particularly </a:t>
            </a:r>
            <a:r>
              <a:rPr lang="en-US" sz="2000" i="1" dirty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C5a</a:t>
            </a:r>
            <a:r>
              <a:rPr lang="en-US" sz="2000" dirty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914400" lvl="1" indent="-457200" algn="ctr" rtl="0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FontTx/>
              <a:buAutoNum type="arabicParenBoth"/>
              <a:defRPr/>
            </a:pPr>
            <a:r>
              <a:rPr lang="en-US" sz="2000" i="1" dirty="0">
                <a:latin typeface="Arial" pitchFamily="34" charset="0"/>
                <a:cs typeface="Arial" pitchFamily="34" charset="0"/>
              </a:rPr>
              <a:t>products of the 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lipoxygenase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 pathway, mainly </a:t>
            </a:r>
            <a:r>
              <a:rPr lang="en-US" sz="2000" i="1" dirty="0" err="1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leukotriene</a:t>
            </a:r>
            <a:r>
              <a:rPr lang="en-US" sz="2000" i="1" dirty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 B</a:t>
            </a:r>
            <a:r>
              <a:rPr lang="en-US" sz="2000" i="1" baseline="-30000" dirty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sz="2000" i="1" dirty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 (LTB</a:t>
            </a:r>
            <a:r>
              <a:rPr lang="en-US" sz="2000" i="1" baseline="-30000" dirty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sz="2000" i="1" dirty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000" dirty="0">
              <a:solidFill>
                <a:srgbClr val="F222D9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-457200" algn="ctr" rtl="0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FontTx/>
              <a:buAutoNum type="arabicParenBoth"/>
              <a:defRPr/>
            </a:pPr>
            <a:r>
              <a:rPr lang="en-US" sz="2000" i="1" dirty="0">
                <a:latin typeface="Arial" pitchFamily="34" charset="0"/>
                <a:cs typeface="Arial" pitchFamily="34" charset="0"/>
              </a:rPr>
              <a:t>cytokines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 particularly those of the </a:t>
            </a:r>
            <a:r>
              <a:rPr lang="en-US" sz="2000" dirty="0" err="1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chemokine</a:t>
            </a:r>
            <a:r>
              <a:rPr lang="en-US" sz="2000" dirty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 family (e.g., IL-8).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68431"/>
            <a:ext cx="8316416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Arial" pitchFamily="34" charset="0"/>
              </a:rPr>
              <a:t>All these </a:t>
            </a:r>
            <a:r>
              <a:rPr lang="en-US" sz="2400" dirty="0" err="1">
                <a:latin typeface="Arial" pitchFamily="34" charset="0"/>
              </a:rPr>
              <a:t>chemotactic</a:t>
            </a:r>
            <a:r>
              <a:rPr lang="en-US" sz="2400" dirty="0">
                <a:latin typeface="Arial" pitchFamily="34" charset="0"/>
              </a:rPr>
              <a:t> agents bind to specific seven-</a:t>
            </a:r>
            <a:r>
              <a:rPr lang="en-US" sz="2400" dirty="0" err="1">
                <a:latin typeface="Arial" pitchFamily="34" charset="0"/>
              </a:rPr>
              <a:t>transmembrane</a:t>
            </a:r>
            <a:r>
              <a:rPr lang="en-US" sz="2400" dirty="0">
                <a:latin typeface="Arial" pitchFamily="34" charset="0"/>
              </a:rPr>
              <a:t> G-protein-coupled receptors (GPCRs) on the surface of leukocytes.</a:t>
            </a:r>
            <a:endParaRPr lang="en-US" sz="2400" dirty="0"/>
          </a:p>
        </p:txBody>
      </p:sp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84313"/>
            <a:ext cx="8748712" cy="50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2355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23556" name="Picture 2" descr="f0030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40152" y="6093296"/>
            <a:ext cx="2870722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Leukocyte emigration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1143000"/>
            <a:ext cx="8345487" cy="46164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/>
              <a:t>Leukocyte Activation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i="1" dirty="0" err="1"/>
              <a:t>Phagocytosis</a:t>
            </a:r>
            <a:endParaRPr lang="en-US" sz="4000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i="1" dirty="0"/>
              <a:t>Intracellular destruction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i="1" dirty="0"/>
              <a:t>Liberation of substances that destroy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i="1" dirty="0"/>
              <a:t>extracellular microbes and dead tissues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i="1" dirty="0"/>
              <a:t>Production of mediators</a:t>
            </a:r>
            <a:endParaRPr lang="en-US" sz="4000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>
                <a:latin typeface="Arial" panose="020B0604020202020204" pitchFamily="34" charset="0"/>
                <a:cs typeface="Arial" panose="020B0604020202020204" pitchFamily="34" charset="0"/>
              </a:rPr>
              <a:t>Phagocytosis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17638"/>
            <a:ext cx="4763004" cy="4525963"/>
          </a:xfrm>
        </p:spPr>
        <p:txBody>
          <a:bodyPr rtlCol="1">
            <a:normAutofit fontScale="92500"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Phagocytosis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involves three distinct but interrelated steps </a:t>
            </a:r>
          </a:p>
          <a:p>
            <a:pPr marL="1099566" lvl="1" indent="-514350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AutoNum type="arabicParenBoth"/>
              <a:defRPr/>
            </a:pPr>
            <a:r>
              <a:rPr lang="en-US" i="1" dirty="0" smtClean="0">
                <a:latin typeface="Arial" pitchFamily="34" charset="0"/>
                <a:cs typeface="Arial" pitchFamily="34" charset="0"/>
              </a:rPr>
              <a:t>Recognition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Attachment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of the particle to be ingested by 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leukocyte</a:t>
            </a:r>
          </a:p>
          <a:p>
            <a:pPr marL="1099566" lvl="1" indent="-514350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AutoNum type="arabicParenBoth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(2) its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Engulfment</a:t>
            </a:r>
            <a:r>
              <a:rPr lang="en-US" dirty="0">
                <a:latin typeface="Arial" pitchFamily="34" charset="0"/>
                <a:cs typeface="Arial" pitchFamily="34" charset="0"/>
              </a:rPr>
              <a:t>, with subsequent formation of 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phagocytic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vacuole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(3)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killing</a:t>
            </a:r>
            <a:r>
              <a:rPr lang="en-US" dirty="0">
                <a:latin typeface="Arial" pitchFamily="34" charset="0"/>
                <a:cs typeface="Arial" pitchFamily="34" charset="0"/>
              </a:rPr>
              <a:t> or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Degradation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of the ingested material. 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532" y="2555286"/>
            <a:ext cx="4057468" cy="2842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7772400" cy="914400"/>
          </a:xfrm>
        </p:spPr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Leukocyte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activation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 (1) Recognition and Attachment 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i="1" dirty="0" smtClean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i="1" dirty="0" err="1" smtClean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Opsonization</a:t>
            </a:r>
            <a:r>
              <a:rPr lang="en-US" sz="3600" i="1" dirty="0" smtClean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3600" dirty="0">
              <a:solidFill>
                <a:srgbClr val="F222D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3459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600200"/>
            <a:ext cx="8686800" cy="49974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Is the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process of coating a particle, such as a microbe, to target it for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phagocytosis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The substances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that do this are </a:t>
            </a:r>
            <a:r>
              <a:rPr lang="en-US" sz="2800" i="1" dirty="0" err="1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opsonins</a:t>
            </a:r>
            <a:r>
              <a:rPr lang="en-US" sz="2800" dirty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These substances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include: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antibodies (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IgG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complement proteins (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C3)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And others: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lectins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(mannose-binding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lectin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(MBL), </a:t>
            </a:r>
            <a:r>
              <a:rPr lang="en-US" dirty="0" err="1" smtClean="0"/>
              <a:t>collectins</a:t>
            </a:r>
            <a:r>
              <a:rPr lang="en-US" sz="2400" dirty="0" err="1" smtClean="0"/>
              <a:t>,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fibronectin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fibrinogen, and C-reactive protein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These can coat microbes and are recognized by receptors on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phagocytes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Fc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C3b receptors).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io.miami.edu/tom/courses/bil255/bil255goods/u3fg9a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736961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Reference book and the relevant page numbers..</a:t>
            </a:r>
            <a:endParaRPr lang="ar-SA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cs typeface="Arial" panose="020B0604020202020204" pitchFamily="34" charset="0"/>
              </a:rPr>
              <a:t>Robbins Basic Pathology 9</a:t>
            </a:r>
            <a:r>
              <a:rPr lang="en-US" baseline="30000" smtClean="0">
                <a:cs typeface="Arial" panose="020B0604020202020204" pitchFamily="34" charset="0"/>
              </a:rPr>
              <a:t>th</a:t>
            </a:r>
            <a:r>
              <a:rPr lang="en-US" smtClean="0">
                <a:cs typeface="Arial" panose="020B0604020202020204" pitchFamily="34" charset="0"/>
              </a:rPr>
              <a:t> edition,            pages 34-41</a:t>
            </a:r>
          </a:p>
          <a:p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i="1" dirty="0" err="1">
                <a:latin typeface="Arial" pitchFamily="34" charset="0"/>
                <a:cs typeface="Arial" pitchFamily="34" charset="0"/>
              </a:rPr>
              <a:t>Phagocytosis</a:t>
            </a:r>
            <a:r>
              <a:rPr lang="en-US" i="1" dirty="0">
                <a:latin typeface="Arial" pitchFamily="34" charset="0"/>
                <a:cs typeface="Arial" pitchFamily="34" charset="0"/>
              </a:rPr>
              <a:t/>
            </a:r>
            <a:br>
              <a:rPr lang="en-US" i="1" dirty="0">
                <a:latin typeface="Arial" pitchFamily="34" charset="0"/>
                <a:cs typeface="Arial" pitchFamily="34" charset="0"/>
              </a:rPr>
            </a:b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Engulfment</a:t>
            </a:r>
            <a:endParaRPr lang="en-US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0" y="1295400"/>
            <a:ext cx="4114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During engulfment, extensions of the cytoplasm (pseudopods) flow around the particle to be engulfed, eventually resulting in complete enclosure of the particle within a </a:t>
            </a:r>
            <a:r>
              <a:rPr lang="en-US" b="1" smtClean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phagosome</a:t>
            </a:r>
          </a:p>
        </p:txBody>
      </p:sp>
      <p:pic>
        <p:nvPicPr>
          <p:cNvPr id="407556" name="Picture 4" descr="f0030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369"/>
          <a:stretch>
            <a:fillRect/>
          </a:stretch>
        </p:blipFill>
        <p:spPr bwMode="auto">
          <a:xfrm>
            <a:off x="3929063" y="1143000"/>
            <a:ext cx="5091112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5900" y="4508500"/>
            <a:ext cx="8748713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</a:pPr>
            <a:endParaRPr lang="en-US" sz="28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latin typeface="Arial" panose="020B0604020202020204" pitchFamily="34" charset="0"/>
              </a:rPr>
              <a:t>The phagocytic vacuole then fuses with a </a:t>
            </a:r>
            <a:r>
              <a:rPr lang="en-US" sz="2800" dirty="0" err="1">
                <a:latin typeface="Arial" panose="020B0604020202020204" pitchFamily="34" charset="0"/>
              </a:rPr>
              <a:t>lysosomal</a:t>
            </a:r>
            <a:r>
              <a:rPr lang="en-US" sz="2800" dirty="0">
                <a:latin typeface="Arial" panose="020B0604020202020204" pitchFamily="34" charset="0"/>
              </a:rPr>
              <a:t> granule, resulting in </a:t>
            </a:r>
            <a:r>
              <a:rPr lang="en-US" sz="3600" b="1" dirty="0" err="1">
                <a:solidFill>
                  <a:srgbClr val="FF3399"/>
                </a:solidFill>
                <a:latin typeface="Arial" panose="020B0604020202020204" pitchFamily="34" charset="0"/>
              </a:rPr>
              <a:t>phagolysosome</a:t>
            </a:r>
            <a:r>
              <a:rPr lang="en-US" sz="3600" b="1" dirty="0">
                <a:solidFill>
                  <a:srgbClr val="FF3399"/>
                </a:solidFill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en-US" sz="2800" dirty="0">
              <a:latin typeface="Arial" panose="020B0604020202020204" pitchFamily="34" charset="0"/>
            </a:endParaRPr>
          </a:p>
          <a:p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7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/>
          <a:lstStyle/>
          <a:p>
            <a:r>
              <a:rPr lang="en-US" sz="4000" dirty="0" smtClean="0"/>
              <a:t>Defect in </a:t>
            </a:r>
            <a:r>
              <a:rPr lang="en-US" sz="4000" b="1" dirty="0" err="1">
                <a:solidFill>
                  <a:srgbClr val="FF3399"/>
                </a:solidFill>
                <a:latin typeface="Arial" panose="020B0604020202020204" pitchFamily="34" charset="0"/>
              </a:rPr>
              <a:t>phagolysosome</a:t>
            </a:r>
            <a:r>
              <a:rPr lang="en-US" sz="4000" dirty="0" smtClean="0"/>
              <a:t> formation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523" y="980728"/>
            <a:ext cx="8229600" cy="576064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0070C0"/>
                </a:solidFill>
              </a:rPr>
              <a:t>Chediak</a:t>
            </a:r>
            <a:r>
              <a:rPr lang="en-US" dirty="0" smtClean="0">
                <a:solidFill>
                  <a:srgbClr val="0070C0"/>
                </a:solidFill>
              </a:rPr>
              <a:t>-Higashi Syndrome</a:t>
            </a:r>
            <a:r>
              <a:rPr lang="en-US" dirty="0" smtClean="0"/>
              <a:t>:</a:t>
            </a:r>
          </a:p>
          <a:p>
            <a:pPr lvl="1"/>
            <a:r>
              <a:rPr lang="en-US" sz="2400" dirty="0"/>
              <a:t>Protein trafficking defect ( microtubule defect)</a:t>
            </a:r>
          </a:p>
          <a:p>
            <a:pPr lvl="1"/>
            <a:r>
              <a:rPr lang="en-US" sz="2400" dirty="0"/>
              <a:t>Autosomal recessive</a:t>
            </a:r>
          </a:p>
          <a:p>
            <a:pPr lvl="1"/>
            <a:r>
              <a:rPr lang="en-US" sz="2400" dirty="0"/>
              <a:t>Lead to impaired </a:t>
            </a:r>
            <a:r>
              <a:rPr lang="en-US" sz="2400" dirty="0" err="1"/>
              <a:t>phagolysosome</a:t>
            </a:r>
            <a:r>
              <a:rPr lang="en-US" sz="2400" dirty="0"/>
              <a:t> formation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Clinical </a:t>
            </a:r>
            <a:r>
              <a:rPr lang="en-US" dirty="0"/>
              <a:t>feature</a:t>
            </a:r>
            <a:r>
              <a:rPr lang="en-US" dirty="0" smtClean="0"/>
              <a:t>:</a:t>
            </a:r>
          </a:p>
          <a:p>
            <a:pPr marL="742950" lvl="2" indent="-342900"/>
            <a:r>
              <a:rPr lang="en-US" dirty="0" smtClean="0"/>
              <a:t>Increased risk of pyogenic infection</a:t>
            </a:r>
          </a:p>
          <a:p>
            <a:pPr marL="742950" lvl="2" indent="-342900"/>
            <a:r>
              <a:rPr lang="en-US" dirty="0" smtClean="0"/>
              <a:t>Neutropenia (defect in generation from BM)</a:t>
            </a:r>
          </a:p>
          <a:p>
            <a:pPr marL="742950" lvl="2" indent="-342900"/>
            <a:r>
              <a:rPr lang="en-US" dirty="0" smtClean="0"/>
              <a:t>Giant granule formation (granules formed cannot move in cytoplasm)</a:t>
            </a:r>
          </a:p>
          <a:p>
            <a:pPr marL="742950" lvl="2" indent="-342900"/>
            <a:r>
              <a:rPr lang="en-US" dirty="0" smtClean="0"/>
              <a:t>Defective primary hemostasis ( platelet granule are not secreted)</a:t>
            </a:r>
          </a:p>
          <a:p>
            <a:pPr marL="742950" lvl="2" indent="-342900"/>
            <a:r>
              <a:rPr lang="en-US" dirty="0" smtClean="0"/>
              <a:t>Albinism</a:t>
            </a:r>
          </a:p>
          <a:p>
            <a:pPr marL="742950" lvl="2" indent="-342900"/>
            <a:r>
              <a:rPr lang="en-US" dirty="0" smtClean="0"/>
              <a:t>Peripheral neuropathy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615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Inetpub\ombroot\content\0721601871\graphics\fullsize\S01871-002-f011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3"/>
          <a:stretch>
            <a:fillRect/>
          </a:stretch>
        </p:blipFill>
        <p:spPr bwMode="auto">
          <a:xfrm>
            <a:off x="285750" y="285750"/>
            <a:ext cx="8686800" cy="6000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i="1">
                <a:latin typeface="Arial" pitchFamily="34" charset="0"/>
                <a:cs typeface="Arial" pitchFamily="34" charset="0"/>
              </a:rPr>
              <a:t>Phagocytosis</a:t>
            </a:r>
            <a:r>
              <a:rPr lang="en-US" i="1">
                <a:latin typeface="Arial" pitchFamily="34" charset="0"/>
                <a:cs typeface="Arial" pitchFamily="34" charset="0"/>
              </a:rPr>
              <a:t/>
            </a:r>
            <a:br>
              <a:rPr lang="en-US" i="1">
                <a:latin typeface="Arial" pitchFamily="34" charset="0"/>
                <a:cs typeface="Arial" pitchFamily="34" charset="0"/>
              </a:rPr>
            </a:br>
            <a:r>
              <a:rPr lang="en-US" sz="3200" b="1">
                <a:solidFill>
                  <a:srgbClr val="CCFF99"/>
                </a:solidFill>
                <a:latin typeface="Arial" pitchFamily="34" charset="0"/>
              </a:rPr>
              <a:t>Killing and Degradation</a:t>
            </a:r>
            <a:r>
              <a:rPr lang="en-US" i="1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205038"/>
            <a:ext cx="8429625" cy="2232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 mechanisms for Microbial killing: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 smtClean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1.  </a:t>
            </a:r>
            <a:r>
              <a:rPr lang="en-US" i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xygen-dependent mechanisms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2. Oxygen-independent mechanisms</a:t>
            </a:r>
            <a:endParaRPr lang="en-US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>
              <a:solidFill>
                <a:srgbClr val="FF33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Oxygen-Dependent Mechanisms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1747" name="Picture 4" descr="d:\Inetpub\ombroot\content\0721601871\graphics\fullsize\S01871-002-f011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2"/>
          <a:stretch>
            <a:fillRect/>
          </a:stretch>
        </p:blipFill>
        <p:spPr>
          <a:xfrm>
            <a:off x="2043242" y="2618458"/>
            <a:ext cx="4896544" cy="4202953"/>
          </a:xfrm>
          <a:ln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1188" y="908050"/>
            <a:ext cx="7915275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i="1" dirty="0">
                <a:latin typeface="Arial" pitchFamily="34" charset="0"/>
              </a:rPr>
              <a:t>The H</a:t>
            </a:r>
            <a:r>
              <a:rPr lang="en-US" sz="2800" i="1" baseline="-30000" dirty="0">
                <a:latin typeface="Arial" pitchFamily="34" charset="0"/>
              </a:rPr>
              <a:t>2</a:t>
            </a:r>
            <a:r>
              <a:rPr lang="en-US" sz="2800" i="1" dirty="0">
                <a:latin typeface="Arial" pitchFamily="34" charset="0"/>
              </a:rPr>
              <a:t>O</a:t>
            </a:r>
            <a:r>
              <a:rPr lang="en-US" sz="2800" i="1" baseline="-30000" dirty="0">
                <a:latin typeface="Arial" pitchFamily="34" charset="0"/>
              </a:rPr>
              <a:t>2</a:t>
            </a:r>
            <a:r>
              <a:rPr lang="en-US" sz="2800" i="1" dirty="0">
                <a:latin typeface="Arial" pitchFamily="34" charset="0"/>
              </a:rPr>
              <a:t>-MPO-halide system is the most efficient bactericidal system in </a:t>
            </a:r>
            <a:r>
              <a:rPr lang="en-US" sz="2800" i="1" dirty="0" smtClean="0">
                <a:latin typeface="Arial" pitchFamily="34" charset="0"/>
              </a:rPr>
              <a:t>neutrophils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8313" y="2012485"/>
            <a:ext cx="607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074742" y="2132855"/>
            <a:ext cx="978408" cy="405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oxidase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097878" y="2051050"/>
            <a:ext cx="607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67480" y="1868597"/>
            <a:ext cx="312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_</a:t>
            </a:r>
            <a:endParaRPr lang="en-US" sz="2000" b="1" dirty="0"/>
          </a:p>
        </p:txBody>
      </p:sp>
      <p:sp>
        <p:nvSpPr>
          <p:cNvPr id="10" name="Right Arrow 9"/>
          <p:cNvSpPr/>
          <p:nvPr/>
        </p:nvSpPr>
        <p:spPr>
          <a:xfrm>
            <a:off x="2817160" y="2171420"/>
            <a:ext cx="978408" cy="405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06991" y="2093881"/>
            <a:ext cx="880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dirty="0" smtClean="0"/>
              <a:t>2</a:t>
            </a:r>
            <a:r>
              <a:rPr lang="en-US" sz="2800" dirty="0" smtClean="0"/>
              <a:t>O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882873" y="2132855"/>
            <a:ext cx="978408" cy="405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MPO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69795" y="2093881"/>
            <a:ext cx="873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HOCL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765175"/>
            <a:ext cx="8208963" cy="5832475"/>
          </a:xfrm>
        </p:spPr>
        <p:txBody>
          <a:bodyPr rtlCol="1">
            <a:normAutofit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600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Oxygen-independent </a:t>
            </a:r>
            <a:r>
              <a:rPr lang="en-US" sz="3600" dirty="0" smtClean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mechanisms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through the action of substances in leukocyte granules. These include: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i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bactericidal permeability increasing protein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BPI</a:t>
            </a:r>
            <a:endParaRPr lang="en-US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lysozyme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lactoferrin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b="1" i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major basic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protein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b="1" i="1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defensins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000" baseline="30000" dirty="0"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In addition,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neutrophil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granules contain many 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enzymes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such as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elastase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that also contribute to microbial killing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US" i="1" smtClean="0">
                <a:latin typeface="Arial" panose="020B0604020202020204" pitchFamily="34" charset="0"/>
                <a:cs typeface="Arial" panose="020B0604020202020204" pitchFamily="34" charset="0"/>
              </a:rPr>
              <a:t>Summary of Phagocytosis</a:t>
            </a:r>
            <a:endParaRPr lang="ar-SA" smtClean="0"/>
          </a:p>
        </p:txBody>
      </p:sp>
      <p:pic>
        <p:nvPicPr>
          <p:cNvPr id="337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7813" y="908050"/>
            <a:ext cx="8686800" cy="5734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 sz="3600" i="1" smtClean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Defects in Leukocyte Function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500188"/>
            <a:ext cx="8229600" cy="48291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Defects in leukocyte function, both genetic and acquired, lead to increased vulnerability to infections:</a:t>
            </a:r>
          </a:p>
          <a:p>
            <a:pPr lvl="1">
              <a:lnSpc>
                <a:spcPct val="90000"/>
              </a:lnSpc>
            </a:pP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Defects in leukocyte adhesion</a:t>
            </a:r>
          </a:p>
          <a:p>
            <a:pPr lvl="1">
              <a:lnSpc>
                <a:spcPct val="90000"/>
              </a:lnSpc>
            </a:pP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Defects in </a:t>
            </a:r>
            <a:r>
              <a:rPr lang="en-US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phagolysosome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Defects in </a:t>
            </a:r>
            <a:r>
              <a:rPr lang="en-US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microbicidal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activity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r>
              <a:rPr lang="en-US" sz="3600" i="1" smtClean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Defects in Leukocyte Function</a:t>
            </a:r>
            <a:r>
              <a:rPr lang="en-US" i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764704"/>
            <a:ext cx="9144000" cy="55721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normAutofit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Genetic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594360" indent="-45720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Leukocyte adhesion deficiency 1and 2</a:t>
            </a:r>
          </a:p>
          <a:p>
            <a:pPr marL="651510" indent="-51435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Chédiak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-Higashi syndrome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Protein involved in organelle membrane fusion      (no </a:t>
            </a:r>
            <a:r>
              <a:rPr lang="en-US" sz="2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phagolysosomes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94360" indent="-45720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Chronic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granulomatous disease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Decreased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oxidative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burst. 2 types:</a:t>
            </a:r>
            <a:endParaRPr lang="en-US" sz="26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A. X-linked: 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NADPH </a:t>
            </a:r>
            <a:r>
              <a:rPr lang="en-US" sz="2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oxidase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(membrane component)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B. Autosomal recessive: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a. NADPH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oxidase (cytoplasmic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components)  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b. Myeloperoxidase deficiency: (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absent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MPO-H2O2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system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) pt. have increased risk of candida infection</a:t>
            </a:r>
            <a:endParaRPr lang="en-US" sz="26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62" y="140223"/>
            <a:ext cx="8229600" cy="1143000"/>
          </a:xfrm>
        </p:spPr>
        <p:txBody>
          <a:bodyPr/>
          <a:lstStyle/>
          <a:p>
            <a:r>
              <a:rPr lang="en-US" dirty="0"/>
              <a:t>Chronic </a:t>
            </a:r>
            <a:r>
              <a:rPr lang="en-US" dirty="0" smtClean="0"/>
              <a:t>Granulomatous Disease</a:t>
            </a:r>
            <a:br>
              <a:rPr lang="en-US" dirty="0" smtClean="0"/>
            </a:br>
            <a:r>
              <a:rPr lang="en-US" dirty="0" smtClean="0"/>
              <a:t>(CGD)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262" y="1412776"/>
            <a:ext cx="8229600" cy="4525963"/>
          </a:xfrm>
        </p:spPr>
        <p:txBody>
          <a:bodyPr/>
          <a:lstStyle/>
          <a:p>
            <a:r>
              <a:rPr lang="en-US" dirty="0" smtClean="0"/>
              <a:t>Infection and granuloma formation with catalase positive organisms e.g. </a:t>
            </a:r>
            <a:r>
              <a:rPr lang="en-US" i="1" dirty="0" smtClean="0"/>
              <a:t>S aureus,        P </a:t>
            </a:r>
            <a:r>
              <a:rPr lang="en-US" i="1" dirty="0" err="1" smtClean="0"/>
              <a:t>cepacia</a:t>
            </a:r>
            <a:r>
              <a:rPr lang="en-US" i="1" dirty="0" smtClean="0"/>
              <a:t>, S </a:t>
            </a:r>
            <a:r>
              <a:rPr lang="en-US" i="1" dirty="0" err="1" smtClean="0"/>
              <a:t>marcescens</a:t>
            </a:r>
            <a:r>
              <a:rPr lang="en-US" i="1" dirty="0" smtClean="0"/>
              <a:t>, </a:t>
            </a:r>
            <a:r>
              <a:rPr lang="en-US" i="1" dirty="0" err="1" smtClean="0"/>
              <a:t>Norcardia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i="1" dirty="0" err="1" smtClean="0"/>
              <a:t>aspergillus</a:t>
            </a:r>
            <a:endParaRPr lang="en-US" i="1" dirty="0" smtClean="0"/>
          </a:p>
          <a:p>
            <a:r>
              <a:rPr lang="en-US" dirty="0" err="1" smtClean="0"/>
              <a:t>Nitroblue</a:t>
            </a:r>
            <a:r>
              <a:rPr lang="en-US" dirty="0" smtClean="0"/>
              <a:t> </a:t>
            </a:r>
            <a:r>
              <a:rPr lang="en-US" dirty="0" err="1" smtClean="0"/>
              <a:t>tetrazolium</a:t>
            </a:r>
            <a:r>
              <a:rPr lang="en-US" dirty="0" smtClean="0"/>
              <a:t> test (NBT), turn blue if NADPH oxidase can convertO</a:t>
            </a:r>
            <a:r>
              <a:rPr lang="en-US" sz="2000" dirty="0" smtClean="0"/>
              <a:t>2</a:t>
            </a:r>
            <a:r>
              <a:rPr lang="en-US" dirty="0" smtClean="0"/>
              <a:t> to O</a:t>
            </a:r>
            <a:r>
              <a:rPr lang="en-US" sz="2000" dirty="0" smtClean="0"/>
              <a:t>2</a:t>
            </a:r>
            <a:r>
              <a:rPr lang="en-US" dirty="0" smtClean="0"/>
              <a:t>- </a:t>
            </a:r>
          </a:p>
          <a:p>
            <a:r>
              <a:rPr lang="en-US" dirty="0" smtClean="0"/>
              <a:t>Remains colorless in CGD (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NADPH oxidase)</a:t>
            </a:r>
          </a:p>
          <a:p>
            <a:r>
              <a:rPr lang="en-US" dirty="0"/>
              <a:t>NBT test is normal </a:t>
            </a:r>
            <a:r>
              <a:rPr lang="en-US" dirty="0" smtClean="0"/>
              <a:t>in Myeloperoxidase </a:t>
            </a:r>
            <a:r>
              <a:rPr lang="en-US" smtClean="0"/>
              <a:t>deficiency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28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0488" tIns="44450" rIns="90488" bIns="44450" rtlCol="1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Acute Inflammation</a:t>
            </a:r>
            <a:br>
              <a:rPr lang="en-US" dirty="0"/>
            </a:br>
            <a:r>
              <a:rPr lang="en-US" sz="2400" b="1" i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CELLULAR </a:t>
            </a:r>
            <a:r>
              <a:rPr lang="en-US" sz="24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EVENTS:</a:t>
            </a:r>
            <a:endParaRPr lang="en-US" b="1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idx="1"/>
          </p:nvPr>
        </p:nvSpPr>
        <p:spPr/>
        <p:txBody>
          <a:bodyPr lIns="90488" tIns="44450" rIns="90488" bIns="44450" rtlCol="1">
            <a:normAutofit fontScale="925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Clr>
                <a:srgbClr val="FF3300"/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 critical function of inflammation is to deliver leukocytes to the site 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injury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rgbClr val="FF3300"/>
              </a:buClr>
              <a:buFont typeface="Wingdings" pitchFamily="2" charset="2"/>
              <a:buChar char="§"/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rgbClr val="FF3300"/>
              </a:buClr>
              <a:buFont typeface="Arial" panose="020B0604020202020204" pitchFamily="34" charset="0"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and to activate the leukocytes to perform their normal functions in host defense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rgbClr val="FF3300"/>
              </a:buClr>
              <a:buFont typeface="Arial" panose="020B0604020202020204" pitchFamily="34" charset="0"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rgbClr val="FF3300"/>
              </a:buClr>
              <a:buFont typeface="Arial" panose="020B0604020202020204" pitchFamily="34" charset="0"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F222D9"/>
                </a:solidFill>
                <a:latin typeface="Arial" pitchFamily="34" charset="0"/>
                <a:cs typeface="Arial" pitchFamily="34" charset="0"/>
              </a:rPr>
              <a:t>WHAT ARE THESE FUNCTION?</a:t>
            </a:r>
            <a:endParaRPr lang="en-US" sz="2400" dirty="0">
              <a:solidFill>
                <a:srgbClr val="F222D9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rgbClr val="FF3300"/>
              </a:buClr>
              <a:buFont typeface="Wingdings" pitchFamily="2" charset="2"/>
              <a:buChar char="§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Leukocytes ingest offending agents, kill bacteria and other microbes, and get rid of necrotic tissue and foreign substances.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rgbClr val="FF3300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They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may induce tissue damage and prolong inflammation, since the leukocyte products that destroy microbes and necrotic tissues can also injure normal host tissues. </a:t>
            </a:r>
            <a:endParaRPr lang="en-US" sz="2400" dirty="0">
              <a:latin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2500" y="2051050"/>
            <a:ext cx="3530600" cy="3698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LEUKOCYTE EXTRAVASATION</a:t>
            </a:r>
            <a:endParaRPr lang="ar-SA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3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73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73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3600" i="1" smtClean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Defects in Leukocyte Function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 i="1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Acquired</a:t>
            </a:r>
            <a:endParaRPr lang="en-US" sz="2800" smtClean="0">
              <a:solidFill>
                <a:srgbClr val="FFC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Thermal injury, diabetes, malignancy, sepsis, immunodeficiencies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Chemotaxis</a:t>
            </a:r>
            <a:endParaRPr lang="en-US" sz="2400" smtClean="0">
              <a:solidFill>
                <a:schemeClr val="tx2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Hemodialysis, diabetes mellitus</a:t>
            </a:r>
            <a:endParaRPr lang="en-US" sz="28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Adhesion</a:t>
            </a:r>
            <a:endParaRPr lang="en-US" sz="2400" smtClean="0">
              <a:solidFill>
                <a:schemeClr val="tx2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Leukemia, anemia, sepsis, diabetes, neonates, malnutrition</a:t>
            </a:r>
            <a:endParaRPr lang="en-US" sz="280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Phagocytosis and microbicidal activity</a:t>
            </a:r>
            <a:endParaRPr lang="en-US" sz="2400" smtClean="0">
              <a:solidFill>
                <a:schemeClr val="tx2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90000"/>
              </a:lnSpc>
            </a:pPr>
            <a:endParaRPr lang="en-US" sz="2800" smtClean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800" smtClean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i="1" dirty="0" smtClean="0"/>
              <a:t>TAKE HOME MESSAGES: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/>
          </a:bodyPr>
          <a:lstStyle/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Several steps are involved in </a:t>
            </a:r>
            <a:r>
              <a:rPr lang="en-US" dirty="0" err="1" smtClean="0"/>
              <a:t>extravasation</a:t>
            </a:r>
            <a:r>
              <a:rPr lang="en-US" dirty="0" smtClean="0"/>
              <a:t> of leukocytes from the blood to the tissues.</a:t>
            </a:r>
          </a:p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/>
              <a:t>Phagocytosis</a:t>
            </a:r>
            <a:r>
              <a:rPr lang="en-US" dirty="0" smtClean="0"/>
              <a:t> is important step to get rid of necrotic material and bacteria.</a:t>
            </a:r>
          </a:p>
          <a:p>
            <a:pPr marL="65151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Various defects in leukocyte function are present. These could be genetic defects or acquired.</a:t>
            </a:r>
          </a:p>
          <a:p>
            <a:pPr marL="651510" indent="-51435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7772400" cy="685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Recruitment of leukocytes</a:t>
            </a:r>
          </a:p>
        </p:txBody>
      </p:sp>
      <p:sp>
        <p:nvSpPr>
          <p:cNvPr id="38809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628775"/>
            <a:ext cx="7772400" cy="4521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 multistep process involving attachment of circulating leukocytes to endothelial cells and their migration through the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endothelium </a:t>
            </a:r>
            <a:r>
              <a:rPr lang="en-US" sz="2400" b="1" i="1" dirty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400" b="1" i="1" dirty="0" err="1" smtClean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extravasation</a:t>
            </a:r>
            <a:r>
              <a:rPr lang="en-US" sz="2400" b="1" i="1" dirty="0" smtClean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533400" indent="-533400" fontAlgn="auto">
              <a:spcAft>
                <a:spcPts val="0"/>
              </a:spcAft>
              <a:defRPr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3 steps: </a:t>
            </a:r>
            <a:endParaRPr lang="en-US" sz="28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In the lumen: 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Margination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  <a:p>
            <a:pPr marL="914400" lvl="1" indent="-457200" fontAlgn="auto"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rolling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adhesion to endothelium</a:t>
            </a:r>
          </a:p>
          <a:p>
            <a:pPr marL="914400" lvl="1" indent="-457200" fontAlgn="auto">
              <a:spcAft>
                <a:spcPts val="0"/>
              </a:spcAft>
              <a:buFontTx/>
              <a:buNone/>
              <a:defRPr/>
            </a:pPr>
            <a:r>
              <a:rPr lang="en-US" sz="1600" dirty="0" smtClean="0">
                <a:solidFill>
                  <a:srgbClr val="CCFF99"/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Vascular endothelium normally does not bind circulating cells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Transmigration across the endothelium (also called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diapedesis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Migration in interstitial tissues toward a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chemotactic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stimulus</a:t>
            </a:r>
            <a:r>
              <a:rPr lang="en-US" sz="2000" dirty="0" smtClean="0"/>
              <a:t>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8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88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88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8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88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8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88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0030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25"/>
            <a:ext cx="9144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642938" y="500063"/>
            <a:ext cx="8040687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sz="4400">
                <a:solidFill>
                  <a:schemeClr val="tx2"/>
                </a:solidFill>
              </a:rPr>
              <a:t>Acute Inflammation</a:t>
            </a:r>
            <a:br>
              <a:rPr lang="en-US" sz="4400">
                <a:solidFill>
                  <a:schemeClr val="tx2"/>
                </a:solidFill>
              </a:rPr>
            </a:br>
            <a:r>
              <a:rPr lang="en-US" b="1" i="1">
                <a:latin typeface="Arial" panose="020B0604020202020204" pitchFamily="34" charset="0"/>
              </a:rPr>
              <a:t>CELLULAR EVENTS: </a:t>
            </a:r>
            <a:br>
              <a:rPr lang="en-US" b="1" i="1">
                <a:latin typeface="Arial" panose="020B0604020202020204" pitchFamily="34" charset="0"/>
              </a:rPr>
            </a:br>
            <a:r>
              <a:rPr lang="en-US" b="1" i="1">
                <a:latin typeface="Arial" panose="020B0604020202020204" pitchFamily="34" charset="0"/>
              </a:rPr>
              <a:t>LEUKOCYTE EXTRAVASATION AND PHAGOCYTOSIS</a:t>
            </a: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5486400" y="4191000"/>
            <a:ext cx="2133600" cy="3667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en-US">
                <a:latin typeface="Arial" panose="020B0604020202020204" pitchFamily="34" charset="0"/>
              </a:rPr>
              <a:t>Margination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Inflammation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688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7"/>
          <p:cNvSpPr txBox="1">
            <a:spLocks noChangeArrowheads="1"/>
          </p:cNvSpPr>
          <p:nvPr/>
        </p:nvSpPr>
        <p:spPr bwMode="auto">
          <a:xfrm>
            <a:off x="5500688" y="214313"/>
            <a:ext cx="300513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</a:rPr>
              <a:t>Leukocytes Rolling </a:t>
            </a:r>
          </a:p>
          <a:p>
            <a:pPr algn="l" rtl="0"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</a:rPr>
              <a:t>Within a Venule</a:t>
            </a:r>
          </a:p>
        </p:txBody>
      </p:sp>
      <p:pic>
        <p:nvPicPr>
          <p:cNvPr id="8196" name="Picture 4" descr="polys_marginat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238" y="3502025"/>
            <a:ext cx="4957762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0" y="3933825"/>
            <a:ext cx="4067175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sz="2800" b="1">
                <a:solidFill>
                  <a:srgbClr val="F775E8"/>
                </a:solidFill>
                <a:latin typeface="Arial" panose="020B0604020202020204" pitchFamily="34" charset="0"/>
              </a:rPr>
              <a:t>Margination</a:t>
            </a:r>
          </a:p>
          <a:p>
            <a:pPr algn="ctr">
              <a:spcBef>
                <a:spcPct val="20000"/>
              </a:spcBef>
            </a:pPr>
            <a:r>
              <a:rPr lang="en-US" sz="2000">
                <a:latin typeface="Arial" panose="020B0604020202020204" pitchFamily="34" charset="0"/>
              </a:rPr>
              <a:t>because blood flow slows early in inflammation (stasis), the endothelium can be lined by white cells</a:t>
            </a:r>
          </a:p>
          <a:p>
            <a:pPr algn="ctr">
              <a:spcBef>
                <a:spcPct val="20000"/>
              </a:spcBef>
            </a:pPr>
            <a:r>
              <a:rPr lang="en-US" sz="2000">
                <a:latin typeface="Arial" panose="020B0604020202020204" pitchFamily="34" charset="0"/>
              </a:rPr>
              <a:t> (pavementation)</a:t>
            </a:r>
            <a:endParaRPr lang="en-US" sz="2000" b="1">
              <a:latin typeface="Arial" panose="020B0604020202020204" pitchFamily="34" charset="0"/>
            </a:endParaRPr>
          </a:p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neutrophil ev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400"/>
            <a:ext cx="8686800" cy="599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778" y="5961474"/>
            <a:ext cx="892971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Resident tissue macrophages, mast cells, and endothelial cells respond to injury by secreting the cytokines TNF, IL-1, and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chemokines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</TotalTime>
  <Words>1661</Words>
  <Application>Microsoft Office PowerPoint</Application>
  <PresentationFormat>On-screen Show (4:3)</PresentationFormat>
  <Paragraphs>238</Paragraphs>
  <Slides>41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Arial Unicode MS</vt:lpstr>
      <vt:lpstr>Arial</vt:lpstr>
      <vt:lpstr>Arial Rounded MT Bold</vt:lpstr>
      <vt:lpstr>Calibri</vt:lpstr>
      <vt:lpstr>Century Gothic</vt:lpstr>
      <vt:lpstr>Courier New</vt:lpstr>
      <vt:lpstr>Tahoma</vt:lpstr>
      <vt:lpstr>Times New Roman</vt:lpstr>
      <vt:lpstr>Wingdings</vt:lpstr>
      <vt:lpstr>Office Theme</vt:lpstr>
      <vt:lpstr>PowerPoint Presentation</vt:lpstr>
      <vt:lpstr>Objectives</vt:lpstr>
      <vt:lpstr>Reference book and the relevant page numbers..</vt:lpstr>
      <vt:lpstr>Acute Inflammation CELLULAR EVENTS:</vt:lpstr>
      <vt:lpstr>Recruitment of leukocytes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Adhesion Molecules and Receptors</vt:lpstr>
      <vt:lpstr>PowerPoint Presentation</vt:lpstr>
      <vt:lpstr>PowerPoint Presentation</vt:lpstr>
      <vt:lpstr>PowerPoint Presentation</vt:lpstr>
      <vt:lpstr>Leukocyte Adhesion Deficiency </vt:lpstr>
      <vt:lpstr>PowerPoint Presentation</vt:lpstr>
      <vt:lpstr>PowerPoint Presentation</vt:lpstr>
      <vt:lpstr>Leukocyte Adhesion and Transmigration</vt:lpstr>
      <vt:lpstr>PowerPoint Presentation</vt:lpstr>
      <vt:lpstr>PowerPoint Presentation</vt:lpstr>
      <vt:lpstr>PowerPoint Presentation</vt:lpstr>
      <vt:lpstr>Chemotaxis</vt:lpstr>
      <vt:lpstr>Chemotaxis  Chemoattractants </vt:lpstr>
      <vt:lpstr>PowerPoint Presentation</vt:lpstr>
      <vt:lpstr>PowerPoint Presentation</vt:lpstr>
      <vt:lpstr>PowerPoint Presentation</vt:lpstr>
      <vt:lpstr>Phagocytosis</vt:lpstr>
      <vt:lpstr>Leukocyte activation  (1) Recognition and Attachment   (Opsonization)</vt:lpstr>
      <vt:lpstr>PowerPoint Presentation</vt:lpstr>
      <vt:lpstr>Phagocytosis  2. Engulfment</vt:lpstr>
      <vt:lpstr>Defect in phagolysosome formation</vt:lpstr>
      <vt:lpstr>PowerPoint Presentation</vt:lpstr>
      <vt:lpstr>Phagocytosis Killing and Degradation </vt:lpstr>
      <vt:lpstr>Oxygen-Dependent Mechanisms</vt:lpstr>
      <vt:lpstr>PowerPoint Presentation</vt:lpstr>
      <vt:lpstr>Summary of Phagocytosis</vt:lpstr>
      <vt:lpstr>Defects in Leukocyte Function</vt:lpstr>
      <vt:lpstr>Defects in Leukocyte Function </vt:lpstr>
      <vt:lpstr>Chronic Granulomatous Disease (CGD)</vt:lpstr>
      <vt:lpstr>Defects in Leukocyte Function</vt:lpstr>
      <vt:lpstr>TAKE HOME MESSAGES: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Dr.Maha</dc:creator>
  <cp:lastModifiedBy>Maha Mohmad Arafah</cp:lastModifiedBy>
  <cp:revision>29</cp:revision>
  <dcterms:created xsi:type="dcterms:W3CDTF">2013-10-01T20:54:24Z</dcterms:created>
  <dcterms:modified xsi:type="dcterms:W3CDTF">2014-10-19T06:58:56Z</dcterms:modified>
</cp:coreProperties>
</file>