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8" r:id="rId14"/>
    <p:sldId id="305" r:id="rId15"/>
    <p:sldId id="269" r:id="rId16"/>
    <p:sldId id="270" r:id="rId17"/>
    <p:sldId id="271" r:id="rId18"/>
    <p:sldId id="30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10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09.bin"/><Relationship Id="rId3" Type="http://schemas.microsoft.com/office/2006/relationships/legacyDiagramText" Target="legacyDiagramText104.bin"/><Relationship Id="rId7" Type="http://schemas.microsoft.com/office/2006/relationships/legacyDiagramText" Target="legacyDiagramText108.bin"/><Relationship Id="rId12" Type="http://schemas.microsoft.com/office/2006/relationships/legacyDiagramText" Target="legacyDiagramText113.bin"/><Relationship Id="rId2" Type="http://schemas.microsoft.com/office/2006/relationships/legacyDiagramText" Target="legacyDiagramText103.bin"/><Relationship Id="rId1" Type="http://schemas.microsoft.com/office/2006/relationships/legacyDiagramText" Target="legacyDiagramText102.bin"/><Relationship Id="rId6" Type="http://schemas.microsoft.com/office/2006/relationships/legacyDiagramText" Target="legacyDiagramText107.bin"/><Relationship Id="rId11" Type="http://schemas.microsoft.com/office/2006/relationships/legacyDiagramText" Target="legacyDiagramText112.bin"/><Relationship Id="rId5" Type="http://schemas.microsoft.com/office/2006/relationships/legacyDiagramText" Target="legacyDiagramText106.bin"/><Relationship Id="rId10" Type="http://schemas.microsoft.com/office/2006/relationships/legacyDiagramText" Target="legacyDiagramText111.bin"/><Relationship Id="rId4" Type="http://schemas.microsoft.com/office/2006/relationships/legacyDiagramText" Target="legacyDiagramText105.bin"/><Relationship Id="rId9" Type="http://schemas.microsoft.com/office/2006/relationships/legacyDiagramText" Target="legacyDiagramText110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6.bin"/><Relationship Id="rId2" Type="http://schemas.microsoft.com/office/2006/relationships/legacyDiagramText" Target="legacyDiagramText115.bin"/><Relationship Id="rId1" Type="http://schemas.microsoft.com/office/2006/relationships/legacyDiagramText" Target="legacyDiagramText114.bin"/><Relationship Id="rId5" Type="http://schemas.microsoft.com/office/2006/relationships/legacyDiagramText" Target="legacyDiagramText118.bin"/><Relationship Id="rId4" Type="http://schemas.microsoft.com/office/2006/relationships/legacyDiagramText" Target="legacyDiagramText117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5.bin"/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12" Type="http://schemas.microsoft.com/office/2006/relationships/legacyDiagramText" Target="legacyDiagramText29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11" Type="http://schemas.microsoft.com/office/2006/relationships/legacyDiagramText" Target="legacyDiagramText28.bin"/><Relationship Id="rId5" Type="http://schemas.microsoft.com/office/2006/relationships/legacyDiagramText" Target="legacyDiagramText22.bin"/><Relationship Id="rId10" Type="http://schemas.microsoft.com/office/2006/relationships/legacyDiagramText" Target="legacyDiagramText27.bin"/><Relationship Id="rId4" Type="http://schemas.microsoft.com/office/2006/relationships/legacyDiagramText" Target="legacyDiagramText21.bin"/><Relationship Id="rId9" Type="http://schemas.microsoft.com/office/2006/relationships/legacyDiagramText" Target="legacyDiagramText26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7.bin"/><Relationship Id="rId3" Type="http://schemas.microsoft.com/office/2006/relationships/legacyDiagramText" Target="legacyDiagramText32.bin"/><Relationship Id="rId7" Type="http://schemas.microsoft.com/office/2006/relationships/legacyDiagramText" Target="legacyDiagramText36.bin"/><Relationship Id="rId12" Type="http://schemas.microsoft.com/office/2006/relationships/legacyDiagramText" Target="legacyDiagramText41.bin"/><Relationship Id="rId2" Type="http://schemas.microsoft.com/office/2006/relationships/legacyDiagramText" Target="legacyDiagramText31.bin"/><Relationship Id="rId1" Type="http://schemas.microsoft.com/office/2006/relationships/legacyDiagramText" Target="legacyDiagramText30.bin"/><Relationship Id="rId6" Type="http://schemas.microsoft.com/office/2006/relationships/legacyDiagramText" Target="legacyDiagramText35.bin"/><Relationship Id="rId11" Type="http://schemas.microsoft.com/office/2006/relationships/legacyDiagramText" Target="legacyDiagramText40.bin"/><Relationship Id="rId5" Type="http://schemas.microsoft.com/office/2006/relationships/legacyDiagramText" Target="legacyDiagramText34.bin"/><Relationship Id="rId10" Type="http://schemas.microsoft.com/office/2006/relationships/legacyDiagramText" Target="legacyDiagramText39.bin"/><Relationship Id="rId4" Type="http://schemas.microsoft.com/office/2006/relationships/legacyDiagramText" Target="legacyDiagramText33.bin"/><Relationship Id="rId9" Type="http://schemas.microsoft.com/office/2006/relationships/legacyDiagramText" Target="legacyDiagramText38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9.bin"/><Relationship Id="rId3" Type="http://schemas.microsoft.com/office/2006/relationships/legacyDiagramText" Target="legacyDiagramText44.bin"/><Relationship Id="rId7" Type="http://schemas.microsoft.com/office/2006/relationships/legacyDiagramText" Target="legacyDiagramText48.bin"/><Relationship Id="rId12" Type="http://schemas.microsoft.com/office/2006/relationships/legacyDiagramText" Target="legacyDiagramText53.bin"/><Relationship Id="rId2" Type="http://schemas.microsoft.com/office/2006/relationships/legacyDiagramText" Target="legacyDiagramText43.bin"/><Relationship Id="rId1" Type="http://schemas.microsoft.com/office/2006/relationships/legacyDiagramText" Target="legacyDiagramText42.bin"/><Relationship Id="rId6" Type="http://schemas.microsoft.com/office/2006/relationships/legacyDiagramText" Target="legacyDiagramText47.bin"/><Relationship Id="rId11" Type="http://schemas.microsoft.com/office/2006/relationships/legacyDiagramText" Target="legacyDiagramText52.bin"/><Relationship Id="rId5" Type="http://schemas.microsoft.com/office/2006/relationships/legacyDiagramText" Target="legacyDiagramText46.bin"/><Relationship Id="rId10" Type="http://schemas.microsoft.com/office/2006/relationships/legacyDiagramText" Target="legacyDiagramText51.bin"/><Relationship Id="rId4" Type="http://schemas.microsoft.com/office/2006/relationships/legacyDiagramText" Target="legacyDiagramText45.bin"/><Relationship Id="rId9" Type="http://schemas.microsoft.com/office/2006/relationships/legacyDiagramText" Target="legacyDiagramText50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1.bin"/><Relationship Id="rId3" Type="http://schemas.microsoft.com/office/2006/relationships/legacyDiagramText" Target="legacyDiagramText56.bin"/><Relationship Id="rId7" Type="http://schemas.microsoft.com/office/2006/relationships/legacyDiagramText" Target="legacyDiagramText60.bin"/><Relationship Id="rId12" Type="http://schemas.microsoft.com/office/2006/relationships/legacyDiagramText" Target="legacyDiagramText65.bin"/><Relationship Id="rId2" Type="http://schemas.microsoft.com/office/2006/relationships/legacyDiagramText" Target="legacyDiagramText55.bin"/><Relationship Id="rId1" Type="http://schemas.microsoft.com/office/2006/relationships/legacyDiagramText" Target="legacyDiagramText54.bin"/><Relationship Id="rId6" Type="http://schemas.microsoft.com/office/2006/relationships/legacyDiagramText" Target="legacyDiagramText59.bin"/><Relationship Id="rId11" Type="http://schemas.microsoft.com/office/2006/relationships/legacyDiagramText" Target="legacyDiagramText64.bin"/><Relationship Id="rId5" Type="http://schemas.microsoft.com/office/2006/relationships/legacyDiagramText" Target="legacyDiagramText58.bin"/><Relationship Id="rId10" Type="http://schemas.microsoft.com/office/2006/relationships/legacyDiagramText" Target="legacyDiagramText63.bin"/><Relationship Id="rId4" Type="http://schemas.microsoft.com/office/2006/relationships/legacyDiagramText" Target="legacyDiagramText57.bin"/><Relationship Id="rId9" Type="http://schemas.microsoft.com/office/2006/relationships/legacyDiagramText" Target="legacyDiagramText62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3.bin"/><Relationship Id="rId3" Type="http://schemas.microsoft.com/office/2006/relationships/legacyDiagramText" Target="legacyDiagramText68.bin"/><Relationship Id="rId7" Type="http://schemas.microsoft.com/office/2006/relationships/legacyDiagramText" Target="legacyDiagramText72.bin"/><Relationship Id="rId12" Type="http://schemas.microsoft.com/office/2006/relationships/legacyDiagramText" Target="legacyDiagramText77.bin"/><Relationship Id="rId2" Type="http://schemas.microsoft.com/office/2006/relationships/legacyDiagramText" Target="legacyDiagramText67.bin"/><Relationship Id="rId1" Type="http://schemas.microsoft.com/office/2006/relationships/legacyDiagramText" Target="legacyDiagramText66.bin"/><Relationship Id="rId6" Type="http://schemas.microsoft.com/office/2006/relationships/legacyDiagramText" Target="legacyDiagramText71.bin"/><Relationship Id="rId11" Type="http://schemas.microsoft.com/office/2006/relationships/legacyDiagramText" Target="legacyDiagramText76.bin"/><Relationship Id="rId5" Type="http://schemas.microsoft.com/office/2006/relationships/legacyDiagramText" Target="legacyDiagramText70.bin"/><Relationship Id="rId10" Type="http://schemas.microsoft.com/office/2006/relationships/legacyDiagramText" Target="legacyDiagramText75.bin"/><Relationship Id="rId4" Type="http://schemas.microsoft.com/office/2006/relationships/legacyDiagramText" Target="legacyDiagramText69.bin"/><Relationship Id="rId9" Type="http://schemas.microsoft.com/office/2006/relationships/legacyDiagramText" Target="legacyDiagramText74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5.bin"/><Relationship Id="rId3" Type="http://schemas.microsoft.com/office/2006/relationships/legacyDiagramText" Target="legacyDiagramText80.bin"/><Relationship Id="rId7" Type="http://schemas.microsoft.com/office/2006/relationships/legacyDiagramText" Target="legacyDiagramText84.bin"/><Relationship Id="rId12" Type="http://schemas.microsoft.com/office/2006/relationships/legacyDiagramText" Target="legacyDiagramText89.bin"/><Relationship Id="rId2" Type="http://schemas.microsoft.com/office/2006/relationships/legacyDiagramText" Target="legacyDiagramText79.bin"/><Relationship Id="rId1" Type="http://schemas.microsoft.com/office/2006/relationships/legacyDiagramText" Target="legacyDiagramText78.bin"/><Relationship Id="rId6" Type="http://schemas.microsoft.com/office/2006/relationships/legacyDiagramText" Target="legacyDiagramText83.bin"/><Relationship Id="rId11" Type="http://schemas.microsoft.com/office/2006/relationships/legacyDiagramText" Target="legacyDiagramText88.bin"/><Relationship Id="rId5" Type="http://schemas.microsoft.com/office/2006/relationships/legacyDiagramText" Target="legacyDiagramText82.bin"/><Relationship Id="rId10" Type="http://schemas.microsoft.com/office/2006/relationships/legacyDiagramText" Target="legacyDiagramText87.bin"/><Relationship Id="rId4" Type="http://schemas.microsoft.com/office/2006/relationships/legacyDiagramText" Target="legacyDiagramText81.bin"/><Relationship Id="rId9" Type="http://schemas.microsoft.com/office/2006/relationships/legacyDiagramText" Target="legacyDiagramText86.bin"/></Relationships>
</file>

<file path=ppt/drawings/_rels/vmlDrawing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97.bin"/><Relationship Id="rId3" Type="http://schemas.microsoft.com/office/2006/relationships/legacyDiagramText" Target="legacyDiagramText92.bin"/><Relationship Id="rId7" Type="http://schemas.microsoft.com/office/2006/relationships/legacyDiagramText" Target="legacyDiagramText96.bin"/><Relationship Id="rId12" Type="http://schemas.microsoft.com/office/2006/relationships/legacyDiagramText" Target="legacyDiagramText101.bin"/><Relationship Id="rId2" Type="http://schemas.microsoft.com/office/2006/relationships/legacyDiagramText" Target="legacyDiagramText91.bin"/><Relationship Id="rId1" Type="http://schemas.microsoft.com/office/2006/relationships/legacyDiagramText" Target="legacyDiagramText90.bin"/><Relationship Id="rId6" Type="http://schemas.microsoft.com/office/2006/relationships/legacyDiagramText" Target="legacyDiagramText95.bin"/><Relationship Id="rId11" Type="http://schemas.microsoft.com/office/2006/relationships/legacyDiagramText" Target="legacyDiagramText100.bin"/><Relationship Id="rId5" Type="http://schemas.microsoft.com/office/2006/relationships/legacyDiagramText" Target="legacyDiagramText94.bin"/><Relationship Id="rId10" Type="http://schemas.microsoft.com/office/2006/relationships/legacyDiagramText" Target="legacyDiagramText99.bin"/><Relationship Id="rId4" Type="http://schemas.microsoft.com/office/2006/relationships/legacyDiagramText" Target="legacyDiagramText93.bin"/><Relationship Id="rId9" Type="http://schemas.microsoft.com/office/2006/relationships/legacyDiagramText" Target="legacyDiagramText98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1E717-452B-463E-9C80-42C91A2E2B68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839512-1150-40D4-B2B9-FA1204BC6D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2DB0-AD16-4DB6-A9CC-E05315509D76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67ED-8329-44CE-8490-ECD98C1DD2F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945302"/>
            <a:ext cx="7848872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3</a:t>
            </a:r>
          </a:p>
          <a:p>
            <a:pPr algn="ctr"/>
            <a:r>
              <a:rPr lang="en-US" sz="2800" dirty="0" smtClean="0"/>
              <a:t>Chemical Mediators in Inflammation and</a:t>
            </a:r>
          </a:p>
          <a:p>
            <a:pPr algn="ctr"/>
            <a:r>
              <a:rPr lang="en-US" sz="2800" dirty="0" smtClean="0"/>
              <a:t>Patterns of Acute Inflammation</a:t>
            </a:r>
            <a:endParaRPr lang="en-US" sz="2800" b="1" dirty="0" smtClean="0"/>
          </a:p>
          <a:p>
            <a:pPr algn="ctr"/>
            <a:r>
              <a:rPr lang="en-US" sz="2000" b="1" dirty="0" smtClean="0"/>
              <a:t>Foundation block: pathology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80761" y="5013176"/>
            <a:ext cx="6527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47864" y="4077072"/>
            <a:ext cx="25922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Arafah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196752"/>
            <a:ext cx="33401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0"/>
            <a:ext cx="6444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r>
              <a:rPr lang="en-US" sz="2800" dirty="0" smtClean="0">
                <a:latin typeface="Arial" charset="0"/>
              </a:rPr>
              <a:t> marked by the outpouring of a thin fluid  </a:t>
            </a: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2627784" y="3789040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839200" cy="4708525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 err="1" smtClean="0">
                <a:latin typeface="Arial" charset="0"/>
                <a:cs typeface="Arial" charset="0"/>
              </a:rPr>
              <a:t>fibrinous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exudate</a:t>
            </a:r>
            <a:r>
              <a:rPr lang="en-US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dirty="0" err="1" smtClean="0">
                <a:latin typeface="Arial" charset="0"/>
                <a:cs typeface="Arial" charset="0"/>
              </a:rPr>
              <a:t>meninges</a:t>
            </a:r>
            <a:r>
              <a:rPr lang="en-US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dirty="0" err="1" smtClean="0">
                <a:latin typeface="Arial" charset="0"/>
              </a:rPr>
              <a:t>Fibrinous</a:t>
            </a:r>
            <a:r>
              <a:rPr lang="en-US" dirty="0" smtClean="0">
                <a:latin typeface="Arial" charset="0"/>
              </a:rPr>
              <a:t> exudates may be removed by </a:t>
            </a:r>
            <a:r>
              <a:rPr lang="en-US" dirty="0" err="1" smtClean="0">
                <a:latin typeface="Arial" charset="0"/>
              </a:rPr>
              <a:t>fibrinolysis</a:t>
            </a:r>
            <a:r>
              <a:rPr lang="en-US" dirty="0" smtClean="0">
                <a:latin typeface="Arial" charset="0"/>
              </a:rPr>
              <a:t>, if not: </a:t>
            </a:r>
            <a:r>
              <a:rPr lang="en-US" sz="2000" dirty="0" smtClean="0">
                <a:latin typeface="Arial" charset="0"/>
              </a:rPr>
              <a:t>it may stimulate the </a:t>
            </a:r>
            <a:r>
              <a:rPr lang="en-US" sz="2000" dirty="0" err="1" smtClean="0">
                <a:latin typeface="Arial" charset="0"/>
              </a:rPr>
              <a:t>ingrowth</a:t>
            </a:r>
            <a:r>
              <a:rPr lang="en-US" sz="2000" dirty="0" smtClean="0">
                <a:latin typeface="Arial" charset="0"/>
              </a:rPr>
              <a:t> of granulation tissue </a:t>
            </a:r>
            <a:r>
              <a:rPr lang="en-US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20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 b="10706"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 b="8090"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Catarrhal inflammation</a:t>
            </a:r>
            <a:r>
              <a:rPr lang="en-US" dirty="0" smtClean="0"/>
              <a:t>. 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affects mucosa-lined surfaces with the outpouring of </a:t>
            </a:r>
            <a:r>
              <a:rPr lang="en-US" b="1" dirty="0" smtClean="0"/>
              <a:t>watery mucus</a:t>
            </a:r>
            <a:endParaRPr lang="ar-SA" dirty="0"/>
          </a:p>
        </p:txBody>
      </p:sp>
      <p:pic>
        <p:nvPicPr>
          <p:cNvPr id="90114" name="Picture 2" descr="http://upload.wikimedia.org/wikipedia/commons/b/b1/Pharyng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88126"/>
            <a:ext cx="4857785" cy="396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05136"/>
            <a:ext cx="7939608" cy="2631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Suppurative</a:t>
            </a:r>
            <a:r>
              <a:rPr lang="en-US" b="1" dirty="0" smtClean="0"/>
              <a:t> abscess.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smtClean="0"/>
              <a:t>An enclosed collection of pus </a:t>
            </a:r>
            <a:r>
              <a:rPr lang="en-US" dirty="0" err="1" smtClean="0"/>
              <a:t>consisits</a:t>
            </a:r>
            <a:r>
              <a:rPr lang="en-US" dirty="0" smtClean="0"/>
              <a:t> of a mixture of </a:t>
            </a:r>
            <a:r>
              <a:rPr lang="en-US" dirty="0" err="1" smtClean="0"/>
              <a:t>neutrophils</a:t>
            </a:r>
            <a:r>
              <a:rPr lang="en-US" dirty="0" smtClean="0"/>
              <a:t> and necrotic debris.  </a:t>
            </a:r>
            <a:endParaRPr lang="ar-SA" dirty="0"/>
          </a:p>
        </p:txBody>
      </p:sp>
      <p:pic>
        <p:nvPicPr>
          <p:cNvPr id="35842" name="Picture 2" descr="https://encrypted-tbn2.gstatic.com/images?q=tbn:ANd9GcQRe9jhhHikbA25tpQAJ-VTgGw-Z14DLVWV5vbc9m0pj_smZ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smtClean="0">
                <a:latin typeface="Arial" charset="0"/>
              </a:rPr>
              <a:t>Abscesses : localized collections of purulent inflammatory tissue caused by suppuration buried in a tissue, an organ, or a confined space</a:t>
            </a:r>
            <a:r>
              <a:rPr lang="en-US" sz="3000" b="1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142" y="4414841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 b="8926"/>
          <a:stretch>
            <a:fillRect/>
          </a:stretch>
        </p:blipFill>
        <p:spPr bwMode="auto">
          <a:xfrm>
            <a:off x="285720" y="3143248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06" y="4000504"/>
            <a:ext cx="2073275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5572140"/>
            <a:ext cx="30797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Verdana" pitchFamily="34" charset="0"/>
              </a:rPr>
              <a:t>Fibrinopurulent</a:t>
            </a:r>
            <a:r>
              <a:rPr lang="en-US" dirty="0">
                <a:latin typeface="Verdana" pitchFamily="34" charset="0"/>
              </a:rPr>
              <a:t>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4" y="6000768"/>
            <a:ext cx="229235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6" y="6357958"/>
            <a:ext cx="1068388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44" y="5143512"/>
            <a:ext cx="1751013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0724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ULCERS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688566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Cellulitis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denotes a spreading acute inflammation through interstitial tissues.</a:t>
            </a:r>
            <a:endParaRPr lang="ar-SA" dirty="0"/>
          </a:p>
        </p:txBody>
      </p:sp>
      <p:pic>
        <p:nvPicPr>
          <p:cNvPr id="76802" name="Picture 2" descr="https://encrypted-tbn1.gstatic.com/images?q=tbn:ANd9GcSG3RFVtyuUHRuvrCGRxiCdS0myWZ_R6dcHqcXvAxFAHHmvnl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62250" cy="1657351"/>
          </a:xfrm>
          <a:prstGeom prst="rect">
            <a:avLst/>
          </a:prstGeom>
          <a:noFill/>
        </p:spPr>
      </p:pic>
      <p:pic>
        <p:nvPicPr>
          <p:cNvPr id="67586" name="Picture 2" descr="https://encrypted-tbn3.gstatic.com/images?q=tbn:ANd9GcTkgOqrbYNi5_P9Xh6exrP5yPAoemL0L1jU1Gnx-8Z2gja1K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71490"/>
            <a:ext cx="4176464" cy="270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List the most likely mediators of each of the steps of inflammation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Outcomes of acute inflammation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Different patterns of inflammation 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Chemical mediators</a:t>
            </a:r>
            <a:br>
              <a:rPr lang="en-US" sz="4000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sz="4000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principles for chemical </a:t>
            </a:r>
            <a:r>
              <a:rPr lang="en-US" sz="3600" b="1" dirty="0" smtClean="0">
                <a:solidFill>
                  <a:srgbClr val="FF0000"/>
                </a:solidFill>
              </a:rPr>
              <a:t>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</a:t>
            </a:r>
            <a:r>
              <a:rPr lang="en-US" sz="3000" dirty="0">
                <a:latin typeface="Arial" pitchFamily="34" charset="0"/>
              </a:rPr>
              <a:t>( these 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FF0000"/>
                </a:solidFill>
              </a:rPr>
              <a:t>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8214" cy="43731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92D050"/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428604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Vasoactive</a:t>
            </a:r>
            <a:r>
              <a:rPr lang="en-US" dirty="0" smtClean="0">
                <a:solidFill>
                  <a:srgbClr val="92D050"/>
                </a:solidFill>
              </a:rPr>
              <a:t> Amines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66374"/>
            <a:ext cx="6430597" cy="4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3264612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Leukocyte-derived histamine-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releasing proteins</a:t>
            </a:r>
          </a:p>
          <a:p>
            <a:pPr marL="495300" indent="-495300" algn="l">
              <a:buNone/>
            </a:pPr>
            <a:r>
              <a:rPr lang="en-US" sz="2000" dirty="0" err="1" smtClean="0">
                <a:cs typeface="Arial" charset="0"/>
              </a:rPr>
              <a:t>Neuropeptides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54" y="2000240"/>
            <a:ext cx="4786346" cy="2686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 rtl="0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143512"/>
            <a:ext cx="1712713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by:</a:t>
            </a:r>
          </a:p>
          <a:p>
            <a:pPr marL="495300" indent="-495300">
              <a:lnSpc>
                <a:spcPct val="90000"/>
              </a:lnSpc>
              <a:buSzPct val="75000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Serotonin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1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 b="2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381000" y="533400"/>
          <a:ext cx="8763000" cy="632460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rganization Chart 2"/>
          <p:cNvGraphicFramePr>
            <a:graphicFrameLocks/>
          </p:cNvGraphicFramePr>
          <p:nvPr>
            <p:ph type="dgm" idx="1"/>
          </p:nvPr>
        </p:nvGraphicFramePr>
        <p:xfrm>
          <a:off x="142844" y="214290"/>
          <a:ext cx="9001156" cy="6429396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5214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0"/>
            <a:ext cx="6067445" cy="6715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29787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357166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Chronic Inflammation:</a:t>
            </a:r>
            <a:r>
              <a:rPr lang="ar-SA" sz="320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(</a:t>
            </a:r>
            <a:r>
              <a:rPr lang="en-US" sz="3200" dirty="0" smtClean="0">
                <a:cs typeface="Arial" charset="0"/>
              </a:rPr>
              <a:t>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) &amp; </a:t>
            </a:r>
            <a:r>
              <a:rPr lang="en-US" sz="3200" dirty="0" smtClean="0">
                <a:cs typeface="Arial" charset="0"/>
              </a:rPr>
              <a:t>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85728"/>
          <a:ext cx="8429684" cy="6286544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28" y="1428736"/>
            <a:ext cx="7467600" cy="518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214290"/>
          <a:ext cx="8643998" cy="6357958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357298"/>
            <a:ext cx="6934200" cy="5500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95250"/>
            <a:ext cx="53911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14422"/>
            <a:ext cx="8229600" cy="56435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 marL="609600" indent="-609600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Acute inflammation may have one of the four outcomes</a:t>
            </a:r>
            <a:r>
              <a:rPr lang="en-US" dirty="0" smtClean="0">
                <a:solidFill>
                  <a:srgbClr val="FF9999"/>
                </a:solidFill>
                <a:latin typeface="Arial" charset="0"/>
                <a:cs typeface="Arial" charset="0"/>
              </a:rPr>
              <a:t>: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Complete resolution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Healing by connective tissue replacement (fibrosis)</a:t>
            </a:r>
            <a:endParaRPr lang="en-US" sz="2000" dirty="0" smtClean="0">
              <a:latin typeface="Arial" charset="0"/>
            </a:endParaRPr>
          </a:p>
          <a:p>
            <a:pPr marL="990600" lvl="1" indent="-533400"/>
            <a:r>
              <a:rPr lang="en-US" i="1" dirty="0" smtClean="0">
                <a:latin typeface="Arial" charset="0"/>
              </a:rPr>
              <a:t>Progression of the tissue response to chronic inflammation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dirty="0" smtClean="0">
                <a:latin typeface="Arial" charset="0"/>
              </a:rPr>
              <a:t>Abscess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14290"/>
          <a:ext cx="8786842" cy="6429396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28736"/>
            <a:ext cx="7867675" cy="471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 t="53156" r="16896"/>
          <a:stretch>
            <a:fillRect/>
          </a:stretch>
        </p:blipFill>
        <p:spPr bwMode="auto">
          <a:xfrm>
            <a:off x="1101410" y="3500414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Inetpub\ombroot\content\0721601871\graphics\fullsize\S01871-002-f015.jpg"/>
          <p:cNvPicPr>
            <a:picLocks noChangeAspect="1" noChangeArrowheads="1"/>
          </p:cNvPicPr>
          <p:nvPr/>
        </p:nvPicPr>
        <p:blipFill>
          <a:blip r:embed="rId2" cstate="print"/>
          <a:srcRect b="2823"/>
          <a:stretch>
            <a:fillRect/>
          </a:stretch>
        </p:blipFill>
        <p:spPr bwMode="auto">
          <a:xfrm>
            <a:off x="357160" y="500042"/>
            <a:ext cx="8786840" cy="617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0" y="4357694"/>
            <a:ext cx="1981200" cy="590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permeability, pain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08" y="5715016"/>
            <a:ext cx="207170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</a:t>
            </a:r>
            <a:r>
              <a:rPr lang="en-US" sz="1600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permeability, </a:t>
            </a:r>
            <a:r>
              <a:rPr lang="en-US" sz="1600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1600" i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5074" y="2643182"/>
            <a:ext cx="1285884" cy="1407036"/>
          </a:xfrm>
          <a:prstGeom prst="downArrow">
            <a:avLst>
              <a:gd name="adj1" fmla="val 100000"/>
              <a:gd name="adj2" fmla="val 4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enhanced leukocyte adhesion &amp; activation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6433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clotting systems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4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36" y="142852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</a:t>
            </a:r>
          </a:p>
          <a:p>
            <a:pPr algn="l"/>
            <a:r>
              <a:rPr lang="en-US" sz="2400" dirty="0" smtClean="0"/>
              <a:t>( </a:t>
            </a:r>
            <a:r>
              <a:rPr lang="en-US" sz="2400" dirty="0" err="1" smtClean="0"/>
              <a:t>anaphylatoxins</a:t>
            </a:r>
            <a:r>
              <a:rPr lang="en-US" sz="2400" dirty="0" smtClean="0"/>
              <a:t>) 		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15816" y="185243"/>
          <a:ext cx="6072198" cy="6556125"/>
        </p:xfrm>
        <a:graphic>
          <a:graphicData uri="http://schemas.openxmlformats.org/drawingml/2006/table">
            <a:tbl>
              <a:tblPr/>
              <a:tblGrid>
                <a:gridCol w="2960196"/>
                <a:gridCol w="3112002"/>
              </a:tblGrid>
              <a:tr h="91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6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6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77" descr="D:\SCContent\9781437717815\graphics\fullsize\S9781437717815-002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1105"/>
            <a:ext cx="8748464" cy="6626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836712"/>
            <a:ext cx="373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/>
              <a:t>Events in the resolution of </a:t>
            </a:r>
            <a:r>
              <a:rPr lang="en-US" sz="2000" dirty="0" smtClean="0"/>
              <a:t>inflammation</a:t>
            </a:r>
          </a:p>
          <a:p>
            <a:pPr marL="457200" indent="-457200" algn="l" rtl="0">
              <a:buFont typeface="Wingdings" pitchFamily="2" charset="2"/>
              <a:buChar char="§"/>
            </a:pPr>
            <a:r>
              <a:rPr lang="en-US" sz="2000" dirty="0" smtClean="0"/>
              <a:t>This involves neutralization, decay, or enzymatic degradation of the various chemical mediators; normalization of vascular permeability; and cessation of leukocyte emigration and apoptosis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000" dirty="0" smtClean="0"/>
              <a:t>The necrotic debris, edema fluid, and inflammatory cells are cleared by phagocytes and lymphatic drainage </a:t>
            </a:r>
            <a:endParaRPr lang="en-US" sz="2000" dirty="0"/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 b="3044"/>
          <a:stretch>
            <a:fillRect/>
          </a:stretch>
        </p:blipFill>
        <p:spPr bwMode="auto">
          <a:xfrm>
            <a:off x="3624263" y="123825"/>
            <a:ext cx="5257800" cy="658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SEROUS INFLAMMATION</a:t>
            </a:r>
          </a:p>
          <a:p>
            <a:r>
              <a:rPr lang="en-US" sz="3200" b="1" smtClean="0">
                <a:latin typeface="Arial" charset="0"/>
              </a:rPr>
              <a:t>FIBRINOUS INFLAMMATION</a:t>
            </a:r>
          </a:p>
          <a:p>
            <a:r>
              <a:rPr lang="en-US" sz="3200" b="1" smtClean="0">
                <a:latin typeface="Arial" charset="0"/>
              </a:rPr>
              <a:t>SUPPURATIVE OR PURULENT INFLAMMATION </a:t>
            </a:r>
          </a:p>
          <a:p>
            <a:r>
              <a:rPr lang="en-US" sz="3200" b="1" smtClean="0">
                <a:latin typeface="Arial" charset="0"/>
              </a:rPr>
              <a:t>ULCERS</a:t>
            </a: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2000" b="1" i="1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1501</Words>
  <Application>Microsoft Office PowerPoint</Application>
  <PresentationFormat>On-screen Show (4:3)</PresentationFormat>
  <Paragraphs>422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    Outcomes of acute inflammation  Different patterns of inflammation  Chemical mediators   </vt:lpstr>
      <vt:lpstr>Objectives</vt:lpstr>
      <vt:lpstr> Outcomes of Acute Inflammation </vt:lpstr>
      <vt:lpstr>Slide 5</vt:lpstr>
      <vt:lpstr>Slide 6</vt:lpstr>
      <vt:lpstr>Objectives</vt:lpstr>
      <vt:lpstr>Morphologic Patterns of Acute Inflammation </vt:lpstr>
      <vt:lpstr>Morphologic Patterns of Acute Inflammation </vt:lpstr>
      <vt:lpstr>Slide 10</vt:lpstr>
      <vt:lpstr> FIBRINOUS INFLAMMATION  </vt:lpstr>
      <vt:lpstr>Catarrhal inflammation.   </vt:lpstr>
      <vt:lpstr> SUPPURATIVE OR PURULENT INFLAMMATION</vt:lpstr>
      <vt:lpstr>Suppurative abscess.</vt:lpstr>
      <vt:lpstr>Morphologic Patterns of Acute Inflammation  SUPPURATIVE OR PURULENT INFLAMMATION</vt:lpstr>
      <vt:lpstr>Slide 16</vt:lpstr>
      <vt:lpstr>Fistula</vt:lpstr>
      <vt:lpstr>Cellulitis</vt:lpstr>
      <vt:lpstr>Objectives</vt:lpstr>
      <vt:lpstr>Slide 20</vt:lpstr>
      <vt:lpstr> General principles for chemical mediators</vt:lpstr>
      <vt:lpstr>General principles for chemical mediators</vt:lpstr>
      <vt:lpstr>Source of Chemical mediators</vt:lpstr>
      <vt:lpstr>Slide 24</vt:lpstr>
      <vt:lpstr>Slide 25</vt:lpstr>
      <vt:lpstr>Cell-Derived Mediators</vt:lpstr>
      <vt:lpstr>Vasoactive Amines Histamine &amp; Serotonin </vt:lpstr>
      <vt:lpstr>Histamine</vt:lpstr>
      <vt:lpstr>Serotonin (5-HT)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PLASMA PROTEASES</vt:lpstr>
      <vt:lpstr>Slide 43</vt:lpstr>
      <vt:lpstr>Slide 44</vt:lpstr>
      <vt:lpstr>Complement protein</vt:lpstr>
      <vt:lpstr>Objectives</vt:lpstr>
      <vt:lpstr>Slide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3</cp:revision>
  <dcterms:created xsi:type="dcterms:W3CDTF">2013-10-06T18:46:52Z</dcterms:created>
  <dcterms:modified xsi:type="dcterms:W3CDTF">2014-10-20T20:41:07Z</dcterms:modified>
</cp:coreProperties>
</file>