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legacyDocTextInfo.bin" ContentType="application/vnd.ms-office.legacyDocTextInf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304" r:id="rId13"/>
    <p:sldId id="268" r:id="rId14"/>
    <p:sldId id="305" r:id="rId15"/>
    <p:sldId id="269" r:id="rId16"/>
    <p:sldId id="270" r:id="rId17"/>
    <p:sldId id="271" r:id="rId18"/>
    <p:sldId id="306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102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10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09.bin"/><Relationship Id="rId3" Type="http://schemas.microsoft.com/office/2006/relationships/legacyDiagramText" Target="legacyDiagramText104.bin"/><Relationship Id="rId7" Type="http://schemas.microsoft.com/office/2006/relationships/legacyDiagramText" Target="legacyDiagramText108.bin"/><Relationship Id="rId12" Type="http://schemas.microsoft.com/office/2006/relationships/legacyDiagramText" Target="legacyDiagramText113.bin"/><Relationship Id="rId2" Type="http://schemas.microsoft.com/office/2006/relationships/legacyDiagramText" Target="legacyDiagramText103.bin"/><Relationship Id="rId1" Type="http://schemas.microsoft.com/office/2006/relationships/legacyDiagramText" Target="legacyDiagramText102.bin"/><Relationship Id="rId6" Type="http://schemas.microsoft.com/office/2006/relationships/legacyDiagramText" Target="legacyDiagramText107.bin"/><Relationship Id="rId11" Type="http://schemas.microsoft.com/office/2006/relationships/legacyDiagramText" Target="legacyDiagramText112.bin"/><Relationship Id="rId5" Type="http://schemas.microsoft.com/office/2006/relationships/legacyDiagramText" Target="legacyDiagramText106.bin"/><Relationship Id="rId10" Type="http://schemas.microsoft.com/office/2006/relationships/legacyDiagramText" Target="legacyDiagramText111.bin"/><Relationship Id="rId4" Type="http://schemas.microsoft.com/office/2006/relationships/legacyDiagramText" Target="legacyDiagramText105.bin"/><Relationship Id="rId9" Type="http://schemas.microsoft.com/office/2006/relationships/legacyDiagramText" Target="legacyDiagramText110.bin"/></Relationships>
</file>

<file path=ppt/drawings/_rels/vmlDrawing1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16.bin"/><Relationship Id="rId2" Type="http://schemas.microsoft.com/office/2006/relationships/legacyDiagramText" Target="legacyDiagramText115.bin"/><Relationship Id="rId1" Type="http://schemas.microsoft.com/office/2006/relationships/legacyDiagramText" Target="legacyDiagramText114.bin"/><Relationship Id="rId5" Type="http://schemas.microsoft.com/office/2006/relationships/legacyDiagramText" Target="legacyDiagramText118.bin"/><Relationship Id="rId4" Type="http://schemas.microsoft.com/office/2006/relationships/legacyDiagramText" Target="legacyDiagramText117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5.bin"/><Relationship Id="rId2" Type="http://schemas.microsoft.com/office/2006/relationships/legacyDiagramText" Target="legacyDiagramText14.bin"/><Relationship Id="rId1" Type="http://schemas.microsoft.com/office/2006/relationships/legacyDiagramText" Target="legacyDiagramText13.bin"/><Relationship Id="rId5" Type="http://schemas.microsoft.com/office/2006/relationships/legacyDiagramText" Target="legacyDiagramText17.bin"/><Relationship Id="rId4" Type="http://schemas.microsoft.com/office/2006/relationships/legacyDiagramText" Target="legacyDiagramText16.bin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25.bin"/><Relationship Id="rId3" Type="http://schemas.microsoft.com/office/2006/relationships/legacyDiagramText" Target="legacyDiagramText20.bin"/><Relationship Id="rId7" Type="http://schemas.microsoft.com/office/2006/relationships/legacyDiagramText" Target="legacyDiagramText24.bin"/><Relationship Id="rId12" Type="http://schemas.microsoft.com/office/2006/relationships/legacyDiagramText" Target="legacyDiagramText29.bin"/><Relationship Id="rId2" Type="http://schemas.microsoft.com/office/2006/relationships/legacyDiagramText" Target="legacyDiagramText19.bin"/><Relationship Id="rId1" Type="http://schemas.microsoft.com/office/2006/relationships/legacyDiagramText" Target="legacyDiagramText18.bin"/><Relationship Id="rId6" Type="http://schemas.microsoft.com/office/2006/relationships/legacyDiagramText" Target="legacyDiagramText23.bin"/><Relationship Id="rId11" Type="http://schemas.microsoft.com/office/2006/relationships/legacyDiagramText" Target="legacyDiagramText28.bin"/><Relationship Id="rId5" Type="http://schemas.microsoft.com/office/2006/relationships/legacyDiagramText" Target="legacyDiagramText22.bin"/><Relationship Id="rId10" Type="http://schemas.microsoft.com/office/2006/relationships/legacyDiagramText" Target="legacyDiagramText27.bin"/><Relationship Id="rId4" Type="http://schemas.microsoft.com/office/2006/relationships/legacyDiagramText" Target="legacyDiagramText21.bin"/><Relationship Id="rId9" Type="http://schemas.microsoft.com/office/2006/relationships/legacyDiagramText" Target="legacyDiagramText26.bin"/></Relationships>
</file>

<file path=ppt/drawings/_rels/vmlDrawing4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37.bin"/><Relationship Id="rId3" Type="http://schemas.microsoft.com/office/2006/relationships/legacyDiagramText" Target="legacyDiagramText32.bin"/><Relationship Id="rId7" Type="http://schemas.microsoft.com/office/2006/relationships/legacyDiagramText" Target="legacyDiagramText36.bin"/><Relationship Id="rId12" Type="http://schemas.microsoft.com/office/2006/relationships/legacyDiagramText" Target="legacyDiagramText41.bin"/><Relationship Id="rId2" Type="http://schemas.microsoft.com/office/2006/relationships/legacyDiagramText" Target="legacyDiagramText31.bin"/><Relationship Id="rId1" Type="http://schemas.microsoft.com/office/2006/relationships/legacyDiagramText" Target="legacyDiagramText30.bin"/><Relationship Id="rId6" Type="http://schemas.microsoft.com/office/2006/relationships/legacyDiagramText" Target="legacyDiagramText35.bin"/><Relationship Id="rId11" Type="http://schemas.microsoft.com/office/2006/relationships/legacyDiagramText" Target="legacyDiagramText40.bin"/><Relationship Id="rId5" Type="http://schemas.microsoft.com/office/2006/relationships/legacyDiagramText" Target="legacyDiagramText34.bin"/><Relationship Id="rId10" Type="http://schemas.microsoft.com/office/2006/relationships/legacyDiagramText" Target="legacyDiagramText39.bin"/><Relationship Id="rId4" Type="http://schemas.microsoft.com/office/2006/relationships/legacyDiagramText" Target="legacyDiagramText33.bin"/><Relationship Id="rId9" Type="http://schemas.microsoft.com/office/2006/relationships/legacyDiagramText" Target="legacyDiagramText38.bin"/></Relationships>
</file>

<file path=ppt/drawings/_rels/vmlDrawing5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49.bin"/><Relationship Id="rId3" Type="http://schemas.microsoft.com/office/2006/relationships/legacyDiagramText" Target="legacyDiagramText44.bin"/><Relationship Id="rId7" Type="http://schemas.microsoft.com/office/2006/relationships/legacyDiagramText" Target="legacyDiagramText48.bin"/><Relationship Id="rId12" Type="http://schemas.microsoft.com/office/2006/relationships/legacyDiagramText" Target="legacyDiagramText53.bin"/><Relationship Id="rId2" Type="http://schemas.microsoft.com/office/2006/relationships/legacyDiagramText" Target="legacyDiagramText43.bin"/><Relationship Id="rId1" Type="http://schemas.microsoft.com/office/2006/relationships/legacyDiagramText" Target="legacyDiagramText42.bin"/><Relationship Id="rId6" Type="http://schemas.microsoft.com/office/2006/relationships/legacyDiagramText" Target="legacyDiagramText47.bin"/><Relationship Id="rId11" Type="http://schemas.microsoft.com/office/2006/relationships/legacyDiagramText" Target="legacyDiagramText52.bin"/><Relationship Id="rId5" Type="http://schemas.microsoft.com/office/2006/relationships/legacyDiagramText" Target="legacyDiagramText46.bin"/><Relationship Id="rId10" Type="http://schemas.microsoft.com/office/2006/relationships/legacyDiagramText" Target="legacyDiagramText51.bin"/><Relationship Id="rId4" Type="http://schemas.microsoft.com/office/2006/relationships/legacyDiagramText" Target="legacyDiagramText45.bin"/><Relationship Id="rId9" Type="http://schemas.microsoft.com/office/2006/relationships/legacyDiagramText" Target="legacyDiagramText50.bin"/></Relationships>
</file>

<file path=ppt/drawings/_rels/vmlDrawing6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61.bin"/><Relationship Id="rId3" Type="http://schemas.microsoft.com/office/2006/relationships/legacyDiagramText" Target="legacyDiagramText56.bin"/><Relationship Id="rId7" Type="http://schemas.microsoft.com/office/2006/relationships/legacyDiagramText" Target="legacyDiagramText60.bin"/><Relationship Id="rId12" Type="http://schemas.microsoft.com/office/2006/relationships/legacyDiagramText" Target="legacyDiagramText65.bin"/><Relationship Id="rId2" Type="http://schemas.microsoft.com/office/2006/relationships/legacyDiagramText" Target="legacyDiagramText55.bin"/><Relationship Id="rId1" Type="http://schemas.microsoft.com/office/2006/relationships/legacyDiagramText" Target="legacyDiagramText54.bin"/><Relationship Id="rId6" Type="http://schemas.microsoft.com/office/2006/relationships/legacyDiagramText" Target="legacyDiagramText59.bin"/><Relationship Id="rId11" Type="http://schemas.microsoft.com/office/2006/relationships/legacyDiagramText" Target="legacyDiagramText64.bin"/><Relationship Id="rId5" Type="http://schemas.microsoft.com/office/2006/relationships/legacyDiagramText" Target="legacyDiagramText58.bin"/><Relationship Id="rId10" Type="http://schemas.microsoft.com/office/2006/relationships/legacyDiagramText" Target="legacyDiagramText63.bin"/><Relationship Id="rId4" Type="http://schemas.microsoft.com/office/2006/relationships/legacyDiagramText" Target="legacyDiagramText57.bin"/><Relationship Id="rId9" Type="http://schemas.microsoft.com/office/2006/relationships/legacyDiagramText" Target="legacyDiagramText62.bin"/></Relationships>
</file>

<file path=ppt/drawings/_rels/vmlDrawing7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73.bin"/><Relationship Id="rId3" Type="http://schemas.microsoft.com/office/2006/relationships/legacyDiagramText" Target="legacyDiagramText68.bin"/><Relationship Id="rId7" Type="http://schemas.microsoft.com/office/2006/relationships/legacyDiagramText" Target="legacyDiagramText72.bin"/><Relationship Id="rId12" Type="http://schemas.microsoft.com/office/2006/relationships/legacyDiagramText" Target="legacyDiagramText77.bin"/><Relationship Id="rId2" Type="http://schemas.microsoft.com/office/2006/relationships/legacyDiagramText" Target="legacyDiagramText67.bin"/><Relationship Id="rId1" Type="http://schemas.microsoft.com/office/2006/relationships/legacyDiagramText" Target="legacyDiagramText66.bin"/><Relationship Id="rId6" Type="http://schemas.microsoft.com/office/2006/relationships/legacyDiagramText" Target="legacyDiagramText71.bin"/><Relationship Id="rId11" Type="http://schemas.microsoft.com/office/2006/relationships/legacyDiagramText" Target="legacyDiagramText76.bin"/><Relationship Id="rId5" Type="http://schemas.microsoft.com/office/2006/relationships/legacyDiagramText" Target="legacyDiagramText70.bin"/><Relationship Id="rId10" Type="http://schemas.microsoft.com/office/2006/relationships/legacyDiagramText" Target="legacyDiagramText75.bin"/><Relationship Id="rId4" Type="http://schemas.microsoft.com/office/2006/relationships/legacyDiagramText" Target="legacyDiagramText69.bin"/><Relationship Id="rId9" Type="http://schemas.microsoft.com/office/2006/relationships/legacyDiagramText" Target="legacyDiagramText74.bin"/></Relationships>
</file>

<file path=ppt/drawings/_rels/vmlDrawing8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5.bin"/><Relationship Id="rId3" Type="http://schemas.microsoft.com/office/2006/relationships/legacyDiagramText" Target="legacyDiagramText80.bin"/><Relationship Id="rId7" Type="http://schemas.microsoft.com/office/2006/relationships/legacyDiagramText" Target="legacyDiagramText84.bin"/><Relationship Id="rId12" Type="http://schemas.microsoft.com/office/2006/relationships/legacyDiagramText" Target="legacyDiagramText89.bin"/><Relationship Id="rId2" Type="http://schemas.microsoft.com/office/2006/relationships/legacyDiagramText" Target="legacyDiagramText79.bin"/><Relationship Id="rId1" Type="http://schemas.microsoft.com/office/2006/relationships/legacyDiagramText" Target="legacyDiagramText78.bin"/><Relationship Id="rId6" Type="http://schemas.microsoft.com/office/2006/relationships/legacyDiagramText" Target="legacyDiagramText83.bin"/><Relationship Id="rId11" Type="http://schemas.microsoft.com/office/2006/relationships/legacyDiagramText" Target="legacyDiagramText88.bin"/><Relationship Id="rId5" Type="http://schemas.microsoft.com/office/2006/relationships/legacyDiagramText" Target="legacyDiagramText82.bin"/><Relationship Id="rId10" Type="http://schemas.microsoft.com/office/2006/relationships/legacyDiagramText" Target="legacyDiagramText87.bin"/><Relationship Id="rId4" Type="http://schemas.microsoft.com/office/2006/relationships/legacyDiagramText" Target="legacyDiagramText81.bin"/><Relationship Id="rId9" Type="http://schemas.microsoft.com/office/2006/relationships/legacyDiagramText" Target="legacyDiagramText86.bin"/></Relationships>
</file>

<file path=ppt/drawings/_rels/vmlDrawing9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97.bin"/><Relationship Id="rId3" Type="http://schemas.microsoft.com/office/2006/relationships/legacyDiagramText" Target="legacyDiagramText92.bin"/><Relationship Id="rId7" Type="http://schemas.microsoft.com/office/2006/relationships/legacyDiagramText" Target="legacyDiagramText96.bin"/><Relationship Id="rId12" Type="http://schemas.microsoft.com/office/2006/relationships/legacyDiagramText" Target="legacyDiagramText101.bin"/><Relationship Id="rId2" Type="http://schemas.microsoft.com/office/2006/relationships/legacyDiagramText" Target="legacyDiagramText91.bin"/><Relationship Id="rId1" Type="http://schemas.microsoft.com/office/2006/relationships/legacyDiagramText" Target="legacyDiagramText90.bin"/><Relationship Id="rId6" Type="http://schemas.microsoft.com/office/2006/relationships/legacyDiagramText" Target="legacyDiagramText95.bin"/><Relationship Id="rId11" Type="http://schemas.microsoft.com/office/2006/relationships/legacyDiagramText" Target="legacyDiagramText100.bin"/><Relationship Id="rId5" Type="http://schemas.microsoft.com/office/2006/relationships/legacyDiagramText" Target="legacyDiagramText94.bin"/><Relationship Id="rId10" Type="http://schemas.microsoft.com/office/2006/relationships/legacyDiagramText" Target="legacyDiagramText99.bin"/><Relationship Id="rId4" Type="http://schemas.microsoft.com/office/2006/relationships/legacyDiagramText" Target="legacyDiagramText93.bin"/><Relationship Id="rId9" Type="http://schemas.microsoft.com/office/2006/relationships/legacyDiagramText" Target="legacyDiagramText98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11E717-452B-463E-9C80-42C91A2E2B68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839512-1150-40D4-B2B9-FA1204BC6DA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80C374-998A-44E1-A2C4-8C9BDD17C597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F90928-8B50-4762-A3FE-F24E965FDE43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85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094B26-7846-4F5F-A0E0-ABB8D6D0FF0E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162021-39E4-4F33-8A21-EE62016CB02F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5BC9-2CD2-4DE4-91F5-48ABFBDBB5D6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5BC9-2CD2-4DE4-91F5-48ABFBDBB5D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A3C1A-CD79-4284-A329-F1AD9C2976ED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smtClean="0"/>
              <a:t>Endothelial cells at the site of inflammation</a:t>
            </a:r>
          </a:p>
          <a:p>
            <a:pPr>
              <a:buFontTx/>
              <a:buChar char="•"/>
            </a:pPr>
            <a:r>
              <a:rPr lang="en-US" smtClean="0"/>
              <a:t>Leukocytes recruited to the site form the blood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AF894-B215-47E8-B930-EC7AA2696D22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SzPct val="75000"/>
              <a:buFont typeface="Wingdings" pitchFamily="2" charset="2"/>
              <a:buNone/>
            </a:pPr>
            <a:r>
              <a:rPr lang="en-US" smtClean="0"/>
              <a:t>Histamine is the principal mediator of the immediate phase of increased vascular permeability, inducing venular endothelial contraction and interendothelial gaps.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9993F-229E-43E9-8089-732CB4CCE0C2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BE6427-FD45-48DC-B9E9-F5BF7963EB55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FB0D9F-40B6-43FE-A20A-A875D0D8F350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81FD8-211A-44A6-B596-F4BAB8C1861B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6CB634-B21F-4221-BE8B-C1FC6DA2C3CB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F6EDA-5219-45F5-8497-357C60FB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A2DB0-AD16-4DB6-A9CC-E05315509D76}" type="datetimeFigureOut">
              <a:rPr lang="ar-SA" smtClean="0"/>
              <a:pPr/>
              <a:t>26/12/1435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D67ED-8329-44CE-8490-ECD98C1DD2F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945302"/>
            <a:ext cx="7848872" cy="21236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INFLAMMATION AND REPAIR</a:t>
            </a:r>
            <a:endParaRPr lang="en-US" sz="2800" dirty="0" smtClean="0"/>
          </a:p>
          <a:p>
            <a:pPr algn="ctr"/>
            <a:r>
              <a:rPr lang="en-US" sz="2800" b="1" dirty="0" smtClean="0"/>
              <a:t>Lecture 3</a:t>
            </a:r>
          </a:p>
          <a:p>
            <a:pPr algn="ctr"/>
            <a:r>
              <a:rPr lang="en-US" sz="2800" dirty="0" smtClean="0"/>
              <a:t>Chemical Mediators in Inflammation and</a:t>
            </a:r>
          </a:p>
          <a:p>
            <a:pPr algn="ctr"/>
            <a:r>
              <a:rPr lang="en-US" sz="2800" dirty="0" smtClean="0"/>
              <a:t>Patterns of Acute Inflammation</a:t>
            </a:r>
            <a:endParaRPr lang="en-US" sz="2800" b="1" dirty="0" smtClean="0"/>
          </a:p>
          <a:p>
            <a:pPr algn="ctr"/>
            <a:r>
              <a:rPr lang="en-US" sz="2000" b="1" dirty="0" smtClean="0"/>
              <a:t>Foundation block: pathology</a:t>
            </a: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280761" y="5013176"/>
            <a:ext cx="65274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2014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347864" y="4077072"/>
            <a:ext cx="259228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Dr. </a:t>
            </a:r>
            <a:r>
              <a:rPr lang="en-US" sz="2400" b="1" dirty="0" err="1" smtClean="0"/>
              <a:t>Maha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Arafah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43808" y="1196752"/>
            <a:ext cx="3340100" cy="2514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99592" y="0"/>
            <a:ext cx="64442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Arial" charset="0"/>
              </a:rPr>
              <a:t>SEROUS</a:t>
            </a:r>
            <a:r>
              <a:rPr lang="en-US" sz="3200" b="1" i="1" dirty="0" smtClean="0">
                <a:latin typeface="Arial" charset="0"/>
              </a:rPr>
              <a:t> </a:t>
            </a:r>
            <a:r>
              <a:rPr lang="en-US" sz="3200" b="1" dirty="0" smtClean="0">
                <a:latin typeface="Arial" charset="0"/>
              </a:rPr>
              <a:t>INFLAMMATION:</a:t>
            </a:r>
            <a:r>
              <a:rPr lang="en-US" sz="2800" dirty="0" smtClean="0">
                <a:latin typeface="Arial" charset="0"/>
              </a:rPr>
              <a:t> marked by the outpouring of a thin fluid  </a:t>
            </a:r>
          </a:p>
        </p:txBody>
      </p:sp>
      <p:pic>
        <p:nvPicPr>
          <p:cNvPr id="6" name="Picture 2" descr="d:\Inetpub\ombroot\content\0721601871\graphics\fullsize\S01871-002-f023.jpg"/>
          <p:cNvPicPr>
            <a:picLocks noChangeAspect="1" noChangeArrowheads="1"/>
          </p:cNvPicPr>
          <p:nvPr/>
        </p:nvPicPr>
        <p:blipFill>
          <a:blip r:embed="rId3" cstate="print"/>
          <a:srcRect b="8571"/>
          <a:stretch>
            <a:fillRect/>
          </a:stretch>
        </p:blipFill>
        <p:spPr bwMode="auto">
          <a:xfrm>
            <a:off x="2627784" y="3789040"/>
            <a:ext cx="3592237" cy="26000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914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</a:rPr>
              <a:t>FIBRINOUS INFLAMMATION </a:t>
            </a:r>
            <a:r>
              <a:rPr lang="en-US" sz="3200" dirty="0" smtClean="0">
                <a:latin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</a:rPr>
            </a:b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0" y="785794"/>
            <a:ext cx="8839200" cy="4708525"/>
          </a:xfrm>
        </p:spPr>
        <p:txBody>
          <a:bodyPr/>
          <a:lstStyle/>
          <a:p>
            <a:pPr lvl="1"/>
            <a:r>
              <a:rPr lang="en-US" dirty="0" smtClean="0">
                <a:latin typeface="Arial" charset="0"/>
                <a:cs typeface="Arial" charset="0"/>
              </a:rPr>
              <a:t>A </a:t>
            </a:r>
            <a:r>
              <a:rPr lang="en-US" dirty="0" err="1" smtClean="0">
                <a:latin typeface="Arial" charset="0"/>
                <a:cs typeface="Arial" charset="0"/>
              </a:rPr>
              <a:t>fibrinous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exudate</a:t>
            </a:r>
            <a:r>
              <a:rPr lang="en-US" dirty="0" smtClean="0">
                <a:latin typeface="Arial" charset="0"/>
                <a:cs typeface="Arial" charset="0"/>
              </a:rPr>
              <a:t> is characteristic of inflammation in the lining of body cavities, such as the </a:t>
            </a:r>
            <a:r>
              <a:rPr lang="en-US" dirty="0" err="1" smtClean="0">
                <a:latin typeface="Arial" charset="0"/>
                <a:cs typeface="Arial" charset="0"/>
              </a:rPr>
              <a:t>meninges</a:t>
            </a:r>
            <a:r>
              <a:rPr lang="en-US" dirty="0" smtClean="0">
                <a:latin typeface="Arial" charset="0"/>
                <a:cs typeface="Arial" charset="0"/>
              </a:rPr>
              <a:t>, pericardium and pleura (</a:t>
            </a:r>
            <a:r>
              <a:rPr lang="en-US" dirty="0" smtClean="0">
                <a:latin typeface="Arial" charset="0"/>
              </a:rPr>
              <a:t>larger molecules such as fibrinogen pass the vascular barrier)</a:t>
            </a:r>
          </a:p>
          <a:p>
            <a:pPr lvl="1"/>
            <a:r>
              <a:rPr lang="en-US" dirty="0" err="1" smtClean="0">
                <a:latin typeface="Arial" charset="0"/>
              </a:rPr>
              <a:t>Fibrinous</a:t>
            </a:r>
            <a:r>
              <a:rPr lang="en-US" dirty="0" smtClean="0">
                <a:latin typeface="Arial" charset="0"/>
              </a:rPr>
              <a:t> exudates may be removed by </a:t>
            </a:r>
            <a:r>
              <a:rPr lang="en-US" dirty="0" err="1" smtClean="0">
                <a:latin typeface="Arial" charset="0"/>
              </a:rPr>
              <a:t>fibrinolysis</a:t>
            </a:r>
            <a:r>
              <a:rPr lang="en-US" dirty="0" smtClean="0">
                <a:latin typeface="Arial" charset="0"/>
              </a:rPr>
              <a:t>, if not: </a:t>
            </a:r>
            <a:r>
              <a:rPr lang="en-US" sz="2000" dirty="0" smtClean="0">
                <a:latin typeface="Arial" charset="0"/>
              </a:rPr>
              <a:t>it may stimulate the </a:t>
            </a:r>
            <a:r>
              <a:rPr lang="en-US" sz="2000" dirty="0" err="1" smtClean="0">
                <a:latin typeface="Arial" charset="0"/>
              </a:rPr>
              <a:t>ingrowth</a:t>
            </a:r>
            <a:r>
              <a:rPr lang="en-US" sz="2000" dirty="0" smtClean="0">
                <a:latin typeface="Arial" charset="0"/>
              </a:rPr>
              <a:t> of granulation tissue </a:t>
            </a:r>
            <a:r>
              <a:rPr lang="en-US" dirty="0" smtClean="0">
                <a:solidFill>
                  <a:srgbClr val="F24895"/>
                </a:solidFill>
                <a:latin typeface="Arial" charset="0"/>
              </a:rPr>
              <a:t>(</a:t>
            </a:r>
            <a:r>
              <a:rPr lang="en-US" i="1" dirty="0" smtClean="0">
                <a:solidFill>
                  <a:srgbClr val="F24895"/>
                </a:solidFill>
                <a:latin typeface="Arial" charset="0"/>
              </a:rPr>
              <a:t>organization</a:t>
            </a:r>
            <a:r>
              <a:rPr lang="en-US" sz="2000" dirty="0" smtClean="0">
                <a:solidFill>
                  <a:srgbClr val="F24895"/>
                </a:solidFill>
                <a:latin typeface="Arial" charset="0"/>
              </a:rPr>
              <a:t>) </a:t>
            </a:r>
            <a:endParaRPr lang="en-US" sz="2000" dirty="0" smtClean="0">
              <a:latin typeface="Arial" charset="0"/>
              <a:cs typeface="Arial" charset="0"/>
            </a:endParaRPr>
          </a:p>
        </p:txBody>
      </p:sp>
      <p:pic>
        <p:nvPicPr>
          <p:cNvPr id="40964" name="Picture 4" descr="d:\Inetpub\ombroot\content\0721601871\graphics\fullsize\S01871-002-f024a.jpg"/>
          <p:cNvPicPr>
            <a:picLocks noChangeAspect="1" noChangeArrowheads="1"/>
          </p:cNvPicPr>
          <p:nvPr/>
        </p:nvPicPr>
        <p:blipFill>
          <a:blip r:embed="rId2" cstate="print"/>
          <a:srcRect b="10706"/>
          <a:stretch>
            <a:fillRect/>
          </a:stretch>
        </p:blipFill>
        <p:spPr bwMode="auto">
          <a:xfrm>
            <a:off x="304800" y="3143248"/>
            <a:ext cx="4038600" cy="33305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65" name="Picture 3" descr="d:\Inetpub\ombroot\content\0721601871\graphics\fullsize\S01871-002-f024b.jpg"/>
          <p:cNvPicPr>
            <a:picLocks noChangeAspect="1" noChangeArrowheads="1"/>
          </p:cNvPicPr>
          <p:nvPr/>
        </p:nvPicPr>
        <p:blipFill>
          <a:blip r:embed="rId3" cstate="print"/>
          <a:srcRect b="8090"/>
          <a:stretch>
            <a:fillRect/>
          </a:stretch>
        </p:blipFill>
        <p:spPr bwMode="auto">
          <a:xfrm>
            <a:off x="4572000" y="3143248"/>
            <a:ext cx="4343400" cy="33924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Catarrhal inflammation</a:t>
            </a:r>
            <a:r>
              <a:rPr lang="en-US" dirty="0" smtClean="0"/>
              <a:t>. 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Inflammation affects mucosa-lined surfaces with the outpouring of </a:t>
            </a:r>
            <a:r>
              <a:rPr lang="en-US" b="1" dirty="0" smtClean="0"/>
              <a:t>watery mucus</a:t>
            </a:r>
            <a:endParaRPr lang="ar-SA" dirty="0"/>
          </a:p>
        </p:txBody>
      </p:sp>
      <p:pic>
        <p:nvPicPr>
          <p:cNvPr id="90114" name="Picture 2" descr="http://upload.wikimedia.org/wikipedia/commons/b/b1/Pharyng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88126"/>
            <a:ext cx="4857785" cy="3969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SUPPURATIVE OR PURULENT INFLAMMATION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05136"/>
            <a:ext cx="7939608" cy="26319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1">
              <a:buNone/>
            </a:pPr>
            <a:r>
              <a:rPr lang="en-US" sz="2800" b="1" dirty="0" smtClean="0">
                <a:latin typeface="Arial" charset="0"/>
              </a:rPr>
              <a:t>characterized by the production of large amounts of pus or purulent </a:t>
            </a:r>
            <a:r>
              <a:rPr lang="en-US" sz="2800" b="1" dirty="0" err="1" smtClean="0">
                <a:latin typeface="Arial" charset="0"/>
              </a:rPr>
              <a:t>exudate</a:t>
            </a:r>
            <a:r>
              <a:rPr lang="en-US" sz="2800" b="1" dirty="0" smtClean="0">
                <a:latin typeface="Arial" charset="0"/>
              </a:rPr>
              <a:t> consisting of </a:t>
            </a:r>
            <a:r>
              <a:rPr lang="en-US" sz="2800" b="1" dirty="0" err="1" smtClean="0">
                <a:latin typeface="Arial" charset="0"/>
              </a:rPr>
              <a:t>neutrophils</a:t>
            </a:r>
            <a:r>
              <a:rPr lang="en-US" sz="2800" b="1" dirty="0" smtClean="0">
                <a:latin typeface="Arial" charset="0"/>
              </a:rPr>
              <a:t>, necrotic cells, and edema fluid</a:t>
            </a:r>
            <a:r>
              <a:rPr lang="en-US" sz="2800" b="1" dirty="0" smtClean="0">
                <a:latin typeface="Arial" charset="0"/>
                <a:cs typeface="Arial" charset="0"/>
              </a:rPr>
              <a:t> caused by</a:t>
            </a:r>
            <a:r>
              <a:rPr lang="en-US" sz="2800" b="1" dirty="0" smtClean="0">
                <a:latin typeface="Arial" charset="0"/>
              </a:rPr>
              <a:t> </a:t>
            </a:r>
            <a:r>
              <a:rPr lang="en-US" sz="2800" b="1" dirty="0" err="1" smtClean="0">
                <a:latin typeface="Arial" charset="0"/>
              </a:rPr>
              <a:t>pyogenic</a:t>
            </a:r>
            <a:r>
              <a:rPr lang="en-US" sz="2800" b="1" dirty="0" smtClean="0">
                <a:latin typeface="Arial" charset="0"/>
              </a:rPr>
              <a:t> (pus-producing) bacteria</a:t>
            </a:r>
            <a:r>
              <a:rPr lang="en-US" sz="2800" b="1" dirty="0" smtClean="0">
                <a:latin typeface="Arial" charset="0"/>
                <a:cs typeface="Arial" charset="0"/>
              </a:rPr>
              <a:t> </a:t>
            </a:r>
          </a:p>
          <a:p>
            <a:pPr lvl="1"/>
            <a:endParaRPr lang="en-US" sz="2800" b="1" dirty="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Suppurative</a:t>
            </a:r>
            <a:r>
              <a:rPr lang="en-US" b="1" dirty="0" smtClean="0"/>
              <a:t> abscess.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/>
          <a:lstStyle/>
          <a:p>
            <a:r>
              <a:rPr lang="en-US" dirty="0" smtClean="0"/>
              <a:t>An enclosed collection of pus </a:t>
            </a:r>
            <a:r>
              <a:rPr lang="en-US" dirty="0" err="1" smtClean="0"/>
              <a:t>consisits</a:t>
            </a:r>
            <a:r>
              <a:rPr lang="en-US" dirty="0" smtClean="0"/>
              <a:t> of a mixture of </a:t>
            </a:r>
            <a:r>
              <a:rPr lang="en-US" dirty="0" err="1" smtClean="0"/>
              <a:t>neutrophils</a:t>
            </a:r>
            <a:r>
              <a:rPr lang="en-US" dirty="0" smtClean="0"/>
              <a:t> and necrotic debris.  </a:t>
            </a:r>
            <a:endParaRPr lang="ar-SA" dirty="0"/>
          </a:p>
        </p:txBody>
      </p:sp>
      <p:pic>
        <p:nvPicPr>
          <p:cNvPr id="35842" name="Picture 2" descr="https://encrypted-tbn2.gstatic.com/images?q=tbn:ANd9GcQRe9jhhHikbA25tpQAJ-VTgGw-Z14DLVWV5vbc9m0pj_smZpO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Morphologic Patterns of Acute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Inflammation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SUPPURATIVE OR PURULENT INFLAMMATION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4648200"/>
          </a:xfrm>
        </p:spPr>
        <p:txBody>
          <a:bodyPr/>
          <a:lstStyle/>
          <a:p>
            <a:pPr lvl="1"/>
            <a:r>
              <a:rPr lang="en-US" sz="3000" b="1" smtClean="0">
                <a:latin typeface="Arial" charset="0"/>
              </a:rPr>
              <a:t>Abscesses : localized collections of purulent inflammatory tissue caused by suppuration buried in a tissue, an organ, or a confined space</a:t>
            </a:r>
            <a:r>
              <a:rPr lang="en-US" sz="3000" b="1" smtClean="0">
                <a:latin typeface="Arial" charset="0"/>
                <a:cs typeface="Arial" charset="0"/>
              </a:rPr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929066"/>
            <a:ext cx="3023972" cy="27215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00430" y="3786190"/>
            <a:ext cx="4733932" cy="290144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Picture 3" descr="http://medstat.med.utah.edu/WebPath/jpeg4/LIVER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2142" y="4414841"/>
            <a:ext cx="3471858" cy="244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d:\Inetpub\ombroot\content\0721601871\graphics\fullsize\S01871-002-f026.jpg"/>
          <p:cNvPicPr>
            <a:picLocks noChangeAspect="1" noChangeArrowheads="1"/>
          </p:cNvPicPr>
          <p:nvPr/>
        </p:nvPicPr>
        <p:blipFill>
          <a:blip r:embed="rId2" cstate="print"/>
          <a:srcRect b="8926"/>
          <a:stretch>
            <a:fillRect/>
          </a:stretch>
        </p:blipFill>
        <p:spPr bwMode="auto">
          <a:xfrm>
            <a:off x="285720" y="3143248"/>
            <a:ext cx="8686800" cy="3522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43306" y="4000504"/>
            <a:ext cx="2073275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Epithelial Defect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14678" y="5572140"/>
            <a:ext cx="3079750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err="1">
                <a:latin typeface="Verdana" pitchFamily="34" charset="0"/>
              </a:rPr>
              <a:t>Fibrinopurulent</a:t>
            </a:r>
            <a:r>
              <a:rPr lang="en-US" dirty="0">
                <a:latin typeface="Verdana" pitchFamily="34" charset="0"/>
              </a:rPr>
              <a:t> exudates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71934" y="6000768"/>
            <a:ext cx="2292350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Granulation tissue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72066" y="6357958"/>
            <a:ext cx="1068388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Fibrosis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14744" y="5143512"/>
            <a:ext cx="1751013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</a:rPr>
              <a:t>Necrotic base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3D342-6AC2-412F-8620-4F0E0112FE4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4282" y="285728"/>
            <a:ext cx="807246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ULCERS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endParaRPr lang="en-US" b="1" dirty="0" smtClean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An ulcer is a local defect of the surface of an organ or tissue that is produced by the sloughing (shedding) of inflammatory necrotic tissue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Fistula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tract between two surfaces.</a:t>
            </a:r>
            <a:endParaRPr lang="en-US" dirty="0"/>
          </a:p>
        </p:txBody>
      </p:sp>
      <p:pic>
        <p:nvPicPr>
          <p:cNvPr id="108548" name="Picture 4" descr="http://www.citrussurgery.com/attachments/Image/fist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688566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Cellulitis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en-US" dirty="0" smtClean="0"/>
              <a:t>denotes a spreading acute inflammation through interstitial tissues.</a:t>
            </a:r>
            <a:endParaRPr lang="ar-SA" dirty="0"/>
          </a:p>
        </p:txBody>
      </p:sp>
      <p:pic>
        <p:nvPicPr>
          <p:cNvPr id="76802" name="Picture 2" descr="https://encrypted-tbn1.gstatic.com/images?q=tbn:ANd9GcSG3RFVtyuUHRuvrCGRxiCdS0myWZ_R6dcHqcXvAxFAHHmvnl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16832"/>
            <a:ext cx="2762250" cy="1657351"/>
          </a:xfrm>
          <a:prstGeom prst="rect">
            <a:avLst/>
          </a:prstGeom>
          <a:noFill/>
        </p:spPr>
      </p:pic>
      <p:pic>
        <p:nvPicPr>
          <p:cNvPr id="67586" name="Picture 2" descr="https://encrypted-tbn3.gstatic.com/images?q=tbn:ANd9GcTkgOqrbYNi5_P9Xh6exrP5yPAoemL0L1jU1Gnx-8Z2gja1KWN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771490"/>
            <a:ext cx="4176464" cy="2709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Upon completion of this lecture, the student should: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Recognize  the different pattern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Chemical mediators of inflammation: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Definition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Know the general principles for chemical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Know the cellular sources and major effects of the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solidFill>
                  <a:srgbClr val="FF0000"/>
                </a:solidFill>
                <a:latin typeface="Arial Rounded MT Bold" pitchFamily="34" charset="0"/>
              </a:rPr>
              <a:t>List the most likely mediators of each of the steps of inflammation</a:t>
            </a:r>
            <a:r>
              <a:rPr lang="en-US" dirty="0" smtClean="0">
                <a:latin typeface="Arial Rounded MT Bold" pitchFamily="34" charset="0"/>
              </a:rPr>
              <a:t>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b="1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r>
              <a:rPr lang="en-US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Outcomes of acute inflammation</a:t>
            </a:r>
            <a:b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</a:br>
            <a:r>
              <a:rPr lang="en-US" sz="4000" dirty="0" smtClean="0">
                <a:latin typeface="Arial Rounded MT Bold" pitchFamily="34" charset="0"/>
              </a:rPr>
              <a:t> </a:t>
            </a:r>
            <a: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Different patterns of inflammation </a:t>
            </a:r>
            <a:b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</a:br>
            <a: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  <a:t>Chemical mediators</a:t>
            </a:r>
            <a:br>
              <a:rPr lang="en-US" sz="4000" b="1" kern="0" dirty="0" smtClean="0">
                <a:solidFill>
                  <a:schemeClr val="accent1"/>
                </a:solidFill>
                <a:latin typeface="Arial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accent1"/>
                </a:solidFill>
              </a:rPr>
              <a:t> </a:t>
            </a:r>
            <a:r>
              <a:rPr lang="en-US" sz="4000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US" sz="4000" kern="0" dirty="0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</a:br>
            <a:endParaRPr lang="en-US" kern="0" dirty="0">
              <a:solidFill>
                <a:schemeClr val="hlink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57224" y="928670"/>
            <a:ext cx="7358114" cy="3763963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sz="4300" b="1" kern="0" dirty="0">
                <a:solidFill>
                  <a:schemeClr val="hlink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Arial" charset="0"/>
                <a:ea typeface="+mj-ea"/>
                <a:cs typeface="Times New Roman" pitchFamily="18" charset="0"/>
              </a:rPr>
              <a:t>What are mediators?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kumimoji="0" lang="en-US" sz="3200" b="1" i="1" kern="0" dirty="0">
              <a:latin typeface="+mn-lt"/>
              <a:cs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chemeClr val="hlink"/>
              </a:buClr>
              <a:buFont typeface="Arial" pitchFamily="34" charset="0"/>
              <a:buChar char="•"/>
              <a:defRPr/>
            </a:pPr>
            <a:r>
              <a:rPr lang="en-US" sz="3200" kern="0" dirty="0" smtClean="0">
                <a:cs typeface="Arial" pitchFamily="34" charset="0"/>
              </a:rPr>
              <a:t>Chemical mediators of inflammation are substances produced during inflammation inducing a specific events in acute inflammation. 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sz="3200" b="1" kern="0" dirty="0" smtClean="0">
                <a:cs typeface="Arial" pitchFamily="34" charset="0"/>
              </a:rPr>
              <a:t> </a:t>
            </a:r>
            <a:endParaRPr lang="en-US" sz="3200" kern="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/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General </a:t>
            </a:r>
            <a:r>
              <a:rPr lang="en-US" sz="3600" b="1" dirty="0">
                <a:solidFill>
                  <a:srgbClr val="FF0000"/>
                </a:solidFill>
              </a:rPr>
              <a:t>principles for chemical </a:t>
            </a:r>
            <a:r>
              <a:rPr lang="en-US" sz="3600" b="1" dirty="0" smtClean="0">
                <a:solidFill>
                  <a:srgbClr val="FF0000"/>
                </a:solidFill>
              </a:rPr>
              <a:t>mediators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47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534400" cy="40736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Clr>
                <a:schemeClr val="bg2"/>
              </a:buClr>
              <a:buNone/>
            </a:pPr>
            <a:r>
              <a:rPr lang="en-US" dirty="0" smtClean="0">
                <a:latin typeface="Arial" pitchFamily="34" charset="0"/>
              </a:rPr>
              <a:t>The </a:t>
            </a:r>
            <a:r>
              <a:rPr lang="en-US" dirty="0">
                <a:latin typeface="Arial" pitchFamily="34" charset="0"/>
              </a:rPr>
              <a:t>production of active mediators is triggered </a:t>
            </a:r>
            <a:r>
              <a:rPr lang="en-US" dirty="0" smtClean="0">
                <a:latin typeface="Arial" pitchFamily="34" charset="0"/>
              </a:rPr>
              <a:t>by:</a:t>
            </a:r>
          </a:p>
          <a:p>
            <a:pPr marL="754380" lvl="1" indent="-342900">
              <a:buClr>
                <a:schemeClr val="accent3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</a:rPr>
              <a:t> </a:t>
            </a:r>
            <a:r>
              <a:rPr lang="en-US" sz="3200" dirty="0">
                <a:latin typeface="Arial" pitchFamily="34" charset="0"/>
              </a:rPr>
              <a:t>microbial products </a:t>
            </a:r>
            <a:endParaRPr lang="en-US" sz="3200" dirty="0" smtClean="0">
              <a:latin typeface="Arial" pitchFamily="34" charset="0"/>
            </a:endParaRPr>
          </a:p>
          <a:p>
            <a:pPr marL="754380" lvl="1" indent="-342900">
              <a:buClr>
                <a:schemeClr val="accent3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Arial" pitchFamily="34" charset="0"/>
              </a:rPr>
              <a:t>host </a:t>
            </a:r>
            <a:r>
              <a:rPr lang="en-US" sz="3200" dirty="0">
                <a:latin typeface="Arial" pitchFamily="34" charset="0"/>
              </a:rPr>
              <a:t>proteins, such as the proteins of the complement, </a:t>
            </a:r>
            <a:r>
              <a:rPr lang="en-US" sz="3200" dirty="0" err="1">
                <a:latin typeface="Arial" pitchFamily="34" charset="0"/>
              </a:rPr>
              <a:t>kinin</a:t>
            </a:r>
            <a:r>
              <a:rPr lang="en-US" sz="3200" dirty="0">
                <a:latin typeface="Arial" pitchFamily="34" charset="0"/>
              </a:rPr>
              <a:t> and coagulation </a:t>
            </a:r>
            <a:r>
              <a:rPr lang="en-US" sz="3200" dirty="0" smtClean="0">
                <a:latin typeface="Arial" pitchFamily="34" charset="0"/>
              </a:rPr>
              <a:t>systems</a:t>
            </a:r>
          </a:p>
          <a:p>
            <a:pPr marL="1019556" lvl="2" indent="-342900">
              <a:buClr>
                <a:schemeClr val="accent3">
                  <a:lumMod val="60000"/>
                  <a:lumOff val="40000"/>
                </a:schemeClr>
              </a:buClr>
            </a:pPr>
            <a:r>
              <a:rPr lang="en-US" sz="3000" dirty="0" smtClean="0">
                <a:latin typeface="Arial" pitchFamily="34" charset="0"/>
              </a:rPr>
              <a:t> </a:t>
            </a:r>
            <a:r>
              <a:rPr lang="en-US" sz="3000" dirty="0">
                <a:latin typeface="Arial" pitchFamily="34" charset="0"/>
              </a:rPr>
              <a:t>( these are themselves activated by microbes and damaged tissues</a:t>
            </a:r>
            <a:r>
              <a:rPr lang="en-US" sz="3000" dirty="0" smtClean="0">
                <a:latin typeface="Arial" pitchFamily="34" charset="0"/>
              </a:rPr>
              <a:t>)</a:t>
            </a:r>
          </a:p>
          <a:p>
            <a:pPr>
              <a:buClr>
                <a:schemeClr val="bg2"/>
              </a:buClr>
              <a:buNone/>
            </a:pPr>
            <a:endParaRPr lang="en-US" sz="36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04664"/>
            <a:ext cx="7772400" cy="8382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General principles for chemical </a:t>
            </a:r>
            <a:r>
              <a:rPr lang="en-US" sz="3200" dirty="0" smtClean="0">
                <a:solidFill>
                  <a:srgbClr val="FF0000"/>
                </a:solidFill>
              </a:rPr>
              <a:t>mediators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8358214" cy="43731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FFC000"/>
              </a:buClr>
              <a:buNone/>
            </a:pPr>
            <a:r>
              <a:rPr lang="en-US" sz="2400" dirty="0" smtClean="0">
                <a:latin typeface="Arial Rounded MT Bold" pitchFamily="34" charset="0"/>
              </a:rPr>
              <a:t>Most </a:t>
            </a:r>
            <a:r>
              <a:rPr lang="en-US" sz="2400" dirty="0">
                <a:latin typeface="Arial Rounded MT Bold" pitchFamily="34" charset="0"/>
              </a:rPr>
              <a:t>mediators have the potential to cause harmful effects</a:t>
            </a:r>
            <a:r>
              <a:rPr lang="en-US" sz="2400" dirty="0" smtClean="0">
                <a:latin typeface="Arial Rounded MT Bold" pitchFamily="34" charset="0"/>
              </a:rPr>
              <a:t>.</a:t>
            </a:r>
          </a:p>
          <a:p>
            <a:pPr>
              <a:buClr>
                <a:schemeClr val="bg2"/>
              </a:buClr>
              <a:buFontTx/>
              <a:buChar char="-"/>
            </a:pPr>
            <a:r>
              <a:rPr lang="en-US" sz="2400" dirty="0" smtClean="0">
                <a:latin typeface="Arial Rounded MT Bold" pitchFamily="34" charset="0"/>
              </a:rPr>
              <a:t>Therefore, there should be a mechanism to checks and balances their action.</a:t>
            </a:r>
          </a:p>
          <a:p>
            <a:pPr>
              <a:buClr>
                <a:schemeClr val="bg2"/>
              </a:buClr>
              <a:buFontTx/>
              <a:buChar char="-"/>
            </a:pPr>
            <a:endParaRPr lang="en-US" sz="2400" dirty="0" smtClean="0">
              <a:latin typeface="Arial Rounded MT Bold" pitchFamily="34" charset="0"/>
            </a:endParaRPr>
          </a:p>
          <a:p>
            <a:pPr>
              <a:buFont typeface="Wingdings 2" pitchFamily="18" charset="2"/>
              <a:buChar char=""/>
            </a:pPr>
            <a:r>
              <a:rPr lang="en-US" sz="2400" dirty="0" smtClean="0">
                <a:latin typeface="Arial Rounded MT Bold" pitchFamily="34" charset="0"/>
              </a:rPr>
              <a:t>Mediator function is tightly regulated by:</a:t>
            </a:r>
          </a:p>
          <a:p>
            <a:pPr marL="594360" indent="-45720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 decay (e.g. AA metabolites)</a:t>
            </a:r>
          </a:p>
          <a:p>
            <a:pPr marL="594360" indent="-45720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 inactivated by enzymes (</a:t>
            </a:r>
            <a:r>
              <a:rPr lang="en-US" sz="2400" dirty="0" err="1" smtClean="0">
                <a:latin typeface="Arial Rounded MT Bold" pitchFamily="34" charset="0"/>
              </a:rPr>
              <a:t>kininase</a:t>
            </a:r>
            <a:r>
              <a:rPr lang="en-US" sz="2400" dirty="0" smtClean="0">
                <a:latin typeface="Arial Rounded MT Bold" pitchFamily="34" charset="0"/>
              </a:rPr>
              <a:t> inactivates </a:t>
            </a:r>
            <a:r>
              <a:rPr lang="en-US" sz="2400" dirty="0" err="1" smtClean="0">
                <a:latin typeface="Arial Rounded MT Bold" pitchFamily="34" charset="0"/>
              </a:rPr>
              <a:t>bradykinin</a:t>
            </a:r>
            <a:r>
              <a:rPr lang="en-US" sz="2400" dirty="0" smtClean="0">
                <a:latin typeface="Arial Rounded MT Bold" pitchFamily="34" charset="0"/>
              </a:rPr>
              <a:t>) </a:t>
            </a:r>
          </a:p>
          <a:p>
            <a:pPr marL="594360" indent="-457200">
              <a:buFont typeface="+mj-lt"/>
              <a:buAutoNum type="arabicParenR"/>
            </a:pPr>
            <a:r>
              <a:rPr lang="en-US" sz="2400" dirty="0" smtClean="0">
                <a:latin typeface="Arial Rounded MT Bold" pitchFamily="34" charset="0"/>
              </a:rPr>
              <a:t> eliminated ( antioxidants scavenge toxic oxygen metabolites)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rgbClr val="92D050"/>
                </a:solidFill>
              </a:rPr>
              <a:t>Source of Chemical mediators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45920"/>
            <a:ext cx="4038600" cy="349759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 eaLnBrk="1" hangingPunct="1"/>
            <a:r>
              <a:rPr lang="en-US" dirty="0" smtClean="0">
                <a:cs typeface="Arial" charset="0"/>
              </a:rPr>
              <a:t>Plasma-derived:</a:t>
            </a:r>
          </a:p>
          <a:p>
            <a:pPr marL="868680" lvl="1" indent="-457200" algn="l" rtl="0" eaLnBrk="1" hangingPunct="1">
              <a:buFont typeface="+mj-lt"/>
              <a:buAutoNum type="arabicPeriod"/>
            </a:pPr>
            <a:r>
              <a:rPr lang="en-US" dirty="0" smtClean="0"/>
              <a:t>Complement</a:t>
            </a:r>
          </a:p>
          <a:p>
            <a:pPr marL="868680" lvl="1" indent="-457200" algn="l" rtl="0" eaLnBrk="1" hangingPunct="1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kinins</a:t>
            </a:r>
            <a:endParaRPr lang="en-US" dirty="0" smtClean="0"/>
          </a:p>
          <a:p>
            <a:pPr marL="868680" lvl="1" indent="-457200" algn="l" rtl="0" eaLnBrk="1" hangingPunct="1">
              <a:buFont typeface="+mj-lt"/>
              <a:buAutoNum type="arabicPeriod"/>
            </a:pPr>
            <a:r>
              <a:rPr lang="en-US" dirty="0" smtClean="0"/>
              <a:t>coagulation factors</a:t>
            </a:r>
          </a:p>
          <a:p>
            <a:pPr lvl="1" algn="l" rtl="0" eaLnBrk="1" hangingPunct="1"/>
            <a:endParaRPr lang="en-US" dirty="0" smtClean="0"/>
          </a:p>
          <a:p>
            <a:pPr lvl="1"/>
            <a:r>
              <a:rPr lang="en-US" dirty="0" smtClean="0"/>
              <a:t>Many in “pro-form” requiring activation (enzymatic cleavage)</a:t>
            </a:r>
          </a:p>
          <a:p>
            <a:pPr lvl="1"/>
            <a:endParaRPr lang="en-US" dirty="0" smtClean="0"/>
          </a:p>
          <a:p>
            <a:pPr lvl="1" algn="l" rtl="0" eaLnBrk="1" hangingPunct="1"/>
            <a:endParaRPr lang="en-US" dirty="0" smtClean="0"/>
          </a:p>
          <a:p>
            <a:pPr lvl="1" algn="l" rtl="0"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28800"/>
            <a:ext cx="4038600" cy="349759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cs typeface="Arial" charset="0"/>
              </a:rPr>
              <a:t>Cell-derived: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Synthesized as needed (prostaglandin)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Preformed, sequestered and released (mast cell histamine)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2"/>
          <p:cNvGraphicFramePr>
            <a:graphicFrameLocks/>
          </p:cNvGraphicFramePr>
          <p:nvPr>
            <p:ph type="dgm" idx="1"/>
          </p:nvPr>
        </p:nvGraphicFramePr>
        <p:xfrm>
          <a:off x="285720" y="428604"/>
          <a:ext cx="8572528" cy="5929306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5" name="Organization Chart 2"/>
          <p:cNvGraphicFramePr>
            <a:graphicFrameLocks/>
          </p:cNvGraphicFramePr>
          <p:nvPr>
            <p:ph type="dgm" idx="1"/>
          </p:nvPr>
        </p:nvGraphicFramePr>
        <p:xfrm>
          <a:off x="1371600" y="1219200"/>
          <a:ext cx="7610475" cy="4264025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Cell-Derived Mediators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Producing cells:</a:t>
            </a:r>
          </a:p>
          <a:p>
            <a:pPr algn="l">
              <a:buFont typeface="Wingdings" pitchFamily="2" charset="2"/>
              <a:buNone/>
            </a:pPr>
            <a:endParaRPr lang="en-US" dirty="0" smtClean="0">
              <a:cs typeface="Arial" charset="0"/>
            </a:endParaRP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Tissue macrophages</a:t>
            </a: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Mast cells</a:t>
            </a: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Endothelial cells</a:t>
            </a:r>
          </a:p>
          <a:p>
            <a:pPr algn="l">
              <a:buSzPct val="65000"/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Leukocytes</a:t>
            </a:r>
          </a:p>
        </p:txBody>
      </p:sp>
      <p:pic>
        <p:nvPicPr>
          <p:cNvPr id="4" name="Picture 3" descr="7335"/>
          <p:cNvPicPr>
            <a:picLocks noChangeAspect="1" noChangeArrowheads="1"/>
          </p:cNvPicPr>
          <p:nvPr/>
        </p:nvPicPr>
        <p:blipFill>
          <a:blip r:embed="rId3" cstate="print"/>
          <a:srcRect b="46512"/>
          <a:stretch>
            <a:fillRect/>
          </a:stretch>
        </p:blipFill>
        <p:spPr bwMode="auto">
          <a:xfrm>
            <a:off x="257432" y="2143116"/>
            <a:ext cx="86579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92D050"/>
                </a:solidFill>
              </a:rPr>
              <a:t>Vasoactive</a:t>
            </a:r>
            <a:r>
              <a:rPr lang="en-US" dirty="0" smtClean="0">
                <a:solidFill>
                  <a:srgbClr val="92D050"/>
                </a:solidFill>
              </a:rPr>
              <a:t> Amines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sz="4000" dirty="0" smtClean="0">
                <a:cs typeface="Arial" charset="0"/>
              </a:rPr>
              <a:t>Histamine &amp; Serotonin</a:t>
            </a:r>
            <a:br>
              <a:rPr lang="en-US" sz="4000" dirty="0" smtClean="0">
                <a:cs typeface="Arial" charset="0"/>
              </a:rPr>
            </a:br>
            <a:endParaRPr lang="en-US" dirty="0" smtClean="0">
              <a:solidFill>
                <a:srgbClr val="92D050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8670"/>
            <a:ext cx="9144000" cy="4709160"/>
          </a:xfrm>
        </p:spPr>
        <p:txBody>
          <a:bodyPr/>
          <a:lstStyle/>
          <a:p>
            <a:endParaRPr lang="en-US" dirty="0" smtClean="0">
              <a:cs typeface="Arial" charset="0"/>
            </a:endParaRPr>
          </a:p>
          <a:p>
            <a:pPr>
              <a:buNone/>
            </a:pPr>
            <a:r>
              <a:rPr lang="en-US" dirty="0" smtClean="0">
                <a:cs typeface="Arial" charset="0"/>
              </a:rPr>
              <a:t>Among first mediators in acute inflammatory reactions</a:t>
            </a:r>
          </a:p>
          <a:p>
            <a:r>
              <a:rPr lang="en-US" dirty="0" smtClean="0">
                <a:cs typeface="Arial" charset="0"/>
              </a:rPr>
              <a:t>Preformed mediators in </a:t>
            </a:r>
            <a:r>
              <a:rPr lang="en-US" dirty="0" err="1" smtClean="0">
                <a:cs typeface="Arial" charset="0"/>
              </a:rPr>
              <a:t>secretory</a:t>
            </a:r>
            <a:r>
              <a:rPr lang="en-US" dirty="0" smtClean="0">
                <a:cs typeface="Arial" charset="0"/>
              </a:rPr>
              <a:t> granules</a:t>
            </a:r>
          </a:p>
          <a:p>
            <a:endParaRPr lang="en-US" dirty="0" smtClean="0">
              <a:cs typeface="Arial" charset="0"/>
            </a:endParaRPr>
          </a:p>
          <a:p>
            <a:endParaRPr lang="en-US" dirty="0" smtClean="0">
              <a:cs typeface="Arial" charset="0"/>
            </a:endParaRPr>
          </a:p>
        </p:txBody>
      </p:sp>
      <p:pic>
        <p:nvPicPr>
          <p:cNvPr id="4" name="Picture 4" descr="7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466374"/>
            <a:ext cx="6430597" cy="439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Histamine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714356"/>
            <a:ext cx="8072494" cy="4175125"/>
          </a:xfrm>
        </p:spPr>
        <p:txBody>
          <a:bodyPr>
            <a:normAutofit/>
          </a:bodyPr>
          <a:lstStyle/>
          <a:p>
            <a:pPr marL="495300" indent="-495300" algn="l"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Source:</a:t>
            </a:r>
          </a:p>
          <a:p>
            <a:pPr marL="495300" indent="-495300" algn="l"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many cell types, esp. </a:t>
            </a:r>
            <a:r>
              <a:rPr lang="en-US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mast cells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circulating </a:t>
            </a:r>
            <a:r>
              <a:rPr lang="en-US" sz="26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basophils</a:t>
            </a:r>
            <a:r>
              <a:rPr lang="en-US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and </a:t>
            </a:r>
            <a:r>
              <a:rPr lang="en-US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platelets</a:t>
            </a:r>
          </a:p>
          <a:p>
            <a:pPr marL="495300" indent="-495300" algn="l">
              <a:lnSpc>
                <a:spcPct val="90000"/>
              </a:lnSpc>
              <a:buFont typeface="Wingdings" pitchFamily="2" charset="2"/>
              <a:buNone/>
            </a:pPr>
            <a:endParaRPr lang="en-US" sz="26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95300" indent="-495300" algn="l">
              <a:lnSpc>
                <a:spcPct val="90000"/>
              </a:lnSpc>
              <a:buSzPct val="75000"/>
              <a:buFont typeface="Wingdings" pitchFamily="2" charset="2"/>
              <a:buNone/>
            </a:pPr>
            <a:endParaRPr lang="en-US" sz="2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071678"/>
            <a:ext cx="3264612" cy="28931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495300" indent="-495300" algn="l">
              <a:buNone/>
            </a:pP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rial" charset="0"/>
              </a:rPr>
              <a:t>Stimuli of Release: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Physical injury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Immune reactions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C3a and C5a fragments 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Leukocyte-derived histamine-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releasing proteins</a:t>
            </a:r>
          </a:p>
          <a:p>
            <a:pPr marL="495300" indent="-495300" algn="l">
              <a:buNone/>
            </a:pPr>
            <a:r>
              <a:rPr lang="en-US" sz="2000" dirty="0" err="1" smtClean="0">
                <a:cs typeface="Arial" charset="0"/>
              </a:rPr>
              <a:t>Neuropeptides</a:t>
            </a:r>
            <a:r>
              <a:rPr lang="en-US" sz="2000" dirty="0" smtClean="0">
                <a:cs typeface="Arial" charset="0"/>
              </a:rPr>
              <a:t> </a:t>
            </a:r>
          </a:p>
          <a:p>
            <a:pPr marL="495300" indent="-495300" algn="l">
              <a:buNone/>
            </a:pPr>
            <a:r>
              <a:rPr lang="en-US" sz="2000" dirty="0" smtClean="0">
                <a:cs typeface="Arial" charset="0"/>
              </a:rPr>
              <a:t>Cytokines (e.g. IL-1 and IL-8)</a:t>
            </a:r>
          </a:p>
          <a:p>
            <a:pPr algn="l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57654" y="2000240"/>
            <a:ext cx="4786346" cy="26868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95300" indent="-495300">
              <a:lnSpc>
                <a:spcPct val="90000"/>
              </a:lnSpc>
            </a:pPr>
            <a:endParaRPr lang="en-US" i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95300" indent="-495300" algn="ctr" rtl="0">
              <a:buNone/>
            </a:pP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Actions: </a:t>
            </a:r>
          </a:p>
          <a:p>
            <a:pPr marL="495300" indent="-495300" algn="ctr" rtl="0">
              <a:buNone/>
            </a:pPr>
            <a:endParaRPr lang="en-US" sz="2400" dirty="0" smtClean="0">
              <a:solidFill>
                <a:schemeClr val="accent1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 algn="l" rtl="0">
              <a:lnSpc>
                <a:spcPct val="90000"/>
              </a:lnSpc>
              <a:buSzPct val="75000"/>
              <a:buFont typeface="+mj-lt"/>
              <a:buAutoNum type="arabicPeriod"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ARTERIOLAR DILATION</a:t>
            </a:r>
          </a:p>
          <a:p>
            <a:pPr marL="514350" indent="-514350" algn="l" rtl="0">
              <a:lnSpc>
                <a:spcPct val="90000"/>
              </a:lnSpc>
              <a:buSzPct val="75000"/>
              <a:buFont typeface="+mj-lt"/>
              <a:buAutoNum type="arabicPeriod"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INCREASED VASCULAR PERMEABILITY (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venular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gaps)</a:t>
            </a:r>
          </a:p>
          <a:p>
            <a:pPr marL="514350" indent="-514350" algn="l" rtl="0">
              <a:lnSpc>
                <a:spcPct val="90000"/>
              </a:lnSpc>
              <a:buSzPct val="75000"/>
              <a:buFont typeface="+mj-lt"/>
              <a:buAutoNum type="arabicPeriod"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ENDOTHELIAL ACTIVATION</a:t>
            </a:r>
          </a:p>
          <a:p>
            <a:pPr algn="l" rtl="0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5143512"/>
            <a:ext cx="1712713" cy="8679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495300" indent="-495300">
              <a:lnSpc>
                <a:spcPct val="90000"/>
              </a:lnSpc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Inactivated by:</a:t>
            </a:r>
          </a:p>
          <a:p>
            <a:pPr marL="495300" indent="-495300">
              <a:lnSpc>
                <a:spcPct val="90000"/>
              </a:lnSpc>
              <a:buSzPct val="75000"/>
            </a:pP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Histaminase</a:t>
            </a: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Serotonin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(5-HT)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>
                <a:solidFill>
                  <a:srgbClr val="FFC000"/>
                </a:solidFill>
                <a:cs typeface="Arial" charset="0"/>
              </a:rPr>
              <a:t>Source: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Platelets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cs typeface="Arial" charset="0"/>
              </a:rPr>
              <a:t>Action: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Similar to histamine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cs typeface="Arial" charset="0"/>
              </a:rPr>
              <a:t>Stimulus:</a:t>
            </a:r>
          </a:p>
          <a:p>
            <a:pPr algn="l">
              <a:buFont typeface="Wingdings" pitchFamily="2" charset="2"/>
              <a:buNone/>
            </a:pPr>
            <a:r>
              <a:rPr lang="en-US" dirty="0" smtClean="0">
                <a:cs typeface="Arial" charset="0"/>
              </a:rPr>
              <a:t>Platelet aggregation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92500" lnSpcReduction="10000"/>
          </a:bodyPr>
          <a:lstStyle/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Recognize  the different patterns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Chemical mediators of inflammation: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Definition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Know the general principles for chemical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Know the cellular sources and major effects of the mediators.</a:t>
            </a:r>
          </a:p>
          <a:p>
            <a:pPr marL="1108710" lvl="1" indent="-571500">
              <a:buFont typeface="+mj-lt"/>
              <a:buAutoNum type="romanUcPeriod"/>
            </a:pPr>
            <a:r>
              <a:rPr lang="en-US" dirty="0" smtClean="0">
                <a:latin typeface="Arial Rounded MT Bold" pitchFamily="34" charset="0"/>
              </a:rPr>
              <a:t>List the most likely mediators of each of the steps of inflammation.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rganization Chart 2"/>
          <p:cNvGraphicFramePr>
            <a:graphicFrameLocks/>
          </p:cNvGraphicFramePr>
          <p:nvPr>
            <p:ph type="dgm" idx="1"/>
          </p:nvPr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219200" y="1905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4" name="Picture 7" descr="showimage"/>
          <p:cNvPicPr>
            <a:picLocks noChangeAspect="1" noChangeArrowheads="1"/>
          </p:cNvPicPr>
          <p:nvPr/>
        </p:nvPicPr>
        <p:blipFill>
          <a:blip r:embed="rId4" cstate="print"/>
          <a:srcRect b="25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48264" y="0"/>
            <a:ext cx="1993489" cy="13542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222D9"/>
                </a:solidFill>
                <a:cs typeface="Arial" charset="0"/>
              </a:rPr>
              <a:t>Source:</a:t>
            </a:r>
            <a:endParaRPr lang="en-US" sz="1600" u="sng" dirty="0" smtClean="0">
              <a:solidFill>
                <a:srgbClr val="F222D9"/>
              </a:solidFill>
              <a:cs typeface="Arial" charset="0"/>
            </a:endParaRP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Leukocytes</a:t>
            </a: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Mast cells</a:t>
            </a: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Endothelial cells</a:t>
            </a:r>
          </a:p>
          <a:p>
            <a:pPr algn="ctr">
              <a:buFontTx/>
              <a:buNone/>
            </a:pPr>
            <a:r>
              <a:rPr lang="en-US" sz="1600" dirty="0" smtClean="0">
                <a:cs typeface="Arial" charset="0"/>
              </a:rPr>
              <a:t>Platelets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rganization Chart 2"/>
          <p:cNvGraphicFramePr>
            <a:graphicFrameLocks/>
          </p:cNvGraphicFramePr>
          <p:nvPr>
            <p:ph type="dgm" idx="1"/>
          </p:nvPr>
        </p:nvGraphicFramePr>
        <p:xfrm>
          <a:off x="381000" y="533400"/>
          <a:ext cx="8763000" cy="6324600"/>
        </p:xfrm>
        <a:graphic>
          <a:graphicData uri="http://schemas.openxmlformats.org/drawingml/2006/compatibility">
            <com:legacyDrawing xmlns:com="http://schemas.openxmlformats.org/drawingml/2006/compatibility" spid="_x0000_s4098"/>
          </a:graphicData>
        </a:graphic>
      </p:graphicFrame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1752600" y="2895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4" name="Picture 2" descr="73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rganization Chart 2"/>
          <p:cNvGraphicFramePr>
            <a:graphicFrameLocks/>
          </p:cNvGraphicFramePr>
          <p:nvPr>
            <p:ph type="dgm" idx="1"/>
          </p:nvPr>
        </p:nvGraphicFramePr>
        <p:xfrm>
          <a:off x="142844" y="214290"/>
          <a:ext cx="9001156" cy="6429396"/>
        </p:xfrm>
        <a:graphic>
          <a:graphicData uri="http://schemas.openxmlformats.org/drawingml/2006/compatibility">
            <com:legacyDrawing xmlns:com="http://schemas.openxmlformats.org/drawingml/2006/compatibility" spid="_x0000_s5122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524000" y="3200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7158" y="1428736"/>
            <a:ext cx="8501122" cy="52149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Cytokines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Polypeptides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Actions: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Involved in early immune and inflammatory reactions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Some stimulate bone marrow precursors to produce more leukocytes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042" name="Picture 2" descr="d:\Inetpub\ombroot\content\0721601871\graphics\fullsize\S01871-002-f018.jpg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 b="3137"/>
          <a:stretch>
            <a:fillRect/>
          </a:stretch>
        </p:blipFill>
        <p:spPr bwMode="auto">
          <a:xfrm>
            <a:off x="2928926" y="0"/>
            <a:ext cx="6067445" cy="6715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3043" name="Rectangle 3"/>
          <p:cNvSpPr>
            <a:spLocks noChangeArrowheads="1"/>
          </p:cNvSpPr>
          <p:nvPr/>
        </p:nvSpPr>
        <p:spPr bwMode="auto">
          <a:xfrm>
            <a:off x="0" y="6096000"/>
            <a:ext cx="937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en-US" sz="1800"/>
          </a:p>
        </p:txBody>
      </p:sp>
      <p:sp>
        <p:nvSpPr>
          <p:cNvPr id="4" name="TextBox 3"/>
          <p:cNvSpPr txBox="1"/>
          <p:nvPr/>
        </p:nvSpPr>
        <p:spPr>
          <a:xfrm>
            <a:off x="0" y="500042"/>
            <a:ext cx="297870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C000"/>
                </a:solidFill>
                <a:cs typeface="Arial" charset="0"/>
              </a:rPr>
              <a:t>Cytokine of  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C000"/>
                </a:solidFill>
                <a:cs typeface="Arial" charset="0"/>
              </a:rPr>
              <a:t>Acute inflammation: 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2000" dirty="0" smtClean="0">
                <a:cs typeface="Arial" charset="0"/>
              </a:rPr>
              <a:t>Interleukin (IL-1) &amp; TNF</a:t>
            </a:r>
          </a:p>
          <a:p>
            <a:pPr algn="ctr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62" name="Picture 2" descr="d:\Inetpub\ombroot\content\0721601871\graphics\fullsize\S01871-002-f031.jpg"/>
          <p:cNvPicPr>
            <a:picLocks noChangeAspect="1" noChangeArrowheads="1"/>
          </p:cNvPicPr>
          <p:nvPr/>
        </p:nvPicPr>
        <p:blipFill>
          <a:blip r:embed="rId2" cstate="print"/>
          <a:srcRect b="6456"/>
          <a:stretch>
            <a:fillRect/>
          </a:stretch>
        </p:blipFill>
        <p:spPr bwMode="auto">
          <a:xfrm>
            <a:off x="827584" y="1628800"/>
            <a:ext cx="7086600" cy="35283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2563" name="Rectangle 3"/>
          <p:cNvSpPr>
            <a:spLocks noChangeArrowheads="1"/>
          </p:cNvSpPr>
          <p:nvPr/>
        </p:nvSpPr>
        <p:spPr bwMode="auto">
          <a:xfrm>
            <a:off x="500034" y="5546725"/>
            <a:ext cx="864396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i="1" dirty="0">
                <a:latin typeface="Arial" pitchFamily="34" charset="0"/>
              </a:rPr>
              <a:t>Activated lymphocytes and macrophages influence each other and also release inflammatory mediators that affect other cells.</a:t>
            </a:r>
          </a:p>
          <a:p>
            <a:endParaRPr lang="en-US" b="1" i="1" dirty="0">
              <a:latin typeface="Arial" pitchFamily="34" charset="0"/>
            </a:endParaRPr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0" y="3719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0" y="357166"/>
            <a:ext cx="9144000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3200" dirty="0" smtClean="0">
                <a:solidFill>
                  <a:srgbClr val="FFC000"/>
                </a:solidFill>
                <a:cs typeface="Arial" charset="0"/>
              </a:rPr>
              <a:t>Chronic Inflammation:</a:t>
            </a:r>
            <a:r>
              <a:rPr lang="ar-SA" sz="3200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en-US" sz="3200" dirty="0" smtClean="0">
                <a:solidFill>
                  <a:srgbClr val="FFC000"/>
                </a:solidFill>
                <a:cs typeface="Arial" charset="0"/>
              </a:rPr>
              <a:t> Cytokines of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3200" dirty="0" smtClean="0">
                <a:cs typeface="Arial" charset="0"/>
              </a:rPr>
              <a:t>Interferon-</a:t>
            </a:r>
            <a:r>
              <a:rPr lang="el-GR" sz="3200" dirty="0" smtClean="0">
                <a:cs typeface="Arial" charset="0"/>
              </a:rPr>
              <a:t>γ</a:t>
            </a:r>
            <a:r>
              <a:rPr lang="en-US" sz="3200" dirty="0" smtClean="0">
                <a:cs typeface="Arial" charset="0"/>
              </a:rPr>
              <a:t> </a:t>
            </a:r>
            <a:r>
              <a:rPr lang="en-US" sz="3200" dirty="0" smtClean="0">
                <a:cs typeface="Arial" charset="0"/>
              </a:rPr>
              <a:t>(</a:t>
            </a:r>
            <a:r>
              <a:rPr lang="en-US" sz="3200" dirty="0" smtClean="0">
                <a:cs typeface="Arial" charset="0"/>
              </a:rPr>
              <a:t>INF- </a:t>
            </a:r>
            <a:r>
              <a:rPr lang="el-GR" sz="3200" dirty="0" smtClean="0">
                <a:cs typeface="Arial" charset="0"/>
              </a:rPr>
              <a:t>γ</a:t>
            </a:r>
            <a:r>
              <a:rPr lang="en-US" sz="3200" dirty="0" smtClean="0">
                <a:cs typeface="Arial" charset="0"/>
              </a:rPr>
              <a:t>) &amp; </a:t>
            </a:r>
            <a:r>
              <a:rPr lang="en-US" sz="3200" dirty="0" smtClean="0">
                <a:cs typeface="Arial" charset="0"/>
              </a:rPr>
              <a:t>Interleukin ( IL-12)</a:t>
            </a:r>
            <a:endParaRPr lang="el-GR" sz="3200" dirty="0" smtClean="0"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rganization Chart 2"/>
          <p:cNvGraphicFramePr>
            <a:graphicFrameLocks/>
          </p:cNvGraphicFramePr>
          <p:nvPr>
            <p:ph type="dgm" idx="1"/>
          </p:nvPr>
        </p:nvGraphicFramePr>
        <p:xfrm>
          <a:off x="357158" y="285728"/>
          <a:ext cx="8429684" cy="6286544"/>
        </p:xfrm>
        <a:graphic>
          <a:graphicData uri="http://schemas.openxmlformats.org/drawingml/2006/compatibility">
            <com:legacyDrawing xmlns:com="http://schemas.openxmlformats.org/drawingml/2006/compatibility" spid="_x0000_s6146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676400" y="3810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28728" y="1428736"/>
            <a:ext cx="7467600" cy="5183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71500" marR="0" lvl="0" indent="-5715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Chemokines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Small proteins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They are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chemoattractants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for leukocytes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Main functions: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Leukocyte recruitment &amp; activation in inflammation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Normal anatomic organization of cells in lymphoid and other tissues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rganization Chart 2"/>
          <p:cNvGraphicFramePr>
            <a:graphicFrameLocks/>
          </p:cNvGraphicFramePr>
          <p:nvPr>
            <p:ph type="dgm" idx="1"/>
          </p:nvPr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7170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219200" y="4495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4414" y="1357298"/>
            <a:ext cx="7491412" cy="550070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Reactive Oxygen Species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Synthesized via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NADPH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oxidase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pathway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Source: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Neutrophils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and Macrophages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Stimuli of release: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Microbes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Immune complexes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Cytokines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Action: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Microbicidial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cytotoxic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 agent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rganization Chart 2"/>
          <p:cNvGraphicFramePr>
            <a:graphicFrameLocks/>
          </p:cNvGraphicFramePr>
          <p:nvPr>
            <p:ph type="dgm" idx="1"/>
          </p:nvPr>
        </p:nvGraphicFramePr>
        <p:xfrm>
          <a:off x="285720" y="214290"/>
          <a:ext cx="8643998" cy="6357958"/>
        </p:xfrm>
        <a:graphic>
          <a:graphicData uri="http://schemas.openxmlformats.org/drawingml/2006/compatibility">
            <com:legacyDrawing xmlns:com="http://schemas.openxmlformats.org/drawingml/2006/compatibility" spid="_x0000_s8194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285852" y="4929198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52600" y="1357298"/>
            <a:ext cx="6934200" cy="5500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Nitric Oxide ( NO)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Short-lived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Soluble free-radical gas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Functions: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Vasodilation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 Antagonism of platelet activation (adhesion, aggregation,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degranulation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Reduction of leukocyte recruitment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Microbicidial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cytotoxic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 agent (with or without ROS) in activated macrophages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5" descr="show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95250"/>
            <a:ext cx="539115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rganization Chart 2"/>
          <p:cNvGraphicFramePr>
            <a:graphicFrameLocks/>
          </p:cNvGraphicFramePr>
          <p:nvPr>
            <p:ph type="dgm" idx="1"/>
          </p:nvPr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9218"/>
          </a:graphicData>
        </a:graphic>
      </p:graphicFrame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1371600" y="5791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7158" y="1214422"/>
            <a:ext cx="8229600" cy="564357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Lysosomal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Enzymes of Leukocytes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Neutrophils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Monocytes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Enzymes: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Acid proteases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Neutral proteases (e.g.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elastase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collagenase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cathepsin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Their action is checked by:</a:t>
            </a:r>
          </a:p>
          <a:p>
            <a:pPr marL="548640" marR="0" lvl="0" indent="-4114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Serum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antiproteases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(e.g. </a:t>
            </a: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α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-antitrypsin)</a:t>
            </a:r>
            <a:endParaRPr kumimoji="0" lang="el-G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cs typeface="Arial" pitchFamily="34" charset="0"/>
              </a:rPr>
              <a:t> 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Outcomes of Acute Inflammation</a:t>
            </a:r>
            <a:r>
              <a:rPr lang="en-US" dirty="0"/>
              <a:t> 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382000" cy="5105400"/>
          </a:xfrm>
        </p:spPr>
        <p:txBody>
          <a:bodyPr/>
          <a:lstStyle/>
          <a:p>
            <a:pPr marL="609600" indent="-609600"/>
            <a:r>
              <a:rPr lang="en-US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Acute inflammation may have one of the four outcomes</a:t>
            </a:r>
            <a:r>
              <a:rPr lang="en-US" dirty="0" smtClean="0">
                <a:solidFill>
                  <a:srgbClr val="FF9999"/>
                </a:solidFill>
                <a:latin typeface="Arial" charset="0"/>
                <a:cs typeface="Arial" charset="0"/>
              </a:rPr>
              <a:t>:</a:t>
            </a:r>
          </a:p>
          <a:p>
            <a:pPr marL="990600" lvl="1" indent="-533400"/>
            <a:r>
              <a:rPr lang="en-US" i="1" dirty="0" smtClean="0">
                <a:latin typeface="Arial" charset="0"/>
              </a:rPr>
              <a:t>Complete resolution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marL="990600" lvl="1" indent="-533400"/>
            <a:r>
              <a:rPr lang="en-US" i="1" dirty="0" smtClean="0">
                <a:latin typeface="Arial" charset="0"/>
              </a:rPr>
              <a:t>Healing by connective tissue replacement (fibrosis)</a:t>
            </a:r>
            <a:endParaRPr lang="en-US" sz="2000" dirty="0" smtClean="0">
              <a:latin typeface="Arial" charset="0"/>
            </a:endParaRPr>
          </a:p>
          <a:p>
            <a:pPr marL="990600" lvl="1" indent="-533400"/>
            <a:r>
              <a:rPr lang="en-US" i="1" dirty="0" smtClean="0">
                <a:latin typeface="Arial" charset="0"/>
              </a:rPr>
              <a:t>Progression of the tissue response to chronic inflammation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990600" lvl="1" indent="-533400"/>
            <a:r>
              <a:rPr lang="en-US" i="1" dirty="0" smtClean="0">
                <a:latin typeface="Arial" charset="0"/>
              </a:rPr>
              <a:t>Abscess 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rganization Chart 2"/>
          <p:cNvGraphicFramePr>
            <a:graphicFrameLocks/>
          </p:cNvGraphicFramePr>
          <p:nvPr>
            <p:ph type="dgm" idx="1"/>
          </p:nvPr>
        </p:nvGraphicFramePr>
        <p:xfrm>
          <a:off x="357158" y="214290"/>
          <a:ext cx="8786842" cy="6429396"/>
        </p:xfrm>
        <a:graphic>
          <a:graphicData uri="http://schemas.openxmlformats.org/drawingml/2006/compatibility">
            <com:legacyDrawing xmlns:com="http://schemas.openxmlformats.org/drawingml/2006/compatibility" spid="_x0000_s10242"/>
          </a:graphicData>
        </a:graphic>
      </p:graphicFrame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71538" y="1428736"/>
            <a:ext cx="7867675" cy="4714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Neuropeptides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Small proteins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Secreted by nerve fibers mainly in lung &amp; GIT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Initiate inflammatory response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e.g. Substance P :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Transmits pain signals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Regulates vessel tone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Modulates vascular permeability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5" name="Organization Chart 2"/>
          <p:cNvGraphicFramePr>
            <a:graphicFrameLocks/>
          </p:cNvGraphicFramePr>
          <p:nvPr>
            <p:ph type="dgm" idx="1"/>
          </p:nvPr>
        </p:nvGraphicFramePr>
        <p:xfrm>
          <a:off x="1371600" y="1219200"/>
          <a:ext cx="7610475" cy="4264025"/>
        </p:xfrm>
        <a:graphic>
          <a:graphicData uri="http://schemas.openxmlformats.org/drawingml/2006/compatibility">
            <com:legacyDrawing xmlns:com="http://schemas.openxmlformats.org/drawingml/2006/compatibility" spid="_x0000_s11266"/>
          </a:graphicData>
        </a:graphic>
      </p:graphicFrame>
      <p:pic>
        <p:nvPicPr>
          <p:cNvPr id="3" name="Picture 3" descr="7335"/>
          <p:cNvPicPr>
            <a:picLocks noChangeAspect="1" noChangeArrowheads="1"/>
          </p:cNvPicPr>
          <p:nvPr/>
        </p:nvPicPr>
        <p:blipFill>
          <a:blip r:embed="rId4" cstate="print"/>
          <a:srcRect t="53156" r="16896"/>
          <a:stretch>
            <a:fillRect/>
          </a:stretch>
        </p:blipFill>
        <p:spPr bwMode="auto">
          <a:xfrm>
            <a:off x="1101410" y="3500414"/>
            <a:ext cx="804259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PLASMA PROTEASES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A variety of phenomena in the inflammatory response are mediated by plasma proteins that belong to three interrelated systems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 1.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Kinin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	  2.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complement</a:t>
            </a:r>
          </a:p>
          <a:p>
            <a:pPr>
              <a:buFontTx/>
              <a:buNone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	  3.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clotting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 descr="d:\Inetpub\ombroot\content\0721601871\graphics\fullsize\S01871-002-f015.jpg"/>
          <p:cNvPicPr>
            <a:picLocks noChangeAspect="1" noChangeArrowheads="1"/>
          </p:cNvPicPr>
          <p:nvPr/>
        </p:nvPicPr>
        <p:blipFill>
          <a:blip r:embed="rId2" cstate="print"/>
          <a:srcRect b="2823"/>
          <a:stretch>
            <a:fillRect/>
          </a:stretch>
        </p:blipFill>
        <p:spPr bwMode="auto">
          <a:xfrm>
            <a:off x="357160" y="500042"/>
            <a:ext cx="8786840" cy="6178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6003" name="Text Box 3"/>
          <p:cNvSpPr txBox="1">
            <a:spLocks noChangeArrowheads="1"/>
          </p:cNvSpPr>
          <p:nvPr/>
        </p:nvSpPr>
        <p:spPr bwMode="auto">
          <a:xfrm>
            <a:off x="0" y="4357694"/>
            <a:ext cx="1981200" cy="5905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sz="1600" i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increases vascular permeability, pain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715008" y="5715016"/>
            <a:ext cx="2071702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increases vascular </a:t>
            </a:r>
            <a:r>
              <a:rPr lang="en-US" sz="1600" i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permeability, </a:t>
            </a:r>
            <a:r>
              <a:rPr lang="en-US" sz="1600" i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Chemotaxis</a:t>
            </a:r>
            <a:endParaRPr lang="en-US" sz="1600" i="1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215074" y="2643182"/>
            <a:ext cx="1285884" cy="1407036"/>
          </a:xfrm>
          <a:prstGeom prst="downArrow">
            <a:avLst>
              <a:gd name="adj1" fmla="val 100000"/>
              <a:gd name="adj2" fmla="val 481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enhanced leukocyte adhesion &amp; activation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786050" y="0"/>
            <a:ext cx="364333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Kinin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&amp; clotting systems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5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animBg="1"/>
      <p:bldP spid="4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71736" y="142852"/>
            <a:ext cx="4354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Complement System </a:t>
            </a:r>
            <a:endParaRPr lang="en-US" sz="3200" b="1" dirty="0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78436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0104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Complement protein</a:t>
            </a:r>
          </a:p>
        </p:txBody>
      </p:sp>
      <p:sp>
        <p:nvSpPr>
          <p:cNvPr id="96259" name="TextBox 3"/>
          <p:cNvSpPr txBox="1">
            <a:spLocks noChangeArrowheads="1"/>
          </p:cNvSpPr>
          <p:nvPr/>
        </p:nvSpPr>
        <p:spPr bwMode="auto">
          <a:xfrm>
            <a:off x="1259632" y="1500174"/>
            <a:ext cx="76292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  <a:p>
            <a:pPr algn="l"/>
            <a:r>
              <a:rPr lang="en-US" sz="2400" dirty="0"/>
              <a:t>C3a &amp; C5a  </a:t>
            </a:r>
            <a:r>
              <a:rPr lang="en-US" sz="2400" dirty="0" smtClean="0">
                <a:sym typeface="Wingdings" pitchFamily="2" charset="2"/>
              </a:rPr>
              <a:t></a:t>
            </a:r>
            <a:r>
              <a:rPr lang="en-US" sz="2400" dirty="0" smtClean="0"/>
              <a:t>  </a:t>
            </a:r>
            <a:r>
              <a:rPr lang="en-US" sz="2400" dirty="0"/>
              <a:t>Increase vascular </a:t>
            </a:r>
            <a:r>
              <a:rPr lang="en-US" sz="2400" dirty="0" smtClean="0"/>
              <a:t>permeability</a:t>
            </a:r>
          </a:p>
          <a:p>
            <a:pPr algn="l"/>
            <a:r>
              <a:rPr lang="en-US" sz="2400" dirty="0" smtClean="0"/>
              <a:t>( </a:t>
            </a:r>
            <a:r>
              <a:rPr lang="en-US" sz="2400" dirty="0" err="1" smtClean="0"/>
              <a:t>anaphylatoxins</a:t>
            </a:r>
            <a:r>
              <a:rPr lang="en-US" sz="2400" dirty="0" smtClean="0"/>
              <a:t>) 		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 smtClean="0"/>
              <a:t>C5a </a:t>
            </a:r>
            <a:r>
              <a:rPr lang="en-US" sz="2400" dirty="0" smtClean="0">
                <a:sym typeface="Wingdings" pitchFamily="2" charset="2"/>
              </a:rPr>
              <a:t>    </a:t>
            </a:r>
            <a:r>
              <a:rPr lang="en-US" sz="2400" dirty="0" smtClean="0"/>
              <a:t> </a:t>
            </a:r>
            <a:r>
              <a:rPr lang="en-US" sz="2400" dirty="0" err="1"/>
              <a:t>Chemotaxis</a:t>
            </a:r>
            <a:r>
              <a:rPr lang="en-US" sz="2400" dirty="0"/>
              <a:t>  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C3b </a:t>
            </a:r>
            <a:r>
              <a:rPr lang="en-US" sz="2400" dirty="0" smtClean="0">
                <a:sym typeface="Wingdings" pitchFamily="2" charset="2"/>
              </a:rPr>
              <a:t></a:t>
            </a:r>
            <a:r>
              <a:rPr lang="en-US" sz="2400" dirty="0" smtClean="0"/>
              <a:t>     </a:t>
            </a:r>
            <a:r>
              <a:rPr lang="en-US" sz="2400" dirty="0" err="1" smtClean="0"/>
              <a:t>Opsonization</a:t>
            </a:r>
            <a:r>
              <a:rPr lang="en-US" sz="2400" dirty="0" smtClean="0"/>
              <a:t>  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C5-9 </a:t>
            </a:r>
            <a:r>
              <a:rPr lang="en-US" sz="2400" dirty="0" smtClean="0">
                <a:sym typeface="Wingdings" pitchFamily="2" charset="2"/>
              </a:rPr>
              <a:t>   </a:t>
            </a:r>
            <a:r>
              <a:rPr lang="en-US" sz="2400" dirty="0" smtClean="0"/>
              <a:t> </a:t>
            </a:r>
            <a:r>
              <a:rPr lang="en-US" sz="2400" dirty="0"/>
              <a:t>membrane attack complex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/>
              <a:t>Upon completion of this lecture, the student should: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Recognize  the different pattern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Define the chemical mediators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general principles for chemical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cellular sources and major effects of the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List the most likely mediators of each of the steps of inflammation.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0034" name="Group 2"/>
          <p:cNvGraphicFramePr>
            <a:graphicFrameLocks noGrp="1"/>
          </p:cNvGraphicFramePr>
          <p:nvPr/>
        </p:nvGraphicFramePr>
        <p:xfrm>
          <a:off x="2915816" y="185243"/>
          <a:ext cx="6072198" cy="6556125"/>
        </p:xfrm>
        <a:graphic>
          <a:graphicData uri="http://schemas.openxmlformats.org/drawingml/2006/table">
            <a:tbl>
              <a:tblPr/>
              <a:tblGrid>
                <a:gridCol w="2960196"/>
                <a:gridCol w="3112002"/>
              </a:tblGrid>
              <a:tr h="91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Vasodilation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Prostaglandins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Histamine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Nitric oxide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3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Increased vascular permeability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Vasoactive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amines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Bradykinin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Leukotrienes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C4, D4, E4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Substance 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365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Chemotaxis, leukocyte recruitment and activation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C5a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Leukotriene B4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Chemokines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IL-1, TNF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Bacterial products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2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Fever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IL-1, TNF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Prostaglandins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82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Prostaglandins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Bradykinin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106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Tissue damage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Neutrophil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and macrophage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lysosomal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enzymes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Oxygen metabolites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Nitric oxide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300057" name="Rectangle 25"/>
          <p:cNvSpPr>
            <a:spLocks noChangeArrowheads="1"/>
          </p:cNvSpPr>
          <p:nvPr/>
        </p:nvSpPr>
        <p:spPr bwMode="auto">
          <a:xfrm>
            <a:off x="0" y="838200"/>
            <a:ext cx="2895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FF0000"/>
                </a:solidFill>
                <a:latin typeface="Arial" pitchFamily="34" charset="0"/>
              </a:rPr>
              <a:t>Role of Mediators in Different Reactions of Inflammation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3D342-6AC2-412F-8620-4F0E0112FE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277" descr="D:\SCContent\9781437717815\graphics\fullsize\S9781437717815-002-f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1105"/>
            <a:ext cx="8748464" cy="66268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836712"/>
            <a:ext cx="3733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/>
            <a:r>
              <a:rPr lang="en-US" sz="2000" dirty="0"/>
              <a:t>Events in the resolution of </a:t>
            </a:r>
            <a:r>
              <a:rPr lang="en-US" sz="2000" dirty="0" smtClean="0"/>
              <a:t>inflammation</a:t>
            </a:r>
          </a:p>
          <a:p>
            <a:pPr marL="457200" indent="-457200" algn="l" rtl="0">
              <a:buFont typeface="Wingdings" pitchFamily="2" charset="2"/>
              <a:buChar char="§"/>
            </a:pPr>
            <a:r>
              <a:rPr lang="en-US" sz="2000" dirty="0" smtClean="0"/>
              <a:t>This involves neutralization, decay, or enzymatic degradation of the various chemical mediators; normalization of vascular permeability; and cessation of leukocyte emigration and apoptosis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000" dirty="0" smtClean="0"/>
              <a:t>The necrotic debris, edema fluid, and inflammatory cells are cleared by phagocytes and lymphatic drainage </a:t>
            </a:r>
            <a:endParaRPr lang="en-US" sz="2000" dirty="0"/>
          </a:p>
        </p:txBody>
      </p:sp>
      <p:pic>
        <p:nvPicPr>
          <p:cNvPr id="57347" name="Picture 3" descr="d:\Inetpub\ombroot\content\0721601871\graphics\fullsize\S01871-002-f022.jpg"/>
          <p:cNvPicPr>
            <a:picLocks noChangeAspect="1" noChangeArrowheads="1"/>
          </p:cNvPicPr>
          <p:nvPr/>
        </p:nvPicPr>
        <p:blipFill>
          <a:blip r:embed="rId2" cstate="print"/>
          <a:srcRect b="3044"/>
          <a:stretch>
            <a:fillRect/>
          </a:stretch>
        </p:blipFill>
        <p:spPr bwMode="auto">
          <a:xfrm>
            <a:off x="3624263" y="123825"/>
            <a:ext cx="5257800" cy="658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3D342-6AC2-412F-8620-4F0E0112FE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715404" cy="5382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Upon completion of this lecture, the student should: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and describe the outcome of acute inflammation</a:t>
            </a:r>
            <a:r>
              <a:rPr lang="en-US" dirty="0" smtClean="0"/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Recognize  the different pattern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Define the chemical mediators of inflammation.</a:t>
            </a: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general principles for chemical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Know the cellular sources and major effects of the mediators.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pPr marL="651510" lvl="0" indent="-514350">
              <a:buFont typeface="+mj-lt"/>
              <a:buAutoNum type="arabicPeriod"/>
            </a:pPr>
            <a:r>
              <a:rPr lang="en-US" dirty="0" smtClean="0">
                <a:latin typeface="Arial Rounded MT Bold" pitchFamily="34" charset="0"/>
              </a:rPr>
              <a:t>List the most likely mediators of each of the steps of inflammation.</a:t>
            </a:r>
          </a:p>
          <a:p>
            <a:pPr marL="651510" lvl="0" indent="-514350">
              <a:buFont typeface="+mj-lt"/>
              <a:buAutoNum type="arabicPeriod"/>
            </a:pPr>
            <a:endParaRPr lang="en-US" dirty="0" smtClean="0">
              <a:latin typeface="Arial Rounded MT Bol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Morphologic Patterns of Acute Inflammation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58200" cy="518160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  <a:cs typeface="Arial" charset="0"/>
              </a:rPr>
              <a:t>Several types of inflammation vary in their morphology and clinical correlates. Why?</a:t>
            </a:r>
          </a:p>
          <a:p>
            <a:pPr lvl="1"/>
            <a:r>
              <a:rPr lang="en-US" dirty="0" smtClean="0">
                <a:latin typeface="Arial" charset="0"/>
              </a:rPr>
              <a:t>The severity of the reaction</a:t>
            </a:r>
          </a:p>
          <a:p>
            <a:pPr lvl="1"/>
            <a:r>
              <a:rPr lang="en-US" dirty="0" smtClean="0">
                <a:latin typeface="Arial" charset="0"/>
              </a:rPr>
              <a:t>specific cause</a:t>
            </a:r>
          </a:p>
          <a:p>
            <a:pPr lvl="1"/>
            <a:r>
              <a:rPr lang="en-US" dirty="0" smtClean="0">
                <a:latin typeface="Arial" charset="0"/>
              </a:rPr>
              <a:t>the particular tissue </a:t>
            </a:r>
          </a:p>
          <a:p>
            <a:pPr lvl="1"/>
            <a:r>
              <a:rPr lang="en-US" dirty="0" smtClean="0">
                <a:latin typeface="Arial" charset="0"/>
              </a:rPr>
              <a:t>site involved </a:t>
            </a:r>
          </a:p>
          <a:p>
            <a:endParaRPr lang="en-US" sz="4000" dirty="0" smtClean="0">
              <a:latin typeface="Arial" charset="0"/>
              <a:cs typeface="Arial" charset="0"/>
            </a:endParaRPr>
          </a:p>
          <a:p>
            <a:endParaRPr lang="en-US" sz="2000" b="1" i="1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Morphologic Patterns of Acute Inflammation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58200" cy="5181600"/>
          </a:xfrm>
        </p:spPr>
        <p:txBody>
          <a:bodyPr/>
          <a:lstStyle/>
          <a:p>
            <a:r>
              <a:rPr lang="en-US" sz="3200" b="1" smtClean="0">
                <a:latin typeface="Arial" charset="0"/>
              </a:rPr>
              <a:t>SEROUS INFLAMMATION</a:t>
            </a:r>
          </a:p>
          <a:p>
            <a:r>
              <a:rPr lang="en-US" sz="3200" b="1" smtClean="0">
                <a:latin typeface="Arial" charset="0"/>
              </a:rPr>
              <a:t>FIBRINOUS INFLAMMATION</a:t>
            </a:r>
          </a:p>
          <a:p>
            <a:r>
              <a:rPr lang="en-US" sz="3200" b="1" smtClean="0">
                <a:latin typeface="Arial" charset="0"/>
              </a:rPr>
              <a:t>SUPPURATIVE OR PURULENT INFLAMMATION </a:t>
            </a:r>
          </a:p>
          <a:p>
            <a:r>
              <a:rPr lang="en-US" sz="3200" b="1" smtClean="0">
                <a:latin typeface="Arial" charset="0"/>
              </a:rPr>
              <a:t>ULCERS</a:t>
            </a:r>
          </a:p>
          <a:p>
            <a:endParaRPr lang="en-US" sz="3200" b="1" smtClean="0">
              <a:latin typeface="Arial" charset="0"/>
            </a:endParaRPr>
          </a:p>
          <a:p>
            <a:endParaRPr lang="en-US" sz="3200" b="1" smtClean="0">
              <a:latin typeface="Arial" charset="0"/>
            </a:endParaRPr>
          </a:p>
          <a:p>
            <a:endParaRPr lang="en-US" sz="3200" b="1" smtClean="0">
              <a:latin typeface="Arial" charset="0"/>
            </a:endParaRPr>
          </a:p>
          <a:p>
            <a:endParaRPr lang="en-US" sz="2000" b="1" i="1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60D0A-DA76-4546-82DF-19EB12399E0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1501</Words>
  <Application>Microsoft Office PowerPoint</Application>
  <PresentationFormat>On-screen Show (4:3)</PresentationFormat>
  <Paragraphs>422</Paragraphs>
  <Slides>47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Slide 1</vt:lpstr>
      <vt:lpstr>    Outcomes of acute inflammation  Different patterns of inflammation  Chemical mediators   </vt:lpstr>
      <vt:lpstr>Objectives</vt:lpstr>
      <vt:lpstr> Outcomes of Acute Inflammation </vt:lpstr>
      <vt:lpstr>Slide 5</vt:lpstr>
      <vt:lpstr>Slide 6</vt:lpstr>
      <vt:lpstr>Objectives</vt:lpstr>
      <vt:lpstr>Morphologic Patterns of Acute Inflammation </vt:lpstr>
      <vt:lpstr>Morphologic Patterns of Acute Inflammation </vt:lpstr>
      <vt:lpstr>Slide 10</vt:lpstr>
      <vt:lpstr> FIBRINOUS INFLAMMATION  </vt:lpstr>
      <vt:lpstr>Catarrhal inflammation.   </vt:lpstr>
      <vt:lpstr> SUPPURATIVE OR PURULENT INFLAMMATION</vt:lpstr>
      <vt:lpstr>Suppurative abscess.</vt:lpstr>
      <vt:lpstr>Morphologic Patterns of Acute Inflammation  SUPPURATIVE OR PURULENT INFLAMMATION</vt:lpstr>
      <vt:lpstr>Slide 16</vt:lpstr>
      <vt:lpstr>Fistula</vt:lpstr>
      <vt:lpstr>Cellulitis</vt:lpstr>
      <vt:lpstr>Objectives</vt:lpstr>
      <vt:lpstr>Slide 20</vt:lpstr>
      <vt:lpstr> General principles for chemical mediators</vt:lpstr>
      <vt:lpstr>General principles for chemical mediators</vt:lpstr>
      <vt:lpstr>Source of Chemical mediators</vt:lpstr>
      <vt:lpstr>Slide 24</vt:lpstr>
      <vt:lpstr>Slide 25</vt:lpstr>
      <vt:lpstr>Cell-Derived Mediators</vt:lpstr>
      <vt:lpstr>Vasoactive Amines Histamine &amp; Serotonin </vt:lpstr>
      <vt:lpstr>Histamine</vt:lpstr>
      <vt:lpstr>Serotonin (5-HT)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PLASMA PROTEASES</vt:lpstr>
      <vt:lpstr>Slide 43</vt:lpstr>
      <vt:lpstr>Slide 44</vt:lpstr>
      <vt:lpstr>Complement protein</vt:lpstr>
      <vt:lpstr>Objectives</vt:lpstr>
      <vt:lpstr>Slide 47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Dr.Maha</dc:creator>
  <cp:lastModifiedBy>Dr.Maha</cp:lastModifiedBy>
  <cp:revision>3</cp:revision>
  <dcterms:created xsi:type="dcterms:W3CDTF">2013-10-06T18:46:52Z</dcterms:created>
  <dcterms:modified xsi:type="dcterms:W3CDTF">2014-10-20T20:41:07Z</dcterms:modified>
</cp:coreProperties>
</file>