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8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7" r:id="rId19"/>
    <p:sldId id="273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0" r:id="rId30"/>
    <p:sldId id="287" r:id="rId31"/>
    <p:sldId id="288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2" d="100"/>
          <a:sy n="62" d="100"/>
        </p:scale>
        <p:origin x="-6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19FE2D-3046-4031-B449-BEF95EE354E5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6D1EEC-AB23-4FC0-AE07-5F9F79928EE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23622-80AA-4CCF-91CF-A62FA9BEA16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A77369-5F4E-4995-B18A-220F51051D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Acute inflammation is marked by an increase in inflammatory cells. </a:t>
            </a:r>
            <a:r>
              <a:rPr lang="en-US" dirty="0" smtClean="0"/>
              <a:t>Perhaps the simplest indicator of acute inflammation is an increase in the white blood cell count in the </a:t>
            </a:r>
            <a:r>
              <a:rPr lang="en-US" dirty="0" err="1" smtClean="0"/>
              <a:t>peripheal</a:t>
            </a:r>
            <a:r>
              <a:rPr lang="en-US" dirty="0" smtClean="0"/>
              <a:t> blood, here marked by an increase in segmented </a:t>
            </a:r>
            <a:r>
              <a:rPr lang="en-US" dirty="0" err="1" smtClean="0"/>
              <a:t>neutrophils</a:t>
            </a:r>
            <a:r>
              <a:rPr lang="en-US" dirty="0" smtClean="0"/>
              <a:t> (PMN's).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6EDA-5219-45F5-8497-357C60FBA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7934-9542-4CF9-BB53-2991797FEFCB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7934-9542-4CF9-BB53-2991797FEFCB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8778D-7672-49D0-A9E0-00E6D26E6C7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908720"/>
            <a:ext cx="4937569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INFLAMMATION AND REPAIR</a:t>
            </a:r>
            <a:endParaRPr lang="en-US" sz="2400" dirty="0" smtClean="0"/>
          </a:p>
          <a:p>
            <a:pPr algn="ctr"/>
            <a:r>
              <a:rPr lang="en-US" sz="2400" b="1" dirty="0" smtClean="0"/>
              <a:t>Lecture 4</a:t>
            </a:r>
            <a:endParaRPr lang="en-US" dirty="0" smtClean="0"/>
          </a:p>
          <a:p>
            <a:pPr algn="ctr"/>
            <a:r>
              <a:rPr lang="en-US" dirty="0" smtClean="0"/>
              <a:t>Chronic inflammation</a:t>
            </a:r>
          </a:p>
          <a:p>
            <a:pPr algn="ctr"/>
            <a:r>
              <a:rPr lang="en-US" dirty="0" smtClean="0"/>
              <a:t>Systemic effect of inflammation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260648"/>
            <a:ext cx="31550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Foundation Block, pathology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4572000" y="4653136"/>
            <a:ext cx="8760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2014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59832" y="2420888"/>
            <a:ext cx="3643306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Dr. </a:t>
            </a:r>
            <a:r>
              <a:rPr lang="en-US" b="1" dirty="0" err="1" smtClean="0"/>
              <a:t>Maha</a:t>
            </a:r>
            <a:r>
              <a:rPr lang="en-US" b="1" dirty="0" smtClean="0"/>
              <a:t> </a:t>
            </a:r>
            <a:r>
              <a:rPr lang="en-US" b="1" dirty="0" err="1" smtClean="0"/>
              <a:t>Arafah</a:t>
            </a:r>
            <a:endParaRPr lang="en-US" dirty="0" smtClean="0"/>
          </a:p>
          <a:p>
            <a:pPr algn="ctr"/>
            <a:r>
              <a:rPr lang="en-US" b="1" dirty="0" smtClean="0"/>
              <a:t>Associate Professor</a:t>
            </a:r>
            <a:endParaRPr lang="en-US" dirty="0" smtClean="0"/>
          </a:p>
          <a:p>
            <a:pPr algn="ctr"/>
            <a:r>
              <a:rPr lang="en-US" b="1" dirty="0" smtClean="0"/>
              <a:t>Department of Pathology</a:t>
            </a:r>
            <a:endParaRPr lang="en-US" dirty="0" smtClean="0"/>
          </a:p>
          <a:p>
            <a:pPr algn="ctr"/>
            <a:r>
              <a:rPr lang="en-US" b="1" dirty="0" smtClean="0"/>
              <a:t>King Khalid University Hospital and King Saud University</a:t>
            </a:r>
            <a:endParaRPr lang="en-US" dirty="0" smtClean="0"/>
          </a:p>
          <a:p>
            <a:pPr algn="ctr" rtl="1"/>
            <a:r>
              <a:rPr lang="en-US" dirty="0" smtClean="0"/>
              <a:t>Email: marafah@ksu.edu.sa</a:t>
            </a:r>
          </a:p>
          <a:p>
            <a:pPr algn="ctr"/>
            <a:r>
              <a:rPr lang="en-US" dirty="0" smtClean="0"/>
              <a:t>           </a:t>
            </a:r>
            <a:r>
              <a:rPr lang="en-US" dirty="0" err="1" smtClean="0"/>
              <a:t>marafah</a:t>
            </a:r>
            <a:r>
              <a:rPr lang="en-US" dirty="0" smtClean="0"/>
              <a:t> @</a:t>
            </a:r>
            <a:r>
              <a:rPr lang="en-US" dirty="0" err="1" smtClean="0"/>
              <a:t>hotmail.com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630407"/>
            <a:ext cx="4608512" cy="32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40"/>
            <a:ext cx="4896544" cy="325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Cells in Chronic inflammation </a:t>
            </a:r>
            <a:endParaRPr lang="ar-SA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interactions between several cell populations and their secreted mediators. </a:t>
            </a:r>
          </a:p>
          <a:p>
            <a:r>
              <a:rPr lang="en-US" dirty="0" smtClean="0">
                <a:cs typeface="Arial" charset="0"/>
              </a:rPr>
              <a:t>Mediated by the interaction of </a:t>
            </a:r>
            <a:r>
              <a:rPr lang="en-US" dirty="0" err="1" smtClean="0">
                <a:cs typeface="Arial" charset="0"/>
              </a:rPr>
              <a:t>monocyte</a:t>
            </a:r>
            <a:r>
              <a:rPr lang="en-US" dirty="0" smtClean="0">
                <a:cs typeface="Arial" charset="0"/>
              </a:rPr>
              <a:t> macrophages with T and B lymphocyte, plasma cells 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Macrophages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tissue:</a:t>
            </a:r>
          </a:p>
          <a:p>
            <a:pPr lvl="1"/>
            <a:r>
              <a:rPr lang="en-US" dirty="0" smtClean="0"/>
              <a:t>  the liver (</a:t>
            </a:r>
            <a:r>
              <a:rPr lang="en-US" dirty="0" err="1" smtClean="0"/>
              <a:t>Kupffer</a:t>
            </a:r>
            <a:r>
              <a:rPr lang="en-US" dirty="0" smtClean="0"/>
              <a:t> cells)</a:t>
            </a:r>
          </a:p>
          <a:p>
            <a:pPr lvl="1"/>
            <a:r>
              <a:rPr lang="en-US" dirty="0" smtClean="0"/>
              <a:t> spleen and lymph nodes (sinus </a:t>
            </a:r>
            <a:r>
              <a:rPr lang="en-US" dirty="0" err="1" smtClean="0"/>
              <a:t>histiocytes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central nervous system (</a:t>
            </a:r>
            <a:r>
              <a:rPr lang="en-US" dirty="0" err="1" smtClean="0"/>
              <a:t>microglial</a:t>
            </a:r>
            <a:r>
              <a:rPr lang="en-US" dirty="0" smtClean="0"/>
              <a:t> cells)</a:t>
            </a:r>
          </a:p>
          <a:p>
            <a:pPr lvl="1"/>
            <a:r>
              <a:rPr lang="en-US" dirty="0" smtClean="0"/>
              <a:t> and lungs (alveolar macrophages)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blood: </a:t>
            </a:r>
            <a:r>
              <a:rPr lang="en-US" dirty="0" err="1" smtClean="0"/>
              <a:t>monocytes</a:t>
            </a:r>
            <a:endParaRPr lang="en-US" dirty="0" smtClean="0"/>
          </a:p>
          <a:p>
            <a:pPr lvl="1"/>
            <a:r>
              <a:rPr lang="en-US" dirty="0" smtClean="0"/>
              <a:t>Under the influence of adhesion molecules and </a:t>
            </a:r>
            <a:r>
              <a:rPr lang="en-US" dirty="0" err="1" smtClean="0"/>
              <a:t>chemokines</a:t>
            </a:r>
            <a:r>
              <a:rPr lang="en-US" dirty="0" smtClean="0"/>
              <a:t>, they migrate to a site of injury within 24 to 48 hours after the onset of acute inflammation</a:t>
            </a:r>
          </a:p>
          <a:p>
            <a:pPr lvl="1">
              <a:buNone/>
            </a:pPr>
            <a:r>
              <a:rPr lang="en-US" dirty="0" smtClean="0"/>
              <a:t>    (macrophages)</a:t>
            </a:r>
            <a:endParaRPr lang="ar-SA" dirty="0"/>
          </a:p>
        </p:txBody>
      </p:sp>
      <p:pic>
        <p:nvPicPr>
          <p:cNvPr id="4" name="Picture 3" descr="macrophageAttacksMed.jpg"/>
          <p:cNvPicPr>
            <a:picLocks noChangeAspect="1"/>
          </p:cNvPicPr>
          <p:nvPr/>
        </p:nvPicPr>
        <p:blipFill>
          <a:blip r:embed="rId2" cstate="print"/>
          <a:srcRect l="4138" t="9599" b="28799"/>
          <a:stretch>
            <a:fillRect/>
          </a:stretch>
        </p:blipFill>
        <p:spPr bwMode="auto">
          <a:xfrm>
            <a:off x="7219950" y="5262563"/>
            <a:ext cx="18335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733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6596"/>
          <a:stretch>
            <a:fillRect/>
          </a:stretch>
        </p:blipFill>
        <p:spPr bwMode="auto">
          <a:xfrm>
            <a:off x="0" y="533400"/>
            <a:ext cx="9144000" cy="48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676400" y="0"/>
            <a:ext cx="5214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mononuclear phagocyte system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52536" y="5565338"/>
            <a:ext cx="91440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err="1"/>
              <a:t>monocytes</a:t>
            </a:r>
            <a:r>
              <a:rPr lang="en-US" sz="2400" b="1" dirty="0"/>
              <a:t> begin to emigrate into </a:t>
            </a:r>
            <a:r>
              <a:rPr lang="en-US" sz="2400" b="1" dirty="0" err="1"/>
              <a:t>extravascular</a:t>
            </a:r>
            <a:r>
              <a:rPr lang="en-US" sz="2400" b="1" dirty="0"/>
              <a:t> tissues quite early in acute inflammation and within 48 hours they may constitute the predominant cell type 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 dirty="0"/>
          </a:p>
          <a:p>
            <a:endParaRPr lang="en-US" sz="2000" dirty="0">
              <a:latin typeface="Verdana" pitchFamily="34" charset="0"/>
            </a:endParaRPr>
          </a:p>
        </p:txBody>
      </p:sp>
      <p:pic>
        <p:nvPicPr>
          <p:cNvPr id="67589" name="Picture 4" descr="macrophageAttacksMed.jpg"/>
          <p:cNvPicPr>
            <a:picLocks noChangeAspect="1"/>
          </p:cNvPicPr>
          <p:nvPr/>
        </p:nvPicPr>
        <p:blipFill>
          <a:blip r:embed="rId3" cstate="print"/>
          <a:srcRect l="4138" t="9599" b="28799"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MONONUCLEAR CELL INFILTRATION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Macrophages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357298"/>
            <a:ext cx="8305800" cy="4800600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Font typeface="Wingdings 2"/>
              <a:buChar char=""/>
              <a:defRPr/>
            </a:pPr>
            <a:r>
              <a:rPr lang="en-US" sz="2600" dirty="0">
                <a:latin typeface="Arial" pitchFamily="34" charset="0"/>
              </a:rPr>
              <a:t>Macrophages may be </a:t>
            </a:r>
            <a:r>
              <a:rPr lang="en-US" sz="2600" i="1" dirty="0">
                <a:latin typeface="Arial" pitchFamily="34" charset="0"/>
              </a:rPr>
              <a:t>activated</a:t>
            </a:r>
            <a:r>
              <a:rPr lang="en-US" sz="2600" dirty="0">
                <a:latin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</a:rPr>
              <a:t> by </a:t>
            </a:r>
            <a:r>
              <a:rPr lang="en-US" sz="2600" dirty="0">
                <a:latin typeface="Arial" pitchFamily="34" charset="0"/>
              </a:rPr>
              <a:t>a variety of stimuli, including 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>
                <a:latin typeface="Arial" pitchFamily="34" charset="0"/>
              </a:rPr>
              <a:t>cytokines (e.g., IFN-γ) secreted by sensitized T lymphocytes and by NK cells</a:t>
            </a: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sz="2200" dirty="0">
                <a:latin typeface="Arial" pitchFamily="34" charset="0"/>
              </a:rPr>
              <a:t>bacterial </a:t>
            </a:r>
            <a:r>
              <a:rPr lang="en-US" sz="2200" dirty="0" err="1">
                <a:latin typeface="Arial" pitchFamily="34" charset="0"/>
              </a:rPr>
              <a:t>endotoxins</a:t>
            </a:r>
            <a:endParaRPr lang="en-US" sz="2200" dirty="0">
              <a:latin typeface="Arial" pitchFamily="34" charset="0"/>
            </a:endParaRPr>
          </a:p>
          <a:p>
            <a:pPr marL="868680" lvl="1" indent="-283464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Arial" pitchFamily="34" charset="0"/>
            </a:endParaRPr>
          </a:p>
        </p:txBody>
      </p:sp>
      <p:pic>
        <p:nvPicPr>
          <p:cNvPr id="68612" name="Picture 3" descr="macrophageAttacksMed.jpg"/>
          <p:cNvPicPr>
            <a:picLocks noChangeAspect="1"/>
          </p:cNvPicPr>
          <p:nvPr/>
        </p:nvPicPr>
        <p:blipFill>
          <a:blip r:embed="rId2" cstate="print"/>
          <a:srcRect l="4138" t="9599" b="28799"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457200" y="228600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roles of activated macrophages in chronic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inflammation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88" y="836712"/>
            <a:ext cx="3428992" cy="51398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+mn-cs"/>
              </a:rPr>
              <a:t>   </a:t>
            </a:r>
            <a:r>
              <a:rPr lang="en-US" sz="2000" dirty="0" smtClean="0">
                <a:latin typeface="Arial" pitchFamily="34" charset="0"/>
                <a:cs typeface="+mn-cs"/>
              </a:rPr>
              <a:t>to eliminate injurious agents such as microbes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+mn-cs"/>
              </a:rPr>
              <a:t>   to initiate the process of </a:t>
            </a:r>
            <a:r>
              <a:rPr lang="en-US" sz="2000" dirty="0" smtClean="0">
                <a:latin typeface="Arial" pitchFamily="34" charset="0"/>
                <a:cs typeface="+mn-cs"/>
              </a:rPr>
              <a:t>repair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i="1" dirty="0" smtClean="0"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secrete mediators of inflammation, such as cytokines (TNF, IL-1, </a:t>
            </a:r>
            <a:r>
              <a:rPr lang="en-US" sz="2000" dirty="0" err="1" smtClean="0">
                <a:latin typeface="Arial" pitchFamily="34" charset="0"/>
              </a:rPr>
              <a:t>chemokines</a:t>
            </a:r>
            <a:r>
              <a:rPr lang="en-US" sz="2000" dirty="0" smtClean="0">
                <a:latin typeface="Arial" pitchFamily="34" charset="0"/>
              </a:rPr>
              <a:t>, and </a:t>
            </a:r>
            <a:r>
              <a:rPr lang="en-US" sz="2000" dirty="0" err="1" smtClean="0">
                <a:latin typeface="Arial" pitchFamily="34" charset="0"/>
              </a:rPr>
              <a:t>eicosanoids</a:t>
            </a:r>
            <a:r>
              <a:rPr lang="en-US" sz="2000" dirty="0" smtClean="0">
                <a:latin typeface="Arial" pitchFamily="34" charset="0"/>
              </a:rPr>
              <a:t>).</a:t>
            </a:r>
            <a:endParaRPr lang="en-US" sz="2000" dirty="0" smtClean="0">
              <a:latin typeface="Arial" pitchFamily="34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</a:rPr>
              <a:t>display antigens to T lymphocytes and respond to signals from T cells, thus setting up a feedback loop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</a:rPr>
              <a:t>   It is responsible for much of the tissue injury in chronic inflammation </a:t>
            </a:r>
            <a:endParaRPr lang="en-US" sz="2000" dirty="0">
              <a:latin typeface="Arial" pitchFamily="34" charset="0"/>
            </a:endParaRPr>
          </a:p>
        </p:txBody>
      </p:sp>
      <p:pic>
        <p:nvPicPr>
          <p:cNvPr id="320514" name="Picture 2" descr="d:\Inetpub\ombroot\content\0721601871\graphics\fullsize\S01871-002-f028.jpg"/>
          <p:cNvPicPr>
            <a:picLocks noChangeAspect="1" noChangeArrowheads="1"/>
          </p:cNvPicPr>
          <p:nvPr/>
        </p:nvPicPr>
        <p:blipFill>
          <a:blip r:embed="rId2" cstate="print"/>
          <a:srcRect b="2225"/>
          <a:stretch>
            <a:fillRect/>
          </a:stretch>
        </p:blipFill>
        <p:spPr bwMode="auto">
          <a:xfrm>
            <a:off x="3352800" y="836712"/>
            <a:ext cx="5791200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Macrophages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229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In chronic inflammation, macrophage accumulation persists, this is mediated by different mechanisms: 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71684" name="Picture 3" descr="macrophageAttacksMed.jpg"/>
          <p:cNvPicPr>
            <a:picLocks noChangeAspect="1"/>
          </p:cNvPicPr>
          <p:nvPr/>
        </p:nvPicPr>
        <p:blipFill>
          <a:blip r:embed="rId2" cstate="print"/>
          <a:srcRect l="4138" t="9599" b="28799"/>
          <a:stretch>
            <a:fillRect/>
          </a:stretch>
        </p:blipFill>
        <p:spPr bwMode="auto">
          <a:xfrm>
            <a:off x="8305800" y="6161088"/>
            <a:ext cx="838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517" y="1844824"/>
            <a:ext cx="63946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Recruitment of </a:t>
            </a:r>
            <a:r>
              <a:rPr lang="en-US" sz="2000" i="1" dirty="0" err="1" smtClean="0">
                <a:latin typeface="Arial" charset="0"/>
              </a:rPr>
              <a:t>monocytes</a:t>
            </a:r>
            <a:r>
              <a:rPr lang="en-US" sz="2000" i="1" dirty="0" smtClean="0">
                <a:latin typeface="Arial" charset="0"/>
              </a:rPr>
              <a:t> from the circulation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Local proliferation of macrophages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990600" lvl="1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000" i="1" dirty="0" smtClean="0">
                <a:latin typeface="Arial" charset="0"/>
              </a:rPr>
              <a:t>Immobilization of </a:t>
            </a:r>
            <a:r>
              <a:rPr lang="en-US" sz="2000" i="1" dirty="0" smtClean="0">
                <a:latin typeface="Arial" charset="0"/>
              </a:rPr>
              <a:t>macrophages</a:t>
            </a:r>
            <a:endParaRPr lang="en-US" dirty="0"/>
          </a:p>
        </p:txBody>
      </p:sp>
      <p:pic>
        <p:nvPicPr>
          <p:cNvPr id="7" name="Picture 2" descr="d:\Inetpub\ombroot\content\0721601871\graphics\fullsize\S01871-002-f030.jpg"/>
          <p:cNvPicPr>
            <a:picLocks noChangeAspect="1" noChangeArrowheads="1"/>
          </p:cNvPicPr>
          <p:nvPr/>
        </p:nvPicPr>
        <p:blipFill>
          <a:blip r:embed="rId3" cstate="print"/>
          <a:srcRect b="4870"/>
          <a:stretch>
            <a:fillRect/>
          </a:stretch>
        </p:blipFill>
        <p:spPr bwMode="auto">
          <a:xfrm>
            <a:off x="4644008" y="2735159"/>
            <a:ext cx="3635896" cy="3862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5733256"/>
            <a:ext cx="37585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Collection of activated macrophages : </a:t>
            </a:r>
          </a:p>
          <a:p>
            <a:pPr algn="ctr"/>
            <a:r>
              <a:rPr lang="en-US" dirty="0" smtClean="0"/>
              <a:t>GRANULOMA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/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OTHER CELLS IN CHRONIC INFLAMMATION</a:t>
            </a:r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953000"/>
          </a:xfrm>
        </p:spPr>
        <p:txBody>
          <a:bodyPr/>
          <a:lstStyle/>
          <a:p>
            <a:r>
              <a:rPr lang="en-US" b="1" i="1" dirty="0">
                <a:solidFill>
                  <a:srgbClr val="FF9999"/>
                </a:solidFill>
                <a:latin typeface="Arial" pitchFamily="34" charset="0"/>
              </a:rPr>
              <a:t>Lymphocytes</a:t>
            </a:r>
          </a:p>
          <a:p>
            <a:pPr lvl="1"/>
            <a:r>
              <a:rPr lang="en-US" sz="2400" b="1" i="1" dirty="0">
                <a:latin typeface="Arial" pitchFamily="34" charset="0"/>
              </a:rPr>
              <a:t>Both T &amp; B</a:t>
            </a:r>
            <a:r>
              <a:rPr lang="en-US" b="1" i="1" dirty="0">
                <a:solidFill>
                  <a:srgbClr val="FF9999"/>
                </a:solidFill>
                <a:latin typeface="Arial" pitchFamily="34" charset="0"/>
              </a:rPr>
              <a:t> </a:t>
            </a:r>
            <a:r>
              <a:rPr lang="en-US" sz="2400" b="1" i="1" dirty="0">
                <a:latin typeface="Arial" pitchFamily="34" charset="0"/>
              </a:rPr>
              <a:t>Lymphocytes</a:t>
            </a:r>
            <a:r>
              <a:rPr lang="en-US" b="1" i="1" dirty="0">
                <a:solidFill>
                  <a:srgbClr val="FF9999"/>
                </a:solidFill>
                <a:latin typeface="Arial" pitchFamily="34" charset="0"/>
              </a:rPr>
              <a:t> </a:t>
            </a:r>
            <a:r>
              <a:rPr lang="en-US" sz="2400" b="1" i="1" dirty="0">
                <a:latin typeface="Arial" pitchFamily="34" charset="0"/>
              </a:rPr>
              <a:t>migrates into inflammation site</a:t>
            </a:r>
          </a:p>
          <a:p>
            <a:pPr lvl="1"/>
            <a:endParaRPr lang="en-US" sz="2400" b="1" i="1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en-US" sz="2400" b="1" i="1" dirty="0">
                <a:latin typeface="Arial" pitchFamily="34" charset="0"/>
              </a:rPr>
              <a:t>    </a:t>
            </a:r>
          </a:p>
        </p:txBody>
      </p:sp>
      <p:pic>
        <p:nvPicPr>
          <p:cNvPr id="312324" name="Picture 4" descr="d:\Inetpub\ombroot\content\0721601871\graphics\fullsize\S01871-002-f029.jpg"/>
          <p:cNvPicPr>
            <a:picLocks noChangeAspect="1" noChangeArrowheads="1"/>
          </p:cNvPicPr>
          <p:nvPr/>
        </p:nvPicPr>
        <p:blipFill>
          <a:blip r:embed="rId2" cstate="print"/>
          <a:srcRect b="8212"/>
          <a:stretch>
            <a:fillRect/>
          </a:stretch>
        </p:blipFill>
        <p:spPr bwMode="auto">
          <a:xfrm>
            <a:off x="428596" y="3500438"/>
            <a:ext cx="8534400" cy="289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Lymphocytes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 lymphocytes may develop into </a:t>
            </a:r>
            <a:r>
              <a:rPr lang="en-US" i="1" dirty="0" smtClean="0"/>
              <a:t>plasma cells,</a:t>
            </a:r>
            <a:r>
              <a:rPr lang="en-US" dirty="0" smtClean="0"/>
              <a:t> which secrete antibodies</a:t>
            </a:r>
          </a:p>
          <a:p>
            <a:r>
              <a:rPr lang="en-US" dirty="0" smtClean="0"/>
              <a:t>T lymphocytes are activated to secrete cytokines:</a:t>
            </a:r>
          </a:p>
          <a:p>
            <a:pPr lvl="1"/>
            <a:r>
              <a:rPr lang="en-US" i="1" dirty="0" smtClean="0"/>
              <a:t>CD4</a:t>
            </a:r>
            <a:r>
              <a:rPr lang="en-US" dirty="0" smtClean="0"/>
              <a:t>+ </a:t>
            </a:r>
            <a:r>
              <a:rPr lang="en-US" i="1" dirty="0" smtClean="0"/>
              <a:t>T lymphocytes promote inflammation and influence the nature of the inflammatory reaction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25116"/>
            <a:ext cx="8229600" cy="385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8280" cy="5094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Compare and contrast acute </a:t>
            </a:r>
            <a:r>
              <a:rPr lang="en-US" dirty="0" err="1" smtClean="0">
                <a:latin typeface="Arial Rounded MT Bold" pitchFamily="34" charset="0"/>
              </a:rPr>
              <a:t>vs</a:t>
            </a:r>
            <a:r>
              <a:rPr lang="en-US" dirty="0" smtClean="0">
                <a:latin typeface="Arial Rounded MT Bold" pitchFamily="34" charset="0"/>
              </a:rPr>
              <a:t> chronic inflammation with respect to causes, nature of the inflammatory response, and tissue changes.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Compare and contrast the clinical settings in which different types of inflammatory cells (</a:t>
            </a:r>
            <a:r>
              <a:rPr lang="en-US" dirty="0" err="1" smtClean="0">
                <a:latin typeface="Arial Rounded MT Bold" pitchFamily="34" charset="0"/>
              </a:rPr>
              <a:t>eg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neutrophils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eosinophils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en-US" dirty="0" err="1" smtClean="0">
                <a:latin typeface="Arial Rounded MT Bold" pitchFamily="34" charset="0"/>
              </a:rPr>
              <a:t>monocyte</a:t>
            </a:r>
            <a:r>
              <a:rPr lang="en-US" dirty="0" smtClean="0">
                <a:latin typeface="Arial Rounded MT Bold" pitchFamily="34" charset="0"/>
              </a:rPr>
              <a:t>-macrophages, and lymphocytes) accumulate in tissues. 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Describe the systemic manifestations of inflammation and their general physiology, including fever, leukocyte left shift, and acute phase reactants.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CD4+ helper T cells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1">
              <a:buNone/>
            </a:pPr>
            <a:r>
              <a:rPr lang="en-US" sz="3200" dirty="0" smtClean="0"/>
              <a:t> There are three subsets of CD4+ helper T cells :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1 cells </a:t>
            </a:r>
            <a:r>
              <a:rPr lang="en-US" sz="2800" dirty="0" smtClean="0"/>
              <a:t>produce the cytokine IFN-γ,</a:t>
            </a:r>
          </a:p>
          <a:p>
            <a:pPr lvl="2">
              <a:buNone/>
            </a:pPr>
            <a:r>
              <a:rPr lang="en-US" sz="2800" dirty="0" smtClean="0"/>
              <a:t>Function: activates macrophages in the classical pathway.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2 cells </a:t>
            </a:r>
            <a:r>
              <a:rPr lang="en-US" sz="2800" dirty="0" smtClean="0"/>
              <a:t>secrete IL-4, IL-5, and IL-13</a:t>
            </a:r>
          </a:p>
          <a:p>
            <a:pPr lvl="2">
              <a:buNone/>
            </a:pPr>
            <a:r>
              <a:rPr lang="en-US" sz="2800" dirty="0" smtClean="0"/>
              <a:t>Function:  recruit and activate </a:t>
            </a:r>
            <a:r>
              <a:rPr lang="en-US" sz="2800" dirty="0" err="1" smtClean="0"/>
              <a:t>eosinophils</a:t>
            </a:r>
            <a:r>
              <a:rPr lang="en-US" sz="2800" dirty="0" smtClean="0"/>
              <a:t> and are responsible for  macrophage activation.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baseline="-250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17 cells </a:t>
            </a:r>
            <a:r>
              <a:rPr lang="en-US" sz="2800" dirty="0" smtClean="0"/>
              <a:t>secrete IL-17 and other cytokines </a:t>
            </a:r>
          </a:p>
          <a:p>
            <a:pPr lvl="2">
              <a:buNone/>
            </a:pPr>
            <a:r>
              <a:rPr lang="en-US" sz="2800" dirty="0" smtClean="0"/>
              <a:t>Function:  induce the secretion of </a:t>
            </a:r>
            <a:r>
              <a:rPr lang="en-US" sz="2800" dirty="0" err="1" smtClean="0"/>
              <a:t>chemokines</a:t>
            </a:r>
            <a:r>
              <a:rPr lang="en-US" sz="2800" dirty="0" smtClean="0"/>
              <a:t> responsible for recruiting </a:t>
            </a:r>
            <a:r>
              <a:rPr lang="en-US" sz="2800" dirty="0" err="1" smtClean="0"/>
              <a:t>neutrophils</a:t>
            </a:r>
            <a:r>
              <a:rPr lang="en-US" sz="2800" dirty="0" smtClean="0"/>
              <a:t> and </a:t>
            </a:r>
            <a:r>
              <a:rPr lang="en-US" sz="2800" dirty="0" err="1" smtClean="0"/>
              <a:t>monocytes</a:t>
            </a:r>
            <a:r>
              <a:rPr lang="en-US" sz="2800" dirty="0" smtClean="0"/>
              <a:t> into the reaction.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34400" cy="1143000"/>
          </a:xfrm>
        </p:spPr>
        <p:txBody>
          <a:bodyPr/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OTHER CELLS IN CHRONIC INFLAMMATION</a:t>
            </a:r>
            <a:r>
              <a:rPr lang="en-US" sz="3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9530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latin typeface="Arial" pitchFamily="34" charset="0"/>
              </a:rPr>
              <a:t>Plasma cells</a:t>
            </a:r>
          </a:p>
          <a:p>
            <a:r>
              <a:rPr lang="en-US" sz="2400" b="1" dirty="0" smtClean="0">
                <a:latin typeface="Arial" pitchFamily="34" charset="0"/>
              </a:rPr>
              <a:t>Lymphoid cell (Mature B cells)</a:t>
            </a:r>
          </a:p>
          <a:p>
            <a:r>
              <a:rPr lang="en-US" sz="2400" b="1" dirty="0" smtClean="0">
                <a:latin typeface="Arial" pitchFamily="34" charset="0"/>
              </a:rPr>
              <a:t>Common cell in chronic inflammation</a:t>
            </a:r>
          </a:p>
          <a:p>
            <a:r>
              <a:rPr lang="en-US" sz="2400" b="1" dirty="0" smtClean="0">
                <a:latin typeface="Arial" pitchFamily="34" charset="0"/>
              </a:rPr>
              <a:t>Primary source of antibodies</a:t>
            </a:r>
          </a:p>
          <a:p>
            <a:r>
              <a:rPr lang="en-US" sz="2400" b="1" dirty="0" smtClean="0">
                <a:latin typeface="Arial" pitchFamily="34" charset="0"/>
              </a:rPr>
              <a:t>Antibodies  are important to neutralize antigen and for  clearance of foreign Ag</a:t>
            </a:r>
          </a:p>
          <a:p>
            <a:endParaRPr lang="en-US" sz="24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f003031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1905000" y="2686050"/>
            <a:ext cx="5562600" cy="4171950"/>
          </a:xfrm>
          <a:prstGeom prst="rect">
            <a:avLst/>
          </a:prstGeom>
          <a:noFill/>
        </p:spPr>
      </p:pic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7964488" cy="2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 dirty="0" err="1">
                <a:solidFill>
                  <a:srgbClr val="FF9999"/>
                </a:solidFill>
                <a:latin typeface="Arial" pitchFamily="34" charset="0"/>
              </a:rPr>
              <a:t>Eosinophils</a:t>
            </a:r>
            <a:r>
              <a:rPr lang="en-US" sz="2800" b="1" i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</a:rPr>
              <a:t>are abundant in immune reactions mediated by </a:t>
            </a:r>
            <a:r>
              <a:rPr lang="en-US" sz="2000" dirty="0" err="1">
                <a:latin typeface="Arial" pitchFamily="34" charset="0"/>
              </a:rPr>
              <a:t>IgE</a:t>
            </a:r>
            <a:r>
              <a:rPr lang="en-US" sz="2000" dirty="0">
                <a:latin typeface="Arial" pitchFamily="34" charset="0"/>
              </a:rPr>
              <a:t> and in parasitic infections</a:t>
            </a:r>
          </a:p>
          <a:p>
            <a:pPr lvl="1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respond to </a:t>
            </a:r>
            <a:r>
              <a:rPr lang="en-US" sz="2000" dirty="0" err="1">
                <a:latin typeface="Arial" pitchFamily="34" charset="0"/>
              </a:rPr>
              <a:t>chemotactic</a:t>
            </a:r>
            <a:r>
              <a:rPr lang="en-US" sz="2000" dirty="0">
                <a:latin typeface="Arial" pitchFamily="34" charset="0"/>
              </a:rPr>
              <a:t> agents derived largely from mast cells</a:t>
            </a:r>
          </a:p>
          <a:p>
            <a:pPr lvl="1" algn="l" rtl="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itchFamily="34" charset="0"/>
              </a:rPr>
              <a:t>Granules contain major basic protein: toxic to parasites and lead to </a:t>
            </a:r>
            <a:r>
              <a:rPr lang="en-US" sz="2000" dirty="0" err="1">
                <a:latin typeface="Arial" pitchFamily="34" charset="0"/>
              </a:rPr>
              <a:t>lysis</a:t>
            </a:r>
            <a:r>
              <a:rPr lang="en-US" sz="2000" dirty="0">
                <a:latin typeface="Arial" pitchFamily="34" charset="0"/>
              </a:rPr>
              <a:t> of mammalian epithelial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smtClean="0">
                <a:solidFill>
                  <a:srgbClr val="FF9999"/>
                </a:solidFill>
                <a:latin typeface="Arial" charset="0"/>
              </a:rPr>
              <a:t>Mast cells</a:t>
            </a:r>
            <a:r>
              <a:rPr lang="en-US" b="1" i="1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are widely distributed in connective tissues 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express on their surface the receptor that binds the Fc portion of IgE antibody , </a:t>
            </a:r>
          </a:p>
          <a:p>
            <a:pPr lvl="2">
              <a:lnSpc>
                <a:spcPct val="90000"/>
              </a:lnSpc>
            </a:pPr>
            <a:r>
              <a:rPr lang="en-US" sz="2000" b="1" smtClean="0">
                <a:latin typeface="Arial" charset="0"/>
              </a:rPr>
              <a:t>the cells degranulate and release mediators, such as histamine and products of AA oxidation</a:t>
            </a: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endParaRPr lang="en-US" smtClean="0"/>
          </a:p>
        </p:txBody>
      </p:sp>
      <p:pic>
        <p:nvPicPr>
          <p:cNvPr id="76803" name="Picture 4" descr="7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624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0D0A-DA76-4546-82DF-19EB12399E0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4967" y="0"/>
            <a:ext cx="937262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Systemic effects of Inflammation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Acute phase reaction/response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	-	IL-1 and TNF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	-	Fever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	-	Malaise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	-	Anorexia</a:t>
            </a:r>
          </a:p>
          <a:p>
            <a:r>
              <a:rPr lang="en-US" sz="240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Bone marrow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	-	leukocytosis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	-	IL-1 + TNF</a:t>
            </a:r>
          </a:p>
          <a:p>
            <a:r>
              <a:rPr lang="en-US" sz="240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Lymphoid organs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solidFill>
                  <a:srgbClr val="EF1578"/>
                </a:solidFill>
                <a:latin typeface="Tahoma" pitchFamily="34" charset="0"/>
                <a:cs typeface="Tahoma" pitchFamily="34" charset="0"/>
              </a:rPr>
              <a:t>Liver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 -IL-6, IL-1, TNF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 -Acute phase proteins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C-reactive protein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Lipopolysaccharide binding protein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Serum amyloid A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a-2 macroglobulin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Haptoglobin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Ceruloplasmin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fibrinogen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82" y="188640"/>
            <a:ext cx="8643998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</a:rPr>
              <a:t> </a:t>
            </a:r>
            <a: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  <a:t>Fever</a:t>
            </a:r>
            <a:b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</a:br>
            <a:r>
              <a:rPr lang="en-US" sz="3600" dirty="0" smtClean="0">
                <a:solidFill>
                  <a:srgbClr val="FFCCCC"/>
                </a:solidFill>
                <a:latin typeface="Arial" pitchFamily="34" charset="0"/>
              </a:rPr>
              <a:t> Produced in response to </a:t>
            </a:r>
            <a:r>
              <a:rPr lang="en-US" sz="3600" dirty="0" err="1" smtClean="0">
                <a:solidFill>
                  <a:srgbClr val="FFCCCC"/>
                </a:solidFill>
                <a:latin typeface="Arial" pitchFamily="34" charset="0"/>
              </a:rPr>
              <a:t>Pyrogens</a:t>
            </a:r>
            <a:endParaRPr lang="en-US" sz="3600" dirty="0">
              <a:solidFill>
                <a:srgbClr val="FFCCCC"/>
              </a:solidFill>
              <a:latin typeface="Arial" pitchFamily="34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6629400" cy="51054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Types of </a:t>
            </a:r>
            <a:r>
              <a:rPr lang="en-US" sz="2400" dirty="0" err="1" smtClean="0">
                <a:latin typeface="Arial" charset="0"/>
              </a:rPr>
              <a:t>Pyrogens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Exogenous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pyrogens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3200" dirty="0" smtClean="0">
                <a:latin typeface="Arial" charset="0"/>
              </a:rPr>
              <a:t>Bacterial products </a:t>
            </a:r>
            <a:endParaRPr lang="en-US" sz="3200" b="1" dirty="0" smtClean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Endogenous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pyrogens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: </a:t>
            </a:r>
          </a:p>
          <a:p>
            <a:pPr lvl="1">
              <a:buNone/>
            </a:pPr>
            <a:r>
              <a:rPr lang="en-US" sz="3200" dirty="0" smtClean="0">
                <a:latin typeface="Arial" charset="0"/>
              </a:rPr>
              <a:t>   IL-1 and TNF</a:t>
            </a:r>
            <a:endParaRPr lang="en-US" sz="3200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Bacterial products stimulate leukocytes to release cytokines such as IL-1 and TNF  that increase the enzymes (</a:t>
            </a:r>
            <a:r>
              <a:rPr lang="en-US" sz="2400" dirty="0" err="1" smtClean="0">
                <a:latin typeface="Arial" charset="0"/>
              </a:rPr>
              <a:t>cyclooxygenases</a:t>
            </a:r>
            <a:r>
              <a:rPr lang="en-US" sz="2400" dirty="0" smtClean="0">
                <a:latin typeface="Arial" charset="0"/>
              </a:rPr>
              <a:t>) that convert AA into prostaglandins.</a:t>
            </a:r>
          </a:p>
          <a:p>
            <a:pPr>
              <a:buFontTx/>
              <a:buNone/>
            </a:pPr>
            <a:r>
              <a:rPr lang="en-US" sz="2400" dirty="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003034"/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4876800" y="609600"/>
            <a:ext cx="3810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448627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000" dirty="0"/>
              <a:t>In the hypothalamus, the prostaglandins, especially PGE</a:t>
            </a:r>
            <a:r>
              <a:rPr lang="en-US" sz="2000" baseline="-30000" dirty="0"/>
              <a:t>2</a:t>
            </a:r>
            <a:r>
              <a:rPr lang="en-US" sz="2000" dirty="0"/>
              <a:t>, stimulate the production of neurotransmitters such as cyclic AMP, which function to reset the temperature set-point at a higher level. </a:t>
            </a:r>
          </a:p>
          <a:p>
            <a:pPr algn="l" rtl="0">
              <a:spcBef>
                <a:spcPct val="20000"/>
              </a:spcBef>
            </a:pPr>
            <a:endParaRPr lang="en-US" sz="2000" dirty="0"/>
          </a:p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000" dirty="0"/>
              <a:t>NSAIDs, including aspirin , reduce fever by inhibiting </a:t>
            </a:r>
            <a:r>
              <a:rPr lang="en-US" sz="2000" dirty="0" err="1"/>
              <a:t>cyclooxygenase</a:t>
            </a:r>
            <a:r>
              <a:rPr lang="en-US" sz="2000" dirty="0"/>
              <a:t> and thus blocking prostaglandin synthesis. </a:t>
            </a:r>
          </a:p>
          <a:p>
            <a:pPr>
              <a:spcBef>
                <a:spcPct val="20000"/>
              </a:spcBef>
            </a:pPr>
            <a:endParaRPr lang="en-US" sz="2000" dirty="0"/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714744" y="0"/>
            <a:ext cx="1277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24895"/>
                </a:solidFill>
              </a:rPr>
              <a:t>Fever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528" name="Object 2"/>
          <p:cNvGraphicFramePr>
            <a:graphicFrameLocks noChangeAspect="1"/>
          </p:cNvGraphicFramePr>
          <p:nvPr>
            <p:ph type="dgm" idx="1"/>
          </p:nvPr>
        </p:nvGraphicFramePr>
        <p:xfrm>
          <a:off x="2332038" y="2205038"/>
          <a:ext cx="4427537" cy="4191000"/>
        </p:xfrm>
        <a:graphic>
          <a:graphicData uri="http://schemas.openxmlformats.org/presentationml/2006/ole">
            <p:oleObj spid="_x0000_s1026" name="Organization Chart" r:id="rId3" imgW="2609640" imgH="2469960" progId="OrgPlusWOPX.4">
              <p:embed followColorScheme="full"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The rise in fibrinogen causes erythrocytes to form stacks (</a:t>
            </a:r>
            <a:r>
              <a:rPr lang="en-US" sz="2400" dirty="0" err="1"/>
              <a:t>rouleaux</a:t>
            </a:r>
            <a:r>
              <a:rPr lang="en-US" sz="2400" dirty="0"/>
              <a:t>) that sediment more rapidly at unit gravity than do individual erythrocytes. </a:t>
            </a:r>
          </a:p>
          <a:p>
            <a:endParaRPr lang="en-US" dirty="0">
              <a:latin typeface="Verdana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676400" y="152400"/>
            <a:ext cx="6207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24895"/>
                </a:solidFill>
              </a:rPr>
              <a:t>Increased erythrocyte sedimentation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194" y="548680"/>
            <a:ext cx="7296222" cy="551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/>
                </a:solidFill>
              </a:rPr>
              <a:t>CHRONIC INFLAMMATION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Inflammation of prolonged duration (weeks to years) in which continuing inflammation, tissue injury, and healing, often by fibrosis, proceed simultaneously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304800" y="609600"/>
            <a:ext cx="8839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en-US">
              <a:solidFill>
                <a:schemeClr val="accent2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73050" y="2133600"/>
            <a:ext cx="8413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•"/>
            </a:pPr>
            <a:endParaRPr lang="en-GB" sz="3200">
              <a:latin typeface="Times New Roman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  <a:t>Inflammation</a:t>
            </a:r>
            <a:br>
              <a:rPr lang="en-US" sz="36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b="1">
                <a:solidFill>
                  <a:srgbClr val="F24895"/>
                </a:solidFill>
                <a:latin typeface="Tahoma" pitchFamily="34" charset="0"/>
                <a:cs typeface="Tahoma" pitchFamily="34" charset="0"/>
              </a:rPr>
              <a:t>Systemic Manifestations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09600" y="1447800"/>
            <a:ext cx="7848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Leukocytosis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</a:rPr>
              <a:t>     </a:t>
            </a:r>
            <a:r>
              <a:rPr lang="en-US" sz="2400" b="1" dirty="0"/>
              <a:t>WBC count climbs to 15,000 or 20,000 cells/</a:t>
            </a:r>
            <a:r>
              <a:rPr lang="en-US" sz="2400" b="1" dirty="0" err="1"/>
              <a:t>μl</a:t>
            </a:r>
            <a:r>
              <a:rPr lang="en-US" sz="2400" b="1" dirty="0"/>
              <a:t>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2800" b="1" dirty="0">
                <a:latin typeface="Verdana" pitchFamily="34" charset="0"/>
              </a:rPr>
              <a:t>most bacterial </a:t>
            </a:r>
            <a:r>
              <a:rPr lang="en-US" sz="2800" b="1" dirty="0" smtClean="0">
                <a:latin typeface="Verdana" pitchFamily="34" charset="0"/>
              </a:rPr>
              <a:t>infection </a:t>
            </a:r>
            <a:r>
              <a:rPr lang="en-US" sz="2400" b="1" dirty="0" smtClean="0">
                <a:latin typeface="Verdana" pitchFamily="34" charset="0"/>
              </a:rPr>
              <a:t>(</a:t>
            </a:r>
            <a:r>
              <a:rPr lang="en-US" sz="2400" b="1" dirty="0" err="1" smtClean="0">
                <a:latin typeface="Verdana" pitchFamily="34" charset="0"/>
              </a:rPr>
              <a:t>Neutrophil</a:t>
            </a:r>
            <a:r>
              <a:rPr lang="en-US" sz="2400" b="1" dirty="0" smtClean="0">
                <a:latin typeface="Verdana" pitchFamily="34" charset="0"/>
              </a:rPr>
              <a:t>)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Lymphocytosis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pPr marL="457200" indent="-457200" algn="l" rtl="0" eaLnBrk="0" hangingPunct="0"/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en-US" sz="2800" b="1" dirty="0">
                <a:latin typeface="Verdana" pitchFamily="34" charset="0"/>
              </a:rPr>
              <a:t>Infectious mononucleosis, mumps, 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German measles</a:t>
            </a:r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Eosinophilia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  </a:t>
            </a:r>
            <a:r>
              <a:rPr lang="en-US" sz="2800" b="1" dirty="0">
                <a:latin typeface="Verdana" pitchFamily="34" charset="0"/>
              </a:rPr>
              <a:t>bronchial asthma, 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     hay fever, parasitic infestations</a:t>
            </a:r>
          </a:p>
          <a:p>
            <a:pPr marL="457200" indent="-457200" algn="l" rtl="0" eaLnBrk="0" hangingPunct="0"/>
            <a:endParaRPr lang="en-GB" sz="2800" b="1" dirty="0">
              <a:latin typeface="Verdana" pitchFamily="34" charset="0"/>
            </a:endParaRPr>
          </a:p>
          <a:p>
            <a:pPr marL="457200" indent="-457200" algn="l" rtl="0" eaLnBrk="0" hangingPunct="0"/>
            <a:r>
              <a:rPr lang="en-US" sz="2800" b="1" dirty="0" err="1">
                <a:solidFill>
                  <a:schemeClr val="accent1"/>
                </a:solidFill>
                <a:latin typeface="Verdana" pitchFamily="34" charset="0"/>
              </a:rPr>
              <a:t>Leukopenia</a:t>
            </a:r>
            <a:r>
              <a:rPr lang="en-US" sz="2800" b="1" dirty="0">
                <a:solidFill>
                  <a:schemeClr val="accent1"/>
                </a:solidFill>
                <a:latin typeface="Verdana" pitchFamily="34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US" sz="2800" b="1" dirty="0">
                <a:latin typeface="Verdana" pitchFamily="34" charset="0"/>
              </a:rPr>
              <a:t>typhoid fever,</a:t>
            </a:r>
          </a:p>
          <a:p>
            <a:pPr marL="457200" indent="-457200" algn="l" rtl="0" eaLnBrk="0" hangingPunct="0"/>
            <a:r>
              <a:rPr lang="en-US" sz="2800" b="1" dirty="0">
                <a:latin typeface="Verdana" pitchFamily="34" charset="0"/>
              </a:rPr>
              <a:t>     infection with </a:t>
            </a:r>
            <a:r>
              <a:rPr lang="en-US" sz="2800" b="1" dirty="0" err="1">
                <a:latin typeface="Verdana" pitchFamily="34" charset="0"/>
              </a:rPr>
              <a:t>rickettsiae</a:t>
            </a:r>
            <a:r>
              <a:rPr lang="en-US" sz="2800" b="1" dirty="0">
                <a:latin typeface="Verdana" pitchFamily="34" charset="0"/>
              </a:rPr>
              <a:t>/protozoa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EME006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714348" y="397420"/>
            <a:ext cx="74676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 descr="C:\Users\Maha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6992"/>
            <a:ext cx="2286000" cy="2000250"/>
          </a:xfrm>
          <a:prstGeom prst="rect">
            <a:avLst/>
          </a:prstGeom>
          <a:noFill/>
        </p:spPr>
      </p:pic>
      <p:pic>
        <p:nvPicPr>
          <p:cNvPr id="109571" name="Picture 3" descr="C:\Users\Maha\Downloads\hemato-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3068960"/>
            <a:ext cx="1785950" cy="23620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4869160"/>
            <a:ext cx="20633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Shift to left</a:t>
            </a:r>
            <a:endParaRPr lang="en-US" sz="2800" b="1" dirty="0"/>
          </a:p>
        </p:txBody>
      </p:sp>
      <p:pic>
        <p:nvPicPr>
          <p:cNvPr id="6" name="Picture 2" descr="http://www1.imperial.ac.uk/resources/5CBC5619-8227-4253-AB13-2AE58DAD7A6F/"/>
          <p:cNvPicPr>
            <a:picLocks noChangeAspect="1" noChangeArrowheads="1"/>
          </p:cNvPicPr>
          <p:nvPr/>
        </p:nvPicPr>
        <p:blipFill>
          <a:blip r:embed="rId6" cstate="print"/>
          <a:srcRect t="25839" b="9902"/>
          <a:stretch>
            <a:fillRect/>
          </a:stretch>
        </p:blipFill>
        <p:spPr bwMode="auto">
          <a:xfrm>
            <a:off x="395536" y="5633864"/>
            <a:ext cx="666750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CHRONIC INFLAMMATION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It is slow evolving (weeks to months) resulting into fibrosis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atin typeface="Arial Rounded MT Bold" pitchFamily="34" charset="0"/>
                <a:cs typeface="Arial" charset="0"/>
              </a:rPr>
              <a:t>It occurs in two major patterns :chronic non specific and specific </a:t>
            </a:r>
            <a:r>
              <a:rPr lang="en-US" dirty="0" err="1" smtClean="0">
                <a:latin typeface="Arial Rounded MT Bold" pitchFamily="34" charset="0"/>
                <a:cs typeface="Arial" charset="0"/>
              </a:rPr>
              <a:t>granulomatous</a:t>
            </a:r>
            <a:r>
              <a:rPr lang="en-US" dirty="0" smtClean="0">
                <a:latin typeface="Arial Rounded MT Bold" pitchFamily="34" charset="0"/>
                <a:cs typeface="Arial" charset="0"/>
              </a:rPr>
              <a:t>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Chronic inflammation may arise in the following settings: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51510" indent="-514350">
              <a:buAutoNum type="arabicPeriod"/>
            </a:pPr>
            <a:r>
              <a:rPr lang="en-US" i="1" dirty="0" smtClean="0"/>
              <a:t>Persistent infections</a:t>
            </a:r>
            <a:r>
              <a:rPr lang="en-US" dirty="0" smtClean="0"/>
              <a:t> by microbes that are difficult to eradicate.</a:t>
            </a:r>
          </a:p>
          <a:p>
            <a:pPr marL="971550" lvl="1" indent="-514350"/>
            <a:r>
              <a:rPr lang="en-US" dirty="0" smtClean="0"/>
              <a:t> These include :</a:t>
            </a:r>
          </a:p>
          <a:p>
            <a:pPr marL="1236726" lvl="2" indent="-514350"/>
            <a:r>
              <a:rPr lang="en-US" sz="2400" i="1" dirty="0" smtClean="0"/>
              <a:t>Mycobacterium tuberculosis</a:t>
            </a:r>
            <a:endParaRPr lang="en-US" sz="2400" dirty="0" smtClean="0"/>
          </a:p>
          <a:p>
            <a:pPr marL="1236726" lvl="2" indent="-514350"/>
            <a:r>
              <a:rPr lang="en-US" sz="2400" dirty="0" smtClean="0"/>
              <a:t> </a:t>
            </a:r>
            <a:r>
              <a:rPr lang="en-US" sz="2400" i="1" dirty="0" err="1" smtClean="0"/>
              <a:t>Treponema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pallidum</a:t>
            </a:r>
            <a:r>
              <a:rPr lang="en-US" sz="2400" dirty="0" smtClean="0"/>
              <a:t> (the causative organism of syphilis)</a:t>
            </a:r>
          </a:p>
          <a:p>
            <a:pPr marL="1236726" lvl="2" indent="-514350"/>
            <a:r>
              <a:rPr lang="en-US" sz="2400" dirty="0" smtClean="0"/>
              <a:t>certain viruses and fungi</a:t>
            </a:r>
          </a:p>
          <a:p>
            <a:pPr marL="971550" lvl="1" indent="-514350">
              <a:buNone/>
            </a:pPr>
            <a:endParaRPr lang="en-US" dirty="0" smtClean="0"/>
          </a:p>
          <a:p>
            <a:pPr marL="971550" lvl="1" indent="-514350"/>
            <a:r>
              <a:rPr lang="en-US" dirty="0" smtClean="0"/>
              <a:t>All of which tend to establish persistent infections and elicit a T lymphocyte-mediated immune response called </a:t>
            </a:r>
            <a:r>
              <a:rPr lang="en-US" i="1" dirty="0" smtClean="0"/>
              <a:t>delayed-type hypersensitivity</a:t>
            </a:r>
            <a:r>
              <a:rPr lang="en-US" dirty="0" smtClean="0"/>
              <a:t>.</a:t>
            </a:r>
          </a:p>
          <a:p>
            <a:pPr marL="971550" lvl="1" indent="-51435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Chronic inflammation may arise in the following settings</a:t>
            </a:r>
            <a:r>
              <a:rPr lang="en-US" dirty="0" smtClean="0"/>
              <a:t>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/>
              <a:t>2. Immune-mediated inflammatory diseases (hypersensitivity diseases): </a:t>
            </a:r>
            <a:r>
              <a:rPr lang="en-US" dirty="0" smtClean="0"/>
              <a:t>Diseases that are caused by excessive and inappropriate activation of the immune system leading to </a:t>
            </a:r>
            <a:r>
              <a:rPr lang="en-US" i="1" dirty="0" smtClean="0"/>
              <a:t>autoimmune diseases.</a:t>
            </a: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e.g.</a:t>
            </a:r>
          </a:p>
          <a:p>
            <a:pPr lvl="1"/>
            <a:r>
              <a:rPr lang="en-US" dirty="0" smtClean="0"/>
              <a:t>Rheumatoid arthritis</a:t>
            </a:r>
          </a:p>
          <a:p>
            <a:pPr lvl="1"/>
            <a:r>
              <a:rPr lang="en-US" dirty="0" smtClean="0"/>
              <a:t> inflammatory bowel disease</a:t>
            </a:r>
          </a:p>
          <a:p>
            <a:pPr lvl="1"/>
            <a:r>
              <a:rPr lang="en-US" dirty="0" smtClean="0"/>
              <a:t> psoriasis</a:t>
            </a:r>
          </a:p>
          <a:p>
            <a:pPr lvl="1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Immune responses against common environmental substances that cause </a:t>
            </a:r>
            <a:r>
              <a:rPr lang="en-US" i="1" dirty="0" smtClean="0"/>
              <a:t>allergic diseases,</a:t>
            </a:r>
            <a:r>
              <a:rPr lang="en-US" dirty="0" smtClean="0"/>
              <a:t> such as bronchial asthma.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Chronic inflammation may arise in the following settings: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2689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3. Prolonged exposure to potentially toxic agents.</a:t>
            </a:r>
          </a:p>
          <a:p>
            <a:r>
              <a:rPr lang="en-US" dirty="0" smtClean="0"/>
              <a:t> Examples are </a:t>
            </a:r>
            <a:r>
              <a:rPr lang="en-US" dirty="0" err="1" smtClean="0"/>
              <a:t>nondegradable</a:t>
            </a:r>
            <a:r>
              <a:rPr lang="en-US" dirty="0" smtClean="0"/>
              <a:t> exogenous materials such as inhaled particulate silica, which can induce a chronic inflammatory response in the lungs (silicosis)</a:t>
            </a:r>
          </a:p>
          <a:p>
            <a:r>
              <a:rPr lang="en-US" dirty="0" smtClean="0"/>
              <a:t>Endogenous agents such as cholesterol crystals, which may contribute to atherosclerosis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Chronic inflammation may arise in the following settings: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4. Mild forms of chronic inflammation may be important in the pathogenesis of many diseases </a:t>
            </a:r>
          </a:p>
          <a:p>
            <a:pPr lvl="1"/>
            <a:r>
              <a:rPr lang="en-US" dirty="0" smtClean="0"/>
              <a:t> Such diseases include:</a:t>
            </a:r>
          </a:p>
          <a:p>
            <a:pPr lvl="2"/>
            <a:r>
              <a:rPr lang="en-US" dirty="0" smtClean="0"/>
              <a:t> neurodegenerative disorders such as Alzheimer disease</a:t>
            </a:r>
          </a:p>
          <a:p>
            <a:pPr lvl="2"/>
            <a:r>
              <a:rPr lang="en-US" dirty="0" smtClean="0"/>
              <a:t> atherosclerosis</a:t>
            </a:r>
          </a:p>
          <a:p>
            <a:pPr lvl="2"/>
            <a:r>
              <a:rPr lang="en-US" dirty="0" smtClean="0"/>
              <a:t> metabolic syndrome and the associated type 2 diabetes,</a:t>
            </a:r>
          </a:p>
          <a:p>
            <a:pPr lvl="2"/>
            <a:r>
              <a:rPr lang="en-US" dirty="0" smtClean="0"/>
              <a:t>and some forms of cancer in which inflammatory reactions promote tumor development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CHRONIC INFLAMMATION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48464" cy="43924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Characterized by a different set of reactions:</a:t>
            </a:r>
          </a:p>
          <a:p>
            <a:pPr lvl="1"/>
            <a:r>
              <a:rPr lang="en-US" sz="2800" i="1" dirty="0" smtClean="0"/>
              <a:t>Infiltration with mononuclear cells,</a:t>
            </a:r>
            <a:r>
              <a:rPr lang="en-US" sz="2800" dirty="0" smtClean="0"/>
              <a:t> including:</a:t>
            </a:r>
          </a:p>
          <a:p>
            <a:pPr lvl="2"/>
            <a:r>
              <a:rPr lang="en-US" sz="2600" dirty="0" smtClean="0"/>
              <a:t> Macrophages</a:t>
            </a:r>
          </a:p>
          <a:p>
            <a:pPr lvl="2"/>
            <a:r>
              <a:rPr lang="en-US" sz="2600" dirty="0" smtClean="0"/>
              <a:t>Lymphocytes</a:t>
            </a:r>
          </a:p>
          <a:p>
            <a:pPr lvl="2"/>
            <a:r>
              <a:rPr lang="en-US" sz="2600" dirty="0" smtClean="0"/>
              <a:t>Plasma cells</a:t>
            </a:r>
          </a:p>
          <a:p>
            <a:pPr lvl="1"/>
            <a:r>
              <a:rPr lang="en-US" sz="2800" i="1" dirty="0" smtClean="0"/>
              <a:t>Tissue destruction,</a:t>
            </a:r>
            <a:r>
              <a:rPr lang="en-US" sz="2800" dirty="0" smtClean="0"/>
              <a:t> largely induced by the products of the inflammatory cells</a:t>
            </a:r>
          </a:p>
          <a:p>
            <a:pPr lvl="1"/>
            <a:r>
              <a:rPr lang="en-US" sz="2800" i="1" dirty="0" smtClean="0"/>
              <a:t>Repair,</a:t>
            </a:r>
            <a:r>
              <a:rPr lang="en-US" sz="2800" dirty="0" smtClean="0"/>
              <a:t> involving new vessel proliferation (angiogenesis) and fibrosis</a:t>
            </a:r>
            <a:endParaRPr lang="ar-S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733256"/>
            <a:ext cx="84969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 </a:t>
            </a:r>
            <a:r>
              <a:rPr lang="en-US" sz="2400" dirty="0" smtClean="0"/>
              <a:t>Acute inflammation is distinguished by vascular changes, edema, and a predominantly </a:t>
            </a:r>
            <a:r>
              <a:rPr lang="en-US" sz="2400" dirty="0" err="1" smtClean="0"/>
              <a:t>neutrophilic</a:t>
            </a:r>
            <a:r>
              <a:rPr lang="en-US" sz="2400" dirty="0" smtClean="0"/>
              <a:t> infiltrate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925</Words>
  <Application>Microsoft Office PowerPoint</Application>
  <PresentationFormat>On-screen Show (4:3)</PresentationFormat>
  <Paragraphs>174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Organization Chart</vt:lpstr>
      <vt:lpstr>Slide 1</vt:lpstr>
      <vt:lpstr>Objectives</vt:lpstr>
      <vt:lpstr>CHRONIC INFLAMMATION</vt:lpstr>
      <vt:lpstr>CHRONIC INFLAMMATION</vt:lpstr>
      <vt:lpstr>Chronic inflammation may arise in the following settings: </vt:lpstr>
      <vt:lpstr>Chronic inflammation may arise in the following settings:</vt:lpstr>
      <vt:lpstr>Chronic inflammation may arise in the following settings:</vt:lpstr>
      <vt:lpstr>Chronic inflammation may arise in the following settings:</vt:lpstr>
      <vt:lpstr>CHRONIC INFLAMMATION</vt:lpstr>
      <vt:lpstr>Slide 10</vt:lpstr>
      <vt:lpstr>Cells in Chronic inflammation </vt:lpstr>
      <vt:lpstr>Macrophages</vt:lpstr>
      <vt:lpstr>Slide 13</vt:lpstr>
      <vt:lpstr>MONONUCLEAR CELL INFILTRATION Macrophages</vt:lpstr>
      <vt:lpstr>Slide 15</vt:lpstr>
      <vt:lpstr>Macrophages</vt:lpstr>
      <vt:lpstr>OTHER CELLS IN CHRONIC INFLAMMATION </vt:lpstr>
      <vt:lpstr>Lymphocytes</vt:lpstr>
      <vt:lpstr>Slide 19</vt:lpstr>
      <vt:lpstr>CD4+ helper T cells</vt:lpstr>
      <vt:lpstr>OTHER CELLS IN CHRONIC INFLAMMATION </vt:lpstr>
      <vt:lpstr>Slide 22</vt:lpstr>
      <vt:lpstr>Slide 23</vt:lpstr>
      <vt:lpstr>Slide 24</vt:lpstr>
      <vt:lpstr>Systemic effects of Inflammation</vt:lpstr>
      <vt:lpstr> Fever  Produced in response to Pyrogens</vt:lpstr>
      <vt:lpstr>Slide 27</vt:lpstr>
      <vt:lpstr>Slide 28</vt:lpstr>
      <vt:lpstr>Slide 29</vt:lpstr>
      <vt:lpstr>Slide 30</vt:lpstr>
      <vt:lpstr>Slide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Dr.Maha</cp:lastModifiedBy>
  <cp:revision>3</cp:revision>
  <dcterms:created xsi:type="dcterms:W3CDTF">2013-10-06T19:01:29Z</dcterms:created>
  <dcterms:modified xsi:type="dcterms:W3CDTF">2014-10-20T21:08:19Z</dcterms:modified>
</cp:coreProperties>
</file>