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6"/>
  </p:notesMasterIdLst>
  <p:sldIdLst>
    <p:sldId id="257" r:id="rId2"/>
    <p:sldId id="294" r:id="rId3"/>
    <p:sldId id="296" r:id="rId4"/>
    <p:sldId id="295" r:id="rId5"/>
    <p:sldId id="307" r:id="rId6"/>
    <p:sldId id="297" r:id="rId7"/>
    <p:sldId id="300" r:id="rId8"/>
    <p:sldId id="299" r:id="rId9"/>
    <p:sldId id="303" r:id="rId10"/>
    <p:sldId id="311" r:id="rId11"/>
    <p:sldId id="301" r:id="rId12"/>
    <p:sldId id="309" r:id="rId13"/>
    <p:sldId id="308" r:id="rId14"/>
    <p:sldId id="310" r:id="rId15"/>
    <p:sldId id="304" r:id="rId16"/>
    <p:sldId id="305" r:id="rId17"/>
    <p:sldId id="306" r:id="rId18"/>
    <p:sldId id="258" r:id="rId19"/>
    <p:sldId id="259" r:id="rId20"/>
    <p:sldId id="260" r:id="rId21"/>
    <p:sldId id="261" r:id="rId22"/>
    <p:sldId id="262" r:id="rId23"/>
    <p:sldId id="263" r:id="rId24"/>
    <p:sldId id="264" r:id="rId25"/>
    <p:sldId id="265" r:id="rId26"/>
    <p:sldId id="266" r:id="rId27"/>
    <p:sldId id="267" r:id="rId28"/>
    <p:sldId id="268" r:id="rId29"/>
    <p:sldId id="270" r:id="rId30"/>
    <p:sldId id="271" r:id="rId31"/>
    <p:sldId id="272" r:id="rId32"/>
    <p:sldId id="312" r:id="rId33"/>
    <p:sldId id="273" r:id="rId34"/>
    <p:sldId id="274" r:id="rId35"/>
    <p:sldId id="275" r:id="rId36"/>
    <p:sldId id="276" r:id="rId37"/>
    <p:sldId id="277" r:id="rId38"/>
    <p:sldId id="278" r:id="rId39"/>
    <p:sldId id="292" r:id="rId40"/>
    <p:sldId id="279" r:id="rId41"/>
    <p:sldId id="280" r:id="rId42"/>
    <p:sldId id="281" r:id="rId43"/>
    <p:sldId id="282" r:id="rId44"/>
    <p:sldId id="293" r:id="rId45"/>
    <p:sldId id="283" r:id="rId46"/>
    <p:sldId id="284" r:id="rId47"/>
    <p:sldId id="313" r:id="rId48"/>
    <p:sldId id="290" r:id="rId49"/>
    <p:sldId id="285" r:id="rId50"/>
    <p:sldId id="291" r:id="rId51"/>
    <p:sldId id="286" r:id="rId52"/>
    <p:sldId id="287" r:id="rId53"/>
    <p:sldId id="288" r:id="rId54"/>
    <p:sldId id="289" r:id="rId5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A8C"/>
    <a:srgbClr val="FF7C8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6" d="100"/>
          <a:sy n="66" d="100"/>
        </p:scale>
        <p:origin x="-58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4541B-CA9E-45D7-A5E3-1B668084C019}" type="datetimeFigureOut">
              <a:rPr lang="ar-SA" smtClean="0"/>
              <a:pPr/>
              <a:t>29/12/1435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9BF51-9652-409E-B228-882DF7C9D77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smtClean="0"/>
              <a:t>Some tissues can be completely reconstituted after injury, such as the repair of bone after a fracture or the regeneration of the surface epithelium in a cutaneous wound. For tissues that are incapable of regeneration, repair is accomplished by connective tissue deposition, producing a </a:t>
            </a:r>
            <a:r>
              <a:rPr lang="en-US" i="1" smtClean="0"/>
              <a:t>scar.</a:t>
            </a:r>
            <a:r>
              <a:rPr lang="en-US" smtClean="0"/>
              <a:t> This term is most often used in connection to </a:t>
            </a:r>
            <a:r>
              <a:rPr lang="en-US" i="1" smtClean="0"/>
              <a:t>wound healing</a:t>
            </a:r>
            <a:r>
              <a:rPr lang="en-US" smtClean="0"/>
              <a:t> in the skin, but it is also used to describe the replacement of parenchymal cells by connective tissue, as in the heart after myocardial infarction. </a:t>
            </a:r>
          </a:p>
          <a:p>
            <a:pPr>
              <a:spcBef>
                <a:spcPct val="0"/>
              </a:spcBef>
            </a:pPr>
            <a:r>
              <a:rPr lang="en-US" smtClean="0"/>
              <a:t>If damage persists, inflammation becomes chronic, and tissue damage and repair may occur concurrently. Connective tissue deposition in these conditions is usually referred to as </a:t>
            </a:r>
            <a:r>
              <a:rPr lang="en-US" i="1" smtClean="0"/>
              <a:t>fibrosis.</a:t>
            </a:r>
            <a:r>
              <a:rPr lang="en-US" smtClean="0"/>
              <a:t> In the broader sense, the term fibrosis applies to any abnormal deposition of connective tissue, regardless of cause.</a:t>
            </a:r>
          </a:p>
          <a:p>
            <a:pPr>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23</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29</a:t>
            </a:fld>
            <a:endParaRPr lang="en-US"/>
          </a:p>
        </p:txBody>
      </p:sp>
      <p:sp>
        <p:nvSpPr>
          <p:cNvPr id="7169" name="Rectangle 1"/>
          <p:cNvSpPr>
            <a:spLocks noGrp="1" noRot="1" noChangeAspect="1"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CE0F6EDA-5219-45F5-8497-357C60FBA3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29/12/1435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4D3F9A-4651-4EA9-ADCB-C7E276930EBC}" type="datetimeFigureOut">
              <a:rPr lang="ar-SA" smtClean="0"/>
              <a:pPr/>
              <a:t>29/12/1435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11190-3C7D-4FE0-8FF3-542B3F7347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6" name="Rectangle 5"/>
          <p:cNvSpPr/>
          <p:nvPr/>
        </p:nvSpPr>
        <p:spPr>
          <a:xfrm>
            <a:off x="2627784" y="2996952"/>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Dr. </a:t>
            </a:r>
            <a:r>
              <a:rPr lang="en-US" b="1" dirty="0" err="1" smtClean="0"/>
              <a:t>Maha</a:t>
            </a:r>
            <a:r>
              <a:rPr lang="en-US" b="1" dirty="0" smtClean="0"/>
              <a:t> </a:t>
            </a:r>
            <a:r>
              <a:rPr lang="en-US" b="1" dirty="0" err="1" smtClean="0"/>
              <a:t>Arafah</a:t>
            </a:r>
            <a:endParaRPr lang="en-US" dirty="0" smtClean="0"/>
          </a:p>
          <a:p>
            <a:pPr algn="ctr"/>
            <a:r>
              <a:rPr lang="en-US" b="1" dirty="0" smtClean="0"/>
              <a:t>Associate Professor </a:t>
            </a:r>
            <a:endParaRPr lang="en-US" dirty="0" smtClean="0"/>
          </a:p>
          <a:p>
            <a:pPr algn="ctr"/>
            <a:r>
              <a:rPr lang="en-US" b="1" dirty="0" smtClean="0"/>
              <a:t>Department of Pathology</a:t>
            </a:r>
            <a:endParaRPr lang="en-US" dirty="0" smtClean="0"/>
          </a:p>
          <a:p>
            <a:pPr algn="ctr"/>
            <a:r>
              <a:rPr lang="en-US" b="1" dirty="0" smtClean="0"/>
              <a:t>King Khalid University Hospital and King Saud University</a:t>
            </a:r>
            <a:endParaRPr lang="en-US" dirty="0" smtClean="0"/>
          </a:p>
          <a:p>
            <a:pPr algn="ctr" rtl="1"/>
            <a:r>
              <a:rPr lang="en-US" dirty="0" smtClean="0"/>
              <a:t>Email: marafah@ksu.edu.sa</a:t>
            </a:r>
          </a:p>
          <a:p>
            <a:pPr algn="ctr"/>
            <a:r>
              <a:rPr lang="en-US" dirty="0" smtClean="0"/>
              <a:t>           </a:t>
            </a:r>
            <a:r>
              <a:rPr lang="en-US" dirty="0" err="1" smtClean="0"/>
              <a:t>marafah</a:t>
            </a:r>
            <a:r>
              <a:rPr lang="en-US" dirty="0" smtClean="0"/>
              <a:t> @</a:t>
            </a:r>
            <a:r>
              <a:rPr lang="en-US" dirty="0" err="1" smtClean="0"/>
              <a:t>hotmail.com</a:t>
            </a:r>
            <a:endParaRPr lang="en-US" dirty="0" smtClean="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8" name="TextBox 7"/>
          <p:cNvSpPr txBox="1"/>
          <p:nvPr/>
        </p:nvSpPr>
        <p:spPr>
          <a:xfrm>
            <a:off x="4082382" y="2276872"/>
            <a:ext cx="705642"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t> 2014</a:t>
            </a:r>
          </a:p>
        </p:txBody>
      </p:sp>
      <p:sp>
        <p:nvSpPr>
          <p:cNvPr id="9" name="TextBox 8"/>
          <p:cNvSpPr txBox="1"/>
          <p:nvPr/>
        </p:nvSpPr>
        <p:spPr>
          <a:xfrm>
            <a:off x="2915816" y="1700808"/>
            <a:ext cx="3155030"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Foundation Block, pathology</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cstate="print"/>
          <a:srcRect/>
          <a:stretch>
            <a:fillRect/>
          </a:stretch>
        </p:blipFill>
        <p:spPr bwMode="auto">
          <a:xfrm>
            <a:off x="1259632" y="476672"/>
            <a:ext cx="6807194" cy="5750522"/>
          </a:xfrm>
          <a:prstGeom prst="rect">
            <a:avLst/>
          </a:prstGeom>
          <a:noFill/>
          <a:ln w="9525">
            <a:noFill/>
            <a:miter lim="800000"/>
            <a:headEnd/>
            <a:tailEnd/>
          </a:ln>
        </p:spPr>
      </p:pic>
      <p:sp>
        <p:nvSpPr>
          <p:cNvPr id="4" name="Rectangle 3"/>
          <p:cNvSpPr/>
          <p:nvPr/>
        </p:nvSpPr>
        <p:spPr>
          <a:xfrm>
            <a:off x="5652120" y="188640"/>
            <a:ext cx="313184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l"/>
            <a:r>
              <a:rPr lang="en-US" dirty="0" smtClean="0"/>
              <a:t>Prostaglandin are capable of causing pain, fever, </a:t>
            </a:r>
            <a:r>
              <a:rPr lang="en-US" dirty="0" err="1" smtClean="0"/>
              <a:t>chemotaxis</a:t>
            </a:r>
            <a:r>
              <a:rPr lang="en-US" dirty="0" smtClean="0"/>
              <a:t> and vasodilatation during the inflammatory process</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d:\Inetpub\ombroot\content\0721601871\graphics\fullsize\S01871-002-f018.jpg"/>
          <p:cNvPicPr>
            <a:picLocks noChangeAspect="1" noChangeArrowheads="1"/>
          </p:cNvPicPr>
          <p:nvPr/>
        </p:nvPicPr>
        <p:blipFill>
          <a:blip r:embed="rId2" cstate="print">
            <a:lum bright="-6000" contrast="6000"/>
          </a:blip>
          <a:srcRect b="3137"/>
          <a:stretch>
            <a:fillRect/>
          </a:stretch>
        </p:blipFill>
        <p:spPr bwMode="auto">
          <a:xfrm>
            <a:off x="2928926" y="0"/>
            <a:ext cx="6067445" cy="6715148"/>
          </a:xfrm>
          <a:prstGeom prst="rect">
            <a:avLst/>
          </a:prstGeom>
          <a:noFill/>
          <a:ln w="9525">
            <a:solidFill>
              <a:schemeClr val="tx1"/>
            </a:solidFill>
            <a:miter lim="800000"/>
            <a:headEnd/>
            <a:tailEnd/>
          </a:ln>
        </p:spPr>
      </p:pic>
      <p:sp>
        <p:nvSpPr>
          <p:cNvPr id="343043" name="Rectangle 3"/>
          <p:cNvSpPr>
            <a:spLocks noChangeArrowheads="1"/>
          </p:cNvSpPr>
          <p:nvPr/>
        </p:nvSpPr>
        <p:spPr bwMode="auto">
          <a:xfrm>
            <a:off x="0" y="6096000"/>
            <a:ext cx="9372600" cy="366713"/>
          </a:xfrm>
          <a:prstGeom prst="rect">
            <a:avLst/>
          </a:prstGeom>
          <a:noFill/>
          <a:ln w="9525">
            <a:noFill/>
            <a:miter lim="800000"/>
            <a:headEnd/>
            <a:tailEnd/>
          </a:ln>
          <a:effectLst/>
        </p:spPr>
        <p:txBody>
          <a:bodyPr>
            <a:spAutoFit/>
          </a:bodyPr>
          <a:lstStyle/>
          <a:p>
            <a:pPr eaLnBrk="0" hangingPunct="0"/>
            <a:endParaRPr lang="en-US" sz="1800"/>
          </a:p>
        </p:txBody>
      </p:sp>
      <p:sp>
        <p:nvSpPr>
          <p:cNvPr id="4" name="TextBox 3"/>
          <p:cNvSpPr txBox="1"/>
          <p:nvPr/>
        </p:nvSpPr>
        <p:spPr>
          <a:xfrm>
            <a:off x="184506" y="500042"/>
            <a:ext cx="2609689" cy="1231106"/>
          </a:xfrm>
          <a:prstGeom prst="rect">
            <a:avLst/>
          </a:prstGeom>
          <a:noFill/>
        </p:spPr>
        <p:txBody>
          <a:bodyPr wrap="none" rtlCol="0">
            <a:spAutoFit/>
          </a:bodyPr>
          <a:lstStyle/>
          <a:p>
            <a:pPr algn="ctr">
              <a:lnSpc>
                <a:spcPct val="90000"/>
              </a:lnSpc>
              <a:buNone/>
            </a:pPr>
            <a:r>
              <a:rPr lang="en-US" sz="2000" b="1" dirty="0" smtClean="0">
                <a:solidFill>
                  <a:srgbClr val="FF0000"/>
                </a:solidFill>
                <a:cs typeface="Arial" charset="0"/>
              </a:rPr>
              <a:t>Cytokine of  </a:t>
            </a:r>
          </a:p>
          <a:p>
            <a:pPr algn="ctr">
              <a:lnSpc>
                <a:spcPct val="90000"/>
              </a:lnSpc>
              <a:buNone/>
            </a:pPr>
            <a:r>
              <a:rPr lang="en-US" sz="2000" b="1" dirty="0" smtClean="0">
                <a:solidFill>
                  <a:srgbClr val="FF0000"/>
                </a:solidFill>
                <a:cs typeface="Arial" charset="0"/>
              </a:rPr>
              <a:t>Acute inflammation: </a:t>
            </a:r>
          </a:p>
          <a:p>
            <a:pPr algn="ctr">
              <a:lnSpc>
                <a:spcPct val="90000"/>
              </a:lnSpc>
              <a:buNone/>
            </a:pPr>
            <a:r>
              <a:rPr lang="en-US" sz="2000" dirty="0" smtClean="0">
                <a:cs typeface="Arial" charset="0"/>
              </a:rPr>
              <a:t>Interleukin (IL-1) &amp; TNF</a:t>
            </a:r>
          </a:p>
          <a:p>
            <a:pPr algn="ct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34" name="Group 2"/>
          <p:cNvGraphicFramePr>
            <a:graphicFrameLocks noGrp="1"/>
          </p:cNvGraphicFramePr>
          <p:nvPr/>
        </p:nvGraphicFramePr>
        <p:xfrm>
          <a:off x="2915816" y="185243"/>
          <a:ext cx="6072198" cy="6556125"/>
        </p:xfrm>
        <a:graphic>
          <a:graphicData uri="http://schemas.openxmlformats.org/drawingml/2006/table">
            <a:tbl>
              <a:tblPr/>
              <a:tblGrid>
                <a:gridCol w="2960196"/>
                <a:gridCol w="3112002"/>
              </a:tblGrid>
              <a:tr h="91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Vasodilation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Prostaglandins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Histamine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Nitric oxide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33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Increased vascular permeability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Vasoactive</a:t>
                      </a:r>
                      <a:r>
                        <a:rPr kumimoji="0" lang="en-US" sz="1800" b="0" i="0" u="none" strike="noStrike" cap="none" normalizeH="0" baseline="0" dirty="0" smtClean="0">
                          <a:ln>
                            <a:noFill/>
                          </a:ln>
                          <a:solidFill>
                            <a:srgbClr val="000000"/>
                          </a:solidFill>
                          <a:effectLst/>
                          <a:latin typeface="Arial" pitchFamily="34" charset="0"/>
                          <a:cs typeface="Arial" pitchFamily="34" charset="0"/>
                        </a:rPr>
                        <a:t> amines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Bradykinin</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Leukotrienes</a:t>
                      </a:r>
                      <a:r>
                        <a:rPr kumimoji="0" lang="en-US" sz="1800" b="0" i="0" u="none" strike="noStrike" cap="none" normalizeH="0" baseline="0" dirty="0" smtClean="0">
                          <a:ln>
                            <a:noFill/>
                          </a:ln>
                          <a:solidFill>
                            <a:srgbClr val="000000"/>
                          </a:solidFill>
                          <a:effectLst/>
                          <a:latin typeface="Arial" pitchFamily="34" charset="0"/>
                          <a:cs typeface="Arial" pitchFamily="34" charset="0"/>
                        </a:rPr>
                        <a:t> C4, D4, E4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PAF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Substance P</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36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Chemotaxis, leukocyte recruitment and activation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C5a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Leukotriene</a:t>
                      </a:r>
                      <a:r>
                        <a:rPr kumimoji="0" lang="en-US" sz="1800" b="0" i="0" u="none" strike="noStrike" cap="none" normalizeH="0" baseline="0" dirty="0" smtClean="0">
                          <a:ln>
                            <a:noFill/>
                          </a:ln>
                          <a:solidFill>
                            <a:srgbClr val="000000"/>
                          </a:solidFill>
                          <a:effectLst/>
                          <a:latin typeface="Arial" pitchFamily="34" charset="0"/>
                          <a:cs typeface="Arial" pitchFamily="34" charset="0"/>
                        </a:rPr>
                        <a:t> B4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Chemokines</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IL-1, TNF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Bacterial products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82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Fever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IL-1, TNF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Prostaglandins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682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Pain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Prostaglandins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Bradykinin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r>
              <a:tr h="106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Tissue damage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Neutrophil</a:t>
                      </a:r>
                      <a:r>
                        <a:rPr kumimoji="0" lang="en-US" sz="1800" b="0" i="0" u="none" strike="noStrike" cap="none" normalizeH="0" baseline="0" dirty="0" smtClean="0">
                          <a:ln>
                            <a:noFill/>
                          </a:ln>
                          <a:solidFill>
                            <a:srgbClr val="000000"/>
                          </a:solidFill>
                          <a:effectLst/>
                          <a:latin typeface="Arial" pitchFamily="34" charset="0"/>
                          <a:cs typeface="Arial" pitchFamily="34" charset="0"/>
                        </a:rPr>
                        <a:t> and macrophage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lysosomal</a:t>
                      </a:r>
                      <a:r>
                        <a:rPr kumimoji="0" lang="en-US" sz="1800" b="0" i="0" u="none" strike="noStrike" cap="none" normalizeH="0" baseline="0" dirty="0" smtClean="0">
                          <a:ln>
                            <a:noFill/>
                          </a:ln>
                          <a:solidFill>
                            <a:srgbClr val="000000"/>
                          </a:solidFill>
                          <a:effectLst/>
                          <a:latin typeface="Arial" pitchFamily="34" charset="0"/>
                          <a:cs typeface="Arial" pitchFamily="34" charset="0"/>
                        </a:rPr>
                        <a:t> enzymes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Oxygen metabolites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Nitric oxide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300057" name="Rectangle 25"/>
          <p:cNvSpPr>
            <a:spLocks noChangeArrowheads="1"/>
          </p:cNvSpPr>
          <p:nvPr/>
        </p:nvSpPr>
        <p:spPr bwMode="auto">
          <a:xfrm>
            <a:off x="0" y="838200"/>
            <a:ext cx="2895600" cy="1015663"/>
          </a:xfrm>
          <a:prstGeom prst="rect">
            <a:avLst/>
          </a:prstGeom>
          <a:noFill/>
          <a:ln w="9525">
            <a:noFill/>
            <a:miter lim="800000"/>
            <a:headEnd/>
            <a:tailEnd/>
          </a:ln>
          <a:effectLst/>
        </p:spPr>
        <p:txBody>
          <a:bodyPr>
            <a:spAutoFit/>
          </a:bodyPr>
          <a:lstStyle/>
          <a:p>
            <a:pPr algn="ctr"/>
            <a:r>
              <a:rPr lang="en-US" sz="2000" b="1" i="1" dirty="0">
                <a:solidFill>
                  <a:srgbClr val="FF0000"/>
                </a:solidFill>
                <a:latin typeface="Arial" pitchFamily="34" charset="0"/>
              </a:rPr>
              <a:t>Role of Mediators in Different Reactions of Inflammation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13</a:t>
            </a:fld>
            <a:endParaRPr lang="en-US"/>
          </a:p>
        </p:txBody>
      </p:sp>
      <p:pic>
        <p:nvPicPr>
          <p:cNvPr id="4" name="Picture 277" descr="D:\SCContent\9781437717815\graphics\fullsize\S9781437717815-002-f010.jpg"/>
          <p:cNvPicPr>
            <a:picLocks noChangeAspect="1" noChangeArrowheads="1"/>
          </p:cNvPicPr>
          <p:nvPr/>
        </p:nvPicPr>
        <p:blipFill>
          <a:blip r:embed="rId2" cstate="print"/>
          <a:srcRect/>
          <a:stretch>
            <a:fillRect/>
          </a:stretch>
        </p:blipFill>
        <p:spPr bwMode="auto">
          <a:xfrm>
            <a:off x="251520" y="231105"/>
            <a:ext cx="8748464" cy="662689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d:\Inetpub\ombroot\content\0721601871\graphics\fullsize\S01871-002-f031.jpg"/>
          <p:cNvPicPr>
            <a:picLocks noChangeAspect="1" noChangeArrowheads="1"/>
          </p:cNvPicPr>
          <p:nvPr/>
        </p:nvPicPr>
        <p:blipFill>
          <a:blip r:embed="rId2" cstate="print"/>
          <a:srcRect b="6456"/>
          <a:stretch>
            <a:fillRect/>
          </a:stretch>
        </p:blipFill>
        <p:spPr bwMode="auto">
          <a:xfrm>
            <a:off x="827584" y="1628800"/>
            <a:ext cx="7086600" cy="3528392"/>
          </a:xfrm>
          <a:prstGeom prst="rect">
            <a:avLst/>
          </a:prstGeom>
          <a:noFill/>
          <a:ln w="9525">
            <a:solidFill>
              <a:schemeClr val="tx1"/>
            </a:solidFill>
            <a:miter lim="800000"/>
            <a:headEnd/>
            <a:tailEnd/>
          </a:ln>
        </p:spPr>
      </p:pic>
      <p:sp>
        <p:nvSpPr>
          <p:cNvPr id="322563" name="Rectangle 3"/>
          <p:cNvSpPr>
            <a:spLocks noChangeArrowheads="1"/>
          </p:cNvSpPr>
          <p:nvPr/>
        </p:nvSpPr>
        <p:spPr bwMode="auto">
          <a:xfrm>
            <a:off x="500034" y="5546725"/>
            <a:ext cx="8643966" cy="923330"/>
          </a:xfrm>
          <a:prstGeom prst="rect">
            <a:avLst/>
          </a:prstGeom>
          <a:noFill/>
          <a:ln w="9525">
            <a:noFill/>
            <a:miter lim="800000"/>
            <a:headEnd/>
            <a:tailEnd/>
          </a:ln>
          <a:effectLst/>
        </p:spPr>
        <p:txBody>
          <a:bodyPr wrap="square">
            <a:spAutoFit/>
          </a:bodyPr>
          <a:lstStyle/>
          <a:p>
            <a:pPr algn="l"/>
            <a:r>
              <a:rPr lang="en-US" b="1" i="1" dirty="0">
                <a:latin typeface="Arial" pitchFamily="34" charset="0"/>
              </a:rPr>
              <a:t>Activated lymphocytes and macrophages influence each other and also release inflammatory mediators that affect other cells.</a:t>
            </a:r>
          </a:p>
          <a:p>
            <a:endParaRPr lang="en-US" b="1" i="1" dirty="0">
              <a:latin typeface="Arial" pitchFamily="34" charset="0"/>
            </a:endParaRPr>
          </a:p>
        </p:txBody>
      </p:sp>
      <p:sp>
        <p:nvSpPr>
          <p:cNvPr id="322564" name="Rectangle 4"/>
          <p:cNvSpPr>
            <a:spLocks noChangeArrowheads="1"/>
          </p:cNvSpPr>
          <p:nvPr/>
        </p:nvSpPr>
        <p:spPr bwMode="auto">
          <a:xfrm>
            <a:off x="0" y="3719513"/>
            <a:ext cx="9144000" cy="0"/>
          </a:xfrm>
          <a:prstGeom prst="rect">
            <a:avLst/>
          </a:prstGeom>
          <a:noFill/>
          <a:ln w="9525">
            <a:noFill/>
            <a:miter lim="800000"/>
            <a:headEnd/>
            <a:tailEnd/>
          </a:ln>
          <a:effectLst/>
        </p:spPr>
        <p:txBody>
          <a:bodyPr>
            <a:spAutoFit/>
          </a:bodyPr>
          <a:lstStyle/>
          <a:p>
            <a:endParaRPr lang="en-US"/>
          </a:p>
        </p:txBody>
      </p:sp>
      <p:sp>
        <p:nvSpPr>
          <p:cNvPr id="322565" name="Text Box 5"/>
          <p:cNvSpPr txBox="1">
            <a:spLocks noChangeArrowheads="1"/>
          </p:cNvSpPr>
          <p:nvPr/>
        </p:nvSpPr>
        <p:spPr bwMode="auto">
          <a:xfrm>
            <a:off x="0" y="357166"/>
            <a:ext cx="9144000" cy="1255728"/>
          </a:xfrm>
          <a:prstGeom prst="rect">
            <a:avLst/>
          </a:prstGeom>
          <a:noFill/>
          <a:ln w="9525">
            <a:noFill/>
            <a:miter lim="800000"/>
            <a:headEnd/>
            <a:tailEnd/>
          </a:ln>
          <a:effectLst/>
        </p:spPr>
        <p:txBody>
          <a:bodyPr>
            <a:spAutoFit/>
          </a:bodyPr>
          <a:lstStyle/>
          <a:p>
            <a:pPr algn="ctr">
              <a:lnSpc>
                <a:spcPct val="90000"/>
              </a:lnSpc>
              <a:buNone/>
            </a:pPr>
            <a:r>
              <a:rPr lang="en-US" sz="3200" dirty="0" smtClean="0">
                <a:solidFill>
                  <a:srgbClr val="FFC000"/>
                </a:solidFill>
                <a:cs typeface="Arial" charset="0"/>
              </a:rPr>
              <a:t>Chronic Inflammation:</a:t>
            </a:r>
            <a:r>
              <a:rPr lang="ar-SA" sz="3200" dirty="0" smtClean="0">
                <a:solidFill>
                  <a:srgbClr val="FFC000"/>
                </a:solidFill>
                <a:cs typeface="Arial" charset="0"/>
              </a:rPr>
              <a:t> </a:t>
            </a:r>
            <a:r>
              <a:rPr lang="en-US" sz="3200" dirty="0" smtClean="0">
                <a:solidFill>
                  <a:srgbClr val="FFC000"/>
                </a:solidFill>
                <a:cs typeface="Arial" charset="0"/>
              </a:rPr>
              <a:t> Cytokines of</a:t>
            </a:r>
          </a:p>
          <a:p>
            <a:pPr algn="ctr">
              <a:lnSpc>
                <a:spcPct val="90000"/>
              </a:lnSpc>
              <a:buNone/>
            </a:pPr>
            <a:r>
              <a:rPr lang="en-US" sz="3200" dirty="0" smtClean="0">
                <a:cs typeface="Arial" charset="0"/>
              </a:rPr>
              <a:t>Interferon-</a:t>
            </a:r>
            <a:r>
              <a:rPr lang="el-GR" sz="3200" dirty="0" smtClean="0">
                <a:cs typeface="Arial" charset="0"/>
              </a:rPr>
              <a:t>γ</a:t>
            </a:r>
            <a:r>
              <a:rPr lang="en-US" sz="3200" dirty="0" smtClean="0">
                <a:cs typeface="Arial" charset="0"/>
              </a:rPr>
              <a:t> (INF- </a:t>
            </a:r>
            <a:r>
              <a:rPr lang="el-GR" sz="3200" dirty="0" smtClean="0">
                <a:cs typeface="Arial" charset="0"/>
              </a:rPr>
              <a:t>γ</a:t>
            </a:r>
            <a:r>
              <a:rPr lang="en-US" sz="3200" dirty="0" smtClean="0">
                <a:cs typeface="Arial" charset="0"/>
              </a:rPr>
              <a:t>) &amp; Interleukin ( IL-12)</a:t>
            </a:r>
            <a:endParaRPr lang="el-GR" sz="3200" dirty="0" smtClean="0">
              <a:cs typeface="Arial"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pPr fontAlgn="auto">
              <a:spcAft>
                <a:spcPts val="0"/>
              </a:spcAft>
              <a:defRPr/>
            </a:pPr>
            <a:r>
              <a:rPr lang="en-US" sz="3200"/>
              <a:t>Systemic effects of Inflammation</a:t>
            </a:r>
          </a:p>
        </p:txBody>
      </p:sp>
      <p:sp>
        <p:nvSpPr>
          <p:cNvPr id="93187" name="Rectangle 3"/>
          <p:cNvSpPr>
            <a:spLocks noGrp="1" noChangeArrowheads="1"/>
          </p:cNvSpPr>
          <p:nvPr>
            <p:ph sz="half" idx="1"/>
          </p:nvPr>
        </p:nvSpPr>
        <p:spPr/>
        <p:txBody>
          <a:bodyPr/>
          <a:lstStyle/>
          <a:p>
            <a:r>
              <a:rPr lang="en-US" sz="2400" smtClean="0">
                <a:solidFill>
                  <a:srgbClr val="EF1578"/>
                </a:solidFill>
                <a:latin typeface="Tahoma" pitchFamily="34" charset="0"/>
                <a:cs typeface="Tahoma" pitchFamily="34" charset="0"/>
              </a:rPr>
              <a:t>Acute phase reaction/response</a:t>
            </a:r>
          </a:p>
          <a:p>
            <a:pPr>
              <a:buFont typeface="Wingdings" pitchFamily="2" charset="2"/>
              <a:buNone/>
            </a:pPr>
            <a:r>
              <a:rPr lang="en-US" sz="2400" smtClean="0">
                <a:latin typeface="Tahoma" pitchFamily="34" charset="0"/>
                <a:cs typeface="Tahoma" pitchFamily="34" charset="0"/>
              </a:rPr>
              <a:t>	-	IL-1 and TNF</a:t>
            </a:r>
          </a:p>
          <a:p>
            <a:pPr>
              <a:buFont typeface="Wingdings" pitchFamily="2" charset="2"/>
              <a:buNone/>
            </a:pPr>
            <a:r>
              <a:rPr lang="en-US" sz="2400" smtClean="0">
                <a:latin typeface="Tahoma" pitchFamily="34" charset="0"/>
                <a:cs typeface="Tahoma" pitchFamily="34" charset="0"/>
              </a:rPr>
              <a:t>	-	Fever</a:t>
            </a:r>
          </a:p>
          <a:p>
            <a:pPr>
              <a:buFont typeface="Wingdings" pitchFamily="2" charset="2"/>
              <a:buNone/>
            </a:pPr>
            <a:r>
              <a:rPr lang="en-US" sz="2400" smtClean="0">
                <a:latin typeface="Tahoma" pitchFamily="34" charset="0"/>
                <a:cs typeface="Tahoma" pitchFamily="34" charset="0"/>
              </a:rPr>
              <a:t>	-	Malaise</a:t>
            </a:r>
          </a:p>
          <a:p>
            <a:pPr>
              <a:buFont typeface="Wingdings" pitchFamily="2" charset="2"/>
              <a:buNone/>
            </a:pPr>
            <a:r>
              <a:rPr lang="en-US" sz="2400" smtClean="0">
                <a:latin typeface="Tahoma" pitchFamily="34" charset="0"/>
                <a:cs typeface="Tahoma" pitchFamily="34" charset="0"/>
              </a:rPr>
              <a:t>	-	Anorexia</a:t>
            </a:r>
          </a:p>
          <a:p>
            <a:r>
              <a:rPr lang="en-US" sz="2400" smtClean="0">
                <a:solidFill>
                  <a:srgbClr val="EF1578"/>
                </a:solidFill>
                <a:latin typeface="Tahoma" pitchFamily="34" charset="0"/>
                <a:cs typeface="Tahoma" pitchFamily="34" charset="0"/>
              </a:rPr>
              <a:t>Bone marrow</a:t>
            </a:r>
          </a:p>
          <a:p>
            <a:pPr>
              <a:buFont typeface="Wingdings" pitchFamily="2" charset="2"/>
              <a:buNone/>
            </a:pPr>
            <a:r>
              <a:rPr lang="en-US" sz="2400" smtClean="0">
                <a:latin typeface="Tahoma" pitchFamily="34" charset="0"/>
                <a:cs typeface="Tahoma" pitchFamily="34" charset="0"/>
              </a:rPr>
              <a:t>	-	leukocytosis</a:t>
            </a:r>
          </a:p>
          <a:p>
            <a:pPr>
              <a:buFont typeface="Wingdings" pitchFamily="2" charset="2"/>
              <a:buNone/>
            </a:pPr>
            <a:r>
              <a:rPr lang="en-US" sz="2400" smtClean="0">
                <a:latin typeface="Tahoma" pitchFamily="34" charset="0"/>
                <a:cs typeface="Tahoma" pitchFamily="34" charset="0"/>
              </a:rPr>
              <a:t>	-	IL-1 + TNF</a:t>
            </a:r>
          </a:p>
          <a:p>
            <a:r>
              <a:rPr lang="en-US" sz="2400" smtClean="0">
                <a:solidFill>
                  <a:srgbClr val="EF1578"/>
                </a:solidFill>
                <a:latin typeface="Tahoma" pitchFamily="34" charset="0"/>
                <a:cs typeface="Tahoma" pitchFamily="34" charset="0"/>
              </a:rPr>
              <a:t>Lymphoid organs</a:t>
            </a:r>
          </a:p>
        </p:txBody>
      </p:sp>
      <p:sp>
        <p:nvSpPr>
          <p:cNvPr id="93188" name="Rectangle 4"/>
          <p:cNvSpPr>
            <a:spLocks noGrp="1" noChangeArrowheads="1"/>
          </p:cNvSpPr>
          <p:nvPr>
            <p:ph sz="half" idx="2"/>
          </p:nvPr>
        </p:nvSpPr>
        <p:spPr/>
        <p:txBody>
          <a:bodyPr/>
          <a:lstStyle/>
          <a:p>
            <a:pPr>
              <a:lnSpc>
                <a:spcPct val="80000"/>
              </a:lnSpc>
            </a:pPr>
            <a:r>
              <a:rPr lang="en-US" sz="2400" dirty="0" smtClean="0">
                <a:solidFill>
                  <a:srgbClr val="EF1578"/>
                </a:solidFill>
                <a:latin typeface="Tahoma" pitchFamily="34" charset="0"/>
                <a:cs typeface="Tahoma" pitchFamily="34" charset="0"/>
              </a:rPr>
              <a:t>Liver </a:t>
            </a:r>
          </a:p>
          <a:p>
            <a:pPr>
              <a:lnSpc>
                <a:spcPct val="80000"/>
              </a:lnSpc>
              <a:buFont typeface="Wingdings" pitchFamily="2" charset="2"/>
              <a:buNone/>
            </a:pPr>
            <a:r>
              <a:rPr lang="en-US" dirty="0" smtClean="0"/>
              <a:t> -IL-6, IL-1, TNF</a:t>
            </a:r>
          </a:p>
          <a:p>
            <a:pPr>
              <a:lnSpc>
                <a:spcPct val="80000"/>
              </a:lnSpc>
              <a:buFont typeface="Wingdings" pitchFamily="2" charset="2"/>
              <a:buNone/>
            </a:pPr>
            <a:r>
              <a:rPr lang="en-US" dirty="0" smtClean="0"/>
              <a:t> -Acute phase proteins</a:t>
            </a:r>
          </a:p>
          <a:p>
            <a:pPr lvl="1">
              <a:lnSpc>
                <a:spcPct val="80000"/>
              </a:lnSpc>
            </a:pPr>
            <a:r>
              <a:rPr lang="en-US" dirty="0" smtClean="0"/>
              <a:t>C-reactive protein</a:t>
            </a:r>
          </a:p>
          <a:p>
            <a:pPr lvl="1">
              <a:lnSpc>
                <a:spcPct val="80000"/>
              </a:lnSpc>
            </a:pPr>
            <a:r>
              <a:rPr lang="en-US" dirty="0" err="1" smtClean="0"/>
              <a:t>Lipopolysaccharide</a:t>
            </a:r>
            <a:r>
              <a:rPr lang="en-US" dirty="0" smtClean="0"/>
              <a:t> binding protein</a:t>
            </a:r>
          </a:p>
          <a:p>
            <a:pPr lvl="1">
              <a:lnSpc>
                <a:spcPct val="80000"/>
              </a:lnSpc>
            </a:pPr>
            <a:r>
              <a:rPr lang="en-US" dirty="0" smtClean="0"/>
              <a:t>Serum </a:t>
            </a:r>
            <a:r>
              <a:rPr lang="en-US" dirty="0" err="1" smtClean="0"/>
              <a:t>amyloid</a:t>
            </a:r>
            <a:r>
              <a:rPr lang="en-US" dirty="0" smtClean="0"/>
              <a:t> A</a:t>
            </a:r>
          </a:p>
          <a:p>
            <a:pPr lvl="1">
              <a:lnSpc>
                <a:spcPct val="80000"/>
              </a:lnSpc>
            </a:pPr>
            <a:r>
              <a:rPr lang="en-US" dirty="0" smtClean="0"/>
              <a:t>a-2 macroglobulin</a:t>
            </a:r>
          </a:p>
          <a:p>
            <a:pPr lvl="1">
              <a:lnSpc>
                <a:spcPct val="80000"/>
              </a:lnSpc>
            </a:pPr>
            <a:r>
              <a:rPr lang="en-US" dirty="0" err="1" smtClean="0"/>
              <a:t>Haptoglobin</a:t>
            </a:r>
            <a:endParaRPr lang="en-US" dirty="0" smtClean="0"/>
          </a:p>
          <a:p>
            <a:pPr lvl="1">
              <a:lnSpc>
                <a:spcPct val="80000"/>
              </a:lnSpc>
            </a:pPr>
            <a:r>
              <a:rPr lang="en-US" dirty="0" err="1" smtClean="0"/>
              <a:t>Ceruloplasmin</a:t>
            </a:r>
            <a:endParaRPr lang="en-US" dirty="0" smtClean="0"/>
          </a:p>
          <a:p>
            <a:pPr lvl="1">
              <a:lnSpc>
                <a:spcPct val="80000"/>
              </a:lnSpc>
            </a:pPr>
            <a:r>
              <a:rPr lang="en-US" dirty="0" smtClean="0"/>
              <a:t>fibrinogen</a:t>
            </a:r>
          </a:p>
          <a:p>
            <a:pPr>
              <a:lnSpc>
                <a:spcPct val="80000"/>
              </a:lnSpc>
              <a:buFont typeface="Wingdings" pitchFamily="2" charset="2"/>
              <a:buNone/>
            </a:pPr>
            <a:endParaRPr lang="en-US" sz="24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003034"/>
          <p:cNvPicPr>
            <a:picLocks noChangeAspect="1" noChangeArrowheads="1"/>
          </p:cNvPicPr>
          <p:nvPr/>
        </p:nvPicPr>
        <p:blipFill>
          <a:blip r:embed="rId2" cstate="print">
            <a:lum bright="-24000" contrast="30000"/>
          </a:blip>
          <a:srcRect/>
          <a:stretch>
            <a:fillRect/>
          </a:stretch>
        </p:blipFill>
        <p:spPr bwMode="auto">
          <a:xfrm>
            <a:off x="4876800" y="609600"/>
            <a:ext cx="3810000" cy="5878513"/>
          </a:xfrm>
          <a:prstGeom prst="rect">
            <a:avLst/>
          </a:prstGeom>
          <a:noFill/>
          <a:ln w="9525">
            <a:noFill/>
            <a:miter lim="800000"/>
            <a:headEnd/>
            <a:tailEnd/>
          </a:ln>
        </p:spPr>
      </p:pic>
      <p:sp>
        <p:nvSpPr>
          <p:cNvPr id="373763" name="Text Box 3"/>
          <p:cNvSpPr txBox="1">
            <a:spLocks noChangeArrowheads="1"/>
          </p:cNvSpPr>
          <p:nvPr/>
        </p:nvSpPr>
        <p:spPr bwMode="auto">
          <a:xfrm>
            <a:off x="228600" y="609600"/>
            <a:ext cx="4486276" cy="3631763"/>
          </a:xfrm>
          <a:prstGeom prst="rect">
            <a:avLst/>
          </a:prstGeom>
          <a:noFill/>
          <a:ln w="9525">
            <a:noFill/>
            <a:miter lim="800000"/>
            <a:headEnd/>
            <a:tailEnd/>
          </a:ln>
        </p:spPr>
        <p:txBody>
          <a:bodyPr wrap="square">
            <a:spAutoFit/>
          </a:bodyPr>
          <a:lstStyle/>
          <a:p>
            <a:pPr algn="l" rtl="0">
              <a:spcBef>
                <a:spcPct val="20000"/>
              </a:spcBef>
              <a:buFontTx/>
              <a:buChar char="•"/>
            </a:pPr>
            <a:r>
              <a:rPr lang="en-US" sz="2000" dirty="0"/>
              <a:t>In the hypothalamus, the prostaglandins, especially PGE</a:t>
            </a:r>
            <a:r>
              <a:rPr lang="en-US" sz="2000" baseline="-30000" dirty="0"/>
              <a:t>2</a:t>
            </a:r>
            <a:r>
              <a:rPr lang="en-US" sz="2000" dirty="0"/>
              <a:t>, stimulate the production of neurotransmitters such as cyclic AMP, which function to reset the temperature set-point at a higher level. </a:t>
            </a:r>
          </a:p>
          <a:p>
            <a:pPr algn="l" rtl="0">
              <a:spcBef>
                <a:spcPct val="20000"/>
              </a:spcBef>
            </a:pPr>
            <a:endParaRPr lang="en-US" sz="2000" dirty="0"/>
          </a:p>
          <a:p>
            <a:pPr algn="l" rtl="0">
              <a:spcBef>
                <a:spcPct val="20000"/>
              </a:spcBef>
              <a:buFontTx/>
              <a:buChar char="•"/>
            </a:pPr>
            <a:r>
              <a:rPr lang="en-US" sz="2000" dirty="0"/>
              <a:t>NSAIDs, including aspirin , reduce fever by inhibiting </a:t>
            </a:r>
            <a:r>
              <a:rPr lang="en-US" sz="2000" dirty="0" err="1"/>
              <a:t>cyclooxygenase</a:t>
            </a:r>
            <a:r>
              <a:rPr lang="en-US" sz="2000" dirty="0"/>
              <a:t> and thus blocking prostaglandin synthesis. </a:t>
            </a:r>
          </a:p>
          <a:p>
            <a:pPr>
              <a:spcBef>
                <a:spcPct val="20000"/>
              </a:spcBef>
            </a:pPr>
            <a:endParaRPr lang="en-US" sz="2000" dirty="0"/>
          </a:p>
          <a:p>
            <a:endParaRPr lang="en-US" dirty="0">
              <a:latin typeface="Verdana" pitchFamily="34" charset="0"/>
            </a:endParaRPr>
          </a:p>
        </p:txBody>
      </p:sp>
      <p:sp>
        <p:nvSpPr>
          <p:cNvPr id="95236" name="Text Box 4"/>
          <p:cNvSpPr txBox="1">
            <a:spLocks noChangeArrowheads="1"/>
          </p:cNvSpPr>
          <p:nvPr/>
        </p:nvSpPr>
        <p:spPr bwMode="auto">
          <a:xfrm>
            <a:off x="3714744" y="0"/>
            <a:ext cx="1277938" cy="584200"/>
          </a:xfrm>
          <a:prstGeom prst="rect">
            <a:avLst/>
          </a:prstGeom>
          <a:noFill/>
          <a:ln w="9525">
            <a:noFill/>
            <a:miter lim="800000"/>
            <a:headEnd/>
            <a:tailEnd/>
          </a:ln>
        </p:spPr>
        <p:txBody>
          <a:bodyPr wrap="none">
            <a:spAutoFit/>
          </a:bodyPr>
          <a:lstStyle/>
          <a:p>
            <a:r>
              <a:rPr lang="en-US" sz="3200" b="1" dirty="0">
                <a:solidFill>
                  <a:srgbClr val="F24895"/>
                </a:solidFill>
              </a:rPr>
              <a:t>Fever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p:cTn id="7" dur="1000" fill="hold"/>
                                        <p:tgtEl>
                                          <p:spTgt spid="3737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37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737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37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73763">
                                            <p:txEl>
                                              <p:pRg st="2" end="2"/>
                                            </p:txEl>
                                          </p:spTgt>
                                        </p:tgtEl>
                                        <p:attrNameLst>
                                          <p:attrName>style.visibility</p:attrName>
                                        </p:attrNameLst>
                                      </p:cBhvr>
                                      <p:to>
                                        <p:strVal val="visible"/>
                                      </p:to>
                                    </p:set>
                                    <p:anim calcmode="lin" valueType="num">
                                      <p:cBhvr>
                                        <p:cTn id="15" dur="1000" fill="hold"/>
                                        <p:tgtEl>
                                          <p:spTgt spid="37376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7376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737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37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6528" name="Object 2"/>
          <p:cNvGraphicFramePr>
            <a:graphicFrameLocks noChangeAspect="1"/>
          </p:cNvGraphicFramePr>
          <p:nvPr>
            <p:ph type="dgm" idx="1"/>
          </p:nvPr>
        </p:nvGraphicFramePr>
        <p:xfrm>
          <a:off x="2332038" y="2205038"/>
          <a:ext cx="4427537" cy="4191000"/>
        </p:xfrm>
        <a:graphic>
          <a:graphicData uri="http://schemas.openxmlformats.org/presentationml/2006/ole">
            <p:oleObj spid="_x0000_s1026" name="Organization Chart" r:id="rId3" imgW="2571480" imgH="2469960" progId="OrgPlusWOPX.4">
              <p:embed followColorScheme="full"/>
            </p:oleObj>
          </a:graphicData>
        </a:graphic>
      </p:graphicFrame>
      <p:sp>
        <p:nvSpPr>
          <p:cNvPr id="1027" name="Text Box 3"/>
          <p:cNvSpPr txBox="1">
            <a:spLocks noChangeArrowheads="1"/>
          </p:cNvSpPr>
          <p:nvPr/>
        </p:nvSpPr>
        <p:spPr bwMode="auto">
          <a:xfrm>
            <a:off x="179512" y="692696"/>
            <a:ext cx="9144000" cy="1366528"/>
          </a:xfrm>
          <a:prstGeom prst="rect">
            <a:avLst/>
          </a:prstGeom>
          <a:noFill/>
          <a:ln w="9525">
            <a:noFill/>
            <a:miter lim="800000"/>
            <a:headEnd/>
            <a:tailEnd/>
          </a:ln>
        </p:spPr>
        <p:txBody>
          <a:bodyPr>
            <a:spAutoFit/>
          </a:bodyPr>
          <a:lstStyle/>
          <a:p>
            <a:pPr algn="l" rtl="0">
              <a:lnSpc>
                <a:spcPct val="90000"/>
              </a:lnSpc>
              <a:spcBef>
                <a:spcPct val="20000"/>
              </a:spcBef>
              <a:buFontTx/>
              <a:buChar char="•"/>
            </a:pPr>
            <a:r>
              <a:rPr lang="en-US" sz="2400" dirty="0"/>
              <a:t>The rise in fibrinogen causes erythrocytes to form stacks (</a:t>
            </a:r>
            <a:r>
              <a:rPr lang="en-US" sz="2400" dirty="0" err="1"/>
              <a:t>rouleaux</a:t>
            </a:r>
            <a:r>
              <a:rPr lang="en-US" sz="2400" dirty="0"/>
              <a:t>) that sediment more rapidly at unit gravity than do individual erythrocytes. </a:t>
            </a:r>
          </a:p>
          <a:p>
            <a:endParaRPr lang="en-US" dirty="0">
              <a:latin typeface="Verdana" pitchFamily="34" charset="0"/>
            </a:endParaRPr>
          </a:p>
        </p:txBody>
      </p:sp>
      <p:sp>
        <p:nvSpPr>
          <p:cNvPr id="1028" name="Text Box 4"/>
          <p:cNvSpPr txBox="1">
            <a:spLocks noChangeArrowheads="1"/>
          </p:cNvSpPr>
          <p:nvPr/>
        </p:nvSpPr>
        <p:spPr bwMode="auto">
          <a:xfrm>
            <a:off x="1676400" y="152400"/>
            <a:ext cx="6207125" cy="461963"/>
          </a:xfrm>
          <a:prstGeom prst="rect">
            <a:avLst/>
          </a:prstGeom>
          <a:noFill/>
          <a:ln w="9525">
            <a:noFill/>
            <a:miter lim="800000"/>
            <a:headEnd/>
            <a:tailEnd/>
          </a:ln>
        </p:spPr>
        <p:txBody>
          <a:bodyPr wrap="none">
            <a:spAutoFit/>
          </a:bodyPr>
          <a:lstStyle/>
          <a:p>
            <a:r>
              <a:rPr lang="en-US" sz="2400" b="1">
                <a:solidFill>
                  <a:srgbClr val="F24895"/>
                </a:solidFill>
              </a:rPr>
              <a:t>Increased erythrocyte sedimentation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6528"/>
                                        </p:tgtEl>
                                        <p:attrNameLst>
                                          <p:attrName>style.visibility</p:attrName>
                                        </p:attrNameLst>
                                      </p:cBhvr>
                                      <p:to>
                                        <p:strVal val="visible"/>
                                      </p:to>
                                    </p:set>
                                    <p:anim calcmode="lin" valueType="num">
                                      <p:cBhvr>
                                        <p:cTn id="7" dur="500" decel="50000" fill="hold">
                                          <p:stCondLst>
                                            <p:cond delay="0"/>
                                          </p:stCondLst>
                                        </p:cTn>
                                        <p:tgtEl>
                                          <p:spTgt spid="4065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65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6528"/>
                                        </p:tgtEl>
                                        <p:attrNameLst>
                                          <p:attrName>ppt_w</p:attrName>
                                        </p:attrNameLst>
                                      </p:cBhvr>
                                      <p:tavLst>
                                        <p:tav tm="0">
                                          <p:val>
                                            <p:strVal val="#ppt_w*.05"/>
                                          </p:val>
                                        </p:tav>
                                        <p:tav tm="100000">
                                          <p:val>
                                            <p:strVal val="#ppt_w"/>
                                          </p:val>
                                        </p:tav>
                                      </p:tavLst>
                                    </p:anim>
                                    <p:anim calcmode="lin" valueType="num">
                                      <p:cBhvr>
                                        <p:cTn id="10" dur="1000" fill="hold"/>
                                        <p:tgtEl>
                                          <p:spTgt spid="4065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65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65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65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6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the various cell types (</a:t>
            </a:r>
            <a:r>
              <a:rPr lang="en-US" sz="5100" dirty="0" err="1" smtClean="0">
                <a:latin typeface="Arial Rounded MT Bold" pitchFamily="34" charset="0"/>
              </a:rPr>
              <a:t>ie</a:t>
            </a:r>
            <a:r>
              <a:rPr lang="en-US" sz="5100" dirty="0" smtClean="0">
                <a:latin typeface="Arial Rounded MT Bold" pitchFamily="34" charset="0"/>
              </a:rPr>
              <a:t>, labile, stable, and permanent cells) in terms of their regeneration potential. List examples of each cell type.</a:t>
            </a:r>
          </a:p>
          <a:p>
            <a:pPr marL="880110" lvl="0" indent="-742950">
              <a:buFont typeface="+mj-lt"/>
              <a:buAutoNum type="arabicPeriod"/>
            </a:pPr>
            <a:r>
              <a:rPr lang="en-US" sz="5100" dirty="0" smtClean="0">
                <a:latin typeface="Arial Rounded MT Bold" pitchFamily="34" charset="0"/>
              </a:rPr>
              <a:t> Know the factors that are most important in determining whether regeneration will restore normal tissue architecture.</a:t>
            </a: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xfrm>
            <a:off x="457200" y="1600201"/>
            <a:ext cx="8229600" cy="182880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endParaRPr lang="en-US" dirty="0"/>
          </a:p>
        </p:txBody>
      </p:sp>
      <p:sp>
        <p:nvSpPr>
          <p:cNvPr id="4" name="TextBox 3"/>
          <p:cNvSpPr txBox="1"/>
          <p:nvPr/>
        </p:nvSpPr>
        <p:spPr>
          <a:xfrm>
            <a:off x="216024" y="2708920"/>
            <a:ext cx="86044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smtClean="0"/>
              <a:t>Some tissues can be completely reconstituted after injury, such as the repair of bone  after a fracture or the regeneration of the surface epithelium in a </a:t>
            </a:r>
            <a:r>
              <a:rPr lang="en-US" sz="2000" b="1" dirty="0" err="1" smtClean="0"/>
              <a:t>cutaneous</a:t>
            </a:r>
            <a:r>
              <a:rPr lang="en-US" sz="2000" b="1" dirty="0" smtClean="0"/>
              <a:t> wound. </a:t>
            </a:r>
            <a:endParaRPr lang="ar-SA" dirty="0"/>
          </a:p>
        </p:txBody>
      </p:sp>
      <p:sp>
        <p:nvSpPr>
          <p:cNvPr id="5" name="TextBox 4"/>
          <p:cNvSpPr txBox="1"/>
          <p:nvPr/>
        </p:nvSpPr>
        <p:spPr>
          <a:xfrm>
            <a:off x="467544" y="3933056"/>
            <a:ext cx="79928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solidFill>
                  <a:schemeClr val="dk1"/>
                </a:solidFill>
              </a:rPr>
              <a:t>For tissues that are incapable of regeneration, </a:t>
            </a:r>
            <a:r>
              <a:rPr lang="en-US" sz="2000" b="1" dirty="0" smtClean="0">
                <a:solidFill>
                  <a:schemeClr val="dk1"/>
                </a:solidFill>
              </a:rPr>
              <a:t> repair </a:t>
            </a:r>
            <a:r>
              <a:rPr lang="en-US" sz="2000" b="1" dirty="0">
                <a:solidFill>
                  <a:schemeClr val="dk1"/>
                </a:solidFill>
              </a:rPr>
              <a:t>is accomplished by </a:t>
            </a:r>
            <a:endParaRPr lang="en-US" sz="2000" b="1" dirty="0" smtClean="0">
              <a:solidFill>
                <a:schemeClr val="dk1"/>
              </a:solidFill>
            </a:endParaRPr>
          </a:p>
          <a:p>
            <a:pPr algn="l" rtl="0"/>
            <a:r>
              <a:rPr lang="en-US" sz="2000" b="1" dirty="0" smtClean="0">
                <a:solidFill>
                  <a:schemeClr val="dk1"/>
                </a:solidFill>
              </a:rPr>
              <a:t>connective </a:t>
            </a:r>
            <a:r>
              <a:rPr lang="en-US" sz="2000" b="1" dirty="0">
                <a:solidFill>
                  <a:schemeClr val="dk1"/>
                </a:solidFill>
              </a:rPr>
              <a:t>tissue deposition, producing a scar.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24190" y="2132856"/>
            <a:ext cx="245612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Tumor:-swelling</a:t>
            </a:r>
            <a:endParaRPr lang="ar-SA" sz="2400" dirty="0"/>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5" name="Rectangle 14"/>
          <p:cNvSpPr/>
          <p:nvPr/>
        </p:nvSpPr>
        <p:spPr>
          <a:xfrm>
            <a:off x="2051720" y="5961474"/>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smtClean="0"/>
              <a:t>The suffix “its” is added to the base word to state the condition as in appendix/appendicitis</a:t>
            </a:r>
            <a:endParaRPr lang="ar-SA"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620074" y="202045"/>
            <a:ext cx="5400198" cy="665595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71407" y="0"/>
            <a:ext cx="9072593" cy="6804446"/>
          </a:xfrm>
          <a:prstGeom prst="rect">
            <a:avLst/>
          </a:prstGeom>
          <a:noFill/>
          <a:ln w="9525">
            <a:solidFill>
              <a:schemeClr val="tx1"/>
            </a:solidFill>
            <a:miter lim="800000"/>
            <a:headEnd/>
            <a:tailEnd/>
          </a:ln>
        </p:spPr>
      </p:pic>
      <p:sp>
        <p:nvSpPr>
          <p:cNvPr id="3" name="TextBox 2"/>
          <p:cNvSpPr txBox="1"/>
          <p:nvPr/>
        </p:nvSpPr>
        <p:spPr>
          <a:xfrm>
            <a:off x="6084168" y="1916832"/>
            <a:ext cx="3059832"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If damage persists, inflammation becomes chronic, and tissue damage and repair may occur concurrently. Connective tissue deposition in these conditions is usually referred to as </a:t>
            </a:r>
            <a:r>
              <a:rPr lang="en-US" i="1" dirty="0" smtClean="0"/>
              <a:t>fibrosis.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a:stretch>
            <a:fillRect/>
          </a:stretch>
        </p:blipFill>
        <p:spPr bwMode="auto">
          <a:xfrm>
            <a:off x="304800" y="152400"/>
            <a:ext cx="8382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dirty="0" smtClean="0">
                <a:solidFill>
                  <a:srgbClr val="FF0000"/>
                </a:solidFill>
                <a:latin typeface="Arial" charset="0"/>
                <a:cs typeface="Arial" charset="0"/>
              </a:rPr>
              <a:t>Labile cells: </a:t>
            </a:r>
            <a:r>
              <a:rPr lang="en-US" sz="2400" dirty="0" smtClean="0">
                <a:latin typeface="Arial" charset="0"/>
                <a:cs typeface="Arial" charset="0"/>
              </a:rPr>
              <a:t>continue to proliferate throughout life : </a:t>
            </a:r>
            <a:r>
              <a:rPr lang="en-US" sz="2400" dirty="0" err="1" smtClean="0">
                <a:latin typeface="Arial" charset="0"/>
                <a:cs typeface="Arial" charset="0"/>
              </a:rPr>
              <a:t>squamous</a:t>
            </a:r>
            <a:r>
              <a:rPr lang="en-US" sz="2400" dirty="0" smtClean="0">
                <a:latin typeface="Arial" charset="0"/>
                <a:cs typeface="Arial" charset="0"/>
              </a:rPr>
              <a:t>, columnar, transitional epithelia; </a:t>
            </a:r>
            <a:r>
              <a:rPr lang="en-US" sz="2400" dirty="0" err="1" smtClean="0">
                <a:latin typeface="Arial" charset="0"/>
                <a:cs typeface="Arial" charset="0"/>
              </a:rPr>
              <a:t>hematopoitic</a:t>
            </a:r>
            <a:r>
              <a:rPr lang="en-US" sz="2400" dirty="0" smtClean="0">
                <a:latin typeface="Arial" charset="0"/>
                <a:cs typeface="Arial" charset="0"/>
              </a:rPr>
              <a:t> and  lymphoid tissues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Stable cells: </a:t>
            </a:r>
            <a:r>
              <a:rPr lang="en-US" sz="2400" dirty="0" smtClean="0">
                <a:latin typeface="Arial" charset="0"/>
                <a:cs typeface="Arial" charset="0"/>
              </a:rPr>
              <a:t>retain the capacity of proliferation but they don</a:t>
            </a:r>
            <a:r>
              <a:rPr lang="en-US" sz="2400" dirty="0" smtClean="0">
                <a:cs typeface="Arial" charset="0"/>
              </a:rPr>
              <a:t>’</a:t>
            </a:r>
            <a:r>
              <a:rPr lang="en-US" sz="2400" dirty="0" smtClean="0">
                <a:latin typeface="Arial" charset="0"/>
                <a:cs typeface="Arial" charset="0"/>
              </a:rPr>
              <a:t>t replicate normally: </a:t>
            </a:r>
            <a:r>
              <a:rPr lang="en-US" sz="2400" dirty="0" err="1" smtClean="0">
                <a:latin typeface="Arial" charset="0"/>
                <a:cs typeface="Arial" charset="0"/>
              </a:rPr>
              <a:t>parenchymal</a:t>
            </a:r>
            <a:r>
              <a:rPr lang="en-US" sz="2400" dirty="0" smtClean="0">
                <a:latin typeface="Arial" charset="0"/>
                <a:cs typeface="Arial" charset="0"/>
              </a:rPr>
              <a:t> cells of all glandular organs &amp; </a:t>
            </a:r>
            <a:r>
              <a:rPr lang="en-US" sz="2400" dirty="0" err="1" smtClean="0">
                <a:latin typeface="Arial" charset="0"/>
                <a:cs typeface="Arial" charset="0"/>
              </a:rPr>
              <a:t>mesenchymal</a:t>
            </a:r>
            <a:r>
              <a:rPr lang="en-US" sz="2400" dirty="0" smtClean="0">
                <a:latin typeface="Arial" charset="0"/>
                <a:cs typeface="Arial" charset="0"/>
              </a:rPr>
              <a:t> cells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Permanent cells: </a:t>
            </a:r>
            <a:r>
              <a:rPr lang="en-US" sz="2400" dirty="0" smtClean="0">
                <a:latin typeface="Arial" charset="0"/>
                <a:cs typeface="Arial" charset="0"/>
              </a:rPr>
              <a:t>cannot reproduce themselves after birth: neurons, cardiac muscle cells</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228600"/>
            <a:ext cx="4572000" cy="3063875"/>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241300"/>
            <a:ext cx="4495800" cy="3074988"/>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457200" y="-27384"/>
            <a:ext cx="8229600" cy="1143000"/>
          </a:xfrm>
        </p:spPr>
        <p:txBody>
          <a:bodyPr/>
          <a:lstStyle/>
          <a:p>
            <a:pPr eaLnBrk="1" hangingPunct="1"/>
            <a:r>
              <a:rPr lang="en-US" i="1" dirty="0" smtClean="0">
                <a:latin typeface="Arial" charset="0"/>
              </a:rPr>
              <a:t>Healing</a:t>
            </a:r>
          </a:p>
        </p:txBody>
      </p:sp>
      <p:sp>
        <p:nvSpPr>
          <p:cNvPr id="7171" name="Rectangle 2051"/>
          <p:cNvSpPr>
            <a:spLocks noGrp="1" noChangeArrowheads="1"/>
          </p:cNvSpPr>
          <p:nvPr>
            <p:ph type="body" idx="1"/>
          </p:nvPr>
        </p:nvSpPr>
        <p:spPr>
          <a:xfrm>
            <a:off x="457200" y="836712"/>
            <a:ext cx="8229600" cy="4525963"/>
          </a:xfrm>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2987824" y="509436"/>
            <a:ext cx="3888432" cy="5611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fontScale="92500" lnSpcReduction="10000"/>
          </a:bodyPr>
          <a:lstStyle/>
          <a:p>
            <a:r>
              <a:rPr lang="en-US" dirty="0" smtClean="0"/>
              <a:t>Repair begins early in inflammation.</a:t>
            </a:r>
          </a:p>
          <a:p>
            <a:r>
              <a:rPr lang="en-US" dirty="0" smtClean="0"/>
              <a:t>At site of inflammation, fibroblasts and vascular endothelial cells begin proliferating to form a specialized type of tissue (hallmark of healing) called: </a:t>
            </a:r>
          </a:p>
          <a:p>
            <a:pPr>
              <a:buNone/>
            </a:pPr>
            <a:r>
              <a:rPr lang="en-US" sz="4400" i="1" dirty="0" smtClean="0">
                <a:solidFill>
                  <a:srgbClr val="FF0000"/>
                </a:solidFill>
              </a:rPr>
              <a:t>		granulation tissue</a:t>
            </a:r>
            <a:endParaRPr lang="en-US" b="1" dirty="0" smtClean="0"/>
          </a:p>
          <a:p>
            <a:r>
              <a:rPr lang="en-US" dirty="0" smtClean="0"/>
              <a:t>The process is called organization </a:t>
            </a:r>
          </a:p>
          <a:p>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2339752" y="0"/>
            <a:ext cx="4248472" cy="6808449"/>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Inflammation is divided into:</a:t>
            </a:r>
            <a:r>
              <a:rPr lang="en-US" dirty="0" smtClean="0"/>
              <a:t> </a:t>
            </a:r>
            <a:endParaRPr lang="ar-SA" dirty="0"/>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b="1" dirty="0" smtClean="0"/>
              <a:t>Acute inflammation:</a:t>
            </a:r>
            <a:endParaRPr lang="en-US" dirty="0" smtClean="0"/>
          </a:p>
          <a:p>
            <a:pPr lvl="0"/>
            <a:r>
              <a:rPr lang="en-US" dirty="0" smtClean="0"/>
              <a:t>Immediate and early response to tissue injury (physical, chemical, microbiologic, </a:t>
            </a:r>
            <a:r>
              <a:rPr lang="en-US" i="1" dirty="0" smtClean="0"/>
              <a:t>etc.</a:t>
            </a:r>
            <a:r>
              <a:rPr lang="en-US" dirty="0" smtClean="0"/>
              <a:t>)</a:t>
            </a:r>
            <a:endParaRPr lang="en-US" b="1" dirty="0" smtClean="0"/>
          </a:p>
          <a:p>
            <a:pPr lvl="0"/>
            <a:r>
              <a:rPr lang="en-US" dirty="0" smtClean="0"/>
              <a:t>Acute inflammation has three major components: </a:t>
            </a:r>
            <a:endParaRPr lang="en-US" b="1" dirty="0" smtClean="0"/>
          </a:p>
          <a:p>
            <a:pPr lvl="0"/>
            <a:r>
              <a:rPr lang="en-US" dirty="0" smtClean="0"/>
              <a:t>Vasodilatation </a:t>
            </a:r>
            <a:endParaRPr lang="en-US" b="1" dirty="0" smtClean="0"/>
          </a:p>
          <a:p>
            <a:pPr lvl="0"/>
            <a:r>
              <a:rPr lang="en-US" dirty="0" smtClean="0"/>
              <a:t>Vascular leakage and edema</a:t>
            </a:r>
            <a:endParaRPr lang="en-US" b="1" dirty="0" smtClean="0"/>
          </a:p>
          <a:p>
            <a:pPr lvl="0"/>
            <a:r>
              <a:rPr lang="en-US" dirty="0" smtClean="0"/>
              <a:t>Leukocyte emigration (mostly PMNs)</a:t>
            </a:r>
            <a:endParaRPr lang="en-US" b="1" dirty="0" smtClean="0"/>
          </a:p>
          <a:p>
            <a:endParaRPr lang="ar-SA" dirty="0"/>
          </a:p>
        </p:txBody>
      </p:sp>
      <p:sp>
        <p:nvSpPr>
          <p:cNvPr id="4" name="Content Placeholder 3"/>
          <p:cNvSpPr>
            <a:spLocks noGrp="1"/>
          </p:cNvSpPr>
          <p:nvPr>
            <p:ph sz="half" idx="2"/>
          </p:nvPr>
        </p:nvSpPr>
        <p:spPr>
          <a:xfrm>
            <a:off x="4644008" y="2348880"/>
            <a:ext cx="4038600" cy="269289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b="1" dirty="0" smtClean="0"/>
              <a:t>   Chronic inflammation:</a:t>
            </a:r>
          </a:p>
          <a:p>
            <a:r>
              <a:rPr lang="en-US" dirty="0" smtClean="0"/>
              <a:t>Inflammation of prolonged duration (weeks to years) in which continuing inflammation, tissue injury, and healing, often by fibrosis, proceed simultaneously</a:t>
            </a:r>
            <a:endParaRPr lang="ar-SA"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14348" y="1500174"/>
            <a:ext cx="7500990" cy="3046988"/>
          </a:xfrm>
          <a:prstGeom prst="rect">
            <a:avLst/>
          </a:prstGeom>
          <a:noFill/>
        </p:spPr>
        <p:txBody>
          <a:bodyPr wrap="square" rtlCol="0">
            <a:spAutoFit/>
          </a:bodyPr>
          <a:lstStyle/>
          <a:p>
            <a:r>
              <a:rPr lang="en-US" sz="2400" dirty="0" smtClean="0">
                <a:latin typeface="Tahoma" pitchFamily="34" charset="0"/>
              </a:rPr>
              <a:t> </a:t>
            </a:r>
          </a:p>
          <a:p>
            <a:pPr algn="l" rtl="0">
              <a:buFont typeface="Arial" pitchFamily="34" charset="0"/>
              <a:buChar char="•"/>
            </a:pPr>
            <a:r>
              <a:rPr lang="en-US" sz="2400" dirty="0" smtClean="0">
                <a:latin typeface="Tahoma" pitchFamily="34" charset="0"/>
              </a:rPr>
              <a:t>  It consists of:</a:t>
            </a:r>
          </a:p>
          <a:p>
            <a:pPr marL="914400" lvl="1" indent="-457200" algn="l" rtl="0">
              <a:buFont typeface="+mj-lt"/>
              <a:buAutoNum type="arabicPeriod"/>
            </a:pPr>
            <a:r>
              <a:rPr lang="en-US" sz="2400" dirty="0" smtClean="0">
                <a:latin typeface="Tahoma" pitchFamily="34" charset="0"/>
              </a:rPr>
              <a:t> fibroblasts surrounded by abundant extracellular matrix</a:t>
            </a:r>
          </a:p>
          <a:p>
            <a:pPr marL="914400" lvl="1" indent="-457200" algn="l" rtl="0">
              <a:buFont typeface="+mj-lt"/>
              <a:buAutoNum type="arabicPeriod"/>
            </a:pPr>
            <a:r>
              <a:rPr lang="en-US" sz="2400" dirty="0" smtClean="0">
                <a:latin typeface="Tahoma" pitchFamily="34" charset="0"/>
              </a:rPr>
              <a:t>newly formed blood vessels</a:t>
            </a:r>
          </a:p>
          <a:p>
            <a:pPr marL="914400" lvl="1" indent="-457200" algn="l" rtl="0">
              <a:buFont typeface="+mj-lt"/>
              <a:buAutoNum type="arabicPeriod"/>
            </a:pPr>
            <a:r>
              <a:rPr lang="en-US" sz="2400" dirty="0" smtClean="0">
                <a:latin typeface="Tahoma" pitchFamily="34" charset="0"/>
              </a:rPr>
              <a:t> scattered macrophages and some other inflammatory cells. </a:t>
            </a:r>
          </a:p>
          <a:p>
            <a:pPr algn="l" rtl="0"/>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dirty="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of repair.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Role of macrophages in wound healing</a:t>
            </a:r>
            <a:endParaRPr lang="ar-SA" dirty="0"/>
          </a:p>
        </p:txBody>
      </p:sp>
      <p:sp>
        <p:nvSpPr>
          <p:cNvPr id="3" name="Content Placeholder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cstate="print"/>
          <a:srcRect/>
          <a:stretch>
            <a:fillRect/>
          </a:stretch>
        </p:blipFill>
        <p:spPr bwMode="auto">
          <a:xfrm>
            <a:off x="723900" y="1052513"/>
            <a:ext cx="769620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mainly TGF-β and others e.g.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extracellular matrix (ECM)  by </a:t>
            </a:r>
            <a:r>
              <a:rPr lang="en-US" i="1" dirty="0" err="1" smtClean="0"/>
              <a:t>metalloproteinases</a:t>
            </a:r>
            <a:r>
              <a:rPr lang="en-US" dirty="0" smtClean="0"/>
              <a:t> </a:t>
            </a:r>
          </a:p>
          <a:p>
            <a:pPr marL="274320" indent="-274320" fontAlgn="auto">
              <a:spcAft>
                <a:spcPts val="0"/>
              </a:spcAft>
              <a:buClr>
                <a:schemeClr val="accent3"/>
              </a:buClr>
              <a:buFont typeface="Wingdings 2"/>
              <a:buChar char=""/>
              <a:defRPr/>
            </a:pPr>
            <a:r>
              <a:rPr lang="en-US"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smtClean="0">
                <a:solidFill>
                  <a:schemeClr val="tx1"/>
                </a:solidFill>
                <a:cs typeface="Traditional Arabic" pitchFamily="2" charset="-78"/>
              </a:rPr>
              <a:t>Granulation tissue morphology</a:t>
            </a:r>
          </a:p>
        </p:txBody>
      </p:sp>
      <p:sp>
        <p:nvSpPr>
          <p:cNvPr id="18435" name="Text Box 3"/>
          <p:cNvSpPr txBox="1">
            <a:spLocks noChangeArrowheads="1"/>
          </p:cNvSpPr>
          <p:nvPr/>
        </p:nvSpPr>
        <p:spPr bwMode="auto">
          <a:xfrm>
            <a:off x="642910" y="1643050"/>
            <a:ext cx="7772400" cy="4708981"/>
          </a:xfrm>
          <a:prstGeom prst="rect">
            <a:avLst/>
          </a:prstGeom>
          <a:noFill/>
          <a:ln w="12700">
            <a:noFill/>
            <a:miter lim="800000"/>
            <a:headEnd/>
            <a:tailEnd/>
          </a:ln>
        </p:spPr>
        <p:txBody>
          <a:bodyPr>
            <a:spAutoFit/>
          </a:bodyPr>
          <a:lstStyle/>
          <a:p>
            <a:pPr algn="l" rtl="0"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A6A8C"/>
                </a:solidFill>
                <a:effectLst>
                  <a:outerShdw blurRad="38100" dist="38100" dir="2700000" algn="tl">
                    <a:srgbClr val="000000">
                      <a:alpha val="43137"/>
                    </a:srgbClr>
                  </a:outerShdw>
                </a:effectLst>
                <a:cs typeface="Traditional Arabic" pitchFamily="2" charset="-78"/>
              </a:rPr>
              <a:t>pink soft granular appearance on the surface of the wound</a:t>
            </a:r>
            <a:r>
              <a:rPr lang="en-US" sz="2400" dirty="0" smtClean="0">
                <a:solidFill>
                  <a:srgbClr val="FA6A8C"/>
                </a:solidFill>
                <a:effectLst>
                  <a:outerShdw blurRad="38100" dist="38100" dir="2700000" algn="tl">
                    <a:srgbClr val="000000">
                      <a:alpha val="43137"/>
                    </a:srgbClr>
                  </a:outerShdw>
                </a:effectLst>
                <a:cs typeface="Traditional Arabic" pitchFamily="2" charset="-78"/>
              </a:rPr>
              <a:t>.</a:t>
            </a:r>
          </a:p>
          <a:p>
            <a:pPr algn="l" rtl="0"/>
            <a:r>
              <a:rPr lang="en-US" sz="2400" i="1" dirty="0" smtClean="0"/>
              <a:t>New granulation tissue is often edematous.</a:t>
            </a:r>
            <a:r>
              <a:rPr lang="en-US" sz="2400" dirty="0" smtClean="0"/>
              <a:t> </a:t>
            </a:r>
          </a:p>
          <a:p>
            <a:pPr algn="l" rtl="0" eaLnBrk="0" hangingPunct="0"/>
            <a:endParaRPr lang="en-US" sz="2400" dirty="0">
              <a:cs typeface="Traditional Arabic" pitchFamily="2" charset="-78"/>
            </a:endParaRPr>
          </a:p>
          <a:p>
            <a:pPr algn="l" rtl="0"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algn="l" rtl="0" eaLnBrk="0" hangingPunct="0">
              <a:buFontTx/>
              <a:buChar char="•"/>
            </a:pPr>
            <a:r>
              <a:rPr lang="en-US" sz="2400" dirty="0">
                <a:cs typeface="Traditional Arabic" pitchFamily="2" charset="-78"/>
              </a:rPr>
              <a:t>proliferation of new small blood vessels and</a:t>
            </a:r>
          </a:p>
          <a:p>
            <a:pPr marL="571500" lvl="1" algn="l" rtl="0" eaLnBrk="0" hangingPunct="0">
              <a:buFontTx/>
              <a:buChar char="•"/>
            </a:pPr>
            <a:r>
              <a:rPr lang="en-US" sz="2400" dirty="0">
                <a:cs typeface="Traditional Arabic" pitchFamily="2" charset="-78"/>
              </a:rPr>
              <a:t>proliferation of </a:t>
            </a:r>
            <a:r>
              <a:rPr lang="en-US" sz="2400" dirty="0" smtClean="0">
                <a:cs typeface="Traditional Arabic" pitchFamily="2" charset="-78"/>
              </a:rPr>
              <a:t>fibroblasts</a:t>
            </a:r>
          </a:p>
          <a:p>
            <a:pPr marL="571500" lvl="1" algn="l" rtl="0" eaLnBrk="0" hangingPunct="0">
              <a:buFontTx/>
              <a:buChar char="•"/>
            </a:pPr>
            <a:r>
              <a:rPr lang="en-US" sz="2400" dirty="0" err="1" smtClean="0">
                <a:cs typeface="Traditional Arabic" pitchFamily="2" charset="-78"/>
              </a:rPr>
              <a:t>macrophags</a:t>
            </a:r>
            <a:endParaRPr lang="en-US" sz="2400" dirty="0">
              <a:cs typeface="Traditional Arabic" pitchFamily="2" charset="-78"/>
            </a:endParaRPr>
          </a:p>
          <a:p>
            <a:pPr eaLnBrk="0" hangingPunct="0"/>
            <a:endParaRPr lang="en-US" sz="2400" dirty="0">
              <a:cs typeface="Traditional Arabic" pitchFamily="2" charset="-78"/>
            </a:endParaRPr>
          </a:p>
          <a:p>
            <a:pPr eaLnBrk="0" hangingPunct="0">
              <a:spcBef>
                <a:spcPct val="50000"/>
              </a:spcBef>
            </a:pP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996519" y="4953000"/>
            <a:ext cx="50064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i="1" dirty="0">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i="1" smtClean="0">
                <a:latin typeface="Arial" charset="0"/>
                <a:cs typeface="Arial" charset="0"/>
              </a:rPr>
              <a:t>SCAR FORMATION</a:t>
            </a:r>
            <a:r>
              <a:rPr lang="en-US" b="1" i="1" smtClean="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a:bodyPr>
          <a:lstStyle/>
          <a:p>
            <a:pPr eaLnBrk="0" hangingPunct="0"/>
            <a:r>
              <a:rPr lang="en-US" dirty="0" smtClean="0">
                <a:solidFill>
                  <a:srgbClr val="FF0000"/>
                </a:solidFill>
                <a:cs typeface="Traditional Arabic" pitchFamily="2" charset="-78"/>
              </a:rPr>
              <a:t>Further healing: increased collagen, decreased active fibroblasts and new vessels(thrombosis and degeneration)</a:t>
            </a: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lvl="1">
              <a:buNone/>
            </a:pPr>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Functions of the Extracellular Matrix</a:t>
            </a:r>
            <a:endParaRPr lang="ar-SA" dirty="0"/>
          </a:p>
        </p:txBody>
      </p:sp>
      <p:sp>
        <p:nvSpPr>
          <p:cNvPr id="3" name="Content Placeholder 2"/>
          <p:cNvSpPr>
            <a:spLocks noGrp="1"/>
          </p:cNvSpPr>
          <p:nvPr>
            <p:ph idx="1"/>
          </p:nvPr>
        </p:nvSpPr>
        <p:spPr/>
        <p:txBody>
          <a:bodyPr/>
          <a:lstStyle/>
          <a:p>
            <a:r>
              <a:rPr lang="en-US" dirty="0" smtClean="0"/>
              <a:t>The ECM is much more than a space filler around cells. Its various functions:</a:t>
            </a:r>
          </a:p>
          <a:p>
            <a:pPr lvl="1"/>
            <a:r>
              <a:rPr lang="en-US" i="1" dirty="0" smtClean="0"/>
              <a:t>Mechanical support</a:t>
            </a:r>
          </a:p>
          <a:p>
            <a:pPr lvl="1"/>
            <a:r>
              <a:rPr lang="en-CA" i="1" dirty="0" smtClean="0"/>
              <a:t>Control of cell proliferation</a:t>
            </a:r>
          </a:p>
          <a:p>
            <a:pPr lvl="1"/>
            <a:r>
              <a:rPr lang="en-CA" i="1" dirty="0" smtClean="0"/>
              <a:t>Scaffolding for tissue renewal</a:t>
            </a:r>
          </a:p>
          <a:p>
            <a:pPr lvl="1"/>
            <a:r>
              <a:rPr lang="en-CA" i="1" dirty="0" smtClean="0"/>
              <a:t> Establishment of tissue microenvironments.</a:t>
            </a:r>
            <a:endParaRPr lang="en-US" dirty="0" smtClean="0"/>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ood smear"/>
          <p:cNvPicPr>
            <a:picLocks noChangeAspect="1" noChangeArrowheads="1"/>
          </p:cNvPicPr>
          <p:nvPr/>
        </p:nvPicPr>
        <p:blipFill>
          <a:blip r:embed="rId2" cstate="print"/>
          <a:srcRect/>
          <a:stretch>
            <a:fillRect/>
          </a:stretch>
        </p:blipFill>
        <p:spPr bwMode="auto">
          <a:xfrm>
            <a:off x="1" y="332655"/>
            <a:ext cx="9092946" cy="5973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68760"/>
            <a:ext cx="8748464"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3085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rtl="0" eaLnBrk="0" hangingPunct="0">
              <a:buAutoNum type="arabicPeriod"/>
            </a:pPr>
            <a:r>
              <a:rPr lang="en-US" sz="2400" b="1" dirty="0" smtClean="0">
                <a:cs typeface="Traditional Arabic" pitchFamily="2" charset="-78"/>
              </a:rPr>
              <a:t>Primary union</a:t>
            </a:r>
          </a:p>
          <a:p>
            <a:pPr marL="342900" indent="-342900" algn="ctr" rtl="0" eaLnBrk="0" hangingPunct="0"/>
            <a:r>
              <a:rPr lang="en-US" dirty="0" smtClean="0">
                <a:cs typeface="Traditional Arabic" pitchFamily="2" charset="-78"/>
              </a:rPr>
              <a:t> </a:t>
            </a:r>
            <a:r>
              <a:rPr lang="en-US" dirty="0">
                <a:cs typeface="Traditional Arabic" pitchFamily="2" charset="-78"/>
              </a:rPr>
              <a:t>(healing by 1st intention)</a:t>
            </a:r>
          </a:p>
          <a:p>
            <a:pPr algn="l" rtl="0"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algn="l" rtl="0"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algn="l" rtl="0"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algn="l" rtl="0"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eaLnBrk="0" hangingPunct="0"/>
            <a:r>
              <a:rPr lang="en-US" sz="2400" b="1" dirty="0" smtClean="0">
                <a:solidFill>
                  <a:schemeClr val="tx1">
                    <a:lumMod val="95000"/>
                    <a:lumOff val="5000"/>
                  </a:schemeClr>
                </a:solidFill>
                <a:cs typeface="Traditional Arabic" pitchFamily="2" charset="-78"/>
              </a:rPr>
              <a:t>2</a:t>
            </a:r>
            <a:r>
              <a:rPr lang="en-US" sz="3200" b="1" dirty="0" smtClean="0">
                <a:solidFill>
                  <a:schemeClr val="tx1">
                    <a:lumMod val="95000"/>
                    <a:lumOff val="5000"/>
                  </a:schemeClr>
                </a:solidFill>
                <a:cs typeface="Traditional Arabic" pitchFamily="2" charset="-78"/>
              </a:rPr>
              <a:t>. </a:t>
            </a:r>
            <a:r>
              <a:rPr lang="en-US" sz="2400" b="1" dirty="0" smtClean="0">
                <a:solidFill>
                  <a:schemeClr val="tx1">
                    <a:lumMod val="95000"/>
                    <a:lumOff val="5000"/>
                  </a:schemeClr>
                </a:solidFill>
                <a:cs typeface="Traditional Arabic" pitchFamily="2" charset="-78"/>
              </a:rPr>
              <a:t>Secondary union</a:t>
            </a:r>
          </a:p>
          <a:p>
            <a:pPr algn="ctr" rtl="0"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algn="l" rtl="0" eaLnBrk="0" hangingPunct="0">
              <a:buFont typeface="Arial" pitchFamily="34" charset="0"/>
              <a:buChar char="•"/>
            </a:pPr>
            <a:r>
              <a:rPr lang="en-US" sz="2400" dirty="0" smtClean="0">
                <a:cs typeface="Traditional Arabic" pitchFamily="2" charset="-78"/>
              </a:rPr>
              <a:t> more extensive loss of cells and tissue:</a:t>
            </a:r>
          </a:p>
          <a:p>
            <a:pPr algn="l" rtl="0" eaLnBrk="0" hangingPunct="0"/>
            <a:r>
              <a:rPr lang="en-US" sz="2400" dirty="0" smtClean="0">
                <a:cs typeface="Traditional Arabic" pitchFamily="2" charset="-78"/>
              </a:rPr>
              <a:t>     -infarction</a:t>
            </a:r>
          </a:p>
          <a:p>
            <a:pPr algn="l" rtl="0" eaLnBrk="0" hangingPunct="0"/>
            <a:r>
              <a:rPr lang="en-US" sz="2400" dirty="0" smtClean="0">
                <a:cs typeface="Traditional Arabic" pitchFamily="2" charset="-78"/>
              </a:rPr>
              <a:t>     -inflammatory ulceration</a:t>
            </a:r>
          </a:p>
          <a:p>
            <a:pPr algn="l" rtl="0" eaLnBrk="0" hangingPunct="0"/>
            <a:r>
              <a:rPr lang="en-US" sz="2400" dirty="0" smtClean="0">
                <a:cs typeface="Traditional Arabic" pitchFamily="2" charset="-78"/>
              </a:rPr>
              <a:t>     -abscess formation</a:t>
            </a:r>
          </a:p>
          <a:p>
            <a:pPr algn="l" rtl="0" eaLnBrk="0" hangingPunct="0">
              <a:buFont typeface="Arial" pitchFamily="34" charset="0"/>
              <a:buChar char="•"/>
            </a:pPr>
            <a:r>
              <a:rPr lang="en-US" sz="2400" dirty="0" smtClean="0">
                <a:cs typeface="Traditional Arabic" pitchFamily="2" charset="-78"/>
              </a:rPr>
              <a:t>surface wound with large defect</a:t>
            </a:r>
          </a:p>
          <a:p>
            <a:pPr algn="l" rtl="0"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837876"/>
          </a:xfrm>
        </p:spPr>
        <p:txBody>
          <a:bodyPr>
            <a:noAutofit/>
          </a:bodyPr>
          <a:lstStyle/>
          <a:p>
            <a:r>
              <a:rPr lang="en-US" sz="3600" dirty="0" smtClean="0">
                <a:effectLst/>
                <a:cs typeface="Traditional Arabic" pitchFamily="2" charset="-78"/>
              </a:rPr>
              <a:t>Primary union </a:t>
            </a:r>
            <a:r>
              <a:rPr lang="en-US" sz="2800" dirty="0" smtClean="0">
                <a:effectLst/>
                <a:cs typeface="Traditional Arabic" pitchFamily="2" charset="-78"/>
              </a:rPr>
              <a:t/>
            </a:r>
            <a:br>
              <a:rPr lang="en-US" sz="2800" dirty="0" smtClean="0">
                <a:effectLst/>
                <a:cs typeface="Traditional Arabic" pitchFamily="2" charset="-78"/>
              </a:rPr>
            </a:br>
            <a:r>
              <a:rPr lang="en-US" sz="28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323528" y="1052736"/>
            <a:ext cx="5040560"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0" hangingPunct="0"/>
            <a:r>
              <a:rPr lang="en-US" sz="2400" dirty="0" smtClean="0">
                <a:solidFill>
                  <a:srgbClr val="FF0000"/>
                </a:solidFill>
                <a:cs typeface="Traditional Arabic" pitchFamily="2" charset="-78"/>
              </a:rPr>
              <a:t>24 hr.: </a:t>
            </a:r>
            <a:r>
              <a:rPr lang="en-US" sz="2400" dirty="0" smtClean="0">
                <a:cs typeface="Traditional Arabic" pitchFamily="2" charset="-78"/>
              </a:rPr>
              <a:t>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a:t>
            </a:r>
            <a:endParaRPr lang="ar-SA" sz="2400" dirty="0" smtClean="0">
              <a:cs typeface="Traditional Arabic" pitchFamily="2" charset="-78"/>
            </a:endParaRPr>
          </a:p>
          <a:p>
            <a:pPr algn="l" eaLnBrk="0" hangingPunct="0"/>
            <a:r>
              <a:rPr lang="en-US" sz="2400" dirty="0" smtClean="0">
                <a:cs typeface="Traditional Arabic" pitchFamily="2" charset="-78"/>
              </a:rPr>
              <a:t>epithelial layer</a:t>
            </a:r>
          </a:p>
          <a:p>
            <a:pPr algn="l" eaLnBrk="0" hangingPunct="0"/>
            <a:r>
              <a:rPr lang="en-US" sz="2400" dirty="0" smtClean="0"/>
              <a:t>Hageman factor </a:t>
            </a:r>
            <a:r>
              <a:rPr lang="en-US" sz="2400" dirty="0" smtClean="0">
                <a:cs typeface="Traditional Arabic" pitchFamily="2" charset="-78"/>
              </a:rPr>
              <a:t>(factor 12) </a:t>
            </a:r>
            <a:r>
              <a:rPr lang="en-US" sz="2400" dirty="0" smtClean="0"/>
              <a:t>will activate both the coagulation sequence and the </a:t>
            </a:r>
            <a:r>
              <a:rPr lang="en-US" sz="2400" dirty="0" err="1" smtClean="0"/>
              <a:t>kinin</a:t>
            </a:r>
            <a:r>
              <a:rPr lang="en-US" sz="2400" dirty="0" smtClean="0"/>
              <a:t> system as an initial response to this injury</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day 3: </a:t>
            </a:r>
            <a:r>
              <a:rPr lang="en-US" sz="2400" dirty="0" smtClean="0">
                <a:cs typeface="Traditional Arabic" pitchFamily="2" charset="-78"/>
              </a:rPr>
              <a:t>macrophages, granulation tissue</a:t>
            </a:r>
          </a:p>
          <a:p>
            <a:pPr algn="l" eaLnBrk="0" hangingPunct="0"/>
            <a:r>
              <a:rPr lang="en-US" sz="2400" dirty="0" smtClean="0">
                <a:solidFill>
                  <a:srgbClr val="FF0000"/>
                </a:solidFill>
                <a:cs typeface="Traditional Arabic" pitchFamily="2" charset="-78"/>
              </a:rPr>
              <a:t>day 5: </a:t>
            </a:r>
            <a:r>
              <a:rPr lang="en-US" sz="2400" dirty="0" smtClean="0">
                <a:cs typeface="Traditional Arabic" pitchFamily="2" charset="-78"/>
              </a:rPr>
              <a:t>collagen bridges the incision, epidermis thickens</a:t>
            </a:r>
          </a:p>
          <a:p>
            <a:pPr algn="l" eaLnBrk="0" hangingPunct="0"/>
            <a:r>
              <a:rPr lang="en-US" sz="2400" dirty="0" smtClean="0">
                <a:solidFill>
                  <a:srgbClr val="FF0000"/>
                </a:solidFill>
                <a:cs typeface="Traditional Arabic" pitchFamily="2" charset="-78"/>
              </a:rPr>
              <a:t>2nd week:</a:t>
            </a:r>
            <a:r>
              <a:rPr lang="en-US" sz="2400" dirty="0" smtClean="0">
                <a:solidFill>
                  <a:srgbClr val="FFFF00"/>
                </a:solidFill>
                <a:cs typeface="Traditional Arabic" pitchFamily="2" charset="-78"/>
              </a:rPr>
              <a:t>:</a:t>
            </a:r>
            <a:r>
              <a:rPr lang="en-US" sz="2400" dirty="0" smtClean="0">
                <a:cs typeface="Traditional Arabic" pitchFamily="2" charset="-78"/>
              </a:rPr>
              <a:t> continued   collagen and fibroblasts, blanching</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End of 1st month: </a:t>
            </a:r>
            <a:r>
              <a:rPr lang="en-US" sz="2400" dirty="0" smtClean="0">
                <a:cs typeface="Traditional Arabic" pitchFamily="2" charset="-78"/>
              </a:rPr>
              <a:t>scar (cellular connective tissue, intact epidermis, lost appendages).</a:t>
            </a:r>
          </a:p>
          <a:p>
            <a:endParaRPr lang="en-US" sz="2400" dirty="0"/>
          </a:p>
        </p:txBody>
      </p:sp>
      <p:sp>
        <p:nvSpPr>
          <p:cNvPr id="5" name="TextBox 4"/>
          <p:cNvSpPr txBox="1"/>
          <p:nvPr/>
        </p:nvSpPr>
        <p:spPr>
          <a:xfrm>
            <a:off x="5429256" y="3143248"/>
            <a:ext cx="3286148" cy="1754326"/>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
        <p:nvSpPr>
          <p:cNvPr id="6" name="TextBox 5"/>
          <p:cNvSpPr txBox="1"/>
          <p:nvPr/>
        </p:nvSpPr>
        <p:spPr>
          <a:xfrm>
            <a:off x="5429256" y="4915034"/>
            <a:ext cx="3286148" cy="1754326"/>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lide(fromBottom)">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slide(fromBottom)">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slide(fromBottom)">
                                      <p:cBhvr>
                                        <p:cTn id="26" dur="500"/>
                                        <p:tgtEl>
                                          <p:spTgt spid="4">
                                            <p:txEl>
                                              <p:pRg st="6" end="6"/>
                                            </p:txEl>
                                          </p:spTgt>
                                        </p:tgtEl>
                                      </p:cBhvr>
                                    </p:animEffect>
                                  </p:childTnLst>
                                </p:cTn>
                              </p:par>
                              <p:par>
                                <p:cTn id="27" presetID="2" presetClass="exit" presetSubtype="4" fill="hold" grpId="0"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cstate="print"/>
          <a:srcRect/>
          <a:stretch>
            <a:fillRect/>
          </a:stretch>
        </p:blipFill>
        <p:spPr bwMode="auto">
          <a:xfrm>
            <a:off x="1025525" y="2222500"/>
            <a:ext cx="7092950" cy="240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28662" y="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algn="l" rtl="0" eaLnBrk="0" hangingPunct="0"/>
            <a:r>
              <a:rPr kumimoji="0" lang="en-US" dirty="0" smtClean="0">
                <a:solidFill>
                  <a:srgbClr val="FF0000"/>
                </a:solidFill>
                <a:latin typeface="Arial Unicode MS" pitchFamily="34" charset="-128"/>
                <a:ea typeface="Arial Unicode MS" pitchFamily="34" charset="-128"/>
                <a:cs typeface="Arial Unicode MS" pitchFamily="34" charset="-128"/>
              </a:rPr>
              <a:t> </a:t>
            </a:r>
            <a:r>
              <a:rPr kumimoji="0" lang="en-US" sz="2800" dirty="0">
                <a:solidFill>
                  <a:srgbClr val="FF00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0000"/>
                </a:solidFill>
                <a:latin typeface="Arial Unicode MS" pitchFamily="34" charset="-128"/>
                <a:ea typeface="Arial Unicode MS" pitchFamily="34" charset="-128"/>
                <a:cs typeface="Arial Unicode MS" pitchFamily="34" charset="-128"/>
              </a:rPr>
              <a:t>)</a:t>
            </a:r>
          </a:p>
          <a:p>
            <a:pPr algn="l"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err="1" smtClean="0">
                <a:cs typeface="Traditional Arabic" pitchFamily="2" charset="-78"/>
              </a:rPr>
              <a:t>myofibroblasts</a:t>
            </a:r>
            <a:endParaRPr lang="en-US" sz="2800" dirty="0" smtClean="0">
              <a:latin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Mechanisms of fibrosis</a:t>
            </a:r>
            <a:endParaRPr lang="ar-SA" dirty="0"/>
          </a:p>
        </p:txBody>
      </p:sp>
      <p:sp>
        <p:nvSpPr>
          <p:cNvPr id="3" name="Content Placeholder 2"/>
          <p:cNvSpPr>
            <a:spLocks noGrp="1"/>
          </p:cNvSpPr>
          <p:nvPr>
            <p:ph idx="1"/>
          </p:nvPr>
        </p:nvSpPr>
        <p:spPr>
          <a:xfrm>
            <a:off x="457200" y="1600200"/>
            <a:ext cx="4402832" cy="4997152"/>
          </a:xfrm>
        </p:spPr>
        <p:txBody>
          <a:bodyPr>
            <a:normAutofit fontScale="77500" lnSpcReduction="20000"/>
          </a:bodyPr>
          <a:lstStyle/>
          <a:p>
            <a:r>
              <a:rPr lang="en-US" dirty="0" smtClean="0"/>
              <a:t>Persistent tissue injury leads to chronic inflammation and loss of tissue architecture. </a:t>
            </a:r>
          </a:p>
          <a:p>
            <a:r>
              <a:rPr lang="en-US" dirty="0" smtClean="0"/>
              <a:t>Cytokines produced by macrophages and other leukocytes stimulate the migration and proliferation of fibroblasts and </a:t>
            </a:r>
            <a:r>
              <a:rPr lang="en-US" dirty="0" err="1" smtClean="0"/>
              <a:t>myofibroblasts</a:t>
            </a:r>
            <a:r>
              <a:rPr lang="en-US" dirty="0" smtClean="0"/>
              <a:t> and the deposition of collagen and other extracellular matrix proteins. </a:t>
            </a:r>
          </a:p>
          <a:p>
            <a:r>
              <a:rPr lang="en-US" dirty="0" smtClean="0"/>
              <a:t>The net result is replacement of normal tissue by fibrosis.</a:t>
            </a:r>
            <a:endParaRPr lang="ar-SA" dirty="0"/>
          </a:p>
        </p:txBody>
      </p:sp>
      <p:pic>
        <p:nvPicPr>
          <p:cNvPr id="32770" name="Picture 2"/>
          <p:cNvPicPr>
            <a:picLocks noChangeAspect="1" noChangeArrowheads="1"/>
          </p:cNvPicPr>
          <p:nvPr/>
        </p:nvPicPr>
        <p:blipFill>
          <a:blip r:embed="rId2" cstate="print"/>
          <a:srcRect l="6517" r="8760"/>
          <a:stretch>
            <a:fillRect/>
          </a:stretch>
        </p:blipFill>
        <p:spPr bwMode="auto">
          <a:xfrm>
            <a:off x="5004048" y="1412776"/>
            <a:ext cx="3744416" cy="5184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Delayed wound healing</a:t>
            </a:r>
            <a:endParaRPr lang="ar-SA" dirty="0"/>
          </a:p>
        </p:txBody>
      </p:sp>
      <p:sp>
        <p:nvSpPr>
          <p:cNvPr id="6" name="Subtitle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What is the most common cause of delayed wound healing?</a:t>
            </a:r>
          </a:p>
        </p:txBody>
      </p:sp>
      <p:sp>
        <p:nvSpPr>
          <p:cNvPr id="57347" name="Rectangle 3"/>
          <p:cNvSpPr>
            <a:spLocks noGrp="1" noChangeArrowheads="1"/>
          </p:cNvSpPr>
          <p:nvPr>
            <p:ph type="body" idx="1"/>
          </p:nvPr>
        </p:nvSpPr>
        <p:spPr>
          <a:xfrm>
            <a:off x="467544" y="1556792"/>
            <a:ext cx="8229600" cy="460851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smtClean="0"/>
              <a:t> Infection</a:t>
            </a:r>
          </a:p>
          <a:p>
            <a:pPr eaLnBrk="1" hangingPunct="1"/>
            <a:r>
              <a:rPr lang="en-US" sz="3600" dirty="0" smtClean="0"/>
              <a:t> Foreign bodies in the wound</a:t>
            </a:r>
          </a:p>
          <a:p>
            <a:pPr eaLnBrk="1" hangingPunct="1"/>
            <a:r>
              <a:rPr lang="en-US" sz="3600" dirty="0" smtClean="0"/>
              <a:t> Mechanical factors</a:t>
            </a:r>
          </a:p>
          <a:p>
            <a:pPr eaLnBrk="1" hangingPunct="1"/>
            <a:r>
              <a:rPr lang="en-US" sz="3600" dirty="0" smtClean="0"/>
              <a:t> Nutritional deficiencies</a:t>
            </a:r>
          </a:p>
          <a:p>
            <a:r>
              <a:rPr lang="en-US" sz="3600" dirty="0" smtClean="0"/>
              <a:t>Poor perfusion</a:t>
            </a:r>
          </a:p>
          <a:p>
            <a:endParaRPr lang="en-US" sz="3600" dirty="0" smtClean="0"/>
          </a:p>
          <a:p>
            <a:r>
              <a:rPr lang="en-US" sz="3600" dirty="0" smtClean="0"/>
              <a:t>Excess corticosteroid</a:t>
            </a:r>
          </a:p>
          <a:p>
            <a:endParaRPr lang="en-US" sz="3600" dirty="0" smtClean="0"/>
          </a:p>
          <a:p>
            <a:pPr eaLnBrk="1" hangingPunct="1"/>
            <a:endParaRPr lang="en-US" dirty="0" smtClean="0"/>
          </a:p>
        </p:txBody>
      </p:sp>
      <p:sp>
        <p:nvSpPr>
          <p:cNvPr id="4" name="TextBox 3"/>
          <p:cNvSpPr txBox="1"/>
          <p:nvPr/>
        </p:nvSpPr>
        <p:spPr>
          <a:xfrm>
            <a:off x="2771800" y="1556792"/>
            <a:ext cx="59766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the most important cause of delay in healing; it prolongs inflammation and potentially increases the local tissue injury.</a:t>
            </a:r>
            <a:endParaRPr lang="ar-SA" dirty="0"/>
          </a:p>
        </p:txBody>
      </p:sp>
      <p:sp>
        <p:nvSpPr>
          <p:cNvPr id="5" name="TextBox 4"/>
          <p:cNvSpPr txBox="1"/>
          <p:nvPr/>
        </p:nvSpPr>
        <p:spPr>
          <a:xfrm>
            <a:off x="1403648" y="4869160"/>
            <a:ext cx="73141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smtClean="0"/>
              <a:t>due either to arteriosclerosis and diabetes or to obstructed venous drainage</a:t>
            </a:r>
            <a:endParaRPr lang="ar-SA" dirty="0"/>
          </a:p>
        </p:txBody>
      </p:sp>
      <p:sp>
        <p:nvSpPr>
          <p:cNvPr id="6" name="TextBox 5"/>
          <p:cNvSpPr txBox="1"/>
          <p:nvPr/>
        </p:nvSpPr>
        <p:spPr>
          <a:xfrm>
            <a:off x="5508104" y="3429000"/>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protein deficiency and  vitamin C deficiency inhibit collagen </a:t>
            </a:r>
            <a:r>
              <a:rPr lang="ar-SA" dirty="0" smtClean="0"/>
              <a:t>      </a:t>
            </a:r>
            <a:r>
              <a:rPr lang="en-US" dirty="0" smtClean="0"/>
              <a:t>synthesis and retard healing.  Zinc and copper deficiency</a:t>
            </a:r>
            <a:endParaRPr lang="ar-SA" dirty="0"/>
          </a:p>
        </p:txBody>
      </p:sp>
      <p:sp>
        <p:nvSpPr>
          <p:cNvPr id="7" name="TextBox 6"/>
          <p:cNvSpPr txBox="1"/>
          <p:nvPr/>
        </p:nvSpPr>
        <p:spPr>
          <a:xfrm>
            <a:off x="5436096" y="2852936"/>
            <a:ext cx="300723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pPr algn="l"/>
            <a:r>
              <a:rPr lang="en-US" dirty="0" smtClean="0"/>
              <a:t>Suture help healing of wound</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003031"/>
          <p:cNvPicPr>
            <a:picLocks noChangeAspect="1" noChangeArrowheads="1"/>
          </p:cNvPicPr>
          <p:nvPr/>
        </p:nvPicPr>
        <p:blipFill>
          <a:blip r:embed="rId2" cstate="print">
            <a:lum bright="12000" contrast="6000"/>
          </a:blip>
          <a:srcRect/>
          <a:stretch>
            <a:fillRect/>
          </a:stretch>
        </p:blipFill>
        <p:spPr bwMode="auto">
          <a:xfrm>
            <a:off x="323528" y="1556792"/>
            <a:ext cx="6228184" cy="4671138"/>
          </a:xfrm>
          <a:prstGeom prst="rect">
            <a:avLst/>
          </a:prstGeom>
          <a:noFill/>
        </p:spPr>
      </p:pic>
      <p:pic>
        <p:nvPicPr>
          <p:cNvPr id="2050" name="Picture 2" descr="http://www.weallhaveuniquebrains.com/wp-content/uploads/2013/12/plasmacell.jpg"/>
          <p:cNvPicPr>
            <a:picLocks noChangeAspect="1" noChangeArrowheads="1"/>
          </p:cNvPicPr>
          <p:nvPr/>
        </p:nvPicPr>
        <p:blipFill>
          <a:blip r:embed="rId3" cstate="print"/>
          <a:srcRect/>
          <a:stretch>
            <a:fillRect/>
          </a:stretch>
        </p:blipFill>
        <p:spPr bwMode="auto">
          <a:xfrm>
            <a:off x="4932040" y="188640"/>
            <a:ext cx="4211960" cy="6159351"/>
          </a:xfrm>
          <a:prstGeom prst="rect">
            <a:avLst/>
          </a:prstGeom>
          <a:noFill/>
        </p:spPr>
      </p:pic>
      <p:sp>
        <p:nvSpPr>
          <p:cNvPr id="4" name="Rectangle 3"/>
          <p:cNvSpPr/>
          <p:nvPr/>
        </p:nvSpPr>
        <p:spPr>
          <a:xfrm>
            <a:off x="5796136" y="5157192"/>
            <a:ext cx="208823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dirty="0" smtClean="0"/>
              <a:t>“clock face” pattern of nuclear </a:t>
            </a:r>
            <a:r>
              <a:rPr lang="ar-SA" dirty="0" smtClean="0"/>
              <a:t> </a:t>
            </a:r>
            <a:r>
              <a:rPr lang="en-US" dirty="0" smtClean="0"/>
              <a:t>chromatin  with </a:t>
            </a:r>
            <a:r>
              <a:rPr lang="en-US" dirty="0" err="1" smtClean="0"/>
              <a:t>perinuclear</a:t>
            </a:r>
            <a:r>
              <a:rPr lang="en-US" dirty="0" smtClean="0"/>
              <a:t> halo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
            </a:r>
            <a:br>
              <a:rPr lang="en-US" dirty="0" smtClean="0"/>
            </a:br>
            <a:r>
              <a:rPr lang="en-US" dirty="0" smtClean="0"/>
              <a:t>Excess corticosteroid</a:t>
            </a:r>
            <a:br>
              <a:rPr lang="en-US" dirty="0" smtClean="0"/>
            </a:br>
            <a:endParaRPr lang="ar-SA" dirty="0"/>
          </a:p>
        </p:txBody>
      </p:sp>
      <p:sp>
        <p:nvSpPr>
          <p:cNvPr id="3" name="Content Placeholder 2"/>
          <p:cNvSpPr>
            <a:spLocks noGrp="1"/>
          </p:cNvSpPr>
          <p:nvPr>
            <p:ph idx="1"/>
          </p:nvPr>
        </p:nvSpPr>
        <p:spPr/>
        <p:txBody>
          <a:bodyPr/>
          <a:lstStyle/>
          <a:p>
            <a:r>
              <a:rPr lang="en-US" dirty="0" smtClean="0"/>
              <a:t>have well-documented anti-inflammatory effects, and their administration may result in weakness of the scar</a:t>
            </a:r>
            <a:endParaRPr lang="ar-SA" dirty="0" smtClean="0"/>
          </a:p>
          <a:p>
            <a:r>
              <a:rPr lang="en-US" dirty="0" smtClean="0"/>
              <a:t>however, the anti-inflammatory effects of </a:t>
            </a:r>
            <a:r>
              <a:rPr lang="en-US" dirty="0" err="1" smtClean="0"/>
              <a:t>glucocorticoids</a:t>
            </a:r>
            <a:r>
              <a:rPr lang="en-US" dirty="0" smtClean="0"/>
              <a:t> are sometime desirable. For example, in corneal infections</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456384"/>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r>
              <a:rPr lang="en-US" sz="2400" dirty="0" smtClean="0">
                <a:latin typeface="Arial" charset="0"/>
                <a:cs typeface="Arial" charset="0"/>
              </a:rPr>
              <a:t>(2) </a:t>
            </a:r>
            <a:r>
              <a:rPr lang="en-US" sz="2400" i="1" dirty="0" smtClean="0">
                <a:latin typeface="Arial" charset="0"/>
                <a:cs typeface="Arial" charset="0"/>
              </a:rPr>
              <a:t>excessive formation of the repair components</a:t>
            </a:r>
          </a:p>
          <a:p>
            <a:pPr lvl="1" eaLnBrk="1" hangingPunct="1"/>
            <a:r>
              <a:rPr lang="en-US" sz="2400" dirty="0" smtClean="0">
                <a:latin typeface="Arial" charset="0"/>
                <a:cs typeface="Arial" charset="0"/>
              </a:rPr>
              <a:t>(3) </a:t>
            </a:r>
            <a:r>
              <a:rPr lang="en-US" sz="2400" i="1" dirty="0" smtClean="0">
                <a:latin typeface="Arial" charset="0"/>
                <a:cs typeface="Arial" charset="0"/>
              </a:rPr>
              <a:t>formation of contractures.</a:t>
            </a:r>
            <a:r>
              <a:rPr lang="en-US" sz="2400" dirty="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r>
              <a:rPr lang="en-US" dirty="0" err="1" smtClean="0"/>
              <a:t>Keloids</a:t>
            </a:r>
            <a:r>
              <a:rPr lang="en-US" dirty="0" smtClean="0"/>
              <a:t> are excessive scars composed of irregularly </a:t>
            </a:r>
            <a:r>
              <a:rPr lang="en-US" dirty="0" err="1" smtClean="0"/>
              <a:t>deposite</a:t>
            </a:r>
            <a:r>
              <a:rPr lang="en-US" dirty="0" smtClean="0"/>
              <a:t> </a:t>
            </a:r>
            <a:r>
              <a:rPr lang="en-US" dirty="0" err="1" smtClean="0"/>
              <a:t>hyalinized</a:t>
            </a:r>
            <a:r>
              <a:rPr lang="en-US" dirty="0" smtClean="0"/>
              <a:t> collagen bands.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483768" y="2996952"/>
            <a:ext cx="4571968" cy="3448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a:xfrm>
            <a:off x="323528" y="1052736"/>
            <a:ext cx="8445624" cy="511256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a:t>
            </a:r>
          </a:p>
          <a:p>
            <a:pPr lvl="1"/>
            <a:r>
              <a:rPr lang="en-US" dirty="0" smtClean="0"/>
              <a:t>(1)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908720"/>
          </a:xfrm>
        </p:spPr>
        <p:txBody>
          <a:bodyPr/>
          <a:lstStyle/>
          <a:p>
            <a:r>
              <a:rPr lang="en-US" b="1" dirty="0" smtClean="0"/>
              <a:t>Vascular reaction:</a:t>
            </a:r>
            <a:endParaRPr lang="ar-SA" dirty="0"/>
          </a:p>
        </p:txBody>
      </p:sp>
      <p:pic>
        <p:nvPicPr>
          <p:cNvPr id="7" name="Content Placeholder 6"/>
          <p:cNvPicPr>
            <a:picLocks noGrp="1"/>
          </p:cNvPicPr>
          <p:nvPr>
            <p:ph sz="half" idx="1"/>
          </p:nvPr>
        </p:nvPicPr>
        <p:blipFill>
          <a:blip r:embed="rId2" cstate="print"/>
          <a:srcRect/>
          <a:stretch>
            <a:fillRect/>
          </a:stretch>
        </p:blipFill>
        <p:spPr bwMode="auto">
          <a:xfrm>
            <a:off x="873016" y="1600200"/>
            <a:ext cx="3206968" cy="4525963"/>
          </a:xfrm>
          <a:prstGeom prst="rect">
            <a:avLst/>
          </a:prstGeom>
          <a:noFill/>
          <a:ln w="9525">
            <a:noFill/>
            <a:miter lim="800000"/>
            <a:headEnd/>
            <a:tailEnd/>
          </a:ln>
        </p:spPr>
      </p:pic>
      <p:pic>
        <p:nvPicPr>
          <p:cNvPr id="8" name="Content Placeholder 7"/>
          <p:cNvPicPr>
            <a:picLocks noGrp="1"/>
          </p:cNvPicPr>
          <p:nvPr>
            <p:ph sz="half" idx="2"/>
          </p:nvPr>
        </p:nvPicPr>
        <p:blipFill>
          <a:blip r:embed="rId3" cstate="print"/>
          <a:srcRect/>
          <a:stretch>
            <a:fillRect/>
          </a:stretch>
        </p:blipFill>
        <p:spPr bwMode="auto">
          <a:xfrm>
            <a:off x="3995936" y="764704"/>
            <a:ext cx="4896544" cy="6093296"/>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Chemical mediators  of the acute inflammatory response</a:t>
            </a:r>
            <a:r>
              <a:rPr lang="en-US" dirty="0"/>
              <a:t>. </a:t>
            </a:r>
            <a:endParaRPr lang="ar-SA" dirty="0"/>
          </a:p>
        </p:txBody>
      </p:sp>
      <p:sp>
        <p:nvSpPr>
          <p:cNvPr id="3" name="Subtitle 2"/>
          <p:cNvSpPr>
            <a:spLocks noGrp="1"/>
          </p:cNvSpPr>
          <p:nvPr>
            <p:ph type="subTitle" idx="1"/>
          </p:nvPr>
        </p:nvSpPr>
        <p:spPr/>
        <p:txBody>
          <a:bodyPr/>
          <a:lstStyle/>
          <a:p>
            <a:endParaRPr lang="ar-SA"/>
          </a:p>
        </p:txBody>
      </p:sp>
      <p:pic>
        <p:nvPicPr>
          <p:cNvPr id="4" name="Picture 2" descr="neutrophil events"/>
          <p:cNvPicPr>
            <a:picLocks noChangeAspect="1" noChangeArrowheads="1"/>
          </p:cNvPicPr>
          <p:nvPr/>
        </p:nvPicPr>
        <p:blipFill>
          <a:blip r:embed="rId2" cstate="print"/>
          <a:srcRect/>
          <a:stretch>
            <a:fillRect/>
          </a:stretch>
        </p:blipFill>
        <p:spPr bwMode="auto">
          <a:xfrm>
            <a:off x="251520" y="260648"/>
            <a:ext cx="8686800" cy="6597352"/>
          </a:xfrm>
          <a:prstGeom prst="rect">
            <a:avLst/>
          </a:prstGeom>
          <a:noFill/>
          <a:ln w="9525">
            <a:noFill/>
            <a:miter lim="800000"/>
            <a:headEnd/>
            <a:tailEnd/>
          </a:ln>
        </p:spPr>
      </p:pic>
      <p:sp>
        <p:nvSpPr>
          <p:cNvPr id="5" name="TextBox 4"/>
          <p:cNvSpPr txBox="1"/>
          <p:nvPr/>
        </p:nvSpPr>
        <p:spPr>
          <a:xfrm>
            <a:off x="6516216" y="2420888"/>
            <a:ext cx="962123"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sz="2800" b="1" dirty="0" smtClean="0"/>
              <a:t>CD31</a:t>
            </a:r>
            <a:endParaRPr lang="ar-SA" sz="2800" b="1" dirty="0"/>
          </a:p>
        </p:txBody>
      </p:sp>
      <p:sp>
        <p:nvSpPr>
          <p:cNvPr id="6" name="TextBox 5"/>
          <p:cNvSpPr txBox="1"/>
          <p:nvPr/>
        </p:nvSpPr>
        <p:spPr>
          <a:xfrm>
            <a:off x="827584" y="0"/>
            <a:ext cx="488627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l"/>
            <a:r>
              <a:rPr lang="en-US" dirty="0" err="1" smtClean="0"/>
              <a:t>Margination</a:t>
            </a:r>
            <a:r>
              <a:rPr lang="en-US" dirty="0" smtClean="0"/>
              <a:t>: movement of leukocyte to periphery</a:t>
            </a:r>
            <a:endParaRPr lang="ar-SA" dirty="0"/>
          </a:p>
        </p:txBody>
      </p:sp>
      <p:sp>
        <p:nvSpPr>
          <p:cNvPr id="7" name="Rectangle 6"/>
          <p:cNvSpPr/>
          <p:nvPr/>
        </p:nvSpPr>
        <p:spPr>
          <a:xfrm>
            <a:off x="5940152" y="3068960"/>
            <a:ext cx="2304256"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l" rtl="0" fontAlgn="base">
              <a:spcBef>
                <a:spcPct val="0"/>
              </a:spcBef>
              <a:spcAft>
                <a:spcPct val="0"/>
              </a:spcAft>
            </a:pPr>
            <a:r>
              <a:rPr lang="en-US" dirty="0" err="1" smtClean="0">
                <a:solidFill>
                  <a:srgbClr val="000000"/>
                </a:solidFill>
                <a:latin typeface="Arial" pitchFamily="34" charset="0"/>
                <a:cs typeface="Arial" pitchFamily="34" charset="0"/>
              </a:rPr>
              <a:t>Chemotaxis</a:t>
            </a:r>
            <a:r>
              <a:rPr lang="en-US" dirty="0" smtClean="0">
                <a:solidFill>
                  <a:srgbClr val="000000"/>
                </a:solidFill>
                <a:latin typeface="Arial" pitchFamily="34" charset="0"/>
                <a:cs typeface="Arial" pitchFamily="34" charset="0"/>
              </a:rPr>
              <a:t>: C5a</a:t>
            </a:r>
            <a:endParaRPr lang="en-US" dirty="0" smtClean="0">
              <a:solidFill>
                <a:srgbClr val="000000"/>
              </a:solidFill>
              <a:latin typeface="Arial" pitchFamily="34" charset="0"/>
              <a:cs typeface="Arial" pitchFamily="34" charset="0"/>
            </a:endParaRPr>
          </a:p>
          <a:p>
            <a:pPr lvl="0" algn="l" rtl="0" fontAlgn="base">
              <a:spcBef>
                <a:spcPct val="0"/>
              </a:spcBef>
              <a:spcAft>
                <a:spcPct val="0"/>
              </a:spcAft>
            </a:pPr>
            <a:r>
              <a:rPr lang="en-US" dirty="0" err="1" smtClean="0">
                <a:solidFill>
                  <a:srgbClr val="000000"/>
                </a:solidFill>
                <a:latin typeface="Arial" pitchFamily="34" charset="0"/>
                <a:cs typeface="Arial" pitchFamily="34" charset="0"/>
              </a:rPr>
              <a:t>Leukotriene</a:t>
            </a:r>
            <a:r>
              <a:rPr lang="en-US" dirty="0" smtClean="0">
                <a:solidFill>
                  <a:srgbClr val="000000"/>
                </a:solidFill>
                <a:latin typeface="Arial" pitchFamily="34" charset="0"/>
                <a:cs typeface="Arial" pitchFamily="34" charset="0"/>
              </a:rPr>
              <a:t> B4</a:t>
            </a:r>
          </a:p>
          <a:p>
            <a:pPr lvl="0" algn="l" rtl="0" fontAlgn="base">
              <a:spcBef>
                <a:spcPct val="0"/>
              </a:spcBef>
              <a:spcAft>
                <a:spcPct val="0"/>
              </a:spcAft>
            </a:pPr>
            <a:r>
              <a:rPr lang="en-US" dirty="0" err="1" smtClean="0">
                <a:solidFill>
                  <a:srgbClr val="000000"/>
                </a:solidFill>
                <a:latin typeface="Arial" pitchFamily="34" charset="0"/>
                <a:cs typeface="Arial" pitchFamily="34" charset="0"/>
              </a:rPr>
              <a:t>Chemokines</a:t>
            </a:r>
            <a:endParaRPr lang="en-US" dirty="0" smtClean="0">
              <a:solidFill>
                <a:srgbClr val="000000"/>
              </a:solidFill>
              <a:latin typeface="Arial" pitchFamily="34" charset="0"/>
              <a:cs typeface="Arial" pitchFamily="34" charset="0"/>
            </a:endParaRPr>
          </a:p>
          <a:p>
            <a:pPr lvl="0" algn="l" rtl="0" fontAlgn="base">
              <a:spcBef>
                <a:spcPct val="0"/>
              </a:spcBef>
              <a:spcAft>
                <a:spcPct val="0"/>
              </a:spcAft>
            </a:pPr>
            <a:r>
              <a:rPr lang="en-US" dirty="0" smtClean="0">
                <a:solidFill>
                  <a:srgbClr val="000000"/>
                </a:solidFill>
                <a:latin typeface="Arial" pitchFamily="34" charset="0"/>
                <a:cs typeface="Arial" pitchFamily="34" charset="0"/>
              </a:rPr>
              <a:t>IL-1, TNF</a:t>
            </a:r>
          </a:p>
          <a:p>
            <a:pPr lvl="0" algn="l" rtl="0" fontAlgn="base">
              <a:spcBef>
                <a:spcPct val="0"/>
              </a:spcBef>
              <a:spcAft>
                <a:spcPct val="0"/>
              </a:spcAft>
            </a:pPr>
            <a:r>
              <a:rPr lang="en-US" dirty="0" smtClean="0">
                <a:solidFill>
                  <a:srgbClr val="000000"/>
                </a:solidFill>
                <a:latin typeface="Arial" pitchFamily="34" charset="0"/>
                <a:cs typeface="Arial" pitchFamily="34" charset="0"/>
              </a:rPr>
              <a:t>Bacterial products</a:t>
            </a:r>
            <a:endParaRPr lang="en-US" sz="2800" dirty="0" smtClean="0">
              <a:latin typeface="Times New Roman" pitchFamily="18" charset="0"/>
              <a:cs typeface="Times New Roman" pitchFamily="18" charset="0"/>
            </a:endParaRPr>
          </a:p>
        </p:txBody>
      </p:sp>
      <p:sp>
        <p:nvSpPr>
          <p:cNvPr id="8" name="TextBox 7"/>
          <p:cNvSpPr txBox="1"/>
          <p:nvPr/>
        </p:nvSpPr>
        <p:spPr>
          <a:xfrm>
            <a:off x="251520" y="2996952"/>
            <a:ext cx="1944216" cy="1477328"/>
          </a:xfrm>
          <a:prstGeom prst="rect">
            <a:avLst/>
          </a:prstGeom>
          <a:noFill/>
        </p:spPr>
        <p:txBody>
          <a:bodyPr wrap="square" rtlCol="1">
            <a:spAutoFit/>
          </a:bodyPr>
          <a:lstStyle/>
          <a:p>
            <a:pPr algn="l"/>
            <a:r>
              <a:rPr lang="en-US" dirty="0" smtClean="0"/>
              <a:t>Activation of </a:t>
            </a:r>
            <a:r>
              <a:rPr lang="en-US" dirty="0" err="1" smtClean="0"/>
              <a:t>endothlium</a:t>
            </a:r>
            <a:r>
              <a:rPr lang="en-US" dirty="0" smtClean="0"/>
              <a:t> and leukocyte to express </a:t>
            </a:r>
            <a:r>
              <a:rPr lang="en-US" dirty="0" err="1" smtClean="0"/>
              <a:t>selectin</a:t>
            </a:r>
            <a:r>
              <a:rPr lang="en-US" dirty="0" smtClean="0"/>
              <a:t> by IL1 and TNF</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p:cNvPicPr>
            <a:picLocks noGrp="1"/>
          </p:cNvPicPr>
          <p:nvPr>
            <p:ph idx="1"/>
          </p:nvPr>
        </p:nvPicPr>
        <p:blipFill>
          <a:blip r:embed="rId2" cstate="print"/>
          <a:srcRect/>
          <a:stretch>
            <a:fillRect/>
          </a:stretch>
        </p:blipFill>
        <p:spPr bwMode="auto">
          <a:xfrm>
            <a:off x="3131840" y="260648"/>
            <a:ext cx="5616624" cy="6408712"/>
          </a:xfrm>
          <a:prstGeom prst="rect">
            <a:avLst/>
          </a:prstGeom>
          <a:noFill/>
          <a:ln w="9525">
            <a:noFill/>
            <a:miter lim="800000"/>
            <a:headEnd/>
            <a:tailEnd/>
          </a:ln>
        </p:spPr>
      </p:pic>
      <p:sp>
        <p:nvSpPr>
          <p:cNvPr id="5" name="TextBox 4"/>
          <p:cNvSpPr txBox="1"/>
          <p:nvPr/>
        </p:nvSpPr>
        <p:spPr>
          <a:xfrm>
            <a:off x="395536" y="2924944"/>
            <a:ext cx="2592288"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l"/>
            <a:r>
              <a:rPr lang="en-US" sz="2000" dirty="0" smtClean="0"/>
              <a:t>Oxygen dependent and Oxygen independent killing occur in macrophages and </a:t>
            </a:r>
            <a:r>
              <a:rPr lang="en-US" sz="2000" dirty="0" err="1" smtClean="0"/>
              <a:t>neutrophils</a:t>
            </a:r>
            <a:r>
              <a:rPr lang="en-US" dirty="0" smtClean="0"/>
              <a:t> </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7335"/>
          <p:cNvPicPr>
            <a:picLocks noChangeAspect="1" noChangeArrowheads="1"/>
          </p:cNvPicPr>
          <p:nvPr/>
        </p:nvPicPr>
        <p:blipFill>
          <a:blip r:embed="rId2" cstate="print"/>
          <a:srcRect l="-5297" t="-2334"/>
          <a:stretch>
            <a:fillRect/>
          </a:stretch>
        </p:blipFill>
        <p:spPr bwMode="auto">
          <a:xfrm>
            <a:off x="539552" y="620688"/>
            <a:ext cx="7863136" cy="6048672"/>
          </a:xfrm>
          <a:prstGeom prst="rect">
            <a:avLst/>
          </a:prstGeom>
          <a:noFill/>
          <a:ln w="9525">
            <a:noFill/>
            <a:miter lim="800000"/>
            <a:headEnd/>
            <a:tailEnd/>
          </a:ln>
        </p:spPr>
      </p:pic>
      <p:sp>
        <p:nvSpPr>
          <p:cNvPr id="93187" name="TextBox 2"/>
          <p:cNvSpPr txBox="1">
            <a:spLocks noChangeArrowheads="1"/>
          </p:cNvSpPr>
          <p:nvPr/>
        </p:nvSpPr>
        <p:spPr bwMode="auto">
          <a:xfrm>
            <a:off x="3131840" y="188640"/>
            <a:ext cx="2106025" cy="369332"/>
          </a:xfrm>
          <a:prstGeom prst="rect">
            <a:avLst/>
          </a:prstGeom>
          <a:noFill/>
          <a:ln w="9525">
            <a:noFill/>
            <a:miter lim="800000"/>
            <a:headEnd/>
            <a:tailEnd/>
          </a:ln>
        </p:spPr>
        <p:txBody>
          <a:bodyPr wrap="none">
            <a:spAutoFit/>
          </a:bodyPr>
          <a:lstStyle/>
          <a:p>
            <a:r>
              <a:rPr lang="en-US" dirty="0" smtClean="0"/>
              <a:t> </a:t>
            </a:r>
            <a:r>
              <a:rPr lang="en-US" dirty="0"/>
              <a:t>Chemical Mediators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3493</Words>
  <Application>Microsoft Office PowerPoint</Application>
  <PresentationFormat>On-screen Show (4:3)</PresentationFormat>
  <Paragraphs>274</Paragraphs>
  <Slides>54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Organization Chart</vt:lpstr>
      <vt:lpstr>Slide 1</vt:lpstr>
      <vt:lpstr>Clinical Features</vt:lpstr>
      <vt:lpstr>Inflammation is divided into: </vt:lpstr>
      <vt:lpstr>Slide 4</vt:lpstr>
      <vt:lpstr>Slide 5</vt:lpstr>
      <vt:lpstr>Vascular reaction:</vt:lpstr>
      <vt:lpstr>Chemical mediators  of the acute inflammatory response. </vt:lpstr>
      <vt:lpstr>Slide 8</vt:lpstr>
      <vt:lpstr>Slide 9</vt:lpstr>
      <vt:lpstr>Slide 10</vt:lpstr>
      <vt:lpstr>Slide 11</vt:lpstr>
      <vt:lpstr>Slide 12</vt:lpstr>
      <vt:lpstr>Slide 13</vt:lpstr>
      <vt:lpstr>Slide 14</vt:lpstr>
      <vt:lpstr>Systemic effects of Inflammation</vt:lpstr>
      <vt:lpstr>Slide 16</vt:lpstr>
      <vt:lpstr>Slide 17</vt:lpstr>
      <vt:lpstr>Objectives</vt:lpstr>
      <vt:lpstr>Goal of the repair process</vt:lpstr>
      <vt:lpstr>Slide 20</vt:lpstr>
      <vt:lpstr>Slide 21</vt:lpstr>
      <vt:lpstr>Slide 22</vt:lpstr>
      <vt:lpstr>Repair by tissue regeneration or healing depend on cell type. </vt:lpstr>
      <vt:lpstr>Slide 24</vt:lpstr>
      <vt:lpstr>Slide 25</vt:lpstr>
      <vt:lpstr>Healing</vt:lpstr>
      <vt:lpstr>Slide 27</vt:lpstr>
      <vt:lpstr>Mechanism of repair</vt:lpstr>
      <vt:lpstr>Slide 29</vt:lpstr>
      <vt:lpstr>Repair by connective tissue (granulation tissue)</vt:lpstr>
      <vt:lpstr>What is the role of macrophages in wound healing?</vt:lpstr>
      <vt:lpstr>Role of macrophages in wound healing</vt:lpstr>
      <vt:lpstr>Fibroblast Migration and Proliferation  </vt:lpstr>
      <vt:lpstr>ECM Deposition and Scar Formation</vt:lpstr>
      <vt:lpstr>Granulation tissue morphology</vt:lpstr>
      <vt:lpstr>Slide 36</vt:lpstr>
      <vt:lpstr>SCAR FORMATION </vt:lpstr>
      <vt:lpstr>Slide 38</vt:lpstr>
      <vt:lpstr>Functions of the Extracellular Matrix</vt:lpstr>
      <vt:lpstr>Slide 40</vt:lpstr>
      <vt:lpstr>Cutaneous Wound healing</vt:lpstr>
      <vt:lpstr>Primary union  (healing by first intention)</vt:lpstr>
      <vt:lpstr>Primary union  (healing by first intention)</vt:lpstr>
      <vt:lpstr>Slide 44</vt:lpstr>
      <vt:lpstr>Cutaneous Wound healing</vt:lpstr>
      <vt:lpstr>Difference between primary intention and secondary intention</vt:lpstr>
      <vt:lpstr>Mechanisms of fibrosis</vt:lpstr>
      <vt:lpstr>Delayed wound healing</vt:lpstr>
      <vt:lpstr>What is the most common cause of delayed wound healing?</vt:lpstr>
      <vt:lpstr> Excess corticosteroid </vt:lpstr>
      <vt:lpstr>COMPLICATIONS IN CUTANEOUS WOUND HEALING</vt:lpstr>
      <vt:lpstr>Slide 52</vt:lpstr>
      <vt:lpstr>What is a keloid?</vt:lpstr>
      <vt:lpstr>TAKE HOME MESSAGES: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Dr.Maha</cp:lastModifiedBy>
  <cp:revision>9</cp:revision>
  <dcterms:created xsi:type="dcterms:W3CDTF">2013-10-20T21:04:37Z</dcterms:created>
  <dcterms:modified xsi:type="dcterms:W3CDTF">2014-10-23T05:46:10Z</dcterms:modified>
</cp:coreProperties>
</file>