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56"/>
  </p:notesMasterIdLst>
  <p:sldIdLst>
    <p:sldId id="257" r:id="rId2"/>
    <p:sldId id="294" r:id="rId3"/>
    <p:sldId id="296" r:id="rId4"/>
    <p:sldId id="295" r:id="rId5"/>
    <p:sldId id="307" r:id="rId6"/>
    <p:sldId id="297" r:id="rId7"/>
    <p:sldId id="300" r:id="rId8"/>
    <p:sldId id="299" r:id="rId9"/>
    <p:sldId id="303" r:id="rId10"/>
    <p:sldId id="311" r:id="rId11"/>
    <p:sldId id="301" r:id="rId12"/>
    <p:sldId id="309" r:id="rId13"/>
    <p:sldId id="308" r:id="rId14"/>
    <p:sldId id="310" r:id="rId15"/>
    <p:sldId id="304" r:id="rId16"/>
    <p:sldId id="305" r:id="rId17"/>
    <p:sldId id="306" r:id="rId18"/>
    <p:sldId id="258" r:id="rId19"/>
    <p:sldId id="259" r:id="rId20"/>
    <p:sldId id="260" r:id="rId21"/>
    <p:sldId id="261" r:id="rId22"/>
    <p:sldId id="262" r:id="rId23"/>
    <p:sldId id="263" r:id="rId24"/>
    <p:sldId id="264" r:id="rId25"/>
    <p:sldId id="265" r:id="rId26"/>
    <p:sldId id="266" r:id="rId27"/>
    <p:sldId id="267" r:id="rId28"/>
    <p:sldId id="268" r:id="rId29"/>
    <p:sldId id="270" r:id="rId30"/>
    <p:sldId id="271" r:id="rId31"/>
    <p:sldId id="272" r:id="rId32"/>
    <p:sldId id="312" r:id="rId33"/>
    <p:sldId id="273" r:id="rId34"/>
    <p:sldId id="274" r:id="rId35"/>
    <p:sldId id="275" r:id="rId36"/>
    <p:sldId id="276" r:id="rId37"/>
    <p:sldId id="277" r:id="rId38"/>
    <p:sldId id="278" r:id="rId39"/>
    <p:sldId id="292" r:id="rId40"/>
    <p:sldId id="279" r:id="rId41"/>
    <p:sldId id="280" r:id="rId42"/>
    <p:sldId id="281" r:id="rId43"/>
    <p:sldId id="282" r:id="rId44"/>
    <p:sldId id="293" r:id="rId45"/>
    <p:sldId id="283" r:id="rId46"/>
    <p:sldId id="284" r:id="rId47"/>
    <p:sldId id="313" r:id="rId48"/>
    <p:sldId id="290" r:id="rId49"/>
    <p:sldId id="285" r:id="rId50"/>
    <p:sldId id="291" r:id="rId51"/>
    <p:sldId id="286" r:id="rId52"/>
    <p:sldId id="287" r:id="rId53"/>
    <p:sldId id="288" r:id="rId54"/>
    <p:sldId id="289" r:id="rId55"/>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6A8C"/>
    <a:srgbClr val="FF7C80"/>
    <a:srgbClr val="FF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p:scale>
          <a:sx n="66" d="100"/>
          <a:sy n="66" d="100"/>
        </p:scale>
        <p:origin x="-582" y="-6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70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EBC4541B-CA9E-45D7-A5E3-1B668084C019}" type="datetimeFigureOut">
              <a:rPr lang="ar-SA" smtClean="0"/>
              <a:pPr/>
              <a:t>29/12/1435</a:t>
            </a:fld>
            <a:endParaRPr lang="ar-S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2BF9BF51-9652-409E-B228-882DF7C9D77F}" type="slidenum">
              <a:rPr lang="ar-SA" smtClean="0"/>
              <a:pPr/>
              <a:t>‹#›</a:t>
            </a:fld>
            <a:endParaRPr lang="ar-SA"/>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R003107" TargetMode="External"/><Relationship Id="rId2" Type="http://schemas.openxmlformats.org/officeDocument/2006/relationships/slide" Target="../slides/slide33.xml"/><Relationship Id="rId1" Type="http://schemas.openxmlformats.org/officeDocument/2006/relationships/notesMaster" Target="../notesMasters/notesMaster1.xml"/><Relationship Id="rId6" Type="http://schemas.openxmlformats.org/officeDocument/2006/relationships/hyperlink" Target="http://www.robbinspathology.com/passthru/linktopage.cfm?showtab=toc&amp;xrefID=T003004" TargetMode="External"/><Relationship Id="rId5" Type="http://schemas.openxmlformats.org/officeDocument/2006/relationships/hyperlink" Target="http://www.robbinspathology.com/passthru/linktopage.cfm?showtab=toc&amp;xrefID=R003108" TargetMode="External"/><Relationship Id="rId4" Type="http://schemas.openxmlformats.org/officeDocument/2006/relationships/hyperlink" Target="http://www.robbinspathology.com/passthru/linktopage.cfm?showtab=toc&amp;xrefID=T003005"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R003107" TargetMode="External"/><Relationship Id="rId2" Type="http://schemas.openxmlformats.org/officeDocument/2006/relationships/slide" Target="../slides/slide34.xml"/><Relationship Id="rId1" Type="http://schemas.openxmlformats.org/officeDocument/2006/relationships/notesMaster" Target="../notesMasters/notesMaster1.xml"/><Relationship Id="rId6" Type="http://schemas.openxmlformats.org/officeDocument/2006/relationships/hyperlink" Target="http://www.robbinspathology.com/passthru/linktopage.cfm?showtab=toc&amp;xrefID=T003004" TargetMode="External"/><Relationship Id="rId5" Type="http://schemas.openxmlformats.org/officeDocument/2006/relationships/hyperlink" Target="http://www.robbinspathology.com/passthru/linktopage.cfm?showtab=toc&amp;xrefID=R003108" TargetMode="External"/><Relationship Id="rId4" Type="http://schemas.openxmlformats.org/officeDocument/2006/relationships/hyperlink" Target="http://www.robbinspathology.com/passthru/linktopage.cfm?showtab=toc&amp;xrefID=T003005"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p:spPr>
      </p:sp>
      <p:sp>
        <p:nvSpPr>
          <p:cNvPr id="1064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The goal of the repair process is to restore the tissue to its original state. The inflammatory reaction set in motion by the injury contains the damage, eliminates the damaging stimulus, removes injured tissue, and initiates the deposition of ECM components in the area of injury. </a:t>
            </a:r>
          </a:p>
          <a:p>
            <a:pPr>
              <a:spcBef>
                <a:spcPct val="0"/>
              </a:spcBef>
            </a:pPr>
            <a:r>
              <a:rPr lang="en-US" smtClean="0"/>
              <a:t>Some tissues can be completely reconstituted after injury, such as the repair of bone after a fracture or the regeneration of the surface epithelium in a cutaneous wound. For tissues that are incapable of regeneration, repair is accomplished by connective tissue deposition, producing a </a:t>
            </a:r>
            <a:r>
              <a:rPr lang="en-US" i="1" smtClean="0"/>
              <a:t>scar.</a:t>
            </a:r>
            <a:r>
              <a:rPr lang="en-US" smtClean="0"/>
              <a:t> This term is most often used in connection to </a:t>
            </a:r>
            <a:r>
              <a:rPr lang="en-US" i="1" smtClean="0"/>
              <a:t>wound healing</a:t>
            </a:r>
            <a:r>
              <a:rPr lang="en-US" smtClean="0"/>
              <a:t> in the skin, but it is also used to describe the replacement of parenchymal cells by connective tissue, as in the heart after myocardial infarction. </a:t>
            </a:r>
          </a:p>
          <a:p>
            <a:pPr>
              <a:spcBef>
                <a:spcPct val="0"/>
              </a:spcBef>
            </a:pPr>
            <a:r>
              <a:rPr lang="en-US" smtClean="0"/>
              <a:t>If damage persists, inflammation becomes chronic, and tissue damage and repair may occur concurrently. Connective tissue deposition in these conditions is usually referred to as </a:t>
            </a:r>
            <a:r>
              <a:rPr lang="en-US" i="1" smtClean="0"/>
              <a:t>fibrosis.</a:t>
            </a:r>
            <a:r>
              <a:rPr lang="en-US" smtClean="0"/>
              <a:t> In the broader sense, the term fibrosis applies to any abnormal deposition of connective tissue, regardless of cause.</a:t>
            </a:r>
          </a:p>
          <a:p>
            <a:pPr>
              <a:spcBef>
                <a:spcPct val="0"/>
              </a:spcBef>
            </a:pPr>
            <a:endParaRPr lang="en-US" smtClean="0"/>
          </a:p>
        </p:txBody>
      </p:sp>
      <p:sp>
        <p:nvSpPr>
          <p:cNvPr id="1065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28BB7F2-5D0C-4791-88A8-C0FEA4FA9934}" type="slidenum">
              <a:rPr lang="en-US"/>
              <a:pPr fontAlgn="base">
                <a:spcBef>
                  <a:spcPct val="0"/>
                </a:spcBef>
                <a:spcAft>
                  <a:spcPct val="0"/>
                </a:spcAft>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1D6D6C58-B5FA-4A6A-A854-A704B94ADCE4}" type="slidenum">
              <a:rPr lang="en-US"/>
              <a:pPr/>
              <a:t>23</a:t>
            </a:fld>
            <a:endParaRPr lang="en-US"/>
          </a:p>
        </p:txBody>
      </p:sp>
      <p:sp>
        <p:nvSpPr>
          <p:cNvPr id="59395" name="Rectangle 2"/>
          <p:cNvSpPr>
            <a:spLocks noGrp="1" noChangeArrowheads="1"/>
          </p:cNvSpPr>
          <p:nvPr>
            <p:ph type="body" idx="1"/>
          </p:nvPr>
        </p:nvSpPr>
        <p:spPr>
          <a:noFill/>
          <a:ln/>
        </p:spPr>
        <p:txBody>
          <a:bodyPr lIns="90488" tIns="44450" rIns="90488" bIns="44450"/>
          <a:lstStyle/>
          <a:p>
            <a:pPr eaLnBrk="1" hangingPunct="1"/>
            <a:endParaRPr lang="en-US" smtClean="0"/>
          </a:p>
        </p:txBody>
      </p:sp>
      <p:sp>
        <p:nvSpPr>
          <p:cNvPr id="59396" name="Rectangle 3"/>
          <p:cNvSpPr>
            <a:spLocks noGrp="1" noRot="1" noChangeAspect="1" noChangeArrowheads="1" noTextEdit="1"/>
          </p:cNvSpPr>
          <p:nvPr>
            <p:ph type="sldImg"/>
          </p:nvPr>
        </p:nvSpPr>
        <p:spPr>
          <a:xfrm>
            <a:off x="1152525" y="692150"/>
            <a:ext cx="4554538" cy="3416300"/>
          </a:xfrm>
          <a:ln w="12700" cap="flat">
            <a:solidFill>
              <a:schemeClr val="tx1"/>
            </a:solidFill>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p:spPr>
      </p:sp>
      <p:sp>
        <p:nvSpPr>
          <p:cNvPr id="1075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Repair begins early in inflammation. Sometimes as early as 24 hours after injury, if resolution has not occurred, fibroblasts and vascular endothelial cells begin proliferating to form a specialized type of tissue that is the hallmark of healing, called </a:t>
            </a:r>
            <a:r>
              <a:rPr lang="en-US" i="1" smtClean="0"/>
              <a:t>granulation tissue.</a:t>
            </a:r>
            <a:r>
              <a:rPr lang="en-US" smtClean="0"/>
              <a:t> The term derives from its pink, soft, granular appearance on the surface of wounds, but it is the histologic features that are characteristic: </a:t>
            </a:r>
            <a:r>
              <a:rPr lang="en-US" i="1" smtClean="0"/>
              <a:t>the formation of new small blood vessels (angiogenesis) and the proliferation of fibroblasts</a:t>
            </a:r>
            <a:r>
              <a:rPr lang="en-US" smtClean="0"/>
              <a:t> (</a:t>
            </a:r>
            <a:r>
              <a:rPr lang="en-US" smtClean="0">
                <a:hlinkClick r:id="" action="ppaction://hlinkfile" tooltip="View now"/>
              </a:rPr>
              <a:t>Fig. 3-17</a:t>
            </a:r>
            <a:r>
              <a:rPr lang="en-US" smtClean="0"/>
              <a:t>). These new vessels are leaky, allowing the passage of proteins and red cells into the extravascular space. </a:t>
            </a:r>
            <a:r>
              <a:rPr lang="en-US" i="1" smtClean="0"/>
              <a:t>Thus, new granulation tissue is often edematous.</a:t>
            </a:r>
            <a:r>
              <a:rPr lang="en-US" smtClean="0"/>
              <a:t> We next discuss mechanisms of angiogenesis and scar formation, the main components of the healing process.</a:t>
            </a:r>
          </a:p>
        </p:txBody>
      </p:sp>
      <p:sp>
        <p:nvSpPr>
          <p:cNvPr id="1075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F3DF8A0-20F2-42C1-ADE4-E4AB795942A3}" type="slidenum">
              <a:rPr lang="en-US"/>
              <a:pPr fontAlgn="base">
                <a:spcBef>
                  <a:spcPct val="0"/>
                </a:spcBef>
                <a:spcAft>
                  <a:spcPct val="0"/>
                </a:spcAft>
              </a:pPr>
              <a:t>28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C146DB-3615-4632-8E3D-FD82A1C9E9E9}" type="slidenum">
              <a:rPr lang="en-US"/>
              <a:pPr/>
              <a:t>29</a:t>
            </a:fld>
            <a:endParaRPr lang="en-US"/>
          </a:p>
        </p:txBody>
      </p:sp>
      <p:sp>
        <p:nvSpPr>
          <p:cNvPr id="7169" name="Rectangle 1"/>
          <p:cNvSpPr>
            <a:spLocks noGrp="1" noRot="1" noChangeAspect="1" noChangeArrowheads="1" noTextEdit="1"/>
          </p:cNvSpPr>
          <p:nvPr>
            <p:ph type="sldImg"/>
          </p:nvPr>
        </p:nvSpPr>
        <p:spPr>
          <a:ln>
            <a:noFill/>
          </a:ln>
        </p:spPr>
      </p:sp>
      <p:sp>
        <p:nvSpPr>
          <p:cNvPr id="7170" name="Rectangle 2"/>
          <p:cNvSpPr>
            <a:spLocks noGrp="1" noChangeArrowheads="1"/>
          </p:cNvSpPr>
          <p:nvPr>
            <p:ph type="body" idx="1"/>
          </p:nvPr>
        </p:nvSpPr>
        <p:spPr>
          <a:ln/>
        </p:spPr>
        <p:txBody>
          <a:bodyPr/>
          <a:lstStyle/>
          <a:p>
            <a:endParaRPr lang="ar-SA"/>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70000" lnSpcReduction="20000"/>
          </a:bodyPr>
          <a:lstStyle/>
          <a:p>
            <a:pPr fontAlgn="auto">
              <a:spcBef>
                <a:spcPts val="0"/>
              </a:spcBef>
              <a:spcAft>
                <a:spcPts val="0"/>
              </a:spcAft>
              <a:defRPr/>
            </a:pPr>
            <a:r>
              <a:rPr lang="en-US" dirty="0" smtClean="0"/>
              <a:t>SCAR FORMATION </a:t>
            </a:r>
            <a:r>
              <a:rPr lang="en-US" dirty="0" err="1" smtClean="0"/>
              <a:t>Body_ID</a:t>
            </a:r>
            <a:r>
              <a:rPr lang="en-US" dirty="0" smtClean="0"/>
              <a:t>: </a:t>
            </a:r>
            <a:r>
              <a:rPr lang="en-US" b="1" dirty="0" smtClean="0"/>
              <a:t>HC003028</a:t>
            </a:r>
            <a:r>
              <a:rPr lang="en-US" dirty="0" smtClean="0"/>
              <a:t> Growth factors and cytokines released at the site of injury induce fibroblast proliferation and migration into the granulation tissue framework of new blood vessels and loose ECM that initially forms at the repair site. We discuss three processes that participate in the formation of a scar: (1) </a:t>
            </a:r>
            <a:r>
              <a:rPr lang="en-US" i="1" dirty="0" smtClean="0"/>
              <a:t>emigration and proliferation of fibroblasts in the site of injury</a:t>
            </a:r>
            <a:r>
              <a:rPr lang="en-US" dirty="0" smtClean="0"/>
              <a:t>, (2) </a:t>
            </a:r>
            <a:r>
              <a:rPr lang="en-US" i="1" dirty="0" smtClean="0"/>
              <a:t>deposition of ECM</a:t>
            </a:r>
            <a:r>
              <a:rPr lang="en-US" dirty="0" smtClean="0"/>
              <a:t>, and (3) </a:t>
            </a:r>
            <a:r>
              <a:rPr lang="en-US" i="1" dirty="0" smtClean="0"/>
              <a:t>tissue remodeling</a:t>
            </a:r>
            <a:r>
              <a:rPr lang="en-US" dirty="0" smtClean="0"/>
              <a:t>. </a:t>
            </a:r>
            <a:r>
              <a:rPr lang="en-US" dirty="0" err="1" smtClean="0"/>
              <a:t>Body_ID</a:t>
            </a:r>
            <a:r>
              <a:rPr lang="en-US" dirty="0" smtClean="0"/>
              <a:t>: </a:t>
            </a:r>
            <a:r>
              <a:rPr lang="en-US" b="1" dirty="0" smtClean="0"/>
              <a:t>P003089</a:t>
            </a:r>
            <a:r>
              <a:rPr lang="en-US" dirty="0" smtClean="0"/>
              <a:t> Fibroblast Migration and Proliferation </a:t>
            </a:r>
            <a:r>
              <a:rPr lang="en-US" dirty="0" err="1" smtClean="0"/>
              <a:t>Body_ID</a:t>
            </a:r>
            <a:r>
              <a:rPr lang="en-US" dirty="0" smtClean="0"/>
              <a:t>: </a:t>
            </a:r>
            <a:r>
              <a:rPr lang="en-US" b="1" dirty="0" smtClean="0"/>
              <a:t>HC003029</a:t>
            </a:r>
            <a:r>
              <a:rPr lang="en-US" dirty="0" smtClean="0"/>
              <a:t> Granulation tissue contains numerous newly formed blood vessels. As discussed previously, VEGF promotes angiogenesis but is also responsible for a marked increase in vascular permeability (VEGF was first named vascular permeability factor).</a:t>
            </a:r>
            <a:r>
              <a:rPr lang="en-US" baseline="30000" dirty="0" smtClean="0">
                <a:hlinkClick r:id="rId3" action="ppaction://hlinkfile" tooltip="Go here now"/>
              </a:rPr>
              <a:t>107</a:t>
            </a:r>
            <a:r>
              <a:rPr lang="en-US" dirty="0" smtClean="0"/>
              <a:t> The latter activity leads to exudation and deposition of plasma proteins, such as fibrinogen and plasma </a:t>
            </a:r>
            <a:r>
              <a:rPr lang="en-US" dirty="0" err="1" smtClean="0"/>
              <a:t>fibronectin</a:t>
            </a:r>
            <a:r>
              <a:rPr lang="en-US" dirty="0" smtClean="0"/>
              <a:t>, in the ECM and provides a provisional </a:t>
            </a:r>
            <a:r>
              <a:rPr lang="en-US" dirty="0" err="1" smtClean="0"/>
              <a:t>stroma</a:t>
            </a:r>
            <a:r>
              <a:rPr lang="en-US" dirty="0" smtClean="0"/>
              <a:t> for fibroblast and endothelial cell </a:t>
            </a:r>
            <a:r>
              <a:rPr lang="en-US" dirty="0" err="1" smtClean="0"/>
              <a:t>ingrowth</a:t>
            </a:r>
            <a:r>
              <a:rPr lang="en-US" dirty="0" smtClean="0"/>
              <a:t>. </a:t>
            </a:r>
            <a:r>
              <a:rPr lang="en-US" i="1" dirty="0" smtClean="0"/>
              <a:t>Migration</a:t>
            </a:r>
            <a:r>
              <a:rPr lang="en-US" dirty="0" smtClean="0"/>
              <a:t> of fibroblasts to the site of injury and their subsequent </a:t>
            </a:r>
            <a:r>
              <a:rPr lang="en-US" i="1" dirty="0" smtClean="0"/>
              <a:t>proliferation</a:t>
            </a:r>
            <a:r>
              <a:rPr lang="en-US" dirty="0" smtClean="0"/>
              <a:t> are triggered by multiple growth factors, including TGF-β, PDGF, EGF, FGF, and the cytokines IL-1 and TNF (see </a:t>
            </a:r>
            <a:r>
              <a:rPr lang="en-US" dirty="0" smtClean="0">
                <a:hlinkClick r:id="rId4" action="ppaction://hlinkfile" tooltip="Go here now"/>
              </a:rPr>
              <a:t>Table 3-5</a:t>
            </a:r>
            <a:r>
              <a:rPr lang="en-US" dirty="0" smtClean="0"/>
              <a:t>). The sources of these growth factors and cytokines include platelets, a variety of inflammatory cells (notably macrophages), and activated endothelium. Macrophages are important cellular constituents of granulation tissue, clearing extracellular debris, fibrin, and other foreign material at the site of repair. These cells also elaborate TGF-β, PDGF, and FGF and therefore promote fibroblast migration and proliferation.</a:t>
            </a:r>
            <a:r>
              <a:rPr lang="en-US" baseline="30000" dirty="0" smtClean="0">
                <a:hlinkClick r:id="rId5" action="ppaction://hlinkfile" tooltip="Go here now"/>
              </a:rPr>
              <a:t>108</a:t>
            </a:r>
            <a:r>
              <a:rPr lang="en-US" dirty="0" smtClean="0"/>
              <a:t> If the appropriate </a:t>
            </a:r>
            <a:r>
              <a:rPr lang="en-US" dirty="0" err="1" smtClean="0"/>
              <a:t>chemotactic</a:t>
            </a:r>
            <a:r>
              <a:rPr lang="en-US" dirty="0" smtClean="0"/>
              <a:t> stimuli are present, mast cells, </a:t>
            </a:r>
            <a:r>
              <a:rPr lang="en-US" dirty="0" err="1" smtClean="0"/>
              <a:t>eosinophils</a:t>
            </a:r>
            <a:r>
              <a:rPr lang="en-US" dirty="0" smtClean="0"/>
              <a:t>, and lymphocytes may also accumulate. Each of these cells can contribute directly or indirectly to fibroblast migration and proliferation. Of the growth factors involved in inflammatory fibrosis, TGF-β appears to be the most important because of the multitude of effects that favor fibrous tissue deposition. TGF-β is produced by most of the cells in granulation tissue and causes </a:t>
            </a:r>
            <a:r>
              <a:rPr lang="en-US" i="1" dirty="0" smtClean="0"/>
              <a:t>fibroblast migration and proliferation, increased synthesis of collagen and </a:t>
            </a:r>
            <a:r>
              <a:rPr lang="en-US" i="1" dirty="0" err="1" smtClean="0"/>
              <a:t>fibronectin</a:t>
            </a:r>
            <a:r>
              <a:rPr lang="en-US" i="1" dirty="0" smtClean="0"/>
              <a:t>, and decreased degradation of ECM by </a:t>
            </a:r>
            <a:r>
              <a:rPr lang="en-US" i="1" dirty="0" err="1" smtClean="0"/>
              <a:t>metalloproteinases</a:t>
            </a:r>
            <a:r>
              <a:rPr lang="en-US" dirty="0" smtClean="0"/>
              <a:t> (discussed later). TGF-β is also </a:t>
            </a:r>
            <a:r>
              <a:rPr lang="en-US" dirty="0" err="1" smtClean="0"/>
              <a:t>chemotactic</a:t>
            </a:r>
            <a:r>
              <a:rPr lang="en-US" dirty="0" smtClean="0"/>
              <a:t> for </a:t>
            </a:r>
            <a:r>
              <a:rPr lang="en-US" dirty="0" err="1" smtClean="0"/>
              <a:t>monocytes</a:t>
            </a:r>
            <a:r>
              <a:rPr lang="en-US" dirty="0" smtClean="0"/>
              <a:t> and causes angiogenesis in vivo, possibly by inducing macrophage influx. TGF-β expression is increased in tissues in a number of chronic fibrotic diseases in humans and experimental animals. </a:t>
            </a:r>
            <a:r>
              <a:rPr lang="en-US" dirty="0" err="1" smtClean="0"/>
              <a:t>Body_ID</a:t>
            </a:r>
            <a:r>
              <a:rPr lang="en-US" dirty="0" smtClean="0"/>
              <a:t>: </a:t>
            </a:r>
            <a:r>
              <a:rPr lang="en-US" b="1" dirty="0" smtClean="0"/>
              <a:t>P003090</a:t>
            </a:r>
            <a:r>
              <a:rPr lang="en-US" dirty="0" smtClean="0"/>
              <a:t> ECM Deposition and Scar Formation </a:t>
            </a:r>
            <a:r>
              <a:rPr lang="en-US" dirty="0" err="1" smtClean="0"/>
              <a:t>Body_ID</a:t>
            </a:r>
            <a:r>
              <a:rPr lang="en-US" dirty="0" smtClean="0"/>
              <a:t>: </a:t>
            </a:r>
            <a:r>
              <a:rPr lang="en-US" b="1" dirty="0" smtClean="0"/>
              <a:t>HC003030</a:t>
            </a:r>
            <a:r>
              <a:rPr lang="en-US" dirty="0" smtClean="0"/>
              <a:t> As repair continues, the number of proliferating endothelial cells and fibroblasts decreases. Fibroblasts progressively deposit increased amounts of ECM. </a:t>
            </a:r>
            <a:r>
              <a:rPr lang="en-US" dirty="0" err="1" smtClean="0"/>
              <a:t>Fibrillar</a:t>
            </a:r>
            <a:r>
              <a:rPr lang="en-US" dirty="0" smtClean="0"/>
              <a:t> collagens form a major portion of the connective tissue in repair sites and are important for the development of strength in healing wounds. As described later in the discussion of </a:t>
            </a:r>
            <a:r>
              <a:rPr lang="en-US" dirty="0" err="1" smtClean="0"/>
              <a:t>cutaneous</a:t>
            </a:r>
            <a:r>
              <a:rPr lang="en-US" dirty="0" smtClean="0"/>
              <a:t> wound healing, collagen synthesis by fibroblasts begins within 3 to 5 days after injury and continues for several weeks, depending on the size of wound. Many of the same growth factors that regulate fibroblast proliferation also stimulate ECM synthesis (see </a:t>
            </a:r>
            <a:r>
              <a:rPr lang="en-US" dirty="0" smtClean="0">
                <a:hlinkClick r:id="rId6" action="ppaction://hlinkfile" tooltip="Go here now"/>
              </a:rPr>
              <a:t>Table 3-4</a:t>
            </a:r>
            <a:r>
              <a:rPr lang="en-US" dirty="0" smtClean="0"/>
              <a:t>). For example, collagen synthesis is enhanced by several factors, including growth factors (PDGF, FGF, TGF-β) and cytokines (IL-1, IL-13), which are secreted by leukocytes and fibroblasts in healing wounds. </a:t>
            </a:r>
            <a:r>
              <a:rPr lang="en-US" i="1" dirty="0" smtClean="0"/>
              <a:t>Net collagen accumulation, however, depends not only on increased collagen synthesis but also on decreased degradation.</a:t>
            </a:r>
            <a:r>
              <a:rPr lang="en-US" dirty="0" smtClean="0"/>
              <a:t> Ultimately, the granulation tissue scaffolding is converted into a scar composed of spindle-shaped fibroblasts, dense collagen, fragments of elastic tissue, and other ECM components. As the scar matures, vascular regression continues, eventually transforming the richly </a:t>
            </a:r>
            <a:r>
              <a:rPr lang="en-US" dirty="0" err="1" smtClean="0"/>
              <a:t>vascularized</a:t>
            </a:r>
            <a:r>
              <a:rPr lang="en-US" dirty="0" smtClean="0"/>
              <a:t> granulation tissue into a pale, </a:t>
            </a:r>
            <a:r>
              <a:rPr lang="en-US" dirty="0" err="1" smtClean="0"/>
              <a:t>avascular</a:t>
            </a:r>
            <a:r>
              <a:rPr lang="en-US" dirty="0" smtClean="0"/>
              <a:t> scar. </a:t>
            </a:r>
            <a:r>
              <a:rPr lang="en-US" dirty="0" err="1" smtClean="0"/>
              <a:t>Body_ID</a:t>
            </a:r>
            <a:r>
              <a:rPr lang="en-US" dirty="0" smtClean="0"/>
              <a:t>: </a:t>
            </a:r>
            <a:r>
              <a:rPr lang="en-US" b="1" dirty="0" smtClean="0"/>
              <a:t>P003091</a:t>
            </a:r>
            <a:r>
              <a:rPr lang="en-US" dirty="0" smtClean="0"/>
              <a:t> Tissue Remodeling </a:t>
            </a:r>
            <a:r>
              <a:rPr lang="en-US" dirty="0" err="1" smtClean="0"/>
              <a:t>Body_ID</a:t>
            </a:r>
            <a:r>
              <a:rPr lang="en-US" dirty="0" smtClean="0"/>
              <a:t>: </a:t>
            </a:r>
            <a:r>
              <a:rPr lang="en-US" b="1" dirty="0" smtClean="0"/>
              <a:t>HC003031</a:t>
            </a:r>
            <a:r>
              <a:rPr lang="en-US" dirty="0" smtClean="0"/>
              <a:t> The replacement of granulation tissue with a scar involves transitions in the composition of the ECM. Some of the growth factors that stimulate synthesis of collagen and other connective tissue molecules also modulate the synthesis and activation of </a:t>
            </a:r>
            <a:r>
              <a:rPr lang="en-US" dirty="0" err="1" smtClean="0"/>
              <a:t>metalloproteinases</a:t>
            </a:r>
            <a:r>
              <a:rPr lang="en-US" dirty="0" smtClean="0"/>
              <a:t>, enzymes that degrade these ECM components. The balance between ECM synthesis and degradation results in </a:t>
            </a:r>
            <a:r>
              <a:rPr lang="en-US" i="1" dirty="0" smtClean="0"/>
              <a:t>remodeling</a:t>
            </a:r>
            <a:r>
              <a:rPr lang="en-US" dirty="0" smtClean="0"/>
              <a:t> of the connective tissue framework-an important feature of both chronic inflammation and wound repair.</a:t>
            </a:r>
            <a:endParaRPr lang="en-US" dirty="0"/>
          </a:p>
        </p:txBody>
      </p:sp>
      <p:sp>
        <p:nvSpPr>
          <p:cNvPr id="1105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58151A3-5F62-4C2A-90B7-4656F32C7A1A}" type="slidenum">
              <a:rPr lang="en-US"/>
              <a:pPr fontAlgn="base">
                <a:spcBef>
                  <a:spcPct val="0"/>
                </a:spcBef>
                <a:spcAft>
                  <a:spcPct val="0"/>
                </a:spcAft>
              </a:pPr>
              <a:t>33</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70000" lnSpcReduction="20000"/>
          </a:bodyPr>
          <a:lstStyle/>
          <a:p>
            <a:pPr fontAlgn="auto">
              <a:spcBef>
                <a:spcPts val="0"/>
              </a:spcBef>
              <a:spcAft>
                <a:spcPts val="0"/>
              </a:spcAft>
              <a:defRPr/>
            </a:pPr>
            <a:r>
              <a:rPr lang="en-US" dirty="0" smtClean="0"/>
              <a:t>SCAR FORMATION </a:t>
            </a:r>
            <a:r>
              <a:rPr lang="en-US" dirty="0" err="1" smtClean="0"/>
              <a:t>Body_ID</a:t>
            </a:r>
            <a:r>
              <a:rPr lang="en-US" dirty="0" smtClean="0"/>
              <a:t>: </a:t>
            </a:r>
            <a:r>
              <a:rPr lang="en-US" b="1" dirty="0" smtClean="0"/>
              <a:t>HC003028</a:t>
            </a:r>
            <a:r>
              <a:rPr lang="en-US" dirty="0" smtClean="0"/>
              <a:t> Growth factors and cytokines released at the site of injury induce fibroblast proliferation and migration into the granulation tissue framework of new blood vessels and loose ECM that initially forms at the repair site. We discuss three processes that participate in the formation of a scar: (1) </a:t>
            </a:r>
            <a:r>
              <a:rPr lang="en-US" i="1" dirty="0" smtClean="0"/>
              <a:t>emigration and proliferation of fibroblasts in the site of injury</a:t>
            </a:r>
            <a:r>
              <a:rPr lang="en-US" dirty="0" smtClean="0"/>
              <a:t>, (2) </a:t>
            </a:r>
            <a:r>
              <a:rPr lang="en-US" i="1" dirty="0" smtClean="0"/>
              <a:t>deposition of ECM</a:t>
            </a:r>
            <a:r>
              <a:rPr lang="en-US" dirty="0" smtClean="0"/>
              <a:t>, and (3) </a:t>
            </a:r>
            <a:r>
              <a:rPr lang="en-US" i="1" dirty="0" smtClean="0"/>
              <a:t>tissue remodeling</a:t>
            </a:r>
            <a:r>
              <a:rPr lang="en-US" dirty="0" smtClean="0"/>
              <a:t>. </a:t>
            </a:r>
            <a:r>
              <a:rPr lang="en-US" dirty="0" err="1" smtClean="0"/>
              <a:t>Body_ID</a:t>
            </a:r>
            <a:r>
              <a:rPr lang="en-US" dirty="0" smtClean="0"/>
              <a:t>: </a:t>
            </a:r>
            <a:r>
              <a:rPr lang="en-US" b="1" dirty="0" smtClean="0"/>
              <a:t>P003089</a:t>
            </a:r>
            <a:r>
              <a:rPr lang="en-US" dirty="0" smtClean="0"/>
              <a:t> Fibroblast Migration and Proliferation </a:t>
            </a:r>
            <a:r>
              <a:rPr lang="en-US" dirty="0" err="1" smtClean="0"/>
              <a:t>Body_ID</a:t>
            </a:r>
            <a:r>
              <a:rPr lang="en-US" dirty="0" smtClean="0"/>
              <a:t>: </a:t>
            </a:r>
            <a:r>
              <a:rPr lang="en-US" b="1" dirty="0" smtClean="0"/>
              <a:t>HC003029</a:t>
            </a:r>
            <a:r>
              <a:rPr lang="en-US" dirty="0" smtClean="0"/>
              <a:t> Granulation tissue contains numerous newly formed blood vessels. As discussed previously, VEGF promotes angiogenesis but is also responsible for a marked increase in vascular permeability (VEGF was first named vascular permeability factor).</a:t>
            </a:r>
            <a:r>
              <a:rPr lang="en-US" baseline="30000" dirty="0" smtClean="0">
                <a:hlinkClick r:id="rId3" action="ppaction://hlinkfile" tooltip="Go here now"/>
              </a:rPr>
              <a:t>107</a:t>
            </a:r>
            <a:r>
              <a:rPr lang="en-US" dirty="0" smtClean="0"/>
              <a:t> The latter activity leads to exudation and deposition of plasma proteins, such as fibrinogen and plasma </a:t>
            </a:r>
            <a:r>
              <a:rPr lang="en-US" dirty="0" err="1" smtClean="0"/>
              <a:t>fibronectin</a:t>
            </a:r>
            <a:r>
              <a:rPr lang="en-US" dirty="0" smtClean="0"/>
              <a:t>, in the ECM and provides a provisional </a:t>
            </a:r>
            <a:r>
              <a:rPr lang="en-US" dirty="0" err="1" smtClean="0"/>
              <a:t>stroma</a:t>
            </a:r>
            <a:r>
              <a:rPr lang="en-US" dirty="0" smtClean="0"/>
              <a:t> for fibroblast and endothelial cell </a:t>
            </a:r>
            <a:r>
              <a:rPr lang="en-US" dirty="0" err="1" smtClean="0"/>
              <a:t>ingrowth</a:t>
            </a:r>
            <a:r>
              <a:rPr lang="en-US" dirty="0" smtClean="0"/>
              <a:t>. </a:t>
            </a:r>
            <a:r>
              <a:rPr lang="en-US" i="1" dirty="0" smtClean="0"/>
              <a:t>Migration</a:t>
            </a:r>
            <a:r>
              <a:rPr lang="en-US" dirty="0" smtClean="0"/>
              <a:t> of fibroblasts to the site of injury and their subsequent </a:t>
            </a:r>
            <a:r>
              <a:rPr lang="en-US" i="1" dirty="0" smtClean="0"/>
              <a:t>proliferation</a:t>
            </a:r>
            <a:r>
              <a:rPr lang="en-US" dirty="0" smtClean="0"/>
              <a:t> are triggered by multiple growth factors, including TGF-β, PDGF, EGF, FGF, and the cytokines IL-1 and TNF (see </a:t>
            </a:r>
            <a:r>
              <a:rPr lang="en-US" dirty="0" smtClean="0">
                <a:hlinkClick r:id="rId4" action="ppaction://hlinkfile" tooltip="Go here now"/>
              </a:rPr>
              <a:t>Table 3-5</a:t>
            </a:r>
            <a:r>
              <a:rPr lang="en-US" dirty="0" smtClean="0"/>
              <a:t>). The sources of these growth factors and cytokines include platelets, a variety of inflammatory cells (notably macrophages), and activated endothelium. Macrophages are important cellular constituents of granulation tissue, clearing extracellular debris, fibrin, and other foreign material at the site of repair. These cells also elaborate TGF-β, PDGF, and FGF and therefore promote fibroblast migration and proliferation.</a:t>
            </a:r>
            <a:r>
              <a:rPr lang="en-US" baseline="30000" dirty="0" smtClean="0">
                <a:hlinkClick r:id="rId5" action="ppaction://hlinkfile" tooltip="Go here now"/>
              </a:rPr>
              <a:t>108</a:t>
            </a:r>
            <a:r>
              <a:rPr lang="en-US" dirty="0" smtClean="0"/>
              <a:t> If the appropriate </a:t>
            </a:r>
            <a:r>
              <a:rPr lang="en-US" dirty="0" err="1" smtClean="0"/>
              <a:t>chemotactic</a:t>
            </a:r>
            <a:r>
              <a:rPr lang="en-US" dirty="0" smtClean="0"/>
              <a:t> stimuli are present, mast cells, </a:t>
            </a:r>
            <a:r>
              <a:rPr lang="en-US" dirty="0" err="1" smtClean="0"/>
              <a:t>eosinophils</a:t>
            </a:r>
            <a:r>
              <a:rPr lang="en-US" dirty="0" smtClean="0"/>
              <a:t>, and lymphocytes may also accumulate. Each of these cells can contribute directly or indirectly to fibroblast migration and proliferation. Of the growth factors involved in inflammatory fibrosis, TGF-β appears to be the most important because of the multitude of effects that favor fibrous tissue deposition. TGF-β is produced by most of the cells in granulation tissue and causes </a:t>
            </a:r>
            <a:r>
              <a:rPr lang="en-US" i="1" dirty="0" smtClean="0"/>
              <a:t>fibroblast migration and proliferation, increased synthesis of collagen and </a:t>
            </a:r>
            <a:r>
              <a:rPr lang="en-US" i="1" dirty="0" err="1" smtClean="0"/>
              <a:t>fibronectin</a:t>
            </a:r>
            <a:r>
              <a:rPr lang="en-US" i="1" dirty="0" smtClean="0"/>
              <a:t>, and decreased degradation of ECM by </a:t>
            </a:r>
            <a:r>
              <a:rPr lang="en-US" i="1" dirty="0" err="1" smtClean="0"/>
              <a:t>metalloproteinases</a:t>
            </a:r>
            <a:r>
              <a:rPr lang="en-US" dirty="0" smtClean="0"/>
              <a:t> (discussed later). TGF-β is also </a:t>
            </a:r>
            <a:r>
              <a:rPr lang="en-US" dirty="0" err="1" smtClean="0"/>
              <a:t>chemotactic</a:t>
            </a:r>
            <a:r>
              <a:rPr lang="en-US" dirty="0" smtClean="0"/>
              <a:t> for </a:t>
            </a:r>
            <a:r>
              <a:rPr lang="en-US" dirty="0" err="1" smtClean="0"/>
              <a:t>monocytes</a:t>
            </a:r>
            <a:r>
              <a:rPr lang="en-US" dirty="0" smtClean="0"/>
              <a:t> and causes angiogenesis in vivo, possibly by inducing macrophage influx. TGF-β expression is increased in tissues in a number of chronic fibrotic diseases in humans and experimental animals. </a:t>
            </a:r>
            <a:r>
              <a:rPr lang="en-US" dirty="0" err="1" smtClean="0"/>
              <a:t>Body_ID</a:t>
            </a:r>
            <a:r>
              <a:rPr lang="en-US" dirty="0" smtClean="0"/>
              <a:t>: </a:t>
            </a:r>
            <a:r>
              <a:rPr lang="en-US" b="1" dirty="0" smtClean="0"/>
              <a:t>P003090</a:t>
            </a:r>
            <a:r>
              <a:rPr lang="en-US" dirty="0" smtClean="0"/>
              <a:t> ECM Deposition and Scar Formation </a:t>
            </a:r>
            <a:r>
              <a:rPr lang="en-US" dirty="0" err="1" smtClean="0"/>
              <a:t>Body_ID</a:t>
            </a:r>
            <a:r>
              <a:rPr lang="en-US" dirty="0" smtClean="0"/>
              <a:t>: </a:t>
            </a:r>
            <a:r>
              <a:rPr lang="en-US" b="1" dirty="0" smtClean="0"/>
              <a:t>HC003030</a:t>
            </a:r>
            <a:r>
              <a:rPr lang="en-US" dirty="0" smtClean="0"/>
              <a:t> As repair continues, the number of proliferating endothelial cells and fibroblasts decreases. Fibroblasts progressively deposit increased amounts of ECM. </a:t>
            </a:r>
            <a:r>
              <a:rPr lang="en-US" dirty="0" err="1" smtClean="0"/>
              <a:t>Fibrillar</a:t>
            </a:r>
            <a:r>
              <a:rPr lang="en-US" dirty="0" smtClean="0"/>
              <a:t> collagens form a major portion of the connective tissue in repair sites and are important for the development of strength in healing wounds. As described later in the discussion of </a:t>
            </a:r>
            <a:r>
              <a:rPr lang="en-US" dirty="0" err="1" smtClean="0"/>
              <a:t>cutaneous</a:t>
            </a:r>
            <a:r>
              <a:rPr lang="en-US" dirty="0" smtClean="0"/>
              <a:t> wound healing, collagen synthesis by fibroblasts begins within 3 to 5 days after injury and continues for several weeks, depending on the size of wound. Many of the same growth factors that regulate fibroblast proliferation also stimulate ECM synthesis (see </a:t>
            </a:r>
            <a:r>
              <a:rPr lang="en-US" dirty="0" smtClean="0">
                <a:hlinkClick r:id="rId6" action="ppaction://hlinkfile" tooltip="Go here now"/>
              </a:rPr>
              <a:t>Table 3-4</a:t>
            </a:r>
            <a:r>
              <a:rPr lang="en-US" dirty="0" smtClean="0"/>
              <a:t>). For example, collagen synthesis is enhanced by several factors, including growth factors (PDGF, FGF, TGF-β) and cytokines (IL-1, IL-13), which are secreted by leukocytes and fibroblasts in healing wounds. </a:t>
            </a:r>
            <a:r>
              <a:rPr lang="en-US" i="1" dirty="0" smtClean="0"/>
              <a:t>Net collagen accumulation, however, depends not only on increased collagen synthesis but also on decreased degradation.</a:t>
            </a:r>
            <a:r>
              <a:rPr lang="en-US" dirty="0" smtClean="0"/>
              <a:t> Ultimately, the granulation tissue scaffolding is converted into a scar composed of spindle-shaped fibroblasts, dense collagen, fragments of elastic tissue, and other ECM components. As the scar matures, vascular regression continues, eventually transforming the richly </a:t>
            </a:r>
            <a:r>
              <a:rPr lang="en-US" dirty="0" err="1" smtClean="0"/>
              <a:t>vascularized</a:t>
            </a:r>
            <a:r>
              <a:rPr lang="en-US" dirty="0" smtClean="0"/>
              <a:t> granulation tissue into a pale, </a:t>
            </a:r>
            <a:r>
              <a:rPr lang="en-US" dirty="0" err="1" smtClean="0"/>
              <a:t>avascular</a:t>
            </a:r>
            <a:r>
              <a:rPr lang="en-US" dirty="0" smtClean="0"/>
              <a:t> scar. </a:t>
            </a:r>
            <a:r>
              <a:rPr lang="en-US" dirty="0" err="1" smtClean="0"/>
              <a:t>Body_ID</a:t>
            </a:r>
            <a:r>
              <a:rPr lang="en-US" dirty="0" smtClean="0"/>
              <a:t>: </a:t>
            </a:r>
            <a:r>
              <a:rPr lang="en-US" b="1" dirty="0" smtClean="0"/>
              <a:t>P003091</a:t>
            </a:r>
            <a:r>
              <a:rPr lang="en-US" dirty="0" smtClean="0"/>
              <a:t> Tissue Remodeling </a:t>
            </a:r>
            <a:r>
              <a:rPr lang="en-US" dirty="0" err="1" smtClean="0"/>
              <a:t>Body_ID</a:t>
            </a:r>
            <a:r>
              <a:rPr lang="en-US" dirty="0" smtClean="0"/>
              <a:t>: </a:t>
            </a:r>
            <a:r>
              <a:rPr lang="en-US" b="1" dirty="0" smtClean="0"/>
              <a:t>HC003031</a:t>
            </a:r>
            <a:r>
              <a:rPr lang="en-US" dirty="0" smtClean="0"/>
              <a:t> The replacement of granulation tissue with a scar involves transitions in the composition of the ECM. Some of the growth factors that stimulate synthesis of collagen and other connective tissue molecules also modulate the synthesis and activation of </a:t>
            </a:r>
            <a:r>
              <a:rPr lang="en-US" dirty="0" err="1" smtClean="0"/>
              <a:t>metalloproteinases</a:t>
            </a:r>
            <a:r>
              <a:rPr lang="en-US" dirty="0" smtClean="0"/>
              <a:t>, enzymes that degrade these ECM components. The balance between ECM synthesis and degradation results in </a:t>
            </a:r>
            <a:r>
              <a:rPr lang="en-US" i="1" dirty="0" smtClean="0"/>
              <a:t>remodeling</a:t>
            </a:r>
            <a:r>
              <a:rPr lang="en-US" dirty="0" smtClean="0"/>
              <a:t> of the connective tissue framework-an important feature of both chronic inflammation and wound repair.</a:t>
            </a:r>
            <a:endParaRPr lang="en-US" dirty="0"/>
          </a:p>
        </p:txBody>
      </p:sp>
      <p:sp>
        <p:nvSpPr>
          <p:cNvPr id="1105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58151A3-5F62-4C2A-90B7-4656F32C7A1A}" type="slidenum">
              <a:rPr lang="en-US"/>
              <a:pPr fontAlgn="base">
                <a:spcBef>
                  <a:spcPct val="0"/>
                </a:spcBef>
                <a:spcAft>
                  <a:spcPct val="0"/>
                </a:spcAft>
              </a:pPr>
              <a:t>34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S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SA"/>
          </a:p>
        </p:txBody>
      </p:sp>
      <p:sp>
        <p:nvSpPr>
          <p:cNvPr id="4" name="Date Placeholder 3"/>
          <p:cNvSpPr>
            <a:spLocks noGrp="1"/>
          </p:cNvSpPr>
          <p:nvPr>
            <p:ph type="dt" sz="half" idx="10"/>
          </p:nvPr>
        </p:nvSpPr>
        <p:spPr/>
        <p:txBody>
          <a:bodyPr/>
          <a:lstStyle/>
          <a:p>
            <a:fld id="{2E4D3F9A-4651-4EA9-ADCB-C7E276930EBC}" type="datetimeFigureOut">
              <a:rPr lang="ar-SA" smtClean="0"/>
              <a:pPr/>
              <a:t>29/12/1435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F911190-3C7D-4FE0-8FF3-542B3F734780}"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2E4D3F9A-4651-4EA9-ADCB-C7E276930EBC}" type="datetimeFigureOut">
              <a:rPr lang="ar-SA" smtClean="0"/>
              <a:pPr/>
              <a:t>29/12/1435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F911190-3C7D-4FE0-8FF3-542B3F734780}"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S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2E4D3F9A-4651-4EA9-ADCB-C7E276930EBC}" type="datetimeFigureOut">
              <a:rPr lang="ar-SA" smtClean="0"/>
              <a:pPr/>
              <a:t>29/12/1435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F911190-3C7D-4FE0-8FF3-542B3F734780}" type="slidenum">
              <a:rPr lang="ar-SA" smtClean="0"/>
              <a:pPr/>
              <a:t>‹#›</a:t>
            </a:fld>
            <a:endParaRPr lang="ar-SA"/>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457200" y="1600200"/>
            <a:ext cx="8229600" cy="4525963"/>
          </a:xfrm>
        </p:spPr>
        <p:txBody>
          <a:bodyPr/>
          <a:lstStyle/>
          <a:p>
            <a:pPr lvl="0"/>
            <a:endParaRPr lang="en-US" noProof="0"/>
          </a:p>
        </p:txBody>
      </p:sp>
      <p:sp>
        <p:nvSpPr>
          <p:cNvPr id="4" name="Date Placeholder 3"/>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pPr>
              <a:defRPr/>
            </a:pPr>
            <a:fld id="{CE0F6EDA-5219-45F5-8497-357C60FBA3B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2E4D3F9A-4651-4EA9-ADCB-C7E276930EBC}" type="datetimeFigureOut">
              <a:rPr lang="ar-SA" smtClean="0"/>
              <a:pPr/>
              <a:t>29/12/1435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F911190-3C7D-4FE0-8FF3-542B3F734780}"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E4D3F9A-4651-4EA9-ADCB-C7E276930EBC}" type="datetimeFigureOut">
              <a:rPr lang="ar-SA" smtClean="0"/>
              <a:pPr/>
              <a:t>29/12/1435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F911190-3C7D-4FE0-8FF3-542B3F734780}"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Date Placeholder 4"/>
          <p:cNvSpPr>
            <a:spLocks noGrp="1"/>
          </p:cNvSpPr>
          <p:nvPr>
            <p:ph type="dt" sz="half" idx="10"/>
          </p:nvPr>
        </p:nvSpPr>
        <p:spPr/>
        <p:txBody>
          <a:bodyPr/>
          <a:lstStyle/>
          <a:p>
            <a:fld id="{2E4D3F9A-4651-4EA9-ADCB-C7E276930EBC}" type="datetimeFigureOut">
              <a:rPr lang="ar-SA" smtClean="0"/>
              <a:pPr/>
              <a:t>29/12/1435</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DF911190-3C7D-4FE0-8FF3-542B3F734780}"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S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7" name="Date Placeholder 6"/>
          <p:cNvSpPr>
            <a:spLocks noGrp="1"/>
          </p:cNvSpPr>
          <p:nvPr>
            <p:ph type="dt" sz="half" idx="10"/>
          </p:nvPr>
        </p:nvSpPr>
        <p:spPr/>
        <p:txBody>
          <a:bodyPr/>
          <a:lstStyle/>
          <a:p>
            <a:fld id="{2E4D3F9A-4651-4EA9-ADCB-C7E276930EBC}" type="datetimeFigureOut">
              <a:rPr lang="ar-SA" smtClean="0"/>
              <a:pPr/>
              <a:t>29/12/1435</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DF911190-3C7D-4FE0-8FF3-542B3F734780}"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Date Placeholder 2"/>
          <p:cNvSpPr>
            <a:spLocks noGrp="1"/>
          </p:cNvSpPr>
          <p:nvPr>
            <p:ph type="dt" sz="half" idx="10"/>
          </p:nvPr>
        </p:nvSpPr>
        <p:spPr/>
        <p:txBody>
          <a:bodyPr/>
          <a:lstStyle/>
          <a:p>
            <a:fld id="{2E4D3F9A-4651-4EA9-ADCB-C7E276930EBC}" type="datetimeFigureOut">
              <a:rPr lang="ar-SA" smtClean="0"/>
              <a:pPr/>
              <a:t>29/12/1435</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DF911190-3C7D-4FE0-8FF3-542B3F734780}"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4D3F9A-4651-4EA9-ADCB-C7E276930EBC}" type="datetimeFigureOut">
              <a:rPr lang="ar-SA" smtClean="0"/>
              <a:pPr/>
              <a:t>29/12/1435</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DF911190-3C7D-4FE0-8FF3-542B3F734780}"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E4D3F9A-4651-4EA9-ADCB-C7E276930EBC}" type="datetimeFigureOut">
              <a:rPr lang="ar-SA" smtClean="0"/>
              <a:pPr/>
              <a:t>29/12/1435</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DF911190-3C7D-4FE0-8FF3-542B3F734780}"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E4D3F9A-4651-4EA9-ADCB-C7E276930EBC}" type="datetimeFigureOut">
              <a:rPr lang="ar-SA" smtClean="0"/>
              <a:pPr/>
              <a:t>29/12/1435</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DF911190-3C7D-4FE0-8FF3-542B3F734780}"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S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ar-SA" dirty="0"/>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2E4D3F9A-4651-4EA9-ADCB-C7E276930EBC}" type="datetimeFigureOut">
              <a:rPr lang="ar-SA" smtClean="0"/>
              <a:pPr/>
              <a:t>29/12/1435</a:t>
            </a:fld>
            <a:endParaRPr lang="ar-S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DF911190-3C7D-4FE0-8FF3-542B3F734780}"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jpeg"/></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7.xml"/><Relationship Id="rId5" Type="http://schemas.openxmlformats.org/officeDocument/2006/relationships/image" Target="../media/image37.jpeg"/><Relationship Id="rId4" Type="http://schemas.openxmlformats.org/officeDocument/2006/relationships/image" Target="../media/image36.jpeg"/></Relationships>
</file>

<file path=ppt/slides/_rels/slide5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35100B4B-F5D2-44DD-9A19-A980681504E0}" type="slidenum">
              <a:rPr lang="en-US" smtClean="0"/>
              <a:pPr/>
              <a:t>1</a:t>
            </a:fld>
            <a:endParaRPr lang="en-US" dirty="0"/>
          </a:p>
        </p:txBody>
      </p:sp>
      <p:sp>
        <p:nvSpPr>
          <p:cNvPr id="6" name="Rectangle 5"/>
          <p:cNvSpPr/>
          <p:nvPr/>
        </p:nvSpPr>
        <p:spPr>
          <a:xfrm>
            <a:off x="2627784" y="2996952"/>
            <a:ext cx="3643306" cy="2031325"/>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n-US" b="1" dirty="0" smtClean="0"/>
              <a:t>Dr. </a:t>
            </a:r>
            <a:r>
              <a:rPr lang="en-US" b="1" dirty="0" err="1" smtClean="0"/>
              <a:t>Maha</a:t>
            </a:r>
            <a:r>
              <a:rPr lang="en-US" b="1" dirty="0" smtClean="0"/>
              <a:t> </a:t>
            </a:r>
            <a:r>
              <a:rPr lang="en-US" b="1" dirty="0" err="1" smtClean="0"/>
              <a:t>Arafah</a:t>
            </a:r>
            <a:endParaRPr lang="en-US" dirty="0" smtClean="0"/>
          </a:p>
          <a:p>
            <a:pPr algn="ctr"/>
            <a:r>
              <a:rPr lang="en-US" b="1" dirty="0" smtClean="0"/>
              <a:t>Associate Professor </a:t>
            </a:r>
            <a:endParaRPr lang="en-US" dirty="0" smtClean="0"/>
          </a:p>
          <a:p>
            <a:pPr algn="ctr"/>
            <a:r>
              <a:rPr lang="en-US" b="1" dirty="0" smtClean="0"/>
              <a:t>Department of Pathology</a:t>
            </a:r>
            <a:endParaRPr lang="en-US" dirty="0" smtClean="0"/>
          </a:p>
          <a:p>
            <a:pPr algn="ctr"/>
            <a:r>
              <a:rPr lang="en-US" b="1" dirty="0" smtClean="0"/>
              <a:t>King Khalid University Hospital and King Saud University</a:t>
            </a:r>
            <a:endParaRPr lang="en-US" dirty="0" smtClean="0"/>
          </a:p>
          <a:p>
            <a:pPr algn="ctr" rtl="1"/>
            <a:r>
              <a:rPr lang="en-US" dirty="0" smtClean="0"/>
              <a:t>Email: marafah@ksu.edu.sa</a:t>
            </a:r>
          </a:p>
          <a:p>
            <a:pPr algn="ctr"/>
            <a:r>
              <a:rPr lang="en-US" dirty="0" smtClean="0"/>
              <a:t>           </a:t>
            </a:r>
            <a:r>
              <a:rPr lang="en-US" dirty="0" err="1" smtClean="0"/>
              <a:t>marafah</a:t>
            </a:r>
            <a:r>
              <a:rPr lang="en-US" dirty="0" smtClean="0"/>
              <a:t> @</a:t>
            </a:r>
            <a:r>
              <a:rPr lang="en-US" dirty="0" err="1" smtClean="0"/>
              <a:t>hotmail.com</a:t>
            </a:r>
            <a:endParaRPr lang="en-US" dirty="0" smtClean="0"/>
          </a:p>
        </p:txBody>
      </p:sp>
      <p:sp>
        <p:nvSpPr>
          <p:cNvPr id="7" name="TextBox 6"/>
          <p:cNvSpPr txBox="1"/>
          <p:nvPr/>
        </p:nvSpPr>
        <p:spPr>
          <a:xfrm>
            <a:off x="2071670" y="357166"/>
            <a:ext cx="4937570" cy="110799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pPr algn="ctr"/>
            <a:r>
              <a:rPr lang="en-US" sz="2400" b="1" dirty="0" smtClean="0"/>
              <a:t>INFLAMMATION AND REPAIR</a:t>
            </a:r>
            <a:endParaRPr lang="en-US" sz="2400" dirty="0" smtClean="0"/>
          </a:p>
          <a:p>
            <a:pPr algn="ctr"/>
            <a:r>
              <a:rPr lang="en-US" sz="2400" b="1" dirty="0" smtClean="0"/>
              <a:t>Lecture 5</a:t>
            </a:r>
          </a:p>
          <a:p>
            <a:pPr algn="ctr"/>
            <a:r>
              <a:rPr lang="en-US" dirty="0" smtClean="0"/>
              <a:t>Tissue Repair and Regeneration</a:t>
            </a:r>
            <a:endParaRPr lang="en-US" dirty="0"/>
          </a:p>
        </p:txBody>
      </p:sp>
      <p:sp>
        <p:nvSpPr>
          <p:cNvPr id="8" name="TextBox 7"/>
          <p:cNvSpPr txBox="1"/>
          <p:nvPr/>
        </p:nvSpPr>
        <p:spPr>
          <a:xfrm>
            <a:off x="4082382" y="2276872"/>
            <a:ext cx="705642" cy="369332"/>
          </a:xfrm>
          <a:prstGeom prst="rect">
            <a:avLst/>
          </a:prstGeom>
        </p:spPr>
        <p:style>
          <a:lnRef idx="3">
            <a:schemeClr val="lt1"/>
          </a:lnRef>
          <a:fillRef idx="1">
            <a:schemeClr val="dk1"/>
          </a:fillRef>
          <a:effectRef idx="1">
            <a:schemeClr val="dk1"/>
          </a:effectRef>
          <a:fontRef idx="minor">
            <a:schemeClr val="lt1"/>
          </a:fontRef>
        </p:style>
        <p:txBody>
          <a:bodyPr wrap="none" rtlCol="0">
            <a:spAutoFit/>
          </a:bodyPr>
          <a:lstStyle/>
          <a:p>
            <a:r>
              <a:rPr lang="en-US" dirty="0" smtClean="0"/>
              <a:t> 2014</a:t>
            </a:r>
          </a:p>
        </p:txBody>
      </p:sp>
      <p:sp>
        <p:nvSpPr>
          <p:cNvPr id="9" name="TextBox 8"/>
          <p:cNvSpPr txBox="1"/>
          <p:nvPr/>
        </p:nvSpPr>
        <p:spPr>
          <a:xfrm>
            <a:off x="2915816" y="1700808"/>
            <a:ext cx="3155030" cy="369332"/>
          </a:xfrm>
          <a:prstGeom prst="rect">
            <a:avLst/>
          </a:prstGeom>
        </p:spPr>
        <p:style>
          <a:lnRef idx="3">
            <a:schemeClr val="lt1"/>
          </a:lnRef>
          <a:fillRef idx="1">
            <a:schemeClr val="dk1"/>
          </a:fillRef>
          <a:effectRef idx="1">
            <a:schemeClr val="dk1"/>
          </a:effectRef>
          <a:fontRef idx="minor">
            <a:schemeClr val="lt1"/>
          </a:fontRef>
        </p:style>
        <p:txBody>
          <a:bodyPr wrap="none" rtlCol="1">
            <a:spAutoFit/>
          </a:bodyPr>
          <a:lstStyle/>
          <a:p>
            <a:r>
              <a:rPr lang="en-US" dirty="0" smtClean="0"/>
              <a:t>Foundation Block, pathology</a:t>
            </a:r>
            <a:endParaRPr lang="ar-SA"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1" name="Picture 3"/>
          <p:cNvPicPr>
            <a:picLocks noChangeAspect="1" noChangeArrowheads="1"/>
          </p:cNvPicPr>
          <p:nvPr/>
        </p:nvPicPr>
        <p:blipFill>
          <a:blip r:embed="rId2" cstate="print"/>
          <a:srcRect/>
          <a:stretch>
            <a:fillRect/>
          </a:stretch>
        </p:blipFill>
        <p:spPr bwMode="auto">
          <a:xfrm>
            <a:off x="1259632" y="476672"/>
            <a:ext cx="6807194" cy="5750522"/>
          </a:xfrm>
          <a:prstGeom prst="rect">
            <a:avLst/>
          </a:prstGeom>
          <a:noFill/>
          <a:ln w="9525">
            <a:noFill/>
            <a:miter lim="800000"/>
            <a:headEnd/>
            <a:tailEnd/>
          </a:ln>
        </p:spPr>
      </p:pic>
      <p:sp>
        <p:nvSpPr>
          <p:cNvPr id="4" name="Rectangle 3"/>
          <p:cNvSpPr/>
          <p:nvPr/>
        </p:nvSpPr>
        <p:spPr>
          <a:xfrm>
            <a:off x="5652120" y="188640"/>
            <a:ext cx="3131840" cy="1200329"/>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gn="l"/>
            <a:r>
              <a:rPr lang="en-US" dirty="0" smtClean="0"/>
              <a:t>Prostaglandin are capable of causing pain, fever, </a:t>
            </a:r>
            <a:r>
              <a:rPr lang="en-US" dirty="0" err="1" smtClean="0"/>
              <a:t>chemotaxis</a:t>
            </a:r>
            <a:r>
              <a:rPr lang="en-US" dirty="0" smtClean="0"/>
              <a:t> and vasodilatation during the inflammatory process</a:t>
            </a:r>
            <a:endParaRPr lang="ar-SA"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3042" name="Picture 2" descr="d:\Inetpub\ombroot\content\0721601871\graphics\fullsize\S01871-002-f018.jpg"/>
          <p:cNvPicPr>
            <a:picLocks noChangeAspect="1" noChangeArrowheads="1"/>
          </p:cNvPicPr>
          <p:nvPr/>
        </p:nvPicPr>
        <p:blipFill>
          <a:blip r:embed="rId2" cstate="print">
            <a:lum bright="-6000" contrast="6000"/>
          </a:blip>
          <a:srcRect b="3137"/>
          <a:stretch>
            <a:fillRect/>
          </a:stretch>
        </p:blipFill>
        <p:spPr bwMode="auto">
          <a:xfrm>
            <a:off x="2928926" y="0"/>
            <a:ext cx="6067445" cy="6715148"/>
          </a:xfrm>
          <a:prstGeom prst="rect">
            <a:avLst/>
          </a:prstGeom>
          <a:noFill/>
          <a:ln w="9525">
            <a:solidFill>
              <a:schemeClr val="tx1"/>
            </a:solidFill>
            <a:miter lim="800000"/>
            <a:headEnd/>
            <a:tailEnd/>
          </a:ln>
        </p:spPr>
      </p:pic>
      <p:sp>
        <p:nvSpPr>
          <p:cNvPr id="343043" name="Rectangle 3"/>
          <p:cNvSpPr>
            <a:spLocks noChangeArrowheads="1"/>
          </p:cNvSpPr>
          <p:nvPr/>
        </p:nvSpPr>
        <p:spPr bwMode="auto">
          <a:xfrm>
            <a:off x="0" y="6096000"/>
            <a:ext cx="9372600" cy="366713"/>
          </a:xfrm>
          <a:prstGeom prst="rect">
            <a:avLst/>
          </a:prstGeom>
          <a:noFill/>
          <a:ln w="9525">
            <a:noFill/>
            <a:miter lim="800000"/>
            <a:headEnd/>
            <a:tailEnd/>
          </a:ln>
          <a:effectLst/>
        </p:spPr>
        <p:txBody>
          <a:bodyPr>
            <a:spAutoFit/>
          </a:bodyPr>
          <a:lstStyle/>
          <a:p>
            <a:pPr eaLnBrk="0" hangingPunct="0"/>
            <a:endParaRPr lang="en-US" sz="1800"/>
          </a:p>
        </p:txBody>
      </p:sp>
      <p:sp>
        <p:nvSpPr>
          <p:cNvPr id="4" name="TextBox 3"/>
          <p:cNvSpPr txBox="1"/>
          <p:nvPr/>
        </p:nvSpPr>
        <p:spPr>
          <a:xfrm>
            <a:off x="184506" y="500042"/>
            <a:ext cx="2609689" cy="1231106"/>
          </a:xfrm>
          <a:prstGeom prst="rect">
            <a:avLst/>
          </a:prstGeom>
          <a:noFill/>
        </p:spPr>
        <p:txBody>
          <a:bodyPr wrap="none" rtlCol="0">
            <a:spAutoFit/>
          </a:bodyPr>
          <a:lstStyle/>
          <a:p>
            <a:pPr algn="ctr">
              <a:lnSpc>
                <a:spcPct val="90000"/>
              </a:lnSpc>
              <a:buNone/>
            </a:pPr>
            <a:r>
              <a:rPr lang="en-US" sz="2000" b="1" dirty="0" smtClean="0">
                <a:solidFill>
                  <a:srgbClr val="FF0000"/>
                </a:solidFill>
                <a:cs typeface="Arial" charset="0"/>
              </a:rPr>
              <a:t>Cytokine of  </a:t>
            </a:r>
          </a:p>
          <a:p>
            <a:pPr algn="ctr">
              <a:lnSpc>
                <a:spcPct val="90000"/>
              </a:lnSpc>
              <a:buNone/>
            </a:pPr>
            <a:r>
              <a:rPr lang="en-US" sz="2000" b="1" dirty="0" smtClean="0">
                <a:solidFill>
                  <a:srgbClr val="FF0000"/>
                </a:solidFill>
                <a:cs typeface="Arial" charset="0"/>
              </a:rPr>
              <a:t>Acute inflammation: </a:t>
            </a:r>
          </a:p>
          <a:p>
            <a:pPr algn="ctr">
              <a:lnSpc>
                <a:spcPct val="90000"/>
              </a:lnSpc>
              <a:buNone/>
            </a:pPr>
            <a:r>
              <a:rPr lang="en-US" sz="2000" dirty="0" smtClean="0">
                <a:cs typeface="Arial" charset="0"/>
              </a:rPr>
              <a:t>Interleukin (IL-1) &amp; TNF</a:t>
            </a:r>
          </a:p>
          <a:p>
            <a:pPr algn="ctr"/>
            <a:endParaRPr lang="en-US" sz="2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0034" name="Group 2"/>
          <p:cNvGraphicFramePr>
            <a:graphicFrameLocks noGrp="1"/>
          </p:cNvGraphicFramePr>
          <p:nvPr/>
        </p:nvGraphicFramePr>
        <p:xfrm>
          <a:off x="2915816" y="185243"/>
          <a:ext cx="6072198" cy="6556125"/>
        </p:xfrm>
        <a:graphic>
          <a:graphicData uri="http://schemas.openxmlformats.org/drawingml/2006/table">
            <a:tbl>
              <a:tblPr/>
              <a:tblGrid>
                <a:gridCol w="2960196"/>
                <a:gridCol w="3112002"/>
              </a:tblGrid>
              <a:tr h="9173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err="1" smtClean="0">
                          <a:ln>
                            <a:noFill/>
                          </a:ln>
                          <a:solidFill>
                            <a:schemeClr val="tx1"/>
                          </a:solidFill>
                          <a:effectLst/>
                          <a:latin typeface="Arial" pitchFamily="34" charset="0"/>
                          <a:cs typeface="Arial" pitchFamily="34" charset="0"/>
                        </a:rPr>
                        <a:t>Vasodilation</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Prostaglandins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Histamine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Nitric oxide</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43358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rgbClr val="000000"/>
                          </a:solidFill>
                          <a:effectLst/>
                          <a:latin typeface="Arial" pitchFamily="34" charset="0"/>
                          <a:cs typeface="Arial" pitchFamily="34" charset="0"/>
                        </a:rPr>
                        <a:t>Increased vascular permeability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rgbClr val="000000"/>
                          </a:solidFill>
                          <a:effectLst/>
                          <a:latin typeface="Arial" pitchFamily="34" charset="0"/>
                          <a:cs typeface="Arial" pitchFamily="34" charset="0"/>
                        </a:rPr>
                        <a:t>Vasoactive</a:t>
                      </a:r>
                      <a:r>
                        <a:rPr kumimoji="0" lang="en-US" sz="1800" b="0" i="0" u="none" strike="noStrike" cap="none" normalizeH="0" baseline="0" dirty="0" smtClean="0">
                          <a:ln>
                            <a:noFill/>
                          </a:ln>
                          <a:solidFill>
                            <a:srgbClr val="000000"/>
                          </a:solidFill>
                          <a:effectLst/>
                          <a:latin typeface="Arial" pitchFamily="34" charset="0"/>
                          <a:cs typeface="Arial" pitchFamily="34" charset="0"/>
                        </a:rPr>
                        <a:t> amines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rgbClr val="000000"/>
                          </a:solidFill>
                          <a:effectLst/>
                          <a:latin typeface="Arial" pitchFamily="34" charset="0"/>
                          <a:cs typeface="Arial" pitchFamily="34" charset="0"/>
                        </a:rPr>
                        <a:t>Bradykinin</a:t>
                      </a:r>
                      <a:endParaRPr kumimoji="0" lang="en-US" sz="1800" b="0" i="0" u="none" strike="noStrike" cap="none" normalizeH="0" baseline="0" dirty="0" smtClean="0">
                        <a:ln>
                          <a:noFill/>
                        </a:ln>
                        <a:solidFill>
                          <a:srgbClr val="000000"/>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rgbClr val="000000"/>
                          </a:solidFill>
                          <a:effectLst/>
                          <a:latin typeface="Arial" pitchFamily="34" charset="0"/>
                          <a:cs typeface="Arial" pitchFamily="34" charset="0"/>
                        </a:rPr>
                        <a:t>Leukotrienes</a:t>
                      </a:r>
                      <a:r>
                        <a:rPr kumimoji="0" lang="en-US" sz="1800" b="0" i="0" u="none" strike="noStrike" cap="none" normalizeH="0" baseline="0" dirty="0" smtClean="0">
                          <a:ln>
                            <a:noFill/>
                          </a:ln>
                          <a:solidFill>
                            <a:srgbClr val="000000"/>
                          </a:solidFill>
                          <a:effectLst/>
                          <a:latin typeface="Arial" pitchFamily="34" charset="0"/>
                          <a:cs typeface="Arial" pitchFamily="34" charset="0"/>
                        </a:rPr>
                        <a:t> C4, D4, E4</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cs typeface="Arial" pitchFamily="34" charset="0"/>
                        </a:rPr>
                        <a:t>PAF</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cs typeface="Arial" pitchFamily="34" charset="0"/>
                        </a:rPr>
                        <a:t>Substance P</a:t>
                      </a:r>
                      <a:endParaRPr kumimoji="0" lang="en-US" sz="18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136532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rgbClr val="000000"/>
                          </a:solidFill>
                          <a:effectLst/>
                          <a:latin typeface="Arial" pitchFamily="34" charset="0"/>
                          <a:cs typeface="Arial" pitchFamily="34" charset="0"/>
                        </a:rPr>
                        <a:t>Chemotaxis, leukocyte recruitment and activation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cs typeface="Arial" pitchFamily="34" charset="0"/>
                        </a:rPr>
                        <a:t>C5a</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rgbClr val="000000"/>
                          </a:solidFill>
                          <a:effectLst/>
                          <a:latin typeface="Arial" pitchFamily="34" charset="0"/>
                          <a:cs typeface="Arial" pitchFamily="34" charset="0"/>
                        </a:rPr>
                        <a:t>Leukotriene</a:t>
                      </a:r>
                      <a:r>
                        <a:rPr kumimoji="0" lang="en-US" sz="1800" b="0" i="0" u="none" strike="noStrike" cap="none" normalizeH="0" baseline="0" dirty="0" smtClean="0">
                          <a:ln>
                            <a:noFill/>
                          </a:ln>
                          <a:solidFill>
                            <a:srgbClr val="000000"/>
                          </a:solidFill>
                          <a:effectLst/>
                          <a:latin typeface="Arial" pitchFamily="34" charset="0"/>
                          <a:cs typeface="Arial" pitchFamily="34" charset="0"/>
                        </a:rPr>
                        <a:t> B4</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rgbClr val="000000"/>
                          </a:solidFill>
                          <a:effectLst/>
                          <a:latin typeface="Arial" pitchFamily="34" charset="0"/>
                          <a:cs typeface="Arial" pitchFamily="34" charset="0"/>
                        </a:rPr>
                        <a:t>Chemokines</a:t>
                      </a:r>
                      <a:endParaRPr kumimoji="0" lang="en-US" sz="1800" b="0" i="0" u="none" strike="noStrike" cap="none" normalizeH="0" baseline="0" dirty="0" smtClean="0">
                        <a:ln>
                          <a:noFill/>
                        </a:ln>
                        <a:solidFill>
                          <a:srgbClr val="000000"/>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cs typeface="Arial" pitchFamily="34" charset="0"/>
                        </a:rPr>
                        <a:t>IL-1, TNF</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cs typeface="Arial" pitchFamily="34" charset="0"/>
                        </a:rPr>
                        <a:t>Bacterial products</a:t>
                      </a:r>
                      <a:endParaRPr kumimoji="0" lang="en-US" sz="28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r>
              <a:tr h="68266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pitchFamily="34" charset="0"/>
                          <a:cs typeface="Arial" pitchFamily="34" charset="0"/>
                        </a:rPr>
                        <a:t>Fever</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smtClean="0">
                        <a:ln>
                          <a:noFill/>
                        </a:ln>
                        <a:solidFill>
                          <a:srgbClr val="000000"/>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pitchFamily="34" charset="0"/>
                          <a:cs typeface="Arial" pitchFamily="34" charset="0"/>
                        </a:rPr>
                        <a:t>IL-1, TNF</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pitchFamily="34" charset="0"/>
                          <a:cs typeface="Arial" pitchFamily="34" charset="0"/>
                        </a:rPr>
                        <a:t>Prostaglandins</a:t>
                      </a:r>
                      <a:endParaRPr kumimoji="0" lang="en-US" sz="2800" b="0" i="0"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r>
              <a:tr h="68266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Arial" pitchFamily="34" charset="0"/>
                          <a:cs typeface="Arial" pitchFamily="34" charset="0"/>
                        </a:rPr>
                        <a:t>Pain</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smtClean="0">
                        <a:ln>
                          <a:noFill/>
                        </a:ln>
                        <a:solidFill>
                          <a:srgbClr val="000000"/>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CC"/>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pitchFamily="34" charset="0"/>
                          <a:cs typeface="Arial" pitchFamily="34" charset="0"/>
                        </a:rPr>
                        <a:t>Prostaglandins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pitchFamily="34" charset="0"/>
                          <a:cs typeface="Arial" pitchFamily="34" charset="0"/>
                        </a:rPr>
                        <a:t>Bradykinin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CC"/>
                    </a:solidFill>
                  </a:tcPr>
                </a:tc>
              </a:tr>
              <a:tr h="10649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000000"/>
                          </a:solidFill>
                          <a:effectLst/>
                          <a:latin typeface="Arial" pitchFamily="34" charset="0"/>
                          <a:cs typeface="Arial" pitchFamily="34" charset="0"/>
                        </a:rPr>
                        <a:t>Tissue damage</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smtClean="0">
                        <a:ln>
                          <a:noFill/>
                        </a:ln>
                        <a:solidFill>
                          <a:srgbClr val="000000"/>
                        </a:solidFill>
                        <a:effectLst/>
                        <a:latin typeface="Arial" pitchFamily="34" charset="0"/>
                        <a:cs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C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err="1" smtClean="0">
                          <a:ln>
                            <a:noFill/>
                          </a:ln>
                          <a:solidFill>
                            <a:srgbClr val="000000"/>
                          </a:solidFill>
                          <a:effectLst/>
                          <a:latin typeface="Arial" pitchFamily="34" charset="0"/>
                          <a:cs typeface="Arial" pitchFamily="34" charset="0"/>
                        </a:rPr>
                        <a:t>Neutrophil</a:t>
                      </a:r>
                      <a:r>
                        <a:rPr kumimoji="0" lang="en-US" sz="1800" b="0" i="0" u="none" strike="noStrike" cap="none" normalizeH="0" baseline="0" dirty="0" smtClean="0">
                          <a:ln>
                            <a:noFill/>
                          </a:ln>
                          <a:solidFill>
                            <a:srgbClr val="000000"/>
                          </a:solidFill>
                          <a:effectLst/>
                          <a:latin typeface="Arial" pitchFamily="34" charset="0"/>
                          <a:cs typeface="Arial" pitchFamily="34" charset="0"/>
                        </a:rPr>
                        <a:t> and macrophage </a:t>
                      </a:r>
                      <a:r>
                        <a:rPr kumimoji="0" lang="en-US" sz="1800" b="0" i="0" u="none" strike="noStrike" cap="none" normalizeH="0" baseline="0" dirty="0" err="1" smtClean="0">
                          <a:ln>
                            <a:noFill/>
                          </a:ln>
                          <a:solidFill>
                            <a:srgbClr val="000000"/>
                          </a:solidFill>
                          <a:effectLst/>
                          <a:latin typeface="Arial" pitchFamily="34" charset="0"/>
                          <a:cs typeface="Arial" pitchFamily="34" charset="0"/>
                        </a:rPr>
                        <a:t>lysosomal</a:t>
                      </a:r>
                      <a:r>
                        <a:rPr kumimoji="0" lang="en-US" sz="1800" b="0" i="0" u="none" strike="noStrike" cap="none" normalizeH="0" baseline="0" dirty="0" smtClean="0">
                          <a:ln>
                            <a:noFill/>
                          </a:ln>
                          <a:solidFill>
                            <a:srgbClr val="000000"/>
                          </a:solidFill>
                          <a:effectLst/>
                          <a:latin typeface="Arial" pitchFamily="34" charset="0"/>
                          <a:cs typeface="Arial" pitchFamily="34" charset="0"/>
                        </a:rPr>
                        <a:t> enzymes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cs typeface="Arial" pitchFamily="34" charset="0"/>
                        </a:rPr>
                        <a:t>Oxygen metabolites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pitchFamily="34" charset="0"/>
                          <a:cs typeface="Arial" pitchFamily="34" charset="0"/>
                        </a:rPr>
                        <a:t>Nitric oxide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CCFF"/>
                    </a:solidFill>
                  </a:tcPr>
                </a:tc>
              </a:tr>
            </a:tbl>
          </a:graphicData>
        </a:graphic>
      </p:graphicFrame>
      <p:sp>
        <p:nvSpPr>
          <p:cNvPr id="300057" name="Rectangle 25"/>
          <p:cNvSpPr>
            <a:spLocks noChangeArrowheads="1"/>
          </p:cNvSpPr>
          <p:nvPr/>
        </p:nvSpPr>
        <p:spPr bwMode="auto">
          <a:xfrm>
            <a:off x="0" y="838200"/>
            <a:ext cx="2895600" cy="1015663"/>
          </a:xfrm>
          <a:prstGeom prst="rect">
            <a:avLst/>
          </a:prstGeom>
          <a:noFill/>
          <a:ln w="9525">
            <a:noFill/>
            <a:miter lim="800000"/>
            <a:headEnd/>
            <a:tailEnd/>
          </a:ln>
          <a:effectLst/>
        </p:spPr>
        <p:txBody>
          <a:bodyPr>
            <a:spAutoFit/>
          </a:bodyPr>
          <a:lstStyle/>
          <a:p>
            <a:pPr algn="ctr"/>
            <a:r>
              <a:rPr lang="en-US" sz="2000" b="1" i="1" dirty="0">
                <a:solidFill>
                  <a:srgbClr val="FF0000"/>
                </a:solidFill>
                <a:latin typeface="Arial" pitchFamily="34" charset="0"/>
              </a:rPr>
              <a:t>Role of Mediators in Different Reactions of Inflammation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60B3D342-6AC2-412F-8620-4F0E0112FE47}" type="slidenum">
              <a:rPr lang="en-US" smtClean="0"/>
              <a:pPr>
                <a:defRPr/>
              </a:pPr>
              <a:t>13</a:t>
            </a:fld>
            <a:endParaRPr lang="en-US"/>
          </a:p>
        </p:txBody>
      </p:sp>
      <p:pic>
        <p:nvPicPr>
          <p:cNvPr id="4" name="Picture 277" descr="D:\SCContent\9781437717815\graphics\fullsize\S9781437717815-002-f010.jpg"/>
          <p:cNvPicPr>
            <a:picLocks noChangeAspect="1" noChangeArrowheads="1"/>
          </p:cNvPicPr>
          <p:nvPr/>
        </p:nvPicPr>
        <p:blipFill>
          <a:blip r:embed="rId2" cstate="print"/>
          <a:srcRect/>
          <a:stretch>
            <a:fillRect/>
          </a:stretch>
        </p:blipFill>
        <p:spPr bwMode="auto">
          <a:xfrm>
            <a:off x="251520" y="231105"/>
            <a:ext cx="8748464" cy="662689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2562" name="Picture 2" descr="d:\Inetpub\ombroot\content\0721601871\graphics\fullsize\S01871-002-f031.jpg"/>
          <p:cNvPicPr>
            <a:picLocks noChangeAspect="1" noChangeArrowheads="1"/>
          </p:cNvPicPr>
          <p:nvPr/>
        </p:nvPicPr>
        <p:blipFill>
          <a:blip r:embed="rId2" cstate="print"/>
          <a:srcRect b="6456"/>
          <a:stretch>
            <a:fillRect/>
          </a:stretch>
        </p:blipFill>
        <p:spPr bwMode="auto">
          <a:xfrm>
            <a:off x="827584" y="1628800"/>
            <a:ext cx="7086600" cy="3528392"/>
          </a:xfrm>
          <a:prstGeom prst="rect">
            <a:avLst/>
          </a:prstGeom>
          <a:noFill/>
          <a:ln w="9525">
            <a:solidFill>
              <a:schemeClr val="tx1"/>
            </a:solidFill>
            <a:miter lim="800000"/>
            <a:headEnd/>
            <a:tailEnd/>
          </a:ln>
        </p:spPr>
      </p:pic>
      <p:sp>
        <p:nvSpPr>
          <p:cNvPr id="322563" name="Rectangle 3"/>
          <p:cNvSpPr>
            <a:spLocks noChangeArrowheads="1"/>
          </p:cNvSpPr>
          <p:nvPr/>
        </p:nvSpPr>
        <p:spPr bwMode="auto">
          <a:xfrm>
            <a:off x="500034" y="5546725"/>
            <a:ext cx="8643966" cy="923330"/>
          </a:xfrm>
          <a:prstGeom prst="rect">
            <a:avLst/>
          </a:prstGeom>
          <a:noFill/>
          <a:ln w="9525">
            <a:noFill/>
            <a:miter lim="800000"/>
            <a:headEnd/>
            <a:tailEnd/>
          </a:ln>
          <a:effectLst/>
        </p:spPr>
        <p:txBody>
          <a:bodyPr wrap="square">
            <a:spAutoFit/>
          </a:bodyPr>
          <a:lstStyle/>
          <a:p>
            <a:pPr algn="l"/>
            <a:r>
              <a:rPr lang="en-US" b="1" i="1" dirty="0">
                <a:latin typeface="Arial" pitchFamily="34" charset="0"/>
              </a:rPr>
              <a:t>Activated lymphocytes and macrophages influence each other and also release inflammatory mediators that affect other cells.</a:t>
            </a:r>
          </a:p>
          <a:p>
            <a:endParaRPr lang="en-US" b="1" i="1" dirty="0">
              <a:latin typeface="Arial" pitchFamily="34" charset="0"/>
            </a:endParaRPr>
          </a:p>
        </p:txBody>
      </p:sp>
      <p:sp>
        <p:nvSpPr>
          <p:cNvPr id="322564" name="Rectangle 4"/>
          <p:cNvSpPr>
            <a:spLocks noChangeArrowheads="1"/>
          </p:cNvSpPr>
          <p:nvPr/>
        </p:nvSpPr>
        <p:spPr bwMode="auto">
          <a:xfrm>
            <a:off x="0" y="3719513"/>
            <a:ext cx="9144000" cy="0"/>
          </a:xfrm>
          <a:prstGeom prst="rect">
            <a:avLst/>
          </a:prstGeom>
          <a:noFill/>
          <a:ln w="9525">
            <a:noFill/>
            <a:miter lim="800000"/>
            <a:headEnd/>
            <a:tailEnd/>
          </a:ln>
          <a:effectLst/>
        </p:spPr>
        <p:txBody>
          <a:bodyPr>
            <a:spAutoFit/>
          </a:bodyPr>
          <a:lstStyle/>
          <a:p>
            <a:endParaRPr lang="en-US"/>
          </a:p>
        </p:txBody>
      </p:sp>
      <p:sp>
        <p:nvSpPr>
          <p:cNvPr id="322565" name="Text Box 5"/>
          <p:cNvSpPr txBox="1">
            <a:spLocks noChangeArrowheads="1"/>
          </p:cNvSpPr>
          <p:nvPr/>
        </p:nvSpPr>
        <p:spPr bwMode="auto">
          <a:xfrm>
            <a:off x="0" y="357166"/>
            <a:ext cx="9144000" cy="1255728"/>
          </a:xfrm>
          <a:prstGeom prst="rect">
            <a:avLst/>
          </a:prstGeom>
          <a:noFill/>
          <a:ln w="9525">
            <a:noFill/>
            <a:miter lim="800000"/>
            <a:headEnd/>
            <a:tailEnd/>
          </a:ln>
          <a:effectLst/>
        </p:spPr>
        <p:txBody>
          <a:bodyPr>
            <a:spAutoFit/>
          </a:bodyPr>
          <a:lstStyle/>
          <a:p>
            <a:pPr algn="ctr">
              <a:lnSpc>
                <a:spcPct val="90000"/>
              </a:lnSpc>
              <a:buNone/>
            </a:pPr>
            <a:r>
              <a:rPr lang="en-US" sz="3200" dirty="0" smtClean="0">
                <a:solidFill>
                  <a:srgbClr val="FFC000"/>
                </a:solidFill>
                <a:cs typeface="Arial" charset="0"/>
              </a:rPr>
              <a:t>Chronic Inflammation:</a:t>
            </a:r>
            <a:r>
              <a:rPr lang="ar-SA" sz="3200" dirty="0" smtClean="0">
                <a:solidFill>
                  <a:srgbClr val="FFC000"/>
                </a:solidFill>
                <a:cs typeface="Arial" charset="0"/>
              </a:rPr>
              <a:t> </a:t>
            </a:r>
            <a:r>
              <a:rPr lang="en-US" sz="3200" dirty="0" smtClean="0">
                <a:solidFill>
                  <a:srgbClr val="FFC000"/>
                </a:solidFill>
                <a:cs typeface="Arial" charset="0"/>
              </a:rPr>
              <a:t> Cytokines of</a:t>
            </a:r>
          </a:p>
          <a:p>
            <a:pPr algn="ctr">
              <a:lnSpc>
                <a:spcPct val="90000"/>
              </a:lnSpc>
              <a:buNone/>
            </a:pPr>
            <a:r>
              <a:rPr lang="en-US" sz="3200" dirty="0" smtClean="0">
                <a:cs typeface="Arial" charset="0"/>
              </a:rPr>
              <a:t>Interferon-</a:t>
            </a:r>
            <a:r>
              <a:rPr lang="el-GR" sz="3200" dirty="0" smtClean="0">
                <a:cs typeface="Arial" charset="0"/>
              </a:rPr>
              <a:t>γ</a:t>
            </a:r>
            <a:r>
              <a:rPr lang="en-US" sz="3200" dirty="0" smtClean="0">
                <a:cs typeface="Arial" charset="0"/>
              </a:rPr>
              <a:t> (INF- </a:t>
            </a:r>
            <a:r>
              <a:rPr lang="el-GR" sz="3200" dirty="0" smtClean="0">
                <a:cs typeface="Arial" charset="0"/>
              </a:rPr>
              <a:t>γ</a:t>
            </a:r>
            <a:r>
              <a:rPr lang="en-US" sz="3200" dirty="0" smtClean="0">
                <a:cs typeface="Arial" charset="0"/>
              </a:rPr>
              <a:t>) &amp; Interleukin ( IL-12)</a:t>
            </a:r>
            <a:endParaRPr lang="el-GR" sz="3200" dirty="0" smtClean="0">
              <a:cs typeface="Arial" charset="0"/>
            </a:endParaRPr>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Rot="1" noChangeArrowheads="1"/>
          </p:cNvSpPr>
          <p:nvPr>
            <p:ph type="title"/>
          </p:nvPr>
        </p:nvSpPr>
        <p:spPr/>
        <p:txBody>
          <a:bodyPr/>
          <a:lstStyle/>
          <a:p>
            <a:pPr fontAlgn="auto">
              <a:spcAft>
                <a:spcPts val="0"/>
              </a:spcAft>
              <a:defRPr/>
            </a:pPr>
            <a:r>
              <a:rPr lang="en-US" sz="3200"/>
              <a:t>Systemic effects of Inflammation</a:t>
            </a:r>
          </a:p>
        </p:txBody>
      </p:sp>
      <p:sp>
        <p:nvSpPr>
          <p:cNvPr id="93187" name="Rectangle 3"/>
          <p:cNvSpPr>
            <a:spLocks noGrp="1" noChangeArrowheads="1"/>
          </p:cNvSpPr>
          <p:nvPr>
            <p:ph sz="half" idx="1"/>
          </p:nvPr>
        </p:nvSpPr>
        <p:spPr/>
        <p:txBody>
          <a:bodyPr/>
          <a:lstStyle/>
          <a:p>
            <a:r>
              <a:rPr lang="en-US" sz="2400" smtClean="0">
                <a:solidFill>
                  <a:srgbClr val="EF1578"/>
                </a:solidFill>
                <a:latin typeface="Tahoma" pitchFamily="34" charset="0"/>
                <a:cs typeface="Tahoma" pitchFamily="34" charset="0"/>
              </a:rPr>
              <a:t>Acute phase reaction/response</a:t>
            </a:r>
          </a:p>
          <a:p>
            <a:pPr>
              <a:buFont typeface="Wingdings" pitchFamily="2" charset="2"/>
              <a:buNone/>
            </a:pPr>
            <a:r>
              <a:rPr lang="en-US" sz="2400" smtClean="0">
                <a:latin typeface="Tahoma" pitchFamily="34" charset="0"/>
                <a:cs typeface="Tahoma" pitchFamily="34" charset="0"/>
              </a:rPr>
              <a:t>	-	IL-1 and TNF</a:t>
            </a:r>
          </a:p>
          <a:p>
            <a:pPr>
              <a:buFont typeface="Wingdings" pitchFamily="2" charset="2"/>
              <a:buNone/>
            </a:pPr>
            <a:r>
              <a:rPr lang="en-US" sz="2400" smtClean="0">
                <a:latin typeface="Tahoma" pitchFamily="34" charset="0"/>
                <a:cs typeface="Tahoma" pitchFamily="34" charset="0"/>
              </a:rPr>
              <a:t>	-	Fever</a:t>
            </a:r>
          </a:p>
          <a:p>
            <a:pPr>
              <a:buFont typeface="Wingdings" pitchFamily="2" charset="2"/>
              <a:buNone/>
            </a:pPr>
            <a:r>
              <a:rPr lang="en-US" sz="2400" smtClean="0">
                <a:latin typeface="Tahoma" pitchFamily="34" charset="0"/>
                <a:cs typeface="Tahoma" pitchFamily="34" charset="0"/>
              </a:rPr>
              <a:t>	-	Malaise</a:t>
            </a:r>
          </a:p>
          <a:p>
            <a:pPr>
              <a:buFont typeface="Wingdings" pitchFamily="2" charset="2"/>
              <a:buNone/>
            </a:pPr>
            <a:r>
              <a:rPr lang="en-US" sz="2400" smtClean="0">
                <a:latin typeface="Tahoma" pitchFamily="34" charset="0"/>
                <a:cs typeface="Tahoma" pitchFamily="34" charset="0"/>
              </a:rPr>
              <a:t>	-	Anorexia</a:t>
            </a:r>
          </a:p>
          <a:p>
            <a:r>
              <a:rPr lang="en-US" sz="2400" smtClean="0">
                <a:solidFill>
                  <a:srgbClr val="EF1578"/>
                </a:solidFill>
                <a:latin typeface="Tahoma" pitchFamily="34" charset="0"/>
                <a:cs typeface="Tahoma" pitchFamily="34" charset="0"/>
              </a:rPr>
              <a:t>Bone marrow</a:t>
            </a:r>
          </a:p>
          <a:p>
            <a:pPr>
              <a:buFont typeface="Wingdings" pitchFamily="2" charset="2"/>
              <a:buNone/>
            </a:pPr>
            <a:r>
              <a:rPr lang="en-US" sz="2400" smtClean="0">
                <a:latin typeface="Tahoma" pitchFamily="34" charset="0"/>
                <a:cs typeface="Tahoma" pitchFamily="34" charset="0"/>
              </a:rPr>
              <a:t>	-	leukocytosis</a:t>
            </a:r>
          </a:p>
          <a:p>
            <a:pPr>
              <a:buFont typeface="Wingdings" pitchFamily="2" charset="2"/>
              <a:buNone/>
            </a:pPr>
            <a:r>
              <a:rPr lang="en-US" sz="2400" smtClean="0">
                <a:latin typeface="Tahoma" pitchFamily="34" charset="0"/>
                <a:cs typeface="Tahoma" pitchFamily="34" charset="0"/>
              </a:rPr>
              <a:t>	-	IL-1 + TNF</a:t>
            </a:r>
          </a:p>
          <a:p>
            <a:r>
              <a:rPr lang="en-US" sz="2400" smtClean="0">
                <a:solidFill>
                  <a:srgbClr val="EF1578"/>
                </a:solidFill>
                <a:latin typeface="Tahoma" pitchFamily="34" charset="0"/>
                <a:cs typeface="Tahoma" pitchFamily="34" charset="0"/>
              </a:rPr>
              <a:t>Lymphoid organs</a:t>
            </a:r>
          </a:p>
        </p:txBody>
      </p:sp>
      <p:sp>
        <p:nvSpPr>
          <p:cNvPr id="93188" name="Rectangle 4"/>
          <p:cNvSpPr>
            <a:spLocks noGrp="1" noChangeArrowheads="1"/>
          </p:cNvSpPr>
          <p:nvPr>
            <p:ph sz="half" idx="2"/>
          </p:nvPr>
        </p:nvSpPr>
        <p:spPr/>
        <p:txBody>
          <a:bodyPr/>
          <a:lstStyle/>
          <a:p>
            <a:pPr>
              <a:lnSpc>
                <a:spcPct val="80000"/>
              </a:lnSpc>
            </a:pPr>
            <a:r>
              <a:rPr lang="en-US" sz="2400" dirty="0" smtClean="0">
                <a:solidFill>
                  <a:srgbClr val="EF1578"/>
                </a:solidFill>
                <a:latin typeface="Tahoma" pitchFamily="34" charset="0"/>
                <a:cs typeface="Tahoma" pitchFamily="34" charset="0"/>
              </a:rPr>
              <a:t>Liver </a:t>
            </a:r>
          </a:p>
          <a:p>
            <a:pPr>
              <a:lnSpc>
                <a:spcPct val="80000"/>
              </a:lnSpc>
              <a:buFont typeface="Wingdings" pitchFamily="2" charset="2"/>
              <a:buNone/>
            </a:pPr>
            <a:r>
              <a:rPr lang="en-US" dirty="0" smtClean="0"/>
              <a:t> -IL-6, IL-1, TNF</a:t>
            </a:r>
          </a:p>
          <a:p>
            <a:pPr>
              <a:lnSpc>
                <a:spcPct val="80000"/>
              </a:lnSpc>
              <a:buFont typeface="Wingdings" pitchFamily="2" charset="2"/>
              <a:buNone/>
            </a:pPr>
            <a:r>
              <a:rPr lang="en-US" dirty="0" smtClean="0"/>
              <a:t> -Acute phase proteins</a:t>
            </a:r>
          </a:p>
          <a:p>
            <a:pPr lvl="1">
              <a:lnSpc>
                <a:spcPct val="80000"/>
              </a:lnSpc>
            </a:pPr>
            <a:r>
              <a:rPr lang="en-US" dirty="0" smtClean="0"/>
              <a:t>C-reactive protein</a:t>
            </a:r>
          </a:p>
          <a:p>
            <a:pPr lvl="1">
              <a:lnSpc>
                <a:spcPct val="80000"/>
              </a:lnSpc>
            </a:pPr>
            <a:r>
              <a:rPr lang="en-US" dirty="0" err="1" smtClean="0"/>
              <a:t>Lipopolysaccharide</a:t>
            </a:r>
            <a:r>
              <a:rPr lang="en-US" dirty="0" smtClean="0"/>
              <a:t> binding protein</a:t>
            </a:r>
          </a:p>
          <a:p>
            <a:pPr lvl="1">
              <a:lnSpc>
                <a:spcPct val="80000"/>
              </a:lnSpc>
            </a:pPr>
            <a:r>
              <a:rPr lang="en-US" dirty="0" smtClean="0"/>
              <a:t>Serum </a:t>
            </a:r>
            <a:r>
              <a:rPr lang="en-US" dirty="0" err="1" smtClean="0"/>
              <a:t>amyloid</a:t>
            </a:r>
            <a:r>
              <a:rPr lang="en-US" dirty="0" smtClean="0"/>
              <a:t> A</a:t>
            </a:r>
          </a:p>
          <a:p>
            <a:pPr lvl="1">
              <a:lnSpc>
                <a:spcPct val="80000"/>
              </a:lnSpc>
            </a:pPr>
            <a:r>
              <a:rPr lang="en-US" dirty="0" smtClean="0"/>
              <a:t>a-2 macroglobulin</a:t>
            </a:r>
          </a:p>
          <a:p>
            <a:pPr lvl="1">
              <a:lnSpc>
                <a:spcPct val="80000"/>
              </a:lnSpc>
            </a:pPr>
            <a:r>
              <a:rPr lang="en-US" dirty="0" err="1" smtClean="0"/>
              <a:t>Haptoglobin</a:t>
            </a:r>
            <a:endParaRPr lang="en-US" dirty="0" smtClean="0"/>
          </a:p>
          <a:p>
            <a:pPr lvl="1">
              <a:lnSpc>
                <a:spcPct val="80000"/>
              </a:lnSpc>
            </a:pPr>
            <a:r>
              <a:rPr lang="en-US" dirty="0" err="1" smtClean="0"/>
              <a:t>Ceruloplasmin</a:t>
            </a:r>
            <a:endParaRPr lang="en-US" dirty="0" smtClean="0"/>
          </a:p>
          <a:p>
            <a:pPr lvl="1">
              <a:lnSpc>
                <a:spcPct val="80000"/>
              </a:lnSpc>
            </a:pPr>
            <a:r>
              <a:rPr lang="en-US" dirty="0" smtClean="0"/>
              <a:t>fibrinogen</a:t>
            </a:r>
          </a:p>
          <a:p>
            <a:pPr>
              <a:lnSpc>
                <a:spcPct val="80000"/>
              </a:lnSpc>
              <a:buFont typeface="Wingdings" pitchFamily="2" charset="2"/>
              <a:buNone/>
            </a:pPr>
            <a:endParaRPr lang="en-US" sz="2400" dirty="0" smtClean="0">
              <a:latin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f003034"/>
          <p:cNvPicPr>
            <a:picLocks noChangeAspect="1" noChangeArrowheads="1"/>
          </p:cNvPicPr>
          <p:nvPr/>
        </p:nvPicPr>
        <p:blipFill>
          <a:blip r:embed="rId2" cstate="print">
            <a:lum bright="-24000" contrast="30000"/>
          </a:blip>
          <a:srcRect/>
          <a:stretch>
            <a:fillRect/>
          </a:stretch>
        </p:blipFill>
        <p:spPr bwMode="auto">
          <a:xfrm>
            <a:off x="4876800" y="609600"/>
            <a:ext cx="3810000" cy="5878513"/>
          </a:xfrm>
          <a:prstGeom prst="rect">
            <a:avLst/>
          </a:prstGeom>
          <a:noFill/>
          <a:ln w="9525">
            <a:noFill/>
            <a:miter lim="800000"/>
            <a:headEnd/>
            <a:tailEnd/>
          </a:ln>
        </p:spPr>
      </p:pic>
      <p:sp>
        <p:nvSpPr>
          <p:cNvPr id="373763" name="Text Box 3"/>
          <p:cNvSpPr txBox="1">
            <a:spLocks noChangeArrowheads="1"/>
          </p:cNvSpPr>
          <p:nvPr/>
        </p:nvSpPr>
        <p:spPr bwMode="auto">
          <a:xfrm>
            <a:off x="228600" y="609600"/>
            <a:ext cx="4486276" cy="3631763"/>
          </a:xfrm>
          <a:prstGeom prst="rect">
            <a:avLst/>
          </a:prstGeom>
          <a:noFill/>
          <a:ln w="9525">
            <a:noFill/>
            <a:miter lim="800000"/>
            <a:headEnd/>
            <a:tailEnd/>
          </a:ln>
        </p:spPr>
        <p:txBody>
          <a:bodyPr wrap="square">
            <a:spAutoFit/>
          </a:bodyPr>
          <a:lstStyle/>
          <a:p>
            <a:pPr algn="l" rtl="0">
              <a:spcBef>
                <a:spcPct val="20000"/>
              </a:spcBef>
              <a:buFontTx/>
              <a:buChar char="•"/>
            </a:pPr>
            <a:r>
              <a:rPr lang="en-US" sz="2000" dirty="0"/>
              <a:t>In the hypothalamus, the prostaglandins, especially PGE</a:t>
            </a:r>
            <a:r>
              <a:rPr lang="en-US" sz="2000" baseline="-30000" dirty="0"/>
              <a:t>2</a:t>
            </a:r>
            <a:r>
              <a:rPr lang="en-US" sz="2000" dirty="0"/>
              <a:t>, stimulate the production of neurotransmitters such as cyclic AMP, which function to reset the temperature set-point at a higher level. </a:t>
            </a:r>
          </a:p>
          <a:p>
            <a:pPr algn="l" rtl="0">
              <a:spcBef>
                <a:spcPct val="20000"/>
              </a:spcBef>
            </a:pPr>
            <a:endParaRPr lang="en-US" sz="2000" dirty="0"/>
          </a:p>
          <a:p>
            <a:pPr algn="l" rtl="0">
              <a:spcBef>
                <a:spcPct val="20000"/>
              </a:spcBef>
              <a:buFontTx/>
              <a:buChar char="•"/>
            </a:pPr>
            <a:r>
              <a:rPr lang="en-US" sz="2000" dirty="0"/>
              <a:t>NSAIDs, including aspirin , reduce fever by inhibiting </a:t>
            </a:r>
            <a:r>
              <a:rPr lang="en-US" sz="2000" dirty="0" err="1"/>
              <a:t>cyclooxygenase</a:t>
            </a:r>
            <a:r>
              <a:rPr lang="en-US" sz="2000" dirty="0"/>
              <a:t> and thus blocking prostaglandin synthesis. </a:t>
            </a:r>
          </a:p>
          <a:p>
            <a:pPr>
              <a:spcBef>
                <a:spcPct val="20000"/>
              </a:spcBef>
            </a:pPr>
            <a:endParaRPr lang="en-US" sz="2000" dirty="0"/>
          </a:p>
          <a:p>
            <a:endParaRPr lang="en-US" dirty="0">
              <a:latin typeface="Verdana" pitchFamily="34" charset="0"/>
            </a:endParaRPr>
          </a:p>
        </p:txBody>
      </p:sp>
      <p:sp>
        <p:nvSpPr>
          <p:cNvPr id="95236" name="Text Box 4"/>
          <p:cNvSpPr txBox="1">
            <a:spLocks noChangeArrowheads="1"/>
          </p:cNvSpPr>
          <p:nvPr/>
        </p:nvSpPr>
        <p:spPr bwMode="auto">
          <a:xfrm>
            <a:off x="3714744" y="0"/>
            <a:ext cx="1277938" cy="584200"/>
          </a:xfrm>
          <a:prstGeom prst="rect">
            <a:avLst/>
          </a:prstGeom>
          <a:noFill/>
          <a:ln w="9525">
            <a:noFill/>
            <a:miter lim="800000"/>
            <a:headEnd/>
            <a:tailEnd/>
          </a:ln>
        </p:spPr>
        <p:txBody>
          <a:bodyPr wrap="none">
            <a:spAutoFit/>
          </a:bodyPr>
          <a:lstStyle/>
          <a:p>
            <a:r>
              <a:rPr lang="en-US" sz="3200" b="1" dirty="0">
                <a:solidFill>
                  <a:srgbClr val="F24895"/>
                </a:solidFill>
              </a:rPr>
              <a:t>Fever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73763">
                                            <p:txEl>
                                              <p:pRg st="0" end="0"/>
                                            </p:txEl>
                                          </p:spTgt>
                                        </p:tgtEl>
                                        <p:attrNameLst>
                                          <p:attrName>style.visibility</p:attrName>
                                        </p:attrNameLst>
                                      </p:cBhvr>
                                      <p:to>
                                        <p:strVal val="visible"/>
                                      </p:to>
                                    </p:set>
                                    <p:anim calcmode="lin" valueType="num">
                                      <p:cBhvr>
                                        <p:cTn id="7" dur="1000" fill="hold"/>
                                        <p:tgtEl>
                                          <p:spTgt spid="37376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7376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7376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7376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373763">
                                            <p:txEl>
                                              <p:pRg st="2" end="2"/>
                                            </p:txEl>
                                          </p:spTgt>
                                        </p:tgtEl>
                                        <p:attrNameLst>
                                          <p:attrName>style.visibility</p:attrName>
                                        </p:attrNameLst>
                                      </p:cBhvr>
                                      <p:to>
                                        <p:strVal val="visible"/>
                                      </p:to>
                                    </p:set>
                                    <p:anim calcmode="lin" valueType="num">
                                      <p:cBhvr>
                                        <p:cTn id="15" dur="1000" fill="hold"/>
                                        <p:tgtEl>
                                          <p:spTgt spid="373763">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373763">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37376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7376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6528" name="Object 2"/>
          <p:cNvGraphicFramePr>
            <a:graphicFrameLocks noChangeAspect="1"/>
          </p:cNvGraphicFramePr>
          <p:nvPr>
            <p:ph type="dgm" idx="1"/>
          </p:nvPr>
        </p:nvGraphicFramePr>
        <p:xfrm>
          <a:off x="2332038" y="2205038"/>
          <a:ext cx="4427537" cy="4191000"/>
        </p:xfrm>
        <a:graphic>
          <a:graphicData uri="http://schemas.openxmlformats.org/presentationml/2006/ole">
            <p:oleObj spid="_x0000_s1026" name="Organization Chart" r:id="rId3" imgW="2571480" imgH="2469960" progId="OrgPlusWOPX.4">
              <p:embed followColorScheme="full"/>
            </p:oleObj>
          </a:graphicData>
        </a:graphic>
      </p:graphicFrame>
      <p:sp>
        <p:nvSpPr>
          <p:cNvPr id="1027" name="Text Box 3"/>
          <p:cNvSpPr txBox="1">
            <a:spLocks noChangeArrowheads="1"/>
          </p:cNvSpPr>
          <p:nvPr/>
        </p:nvSpPr>
        <p:spPr bwMode="auto">
          <a:xfrm>
            <a:off x="179512" y="692696"/>
            <a:ext cx="9144000" cy="1366528"/>
          </a:xfrm>
          <a:prstGeom prst="rect">
            <a:avLst/>
          </a:prstGeom>
          <a:noFill/>
          <a:ln w="9525">
            <a:noFill/>
            <a:miter lim="800000"/>
            <a:headEnd/>
            <a:tailEnd/>
          </a:ln>
        </p:spPr>
        <p:txBody>
          <a:bodyPr>
            <a:spAutoFit/>
          </a:bodyPr>
          <a:lstStyle/>
          <a:p>
            <a:pPr algn="l" rtl="0">
              <a:lnSpc>
                <a:spcPct val="90000"/>
              </a:lnSpc>
              <a:spcBef>
                <a:spcPct val="20000"/>
              </a:spcBef>
              <a:buFontTx/>
              <a:buChar char="•"/>
            </a:pPr>
            <a:r>
              <a:rPr lang="en-US" sz="2400" dirty="0"/>
              <a:t>The rise in fibrinogen causes erythrocytes to form stacks (</a:t>
            </a:r>
            <a:r>
              <a:rPr lang="en-US" sz="2400" dirty="0" err="1"/>
              <a:t>rouleaux</a:t>
            </a:r>
            <a:r>
              <a:rPr lang="en-US" sz="2400" dirty="0"/>
              <a:t>) that sediment more rapidly at unit gravity than do individual erythrocytes. </a:t>
            </a:r>
          </a:p>
          <a:p>
            <a:endParaRPr lang="en-US" dirty="0">
              <a:latin typeface="Verdana" pitchFamily="34" charset="0"/>
            </a:endParaRPr>
          </a:p>
        </p:txBody>
      </p:sp>
      <p:sp>
        <p:nvSpPr>
          <p:cNvPr id="1028" name="Text Box 4"/>
          <p:cNvSpPr txBox="1">
            <a:spLocks noChangeArrowheads="1"/>
          </p:cNvSpPr>
          <p:nvPr/>
        </p:nvSpPr>
        <p:spPr bwMode="auto">
          <a:xfrm>
            <a:off x="1676400" y="152400"/>
            <a:ext cx="6207125" cy="461963"/>
          </a:xfrm>
          <a:prstGeom prst="rect">
            <a:avLst/>
          </a:prstGeom>
          <a:noFill/>
          <a:ln w="9525">
            <a:noFill/>
            <a:miter lim="800000"/>
            <a:headEnd/>
            <a:tailEnd/>
          </a:ln>
        </p:spPr>
        <p:txBody>
          <a:bodyPr wrap="none">
            <a:spAutoFit/>
          </a:bodyPr>
          <a:lstStyle/>
          <a:p>
            <a:r>
              <a:rPr lang="en-US" sz="2400" b="1">
                <a:solidFill>
                  <a:srgbClr val="F24895"/>
                </a:solidFill>
              </a:rPr>
              <a:t>Increased erythrocyte sedimentation rate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406528"/>
                                        </p:tgtEl>
                                        <p:attrNameLst>
                                          <p:attrName>style.visibility</p:attrName>
                                        </p:attrNameLst>
                                      </p:cBhvr>
                                      <p:to>
                                        <p:strVal val="visible"/>
                                      </p:to>
                                    </p:set>
                                    <p:anim calcmode="lin" valueType="num">
                                      <p:cBhvr>
                                        <p:cTn id="7" dur="500" decel="50000" fill="hold">
                                          <p:stCondLst>
                                            <p:cond delay="0"/>
                                          </p:stCondLst>
                                        </p:cTn>
                                        <p:tgtEl>
                                          <p:spTgt spid="40652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0652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06528"/>
                                        </p:tgtEl>
                                        <p:attrNameLst>
                                          <p:attrName>ppt_w</p:attrName>
                                        </p:attrNameLst>
                                      </p:cBhvr>
                                      <p:tavLst>
                                        <p:tav tm="0">
                                          <p:val>
                                            <p:strVal val="#ppt_w*.05"/>
                                          </p:val>
                                        </p:tav>
                                        <p:tav tm="100000">
                                          <p:val>
                                            <p:strVal val="#ppt_w"/>
                                          </p:val>
                                        </p:tav>
                                      </p:tavLst>
                                    </p:anim>
                                    <p:anim calcmode="lin" valueType="num">
                                      <p:cBhvr>
                                        <p:cTn id="10" dur="1000" fill="hold"/>
                                        <p:tgtEl>
                                          <p:spTgt spid="40652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0652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0652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0652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065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0"/>
            <a:ext cx="8229600" cy="1143000"/>
          </a:xfrm>
        </p:spPr>
        <p:txBody>
          <a:bodyPr/>
          <a:lstStyle/>
          <a:p>
            <a:pPr fontAlgn="auto">
              <a:spcAft>
                <a:spcPts val="0"/>
              </a:spcAft>
              <a:defRPr/>
            </a:pPr>
            <a:r>
              <a:rPr lang="en-US" dirty="0" smtClean="0"/>
              <a:t>Objectives</a:t>
            </a:r>
            <a:endParaRPr lang="en-US" dirty="0"/>
          </a:p>
        </p:txBody>
      </p:sp>
      <p:sp>
        <p:nvSpPr>
          <p:cNvPr id="3" name="Content Placeholder 2"/>
          <p:cNvSpPr>
            <a:spLocks noGrp="1"/>
          </p:cNvSpPr>
          <p:nvPr>
            <p:ph idx="1"/>
          </p:nvPr>
        </p:nvSpPr>
        <p:spPr>
          <a:xfrm>
            <a:off x="214282" y="1071546"/>
            <a:ext cx="8643998" cy="5500726"/>
          </a:xfrm>
        </p:spPr>
        <p:txBody>
          <a:bodyPr>
            <a:normAutofit fontScale="47500" lnSpcReduction="20000"/>
          </a:bodyPr>
          <a:lstStyle/>
          <a:p>
            <a:pPr>
              <a:buNone/>
            </a:pPr>
            <a:r>
              <a:rPr lang="en-US" sz="4200" dirty="0" smtClean="0"/>
              <a:t>Upon completion of this lecture, the student should: </a:t>
            </a:r>
          </a:p>
          <a:p>
            <a:pPr marL="880110" lvl="0" indent="-742950">
              <a:buFont typeface="+mj-lt"/>
              <a:buAutoNum type="arabicPeriod"/>
            </a:pPr>
            <a:r>
              <a:rPr lang="en-US" sz="5100" dirty="0" smtClean="0">
                <a:latin typeface="Arial Rounded MT Bold" pitchFamily="34" charset="0"/>
              </a:rPr>
              <a:t>Describe the differences between the various cell types (</a:t>
            </a:r>
            <a:r>
              <a:rPr lang="en-US" sz="5100" dirty="0" err="1" smtClean="0">
                <a:latin typeface="Arial Rounded MT Bold" pitchFamily="34" charset="0"/>
              </a:rPr>
              <a:t>ie</a:t>
            </a:r>
            <a:r>
              <a:rPr lang="en-US" sz="5100" dirty="0" smtClean="0">
                <a:latin typeface="Arial Rounded MT Bold" pitchFamily="34" charset="0"/>
              </a:rPr>
              <a:t>, labile, stable, and permanent cells) in terms of their regeneration potential. List examples of each cell type.</a:t>
            </a:r>
          </a:p>
          <a:p>
            <a:pPr marL="880110" lvl="0" indent="-742950">
              <a:buFont typeface="+mj-lt"/>
              <a:buAutoNum type="arabicPeriod"/>
            </a:pPr>
            <a:r>
              <a:rPr lang="en-US" sz="5100" dirty="0" smtClean="0">
                <a:latin typeface="Arial Rounded MT Bold" pitchFamily="34" charset="0"/>
              </a:rPr>
              <a:t> Know the factors that are most important in determining whether regeneration will restore normal tissue architecture.</a:t>
            </a:r>
          </a:p>
          <a:p>
            <a:pPr marL="880110" lvl="0" indent="-742950">
              <a:buFont typeface="+mj-lt"/>
              <a:buAutoNum type="arabicPeriod"/>
            </a:pPr>
            <a:r>
              <a:rPr lang="en-US" sz="5100" dirty="0" smtClean="0">
                <a:latin typeface="Arial Rounded MT Bold" pitchFamily="34" charset="0"/>
              </a:rPr>
              <a:t>List the three main phases of </a:t>
            </a:r>
            <a:r>
              <a:rPr lang="en-US" sz="5100" dirty="0" err="1" smtClean="0">
                <a:latin typeface="Arial Rounded MT Bold" pitchFamily="34" charset="0"/>
              </a:rPr>
              <a:t>cutaneous</a:t>
            </a:r>
            <a:r>
              <a:rPr lang="en-US" sz="5100" dirty="0" smtClean="0">
                <a:latin typeface="Arial Rounded MT Bold" pitchFamily="34" charset="0"/>
              </a:rPr>
              <a:t> wound healing.</a:t>
            </a:r>
          </a:p>
          <a:p>
            <a:pPr marL="880110" lvl="0" indent="-742950">
              <a:buFont typeface="+mj-lt"/>
              <a:buAutoNum type="arabicPeriod"/>
            </a:pPr>
            <a:r>
              <a:rPr lang="en-US" sz="5100" dirty="0" smtClean="0">
                <a:latin typeface="Arial Rounded MT Bold" pitchFamily="34" charset="0"/>
              </a:rPr>
              <a:t>Compare and contrast the difference between healing by primary intention and healing by secondary intention.  </a:t>
            </a:r>
          </a:p>
          <a:p>
            <a:pPr marL="880110" lvl="0" indent="-742950">
              <a:buFont typeface="+mj-lt"/>
              <a:buAutoNum type="arabicPeriod"/>
            </a:pPr>
            <a:r>
              <a:rPr lang="en-US" sz="5100" dirty="0" smtClean="0">
                <a:latin typeface="Arial Rounded MT Bold" pitchFamily="34" charset="0"/>
              </a:rPr>
              <a:t>List factors which are associated with delayed wound healing.</a:t>
            </a:r>
          </a:p>
          <a:p>
            <a:pPr marL="880110" lvl="0" indent="-742950">
              <a:buFont typeface="+mj-lt"/>
              <a:buAutoNum type="arabicPeriod"/>
            </a:pPr>
            <a:r>
              <a:rPr lang="en-US" sz="5100" dirty="0" smtClean="0">
                <a:latin typeface="Arial Rounded MT Bold" pitchFamily="34" charset="0"/>
              </a:rPr>
              <a:t>List </a:t>
            </a:r>
            <a:r>
              <a:rPr lang="en-US" sz="5000" dirty="0" smtClean="0">
                <a:latin typeface="Arial Rounded MT Bold" pitchFamily="34" charset="0"/>
              </a:rPr>
              <a:t>complication of wound healing.</a:t>
            </a:r>
            <a:endParaRPr lang="en-US" sz="4500" dirty="0" smtClean="0">
              <a:latin typeface="Arial Rounded MT Bold" pitchFamily="34" charset="0"/>
            </a:endParaRPr>
          </a:p>
          <a:p>
            <a:pPr>
              <a:buNone/>
            </a:pPr>
            <a:endParaRPr lang="en-US" sz="3600" dirty="0" smtClean="0">
              <a:latin typeface="Arial Rounded MT Bold" pitchFamily="34" charset="0"/>
            </a:endParaRPr>
          </a:p>
        </p:txBody>
      </p:sp>
      <p:sp>
        <p:nvSpPr>
          <p:cNvPr id="4" name="Slide Number Placeholder 3"/>
          <p:cNvSpPr>
            <a:spLocks noGrp="1"/>
          </p:cNvSpPr>
          <p:nvPr>
            <p:ph type="sldNum" sz="quarter" idx="12"/>
          </p:nvPr>
        </p:nvSpPr>
        <p:spPr/>
        <p:txBody>
          <a:bodyPr/>
          <a:lstStyle/>
          <a:p>
            <a:pPr>
              <a:defRPr/>
            </a:pPr>
            <a:fld id="{33E60D0A-DA76-4546-82DF-19EB12399E00}" type="slidenum">
              <a:rPr lang="en-US" smtClean="0"/>
              <a:pPr>
                <a:defRPr/>
              </a:pPr>
              <a:t>18</a:t>
            </a:fld>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dirty="0" smtClean="0"/>
              <a:t>Goal of the repair process</a:t>
            </a:r>
          </a:p>
        </p:txBody>
      </p:sp>
      <p:sp>
        <p:nvSpPr>
          <p:cNvPr id="3" name="Content Placeholder 2"/>
          <p:cNvSpPr>
            <a:spLocks noGrp="1"/>
          </p:cNvSpPr>
          <p:nvPr>
            <p:ph idx="1"/>
          </p:nvPr>
        </p:nvSpPr>
        <p:spPr>
          <a:xfrm>
            <a:off x="457200" y="1600201"/>
            <a:ext cx="8229600" cy="1828800"/>
          </a:xfrm>
          <a:solidFill>
            <a:schemeClr val="bg1"/>
          </a:solidFill>
        </p:spPr>
        <p:txBody>
          <a:bodyPr>
            <a:normAutofit/>
          </a:bodyPr>
          <a:lstStyle/>
          <a:p>
            <a:pPr marL="274320" indent="-274320" fontAlgn="auto">
              <a:spcAft>
                <a:spcPts val="0"/>
              </a:spcAft>
              <a:buClr>
                <a:schemeClr val="accent3"/>
              </a:buClr>
              <a:buFont typeface="Wingdings 2"/>
              <a:buChar char=""/>
              <a:defRPr/>
            </a:pPr>
            <a:r>
              <a:rPr lang="en-US" dirty="0" smtClean="0"/>
              <a:t>To restore the tissue to its original state after inflammatory reaction </a:t>
            </a:r>
          </a:p>
          <a:p>
            <a:pPr marL="274320" indent="-274320" fontAlgn="auto">
              <a:spcAft>
                <a:spcPts val="0"/>
              </a:spcAft>
              <a:buClr>
                <a:schemeClr val="accent3"/>
              </a:buClr>
              <a:buFont typeface="Wingdings 2"/>
              <a:buChar char=""/>
              <a:defRPr/>
            </a:pPr>
            <a:endParaRPr lang="en-US" dirty="0"/>
          </a:p>
        </p:txBody>
      </p:sp>
      <p:sp>
        <p:nvSpPr>
          <p:cNvPr id="4" name="TextBox 3"/>
          <p:cNvSpPr txBox="1"/>
          <p:nvPr/>
        </p:nvSpPr>
        <p:spPr>
          <a:xfrm>
            <a:off x="216024" y="2708920"/>
            <a:ext cx="8604448" cy="1015663"/>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lgn="l" rtl="0"/>
            <a:r>
              <a:rPr lang="en-US" sz="2000" b="1" dirty="0" smtClean="0"/>
              <a:t>Some tissues can be completely reconstituted after injury, such as the repair of bone  after a fracture or the regeneration of the surface epithelium in a </a:t>
            </a:r>
            <a:r>
              <a:rPr lang="en-US" sz="2000" b="1" dirty="0" err="1" smtClean="0"/>
              <a:t>cutaneous</a:t>
            </a:r>
            <a:r>
              <a:rPr lang="en-US" sz="2000" b="1" dirty="0" smtClean="0"/>
              <a:t> wound. </a:t>
            </a:r>
            <a:endParaRPr lang="ar-SA" dirty="0"/>
          </a:p>
        </p:txBody>
      </p:sp>
      <p:sp>
        <p:nvSpPr>
          <p:cNvPr id="5" name="TextBox 4"/>
          <p:cNvSpPr txBox="1"/>
          <p:nvPr/>
        </p:nvSpPr>
        <p:spPr>
          <a:xfrm>
            <a:off x="467544" y="3933056"/>
            <a:ext cx="7992888" cy="707886"/>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lgn="l" rtl="0"/>
            <a:r>
              <a:rPr lang="en-US" sz="2000" b="1" dirty="0">
                <a:solidFill>
                  <a:schemeClr val="dk1"/>
                </a:solidFill>
              </a:rPr>
              <a:t>For tissues that are incapable of regeneration, </a:t>
            </a:r>
            <a:r>
              <a:rPr lang="en-US" sz="2000" b="1" dirty="0" smtClean="0">
                <a:solidFill>
                  <a:schemeClr val="dk1"/>
                </a:solidFill>
              </a:rPr>
              <a:t> repair </a:t>
            </a:r>
            <a:r>
              <a:rPr lang="en-US" sz="2000" b="1" dirty="0">
                <a:solidFill>
                  <a:schemeClr val="dk1"/>
                </a:solidFill>
              </a:rPr>
              <a:t>is accomplished by </a:t>
            </a:r>
            <a:endParaRPr lang="en-US" sz="2000" b="1" dirty="0" smtClean="0">
              <a:solidFill>
                <a:schemeClr val="dk1"/>
              </a:solidFill>
            </a:endParaRPr>
          </a:p>
          <a:p>
            <a:pPr algn="l" rtl="0"/>
            <a:r>
              <a:rPr lang="en-US" sz="2000" b="1" dirty="0" smtClean="0">
                <a:solidFill>
                  <a:schemeClr val="dk1"/>
                </a:solidFill>
              </a:rPr>
              <a:t>connective </a:t>
            </a:r>
            <a:r>
              <a:rPr lang="en-US" sz="2000" b="1" dirty="0">
                <a:solidFill>
                  <a:schemeClr val="dk1"/>
                </a:solidFill>
              </a:rPr>
              <a:t>tissue deposition, producing a scar. </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Clinical Features</a:t>
            </a:r>
            <a:endParaRPr lang="ar-SA" dirty="0"/>
          </a:p>
        </p:txBody>
      </p:sp>
      <p:pic>
        <p:nvPicPr>
          <p:cNvPr id="4098" name="Picture 2"/>
          <p:cNvPicPr>
            <a:picLocks noGrp="1" noChangeAspect="1" noChangeArrowheads="1"/>
          </p:cNvPicPr>
          <p:nvPr>
            <p:ph sz="half" idx="1"/>
          </p:nvPr>
        </p:nvPicPr>
        <p:blipFill>
          <a:blip r:embed="rId2" cstate="print"/>
          <a:stretch>
            <a:fillRect/>
          </a:stretch>
        </p:blipFill>
        <p:spPr bwMode="auto">
          <a:xfrm>
            <a:off x="539552" y="1916832"/>
            <a:ext cx="4167824" cy="38164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Rectangle 6"/>
          <p:cNvSpPr/>
          <p:nvPr/>
        </p:nvSpPr>
        <p:spPr>
          <a:xfrm>
            <a:off x="1547664" y="1196752"/>
            <a:ext cx="6264696" cy="40011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l"/>
            <a:r>
              <a:rPr kumimoji="0" lang="en-US" sz="20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The 5 ancient  cardinal signs of inflammation are</a:t>
            </a:r>
            <a:endParaRPr lang="ar-SA" sz="2000" dirty="0"/>
          </a:p>
        </p:txBody>
      </p:sp>
      <p:sp>
        <p:nvSpPr>
          <p:cNvPr id="9" name="TextBox 8"/>
          <p:cNvSpPr txBox="1"/>
          <p:nvPr/>
        </p:nvSpPr>
        <p:spPr>
          <a:xfrm>
            <a:off x="4924190" y="2132856"/>
            <a:ext cx="2456122" cy="461665"/>
          </a:xfrm>
          <a:prstGeom prst="rect">
            <a:avLst/>
          </a:prstGeom>
        </p:spPr>
        <p:style>
          <a:lnRef idx="1">
            <a:schemeClr val="accent2"/>
          </a:lnRef>
          <a:fillRef idx="2">
            <a:schemeClr val="accent2"/>
          </a:fillRef>
          <a:effectRef idx="1">
            <a:schemeClr val="accent2"/>
          </a:effectRef>
          <a:fontRef idx="minor">
            <a:schemeClr val="dk1"/>
          </a:fontRef>
        </p:style>
        <p:txBody>
          <a:bodyPr wrap="none" rtlCol="1">
            <a:spAutoFit/>
          </a:bodyPr>
          <a:lstStyle/>
          <a:p>
            <a:r>
              <a:rPr kumimoji="0" lang="en-US" sz="2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Tumor:-swelling</a:t>
            </a:r>
            <a:endParaRPr lang="ar-SA" sz="2400" dirty="0"/>
          </a:p>
        </p:txBody>
      </p:sp>
      <p:sp>
        <p:nvSpPr>
          <p:cNvPr id="10" name="TextBox 9"/>
          <p:cNvSpPr txBox="1"/>
          <p:nvPr/>
        </p:nvSpPr>
        <p:spPr>
          <a:xfrm>
            <a:off x="4901455" y="2780928"/>
            <a:ext cx="2481770" cy="461665"/>
          </a:xfrm>
          <a:prstGeom prst="rect">
            <a:avLst/>
          </a:prstGeom>
        </p:spPr>
        <p:style>
          <a:lnRef idx="1">
            <a:schemeClr val="accent2"/>
          </a:lnRef>
          <a:fillRef idx="2">
            <a:schemeClr val="accent2"/>
          </a:fillRef>
          <a:effectRef idx="1">
            <a:schemeClr val="accent2"/>
          </a:effectRef>
          <a:fontRef idx="minor">
            <a:schemeClr val="dk1"/>
          </a:fontRef>
        </p:style>
        <p:txBody>
          <a:bodyPr wrap="none" rtlCol="1">
            <a:spAutoFit/>
          </a:bodyPr>
          <a:lstStyle/>
          <a:p>
            <a:r>
              <a:rPr kumimoji="0" lang="en-US" sz="2400" b="0" i="0" u="none" strike="noStrike" cap="none" normalizeH="0" baseline="0" dirty="0" err="1" smtClean="0">
                <a:ln>
                  <a:noFill/>
                </a:ln>
                <a:solidFill>
                  <a:schemeClr val="tx1"/>
                </a:solidFill>
                <a:effectLst/>
                <a:latin typeface="Book Antiqua" pitchFamily="18" charset="0"/>
                <a:ea typeface="Times New Roman" pitchFamily="18" charset="0"/>
                <a:cs typeface="Arial" pitchFamily="34" charset="0"/>
              </a:rPr>
              <a:t>Rubor</a:t>
            </a:r>
            <a:r>
              <a:rPr kumimoji="0" lang="en-US" sz="2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 :</a:t>
            </a:r>
            <a:r>
              <a:rPr kumimoji="0" lang="en-US" sz="2400" b="0" i="0" u="none" strike="noStrike" cap="none" normalizeH="0" baseline="0" dirty="0" smtClean="0">
                <a:ln>
                  <a:noFill/>
                </a:ln>
                <a:solidFill>
                  <a:schemeClr val="tx1"/>
                </a:solidFill>
                <a:effectLst/>
                <a:latin typeface="Arial"/>
                <a:ea typeface="Times New Roman" pitchFamily="18" charset="0"/>
                <a:cs typeface="Arial" pitchFamily="34" charset="0"/>
              </a:rPr>
              <a:t>–</a:t>
            </a:r>
            <a:r>
              <a:rPr kumimoji="0" lang="en-US" sz="2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 redness</a:t>
            </a:r>
            <a:endParaRPr lang="ar-SA" sz="2400" dirty="0"/>
          </a:p>
        </p:txBody>
      </p:sp>
      <p:sp>
        <p:nvSpPr>
          <p:cNvPr id="11" name="TextBox 10"/>
          <p:cNvSpPr txBox="1"/>
          <p:nvPr/>
        </p:nvSpPr>
        <p:spPr>
          <a:xfrm>
            <a:off x="4927103" y="3429000"/>
            <a:ext cx="2424062" cy="461665"/>
          </a:xfrm>
          <a:prstGeom prst="rect">
            <a:avLst/>
          </a:prstGeom>
        </p:spPr>
        <p:style>
          <a:lnRef idx="1">
            <a:schemeClr val="accent2"/>
          </a:lnRef>
          <a:fillRef idx="2">
            <a:schemeClr val="accent2"/>
          </a:fillRef>
          <a:effectRef idx="1">
            <a:schemeClr val="accent2"/>
          </a:effectRef>
          <a:fontRef idx="minor">
            <a:schemeClr val="dk1"/>
          </a:fontRef>
        </p:style>
        <p:txBody>
          <a:bodyPr wrap="none" rtlCol="1">
            <a:spAutoFit/>
          </a:bodyPr>
          <a:lstStyle/>
          <a:p>
            <a:r>
              <a:rPr kumimoji="0" lang="en-US" sz="2400" b="0" i="0" u="none" strike="noStrike" cap="none" normalizeH="0" baseline="0" dirty="0" err="1" smtClean="0">
                <a:ln>
                  <a:noFill/>
                </a:ln>
                <a:solidFill>
                  <a:schemeClr val="tx1"/>
                </a:solidFill>
                <a:effectLst/>
                <a:latin typeface="Book Antiqua" pitchFamily="18" charset="0"/>
                <a:ea typeface="Times New Roman" pitchFamily="18" charset="0"/>
                <a:cs typeface="Arial" pitchFamily="34" charset="0"/>
              </a:rPr>
              <a:t>Calor</a:t>
            </a:r>
            <a:r>
              <a:rPr kumimoji="0" lang="en-US" sz="2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 </a:t>
            </a:r>
            <a:r>
              <a:rPr kumimoji="0" lang="en-US" sz="2400" b="0" i="0" u="none" strike="noStrike" cap="none" normalizeH="0" baseline="0" dirty="0" smtClean="0">
                <a:ln>
                  <a:noFill/>
                </a:ln>
                <a:solidFill>
                  <a:schemeClr val="tx1"/>
                </a:solidFill>
                <a:effectLst/>
                <a:latin typeface="Arial"/>
                <a:ea typeface="Times New Roman" pitchFamily="18" charset="0"/>
                <a:cs typeface="Arial" pitchFamily="34" charset="0"/>
              </a:rPr>
              <a:t>–</a:t>
            </a:r>
            <a:r>
              <a:rPr kumimoji="0" lang="en-US" sz="2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 warmth</a:t>
            </a:r>
            <a:endParaRPr lang="ar-SA" sz="2400" dirty="0"/>
          </a:p>
        </p:txBody>
      </p:sp>
      <p:sp>
        <p:nvSpPr>
          <p:cNvPr id="12" name="TextBox 11"/>
          <p:cNvSpPr txBox="1"/>
          <p:nvPr/>
        </p:nvSpPr>
        <p:spPr>
          <a:xfrm>
            <a:off x="4932040" y="4797152"/>
            <a:ext cx="2880320" cy="830997"/>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lvl="0" indent="457200" algn="l" eaLnBrk="0" fontAlgn="base" hangingPunct="0">
              <a:spcBef>
                <a:spcPct val="0"/>
              </a:spcBef>
              <a:spcAft>
                <a:spcPct val="0"/>
              </a:spcAft>
            </a:pPr>
            <a:r>
              <a:rPr kumimoji="0" lang="en-US" sz="2400" b="0" i="0" u="none" strike="noStrike" cap="none" normalizeH="0" baseline="0" dirty="0" err="1" smtClean="0">
                <a:ln>
                  <a:noFill/>
                </a:ln>
                <a:solidFill>
                  <a:schemeClr val="tx1"/>
                </a:solidFill>
                <a:effectLst/>
                <a:latin typeface="Book Antiqua" pitchFamily="18" charset="0"/>
                <a:ea typeface="Times New Roman" pitchFamily="18" charset="0"/>
                <a:cs typeface="Arial" pitchFamily="34" charset="0"/>
              </a:rPr>
              <a:t>Functio</a:t>
            </a:r>
            <a:r>
              <a:rPr kumimoji="0" lang="en-US" sz="2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 </a:t>
            </a:r>
            <a:r>
              <a:rPr kumimoji="0" lang="en-US" sz="2400" b="0" i="0" u="none" strike="noStrike" cap="none" normalizeH="0" baseline="0" dirty="0" err="1" smtClean="0">
                <a:ln>
                  <a:noFill/>
                </a:ln>
                <a:solidFill>
                  <a:schemeClr val="tx1"/>
                </a:solidFill>
                <a:effectLst/>
                <a:latin typeface="Book Antiqua" pitchFamily="18" charset="0"/>
                <a:ea typeface="Times New Roman" pitchFamily="18" charset="0"/>
                <a:cs typeface="Arial" pitchFamily="34" charset="0"/>
              </a:rPr>
              <a:t>Laesa</a:t>
            </a:r>
            <a:r>
              <a:rPr kumimoji="0" lang="en-US" sz="2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 :</a:t>
            </a:r>
            <a:r>
              <a:rPr kumimoji="0" lang="en-US" sz="2400" b="0" i="0" u="none" strike="noStrike" cap="none" normalizeH="0" baseline="0" dirty="0" smtClean="0">
                <a:ln>
                  <a:noFill/>
                </a:ln>
                <a:solidFill>
                  <a:schemeClr val="tx1"/>
                </a:solidFill>
                <a:effectLst/>
                <a:latin typeface="Arial"/>
                <a:ea typeface="Times New Roman" pitchFamily="18" charset="0"/>
                <a:cs typeface="Arial" pitchFamily="34" charset="0"/>
              </a:rPr>
              <a:t>–l</a:t>
            </a:r>
            <a:r>
              <a:rPr kumimoji="0" lang="en-US" sz="2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oss of function</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TextBox 13"/>
          <p:cNvSpPr txBox="1"/>
          <p:nvPr/>
        </p:nvSpPr>
        <p:spPr>
          <a:xfrm>
            <a:off x="4932040" y="4149080"/>
            <a:ext cx="2307169" cy="461665"/>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lgn="l"/>
            <a:r>
              <a:rPr kumimoji="0" lang="en-US" sz="2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Dolor :</a:t>
            </a:r>
            <a:r>
              <a:rPr kumimoji="0" lang="en-US" sz="2400" b="0" i="0" u="none" strike="noStrike" cap="none" normalizeH="0" baseline="0" dirty="0" smtClean="0">
                <a:ln>
                  <a:noFill/>
                </a:ln>
                <a:solidFill>
                  <a:schemeClr val="tx1"/>
                </a:solidFill>
                <a:effectLst/>
                <a:latin typeface="Arial"/>
                <a:ea typeface="Times New Roman" pitchFamily="18" charset="0"/>
                <a:cs typeface="Arial" pitchFamily="34" charset="0"/>
              </a:rPr>
              <a:t>–</a:t>
            </a:r>
            <a:r>
              <a:rPr kumimoji="0" lang="en-US" sz="2400" b="0" i="0" u="none" strike="noStrike" cap="none" normalizeH="0" baseline="0" dirty="0" smtClean="0">
                <a:ln>
                  <a:noFill/>
                </a:ln>
                <a:solidFill>
                  <a:schemeClr val="tx1"/>
                </a:solidFill>
                <a:effectLst/>
                <a:latin typeface="Book Antiqua" pitchFamily="18" charset="0"/>
                <a:ea typeface="Times New Roman" pitchFamily="18" charset="0"/>
                <a:cs typeface="Arial" pitchFamily="34" charset="0"/>
              </a:rPr>
              <a:t> pain</a:t>
            </a:r>
            <a:endParaRPr lang="ar-SA" sz="2400" dirty="0"/>
          </a:p>
        </p:txBody>
      </p:sp>
      <p:sp>
        <p:nvSpPr>
          <p:cNvPr id="13" name="TextBox 12"/>
          <p:cNvSpPr txBox="1"/>
          <p:nvPr/>
        </p:nvSpPr>
        <p:spPr>
          <a:xfrm>
            <a:off x="971600" y="6165304"/>
            <a:ext cx="184731" cy="369332"/>
          </a:xfrm>
          <a:prstGeom prst="rect">
            <a:avLst/>
          </a:prstGeom>
          <a:noFill/>
        </p:spPr>
        <p:txBody>
          <a:bodyPr wrap="none" rtlCol="1">
            <a:spAutoFit/>
          </a:bodyPr>
          <a:lstStyle/>
          <a:p>
            <a:endParaRPr lang="ar-SA" dirty="0"/>
          </a:p>
        </p:txBody>
      </p:sp>
      <p:sp>
        <p:nvSpPr>
          <p:cNvPr id="15" name="Rectangle 14"/>
          <p:cNvSpPr/>
          <p:nvPr/>
        </p:nvSpPr>
        <p:spPr>
          <a:xfrm>
            <a:off x="2051720" y="5961474"/>
            <a:ext cx="5328592" cy="70788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l"/>
            <a:r>
              <a:rPr lang="en-US" sz="2000" b="1" dirty="0" smtClean="0"/>
              <a:t>The suffix “its” is added to the base word to state the condition as in appendix/appendicitis</a:t>
            </a:r>
            <a:endParaRPr lang="ar-SA" sz="20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SCContent\9781437717815\graphics\fullsize\S9781437717815-002-f024.jpg"/>
          <p:cNvPicPr>
            <a:picLocks noChangeAspect="1" noChangeArrowheads="1"/>
          </p:cNvPicPr>
          <p:nvPr/>
        </p:nvPicPr>
        <p:blipFill>
          <a:blip r:embed="rId2" cstate="print"/>
          <a:srcRect/>
          <a:stretch>
            <a:fillRect/>
          </a:stretch>
        </p:blipFill>
        <p:spPr bwMode="auto">
          <a:xfrm>
            <a:off x="1620074" y="202045"/>
            <a:ext cx="5400198" cy="665595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Inetpub\ombroot\content\0721601871\graphics\fullsize\S01871-003-f025.jpg"/>
          <p:cNvPicPr>
            <a:picLocks noChangeAspect="1" noChangeArrowheads="1"/>
          </p:cNvPicPr>
          <p:nvPr/>
        </p:nvPicPr>
        <p:blipFill>
          <a:blip r:embed="rId2" cstate="print"/>
          <a:srcRect b="3841"/>
          <a:stretch>
            <a:fillRect/>
          </a:stretch>
        </p:blipFill>
        <p:spPr bwMode="auto">
          <a:xfrm>
            <a:off x="71407" y="0"/>
            <a:ext cx="9072593" cy="6804446"/>
          </a:xfrm>
          <a:prstGeom prst="rect">
            <a:avLst/>
          </a:prstGeom>
          <a:noFill/>
          <a:ln w="9525">
            <a:solidFill>
              <a:schemeClr val="tx1"/>
            </a:solidFill>
            <a:miter lim="800000"/>
            <a:headEnd/>
            <a:tailEnd/>
          </a:ln>
        </p:spPr>
      </p:pic>
      <p:sp>
        <p:nvSpPr>
          <p:cNvPr id="3" name="TextBox 2"/>
          <p:cNvSpPr txBox="1"/>
          <p:nvPr/>
        </p:nvSpPr>
        <p:spPr>
          <a:xfrm>
            <a:off x="6084168" y="1916832"/>
            <a:ext cx="3059832" cy="2308324"/>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pPr algn="l" rtl="0"/>
            <a:r>
              <a:rPr lang="en-US" dirty="0" smtClean="0"/>
              <a:t>If damage persists, inflammation becomes chronic, and tissue damage and repair may occur concurrently. Connective tissue deposition in these conditions is usually referred to as </a:t>
            </a:r>
            <a:r>
              <a:rPr lang="en-US" i="1" dirty="0" smtClean="0"/>
              <a:t>fibrosis.</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Hala Kassouf\My Documents\My Pictures\untitled.bmp"/>
          <p:cNvPicPr>
            <a:picLocks noChangeAspect="1" noChangeArrowheads="1"/>
          </p:cNvPicPr>
          <p:nvPr/>
        </p:nvPicPr>
        <p:blipFill>
          <a:blip r:embed="rId2" cstate="print"/>
          <a:srcRect/>
          <a:stretch>
            <a:fillRect/>
          </a:stretch>
        </p:blipFill>
        <p:spPr bwMode="auto">
          <a:xfrm>
            <a:off x="304800" y="152400"/>
            <a:ext cx="8382000" cy="6286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noFill/>
        </p:spPr>
        <p:txBody>
          <a:bodyPr lIns="90488" tIns="44450" rIns="90488" bIns="44450">
            <a:normAutofit fontScale="90000"/>
          </a:bodyPr>
          <a:lstStyle/>
          <a:p>
            <a:r>
              <a:rPr lang="en-US" sz="4400" dirty="0" smtClean="0">
                <a:latin typeface="Arial" charset="0"/>
                <a:cs typeface="Arial" charset="0"/>
              </a:rPr>
              <a:t>Repair by tissue regeneration or healing depend on cell type. </a:t>
            </a:r>
          </a:p>
        </p:txBody>
      </p:sp>
      <p:sp>
        <p:nvSpPr>
          <p:cNvPr id="8195" name="Rectangle 3"/>
          <p:cNvSpPr>
            <a:spLocks noGrp="1" noChangeArrowheads="1"/>
          </p:cNvSpPr>
          <p:nvPr>
            <p:ph type="body" idx="1"/>
          </p:nvPr>
        </p:nvSpPr>
        <p:spPr>
          <a:xfrm>
            <a:off x="685800" y="1981200"/>
            <a:ext cx="7772400" cy="4419600"/>
          </a:xfrm>
          <a:noFill/>
        </p:spPr>
        <p:txBody>
          <a:bodyPr lIns="90488" tIns="44450" rIns="90488" bIns="44450"/>
          <a:lstStyle/>
          <a:p>
            <a:pPr eaLnBrk="1" hangingPunct="1"/>
            <a:r>
              <a:rPr lang="en-US" sz="2400" dirty="0" smtClean="0">
                <a:solidFill>
                  <a:srgbClr val="FF0000"/>
                </a:solidFill>
                <a:latin typeface="Arial" charset="0"/>
                <a:cs typeface="Arial" charset="0"/>
              </a:rPr>
              <a:t>Labile cells: </a:t>
            </a:r>
            <a:r>
              <a:rPr lang="en-US" sz="2400" dirty="0" smtClean="0">
                <a:latin typeface="Arial" charset="0"/>
                <a:cs typeface="Arial" charset="0"/>
              </a:rPr>
              <a:t>continue to proliferate throughout life : </a:t>
            </a:r>
            <a:r>
              <a:rPr lang="en-US" sz="2400" dirty="0" err="1" smtClean="0">
                <a:latin typeface="Arial" charset="0"/>
                <a:cs typeface="Arial" charset="0"/>
              </a:rPr>
              <a:t>squamous</a:t>
            </a:r>
            <a:r>
              <a:rPr lang="en-US" sz="2400" dirty="0" smtClean="0">
                <a:latin typeface="Arial" charset="0"/>
                <a:cs typeface="Arial" charset="0"/>
              </a:rPr>
              <a:t>, columnar, transitional epithelia; </a:t>
            </a:r>
            <a:r>
              <a:rPr lang="en-US" sz="2400" dirty="0" err="1" smtClean="0">
                <a:latin typeface="Arial" charset="0"/>
                <a:cs typeface="Arial" charset="0"/>
              </a:rPr>
              <a:t>hematopoitic</a:t>
            </a:r>
            <a:r>
              <a:rPr lang="en-US" sz="2400" dirty="0" smtClean="0">
                <a:latin typeface="Arial" charset="0"/>
                <a:cs typeface="Arial" charset="0"/>
              </a:rPr>
              <a:t> and  lymphoid tissues</a:t>
            </a:r>
          </a:p>
          <a:p>
            <a:pPr eaLnBrk="1" hangingPunct="1"/>
            <a:endParaRPr lang="en-US" sz="2400" dirty="0" smtClean="0">
              <a:latin typeface="Arial" charset="0"/>
              <a:cs typeface="Arial" charset="0"/>
            </a:endParaRPr>
          </a:p>
          <a:p>
            <a:pPr eaLnBrk="1" hangingPunct="1"/>
            <a:r>
              <a:rPr lang="en-US" sz="2400" dirty="0" smtClean="0">
                <a:solidFill>
                  <a:srgbClr val="FF0000"/>
                </a:solidFill>
                <a:latin typeface="Arial" charset="0"/>
                <a:cs typeface="Arial" charset="0"/>
              </a:rPr>
              <a:t>Stable cells: </a:t>
            </a:r>
            <a:r>
              <a:rPr lang="en-US" sz="2400" dirty="0" smtClean="0">
                <a:latin typeface="Arial" charset="0"/>
                <a:cs typeface="Arial" charset="0"/>
              </a:rPr>
              <a:t>retain the capacity of proliferation but they don</a:t>
            </a:r>
            <a:r>
              <a:rPr lang="en-US" sz="2400" dirty="0" smtClean="0">
                <a:cs typeface="Arial" charset="0"/>
              </a:rPr>
              <a:t>’</a:t>
            </a:r>
            <a:r>
              <a:rPr lang="en-US" sz="2400" dirty="0" smtClean="0">
                <a:latin typeface="Arial" charset="0"/>
                <a:cs typeface="Arial" charset="0"/>
              </a:rPr>
              <a:t>t replicate normally: </a:t>
            </a:r>
            <a:r>
              <a:rPr lang="en-US" sz="2400" dirty="0" err="1" smtClean="0">
                <a:latin typeface="Arial" charset="0"/>
                <a:cs typeface="Arial" charset="0"/>
              </a:rPr>
              <a:t>parenchymal</a:t>
            </a:r>
            <a:r>
              <a:rPr lang="en-US" sz="2400" dirty="0" smtClean="0">
                <a:latin typeface="Arial" charset="0"/>
                <a:cs typeface="Arial" charset="0"/>
              </a:rPr>
              <a:t> cells of all glandular organs &amp; </a:t>
            </a:r>
            <a:r>
              <a:rPr lang="en-US" sz="2400" dirty="0" err="1" smtClean="0">
                <a:latin typeface="Arial" charset="0"/>
                <a:cs typeface="Arial" charset="0"/>
              </a:rPr>
              <a:t>mesenchymal</a:t>
            </a:r>
            <a:r>
              <a:rPr lang="en-US" sz="2400" dirty="0" smtClean="0">
                <a:latin typeface="Arial" charset="0"/>
                <a:cs typeface="Arial" charset="0"/>
              </a:rPr>
              <a:t> cells</a:t>
            </a:r>
          </a:p>
          <a:p>
            <a:pPr eaLnBrk="1" hangingPunct="1"/>
            <a:endParaRPr lang="en-US" sz="2400" dirty="0" smtClean="0">
              <a:latin typeface="Arial" charset="0"/>
              <a:cs typeface="Arial" charset="0"/>
            </a:endParaRPr>
          </a:p>
          <a:p>
            <a:pPr eaLnBrk="1" hangingPunct="1"/>
            <a:r>
              <a:rPr lang="en-US" sz="2400" dirty="0" smtClean="0">
                <a:solidFill>
                  <a:srgbClr val="FF0000"/>
                </a:solidFill>
                <a:latin typeface="Arial" charset="0"/>
                <a:cs typeface="Arial" charset="0"/>
              </a:rPr>
              <a:t>Permanent cells: </a:t>
            </a:r>
            <a:r>
              <a:rPr lang="en-US" sz="2400" dirty="0" smtClean="0">
                <a:latin typeface="Arial" charset="0"/>
                <a:cs typeface="Arial" charset="0"/>
              </a:rPr>
              <a:t>cannot reproduce themselves after birth: neurons, cardiac muscle cells</a:t>
            </a:r>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d:\Inetpub\ombroot\content\0721601871\graphics\fullsize\S01871-003-f003.jpg"/>
          <p:cNvPicPr>
            <a:picLocks noChangeAspect="1" noChangeArrowheads="1"/>
          </p:cNvPicPr>
          <p:nvPr/>
        </p:nvPicPr>
        <p:blipFill>
          <a:blip r:embed="rId2" cstate="print"/>
          <a:srcRect b="3110"/>
          <a:stretch>
            <a:fillRect/>
          </a:stretch>
        </p:blipFill>
        <p:spPr bwMode="auto">
          <a:xfrm>
            <a:off x="304800" y="457200"/>
            <a:ext cx="8610600" cy="6202363"/>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d:\Inetpub\ombroot\content\0721601871\graphics\fullsize\S01871-003-f005a.jpg"/>
          <p:cNvPicPr>
            <a:picLocks noChangeAspect="1" noChangeArrowheads="1"/>
          </p:cNvPicPr>
          <p:nvPr/>
        </p:nvPicPr>
        <p:blipFill>
          <a:blip r:embed="rId2" cstate="print"/>
          <a:srcRect b="10588"/>
          <a:stretch>
            <a:fillRect/>
          </a:stretch>
        </p:blipFill>
        <p:spPr bwMode="auto">
          <a:xfrm>
            <a:off x="0" y="228600"/>
            <a:ext cx="4572000" cy="3063875"/>
          </a:xfrm>
          <a:prstGeom prst="rect">
            <a:avLst/>
          </a:prstGeom>
          <a:noFill/>
          <a:ln w="9525">
            <a:solidFill>
              <a:schemeClr val="tx1"/>
            </a:solidFill>
            <a:miter lim="800000"/>
            <a:headEnd/>
            <a:tailEnd/>
          </a:ln>
        </p:spPr>
      </p:pic>
      <p:pic>
        <p:nvPicPr>
          <p:cNvPr id="13315" name="Picture 3" descr="d:\Inetpub\ombroot\content\0721601871\graphics\fullsize\S01871-003-f005b.jpg"/>
          <p:cNvPicPr>
            <a:picLocks noChangeAspect="1" noChangeArrowheads="1"/>
          </p:cNvPicPr>
          <p:nvPr/>
        </p:nvPicPr>
        <p:blipFill>
          <a:blip r:embed="rId3" cstate="print"/>
          <a:srcRect b="7941"/>
          <a:stretch>
            <a:fillRect/>
          </a:stretch>
        </p:blipFill>
        <p:spPr bwMode="auto">
          <a:xfrm>
            <a:off x="4648200" y="241300"/>
            <a:ext cx="4495800" cy="3074988"/>
          </a:xfrm>
          <a:prstGeom prst="rect">
            <a:avLst/>
          </a:prstGeom>
          <a:noFill/>
          <a:ln w="9525">
            <a:solidFill>
              <a:schemeClr val="tx1"/>
            </a:solidFill>
            <a:miter lim="800000"/>
            <a:headEnd/>
            <a:tailEnd/>
          </a:ln>
        </p:spPr>
      </p:pic>
      <p:pic>
        <p:nvPicPr>
          <p:cNvPr id="13316" name="Picture 4" descr="d:\Inetpub\ombroot\content\0721601871\graphics\fullsize\S01871-003-f005c.jpg"/>
          <p:cNvPicPr>
            <a:picLocks noChangeAspect="1" noChangeArrowheads="1"/>
          </p:cNvPicPr>
          <p:nvPr/>
        </p:nvPicPr>
        <p:blipFill>
          <a:blip r:embed="rId4" cstate="print"/>
          <a:srcRect b="10323"/>
          <a:stretch>
            <a:fillRect/>
          </a:stretch>
        </p:blipFill>
        <p:spPr bwMode="auto">
          <a:xfrm>
            <a:off x="0" y="3429000"/>
            <a:ext cx="4572000" cy="3200400"/>
          </a:xfrm>
          <a:prstGeom prst="rect">
            <a:avLst/>
          </a:prstGeom>
          <a:noFill/>
          <a:ln w="9525">
            <a:solidFill>
              <a:schemeClr val="tx1"/>
            </a:solidFill>
            <a:miter lim="800000"/>
            <a:headEnd/>
            <a:tailEnd/>
          </a:ln>
        </p:spPr>
      </p:pic>
      <p:pic>
        <p:nvPicPr>
          <p:cNvPr id="13317" name="Picture 5" descr="d:\Inetpub\ombroot\content\0721601871\graphics\fullsize\S01871-003-f005d.jpg"/>
          <p:cNvPicPr>
            <a:picLocks noChangeAspect="1" noChangeArrowheads="1"/>
          </p:cNvPicPr>
          <p:nvPr/>
        </p:nvPicPr>
        <p:blipFill>
          <a:blip r:embed="rId5" cstate="print">
            <a:lum bright="-6000" contrast="12000"/>
          </a:blip>
          <a:srcRect b="5313"/>
          <a:stretch>
            <a:fillRect/>
          </a:stretch>
        </p:blipFill>
        <p:spPr bwMode="auto">
          <a:xfrm>
            <a:off x="4648200" y="3429000"/>
            <a:ext cx="4495800" cy="3200400"/>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050"/>
          <p:cNvSpPr>
            <a:spLocks noGrp="1" noChangeArrowheads="1"/>
          </p:cNvSpPr>
          <p:nvPr>
            <p:ph type="title"/>
          </p:nvPr>
        </p:nvSpPr>
        <p:spPr>
          <a:xfrm>
            <a:off x="457200" y="-27384"/>
            <a:ext cx="8229600" cy="1143000"/>
          </a:xfrm>
        </p:spPr>
        <p:txBody>
          <a:bodyPr/>
          <a:lstStyle/>
          <a:p>
            <a:pPr eaLnBrk="1" hangingPunct="1"/>
            <a:r>
              <a:rPr lang="en-US" i="1" dirty="0" smtClean="0">
                <a:latin typeface="Arial" charset="0"/>
              </a:rPr>
              <a:t>Healing</a:t>
            </a:r>
          </a:p>
        </p:txBody>
      </p:sp>
      <p:sp>
        <p:nvSpPr>
          <p:cNvPr id="7171" name="Rectangle 2051"/>
          <p:cNvSpPr>
            <a:spLocks noGrp="1" noChangeArrowheads="1"/>
          </p:cNvSpPr>
          <p:nvPr>
            <p:ph type="body" idx="1"/>
          </p:nvPr>
        </p:nvSpPr>
        <p:spPr>
          <a:xfrm>
            <a:off x="457200" y="836712"/>
            <a:ext cx="8229600" cy="4525963"/>
          </a:xfrm>
        </p:spPr>
        <p:txBody>
          <a:bodyPr/>
          <a:lstStyle/>
          <a:p>
            <a:pPr eaLnBrk="1" hangingPunct="1"/>
            <a:r>
              <a:rPr lang="en-US" i="1" dirty="0" smtClean="0">
                <a:latin typeface="Arial" charset="0"/>
              </a:rPr>
              <a:t>Healing</a:t>
            </a:r>
            <a:r>
              <a:rPr lang="en-US" dirty="0" smtClean="0">
                <a:latin typeface="Arial" charset="0"/>
              </a:rPr>
              <a:t> is usually a tissue response </a:t>
            </a:r>
          </a:p>
          <a:p>
            <a:pPr lvl="1" eaLnBrk="1" hangingPunct="1">
              <a:buNone/>
            </a:pPr>
            <a:r>
              <a:rPr lang="en-US" dirty="0" smtClean="0">
                <a:latin typeface="Arial" charset="0"/>
              </a:rPr>
              <a:t>(1)  to a wound (commonly in the skin)</a:t>
            </a:r>
          </a:p>
          <a:p>
            <a:pPr lvl="1" eaLnBrk="1" hangingPunct="1">
              <a:buNone/>
            </a:pPr>
            <a:r>
              <a:rPr lang="en-US" dirty="0" smtClean="0">
                <a:latin typeface="Arial" charset="0"/>
              </a:rPr>
              <a:t>(2)  to inflammatory processes in internal organs</a:t>
            </a:r>
          </a:p>
          <a:p>
            <a:pPr lvl="1" eaLnBrk="1" hangingPunct="1">
              <a:buNone/>
            </a:pPr>
            <a:r>
              <a:rPr lang="en-US" dirty="0" smtClean="0">
                <a:latin typeface="Arial" charset="0"/>
              </a:rPr>
              <a:t>(3)  to cell necrosis in organs incapable of regeneration</a:t>
            </a:r>
            <a:r>
              <a:rPr lang="en-US" dirty="0" smtClean="0"/>
              <a:t> </a:t>
            </a:r>
          </a:p>
        </p:txBody>
      </p:sp>
      <p:pic>
        <p:nvPicPr>
          <p:cNvPr id="4" name="Picture 1" descr="D:\SCContent\9781437717815\graphics\fullsize\S9781437717815-001-f009.jpg"/>
          <p:cNvPicPr>
            <a:picLocks noChangeAspect="1" noChangeArrowheads="1"/>
          </p:cNvPicPr>
          <p:nvPr/>
        </p:nvPicPr>
        <p:blipFill>
          <a:blip r:embed="rId2" cstate="print"/>
          <a:srcRect/>
          <a:stretch>
            <a:fillRect/>
          </a:stretch>
        </p:blipFill>
        <p:spPr bwMode="auto">
          <a:xfrm>
            <a:off x="1259632" y="3789040"/>
            <a:ext cx="6350000" cy="2651125"/>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2052" name="Picture 4"/>
          <p:cNvPicPr>
            <a:picLocks noGrp="1" noChangeAspect="1" noChangeArrowheads="1"/>
          </p:cNvPicPr>
          <p:nvPr>
            <p:ph idx="1"/>
          </p:nvPr>
        </p:nvPicPr>
        <p:blipFill>
          <a:blip r:embed="rId2" cstate="print"/>
          <a:srcRect/>
          <a:stretch>
            <a:fillRect/>
          </a:stretch>
        </p:blipFill>
        <p:spPr bwMode="auto">
          <a:xfrm>
            <a:off x="2987824" y="509436"/>
            <a:ext cx="3888432" cy="561186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smtClean="0"/>
              <a:t>Mechanism of repair</a:t>
            </a:r>
          </a:p>
        </p:txBody>
      </p:sp>
      <p:sp>
        <p:nvSpPr>
          <p:cNvPr id="32771" name="Content Placeholder 2"/>
          <p:cNvSpPr>
            <a:spLocks noGrp="1"/>
          </p:cNvSpPr>
          <p:nvPr>
            <p:ph idx="1"/>
          </p:nvPr>
        </p:nvSpPr>
        <p:spPr/>
        <p:txBody>
          <a:bodyPr>
            <a:normAutofit fontScale="92500" lnSpcReduction="10000"/>
          </a:bodyPr>
          <a:lstStyle/>
          <a:p>
            <a:r>
              <a:rPr lang="en-US" dirty="0" smtClean="0"/>
              <a:t>Repair begins early in inflammation.</a:t>
            </a:r>
          </a:p>
          <a:p>
            <a:r>
              <a:rPr lang="en-US" dirty="0" smtClean="0"/>
              <a:t>At site of inflammation, fibroblasts and vascular endothelial cells begin proliferating to form a specialized type of tissue (hallmark of healing) called: </a:t>
            </a:r>
          </a:p>
          <a:p>
            <a:pPr>
              <a:buNone/>
            </a:pPr>
            <a:r>
              <a:rPr lang="en-US" sz="4400" i="1" dirty="0" smtClean="0">
                <a:solidFill>
                  <a:srgbClr val="FF0000"/>
                </a:solidFill>
              </a:rPr>
              <a:t>		granulation tissue</a:t>
            </a:r>
            <a:endParaRPr lang="en-US" b="1" dirty="0" smtClean="0"/>
          </a:p>
          <a:p>
            <a:r>
              <a:rPr lang="en-US" dirty="0" smtClean="0"/>
              <a:t>The process is called organization </a:t>
            </a:r>
          </a:p>
          <a:p>
            <a:endParaRPr lang="en-US" dirty="0" smtClean="0"/>
          </a:p>
          <a:p>
            <a:pPr>
              <a:buNone/>
            </a:pPr>
            <a:r>
              <a:rPr lang="en-US" dirty="0" smtClean="0"/>
              <a:t>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 descr="D:\SCContent\9781437717815\graphics\fullsize\S9781437717815-002-f029.jpg"/>
          <p:cNvPicPr>
            <a:picLocks noChangeAspect="1" noChangeArrowheads="1"/>
          </p:cNvPicPr>
          <p:nvPr/>
        </p:nvPicPr>
        <p:blipFill>
          <a:blip r:embed="rId3" cstate="print"/>
          <a:srcRect/>
          <a:stretch>
            <a:fillRect/>
          </a:stretch>
        </p:blipFill>
        <p:spPr bwMode="auto">
          <a:xfrm>
            <a:off x="2339752" y="0"/>
            <a:ext cx="4248472" cy="6808449"/>
          </a:xfrm>
          <a:prstGeom prst="rect">
            <a:avLst/>
          </a:prstGeom>
          <a:noFill/>
          <a:ln w="9525">
            <a:solidFill>
              <a:schemeClr val="tx1"/>
            </a:solidFill>
            <a:miter lim="800000"/>
            <a:headEnd/>
            <a:tailEnd/>
          </a:ln>
        </p:spPr>
      </p:pic>
      <p:sp>
        <p:nvSpPr>
          <p:cNvPr id="8196" name="Text Box 4"/>
          <p:cNvSpPr txBox="1">
            <a:spLocks noChangeArrowheads="1"/>
          </p:cNvSpPr>
          <p:nvPr/>
        </p:nvSpPr>
        <p:spPr bwMode="auto">
          <a:xfrm>
            <a:off x="4000500" y="6645275"/>
            <a:ext cx="4464050" cy="198438"/>
          </a:xfrm>
          <a:prstGeom prst="rect">
            <a:avLst/>
          </a:prstGeom>
          <a:noFill/>
          <a:ln w="12700">
            <a:noFill/>
            <a:miter lim="800000"/>
            <a:headEnd/>
            <a:tailEnd/>
          </a:ln>
          <a:effectLst/>
        </p:spPr>
        <p:txBody>
          <a:bodyPr>
            <a:spAutoFit/>
          </a:bodyPr>
          <a:lstStyle/>
          <a:p>
            <a:pPr algn="r" eaLnBrk="0" hangingPunct="0">
              <a:spcBef>
                <a:spcPct val="50000"/>
              </a:spcBef>
            </a:pPr>
            <a:r>
              <a:rPr lang="en-US" sz="700" i="1"/>
              <a:t>© 2005 Elsevier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Inflammation is divided into:</a:t>
            </a:r>
            <a:r>
              <a:rPr lang="en-US" dirty="0" smtClean="0"/>
              <a:t> </a:t>
            </a:r>
            <a:endParaRPr lang="ar-SA" dirty="0"/>
          </a:p>
        </p:txBody>
      </p:sp>
      <p:sp>
        <p:nvSpPr>
          <p:cNvPr id="3" name="Content Placeholder 2"/>
          <p:cNvSpPr>
            <a:spLocks noGrp="1"/>
          </p:cNvSpPr>
          <p:nvPr>
            <p:ph sz="half" idx="1"/>
          </p:nvPr>
        </p:nvSpPr>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pPr>
              <a:buNone/>
            </a:pPr>
            <a:r>
              <a:rPr lang="en-US" b="1" dirty="0" smtClean="0"/>
              <a:t>Acute inflammation:</a:t>
            </a:r>
            <a:endParaRPr lang="en-US" dirty="0" smtClean="0"/>
          </a:p>
          <a:p>
            <a:pPr lvl="0"/>
            <a:r>
              <a:rPr lang="en-US" dirty="0" smtClean="0"/>
              <a:t>Immediate and early response to tissue injury (physical, chemical, microbiologic, </a:t>
            </a:r>
            <a:r>
              <a:rPr lang="en-US" i="1" dirty="0" smtClean="0"/>
              <a:t>etc.</a:t>
            </a:r>
            <a:r>
              <a:rPr lang="en-US" dirty="0" smtClean="0"/>
              <a:t>)</a:t>
            </a:r>
            <a:endParaRPr lang="en-US" b="1" dirty="0" smtClean="0"/>
          </a:p>
          <a:p>
            <a:pPr lvl="0"/>
            <a:r>
              <a:rPr lang="en-US" dirty="0" smtClean="0"/>
              <a:t>Acute inflammation has three major components: </a:t>
            </a:r>
            <a:endParaRPr lang="en-US" b="1" dirty="0" smtClean="0"/>
          </a:p>
          <a:p>
            <a:pPr lvl="0"/>
            <a:r>
              <a:rPr lang="en-US" dirty="0" smtClean="0"/>
              <a:t>Vasodilatation </a:t>
            </a:r>
            <a:endParaRPr lang="en-US" b="1" dirty="0" smtClean="0"/>
          </a:p>
          <a:p>
            <a:pPr lvl="0"/>
            <a:r>
              <a:rPr lang="en-US" dirty="0" smtClean="0"/>
              <a:t>Vascular leakage and edema</a:t>
            </a:r>
            <a:endParaRPr lang="en-US" b="1" dirty="0" smtClean="0"/>
          </a:p>
          <a:p>
            <a:pPr lvl="0"/>
            <a:r>
              <a:rPr lang="en-US" dirty="0" smtClean="0"/>
              <a:t>Leukocyte emigration (mostly PMNs)</a:t>
            </a:r>
            <a:endParaRPr lang="en-US" b="1" dirty="0" smtClean="0"/>
          </a:p>
          <a:p>
            <a:endParaRPr lang="ar-SA" dirty="0"/>
          </a:p>
        </p:txBody>
      </p:sp>
      <p:sp>
        <p:nvSpPr>
          <p:cNvPr id="4" name="Content Placeholder 3"/>
          <p:cNvSpPr>
            <a:spLocks noGrp="1"/>
          </p:cNvSpPr>
          <p:nvPr>
            <p:ph sz="half" idx="2"/>
          </p:nvPr>
        </p:nvSpPr>
        <p:spPr>
          <a:xfrm>
            <a:off x="4644008" y="2348880"/>
            <a:ext cx="4038600" cy="2692896"/>
          </a:xfrm>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pPr>
              <a:buNone/>
            </a:pPr>
            <a:r>
              <a:rPr lang="en-US" b="1" dirty="0" smtClean="0"/>
              <a:t>   Chronic inflammation:</a:t>
            </a:r>
          </a:p>
          <a:p>
            <a:r>
              <a:rPr lang="en-US" dirty="0" smtClean="0"/>
              <a:t>Inflammation of prolonged duration (weeks to years) in which continuing inflammation, tissue injury, and healing, often by fibrosis, proceed simultaneously</a:t>
            </a:r>
            <a:endParaRPr lang="ar-SA" dirty="0" smtClean="0"/>
          </a:p>
          <a:p>
            <a:endParaRPr lang="en-US" dirty="0" smtClean="0"/>
          </a:p>
          <a:p>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4">
                                            <p:txEl>
                                              <p:pRg st="1" end="1"/>
                                            </p:txEl>
                                          </p:spTgt>
                                        </p:tgtEl>
                                        <p:attrNameLst>
                                          <p:attrName>style.visibility</p:attrName>
                                        </p:attrNameLst>
                                      </p:cBhvr>
                                      <p:to>
                                        <p:strVal val="visible"/>
                                      </p:to>
                                    </p:set>
                                    <p:anim calcmode="lin" valueType="num">
                                      <p:cBhvr additive="base">
                                        <p:cTn id="29"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normAutofit fontScale="90000"/>
          </a:bodyPr>
          <a:lstStyle/>
          <a:p>
            <a:pPr eaLnBrk="1" hangingPunct="1"/>
            <a:r>
              <a:rPr lang="en-US" dirty="0" smtClean="0">
                <a:solidFill>
                  <a:schemeClr val="tx1"/>
                </a:solidFill>
                <a:cs typeface="Traditional Arabic" pitchFamily="2" charset="-78"/>
              </a:rPr>
              <a:t>Repair by connective tissue (granulation tissue)</a:t>
            </a:r>
          </a:p>
        </p:txBody>
      </p:sp>
      <p:sp>
        <p:nvSpPr>
          <p:cNvPr id="18435" name="Text Box 3"/>
          <p:cNvSpPr txBox="1">
            <a:spLocks noChangeArrowheads="1"/>
          </p:cNvSpPr>
          <p:nvPr/>
        </p:nvSpPr>
        <p:spPr bwMode="auto">
          <a:xfrm>
            <a:off x="642910" y="1643050"/>
            <a:ext cx="7772400" cy="1015663"/>
          </a:xfrm>
          <a:prstGeom prst="rect">
            <a:avLst/>
          </a:prstGeom>
          <a:noFill/>
          <a:ln w="12700">
            <a:noFill/>
            <a:miter lim="800000"/>
            <a:headEnd/>
            <a:tailEnd/>
          </a:ln>
        </p:spPr>
        <p:txBody>
          <a:bodyPr>
            <a:spAutoFit/>
          </a:bodyPr>
          <a:lstStyle/>
          <a:p>
            <a:pPr eaLnBrk="0" hangingPunct="0"/>
            <a:endParaRPr lang="en-US" sz="2400" dirty="0">
              <a:cs typeface="Traditional Arabic" pitchFamily="2" charset="-78"/>
            </a:endParaRPr>
          </a:p>
          <a:p>
            <a:pPr eaLnBrk="0" hangingPunct="0">
              <a:spcBef>
                <a:spcPct val="50000"/>
              </a:spcBef>
            </a:pPr>
            <a:endParaRPr lang="en-US" sz="2400" dirty="0"/>
          </a:p>
        </p:txBody>
      </p:sp>
      <p:sp>
        <p:nvSpPr>
          <p:cNvPr id="4" name="TextBox 3"/>
          <p:cNvSpPr txBox="1"/>
          <p:nvPr/>
        </p:nvSpPr>
        <p:spPr>
          <a:xfrm>
            <a:off x="714348" y="1500174"/>
            <a:ext cx="7500990" cy="3046988"/>
          </a:xfrm>
          <a:prstGeom prst="rect">
            <a:avLst/>
          </a:prstGeom>
          <a:noFill/>
        </p:spPr>
        <p:txBody>
          <a:bodyPr wrap="square" rtlCol="0">
            <a:spAutoFit/>
          </a:bodyPr>
          <a:lstStyle/>
          <a:p>
            <a:r>
              <a:rPr lang="en-US" sz="2400" dirty="0" smtClean="0">
                <a:latin typeface="Tahoma" pitchFamily="34" charset="0"/>
              </a:rPr>
              <a:t> </a:t>
            </a:r>
          </a:p>
          <a:p>
            <a:pPr algn="l" rtl="0">
              <a:buFont typeface="Arial" pitchFamily="34" charset="0"/>
              <a:buChar char="•"/>
            </a:pPr>
            <a:r>
              <a:rPr lang="en-US" sz="2400" dirty="0" smtClean="0">
                <a:latin typeface="Tahoma" pitchFamily="34" charset="0"/>
              </a:rPr>
              <a:t>  It consists of:</a:t>
            </a:r>
          </a:p>
          <a:p>
            <a:pPr marL="914400" lvl="1" indent="-457200" algn="l" rtl="0">
              <a:buFont typeface="+mj-lt"/>
              <a:buAutoNum type="arabicPeriod"/>
            </a:pPr>
            <a:r>
              <a:rPr lang="en-US" sz="2400" dirty="0" smtClean="0">
                <a:latin typeface="Tahoma" pitchFamily="34" charset="0"/>
              </a:rPr>
              <a:t> fibroblasts surrounded by abundant extracellular matrix</a:t>
            </a:r>
          </a:p>
          <a:p>
            <a:pPr marL="914400" lvl="1" indent="-457200" algn="l" rtl="0">
              <a:buFont typeface="+mj-lt"/>
              <a:buAutoNum type="arabicPeriod"/>
            </a:pPr>
            <a:r>
              <a:rPr lang="en-US" sz="2400" dirty="0" smtClean="0">
                <a:latin typeface="Tahoma" pitchFamily="34" charset="0"/>
              </a:rPr>
              <a:t>newly formed blood vessels</a:t>
            </a:r>
          </a:p>
          <a:p>
            <a:pPr marL="914400" lvl="1" indent="-457200" algn="l" rtl="0">
              <a:buFont typeface="+mj-lt"/>
              <a:buAutoNum type="arabicPeriod"/>
            </a:pPr>
            <a:r>
              <a:rPr lang="en-US" sz="2400" dirty="0" smtClean="0">
                <a:latin typeface="Tahoma" pitchFamily="34" charset="0"/>
              </a:rPr>
              <a:t> scattered macrophages and some other inflammatory cells. </a:t>
            </a:r>
          </a:p>
          <a:p>
            <a:pPr algn="l" rtl="0"/>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slide(fromBottom)">
                                      <p:cBhvr>
                                        <p:cTn id="7" dur="500"/>
                                        <p:tgtEl>
                                          <p:spTgt spid="4">
                                            <p:txEl>
                                              <p:pRg st="2" end="2"/>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slide(fromBottom)">
                                      <p:cBhvr>
                                        <p:cTn id="10" dur="500"/>
                                        <p:tgtEl>
                                          <p:spTgt spid="4">
                                            <p:txEl>
                                              <p:pRg st="3" end="3"/>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Effect transition="in" filter="slide(fromBottom)">
                                      <p:cBhvr>
                                        <p:cTn id="1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0" y="228600"/>
            <a:ext cx="9144000" cy="1143000"/>
          </a:xfrm>
        </p:spPr>
        <p:txBody>
          <a:bodyPr/>
          <a:lstStyle/>
          <a:p>
            <a:pPr eaLnBrk="1" hangingPunct="1"/>
            <a:r>
              <a:rPr lang="en-US" sz="3200" dirty="0" smtClean="0"/>
              <a:t>What is the role of macrophages in wound healing?</a:t>
            </a:r>
          </a:p>
        </p:txBody>
      </p:sp>
      <p:sp>
        <p:nvSpPr>
          <p:cNvPr id="37891" name="Rectangle 3"/>
          <p:cNvSpPr>
            <a:spLocks noGrp="1" noChangeArrowheads="1"/>
          </p:cNvSpPr>
          <p:nvPr>
            <p:ph type="body" idx="1"/>
          </p:nvPr>
        </p:nvSpPr>
        <p:spPr>
          <a:xfrm>
            <a:off x="381000" y="1295400"/>
            <a:ext cx="8382000" cy="5257800"/>
          </a:xfrm>
        </p:spPr>
        <p:txBody>
          <a:bodyPr>
            <a:normAutofit/>
          </a:bodyPr>
          <a:lstStyle/>
          <a:p>
            <a:pPr eaLnBrk="1" hangingPunct="1">
              <a:lnSpc>
                <a:spcPct val="90000"/>
              </a:lnSpc>
            </a:pPr>
            <a:endParaRPr lang="en-US" sz="2400" dirty="0" smtClean="0"/>
          </a:p>
          <a:p>
            <a:pPr>
              <a:lnSpc>
                <a:spcPct val="90000"/>
              </a:lnSpc>
            </a:pPr>
            <a:r>
              <a:rPr lang="en-US" sz="2400" dirty="0" smtClean="0"/>
              <a:t>Cleanup of debris, fibrin, and other foreign material at the site of repair. </a:t>
            </a:r>
          </a:p>
          <a:p>
            <a:pPr>
              <a:lnSpc>
                <a:spcPct val="90000"/>
              </a:lnSpc>
            </a:pPr>
            <a:r>
              <a:rPr lang="en-US" sz="2400" dirty="0" smtClean="0"/>
              <a:t>Macrophages recruit other cells: fibroblasts and </a:t>
            </a:r>
            <a:r>
              <a:rPr lang="en-US" sz="2400" dirty="0" err="1" smtClean="0"/>
              <a:t>angioblasts</a:t>
            </a:r>
            <a:r>
              <a:rPr lang="en-US" sz="2400" dirty="0" smtClean="0"/>
              <a:t> </a:t>
            </a:r>
          </a:p>
          <a:p>
            <a:pPr eaLnBrk="1" hangingPunct="1">
              <a:lnSpc>
                <a:spcPct val="90000"/>
              </a:lnSpc>
            </a:pPr>
            <a:r>
              <a:rPr lang="en-US" sz="2400" dirty="0" smtClean="0"/>
              <a:t>Stimulation of matrix production , interleukins that stimulate fibroblasts and </a:t>
            </a:r>
            <a:r>
              <a:rPr lang="en-US" sz="2400" dirty="0" err="1" smtClean="0"/>
              <a:t>angioblasts</a:t>
            </a:r>
            <a:r>
              <a:rPr lang="en-US" sz="2400" dirty="0" smtClean="0"/>
              <a:t> to produce the extracellular matrix. </a:t>
            </a:r>
          </a:p>
          <a:p>
            <a:pPr eaLnBrk="1" hangingPunct="1">
              <a:lnSpc>
                <a:spcPct val="90000"/>
              </a:lnSpc>
            </a:pPr>
            <a:r>
              <a:rPr lang="en-US" sz="2400" dirty="0" smtClean="0"/>
              <a:t>Remodeling of the scar. They secrete </a:t>
            </a:r>
            <a:r>
              <a:rPr lang="en-US" sz="2400" dirty="0" err="1" smtClean="0"/>
              <a:t>collagenases</a:t>
            </a:r>
            <a:r>
              <a:rPr lang="en-US" sz="2400"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7891">
                                            <p:txEl>
                                              <p:pRg st="2" end="2"/>
                                            </p:txEl>
                                          </p:spTgt>
                                        </p:tgtEl>
                                        <p:attrNameLst>
                                          <p:attrName>style.visibility</p:attrName>
                                        </p:attrNameLst>
                                      </p:cBhvr>
                                      <p:to>
                                        <p:strVal val="visible"/>
                                      </p:to>
                                    </p:set>
                                    <p:animEffect transition="in" filter="slide(fromBottom)">
                                      <p:cBhvr>
                                        <p:cTn id="7" dur="500"/>
                                        <p:tgtEl>
                                          <p:spTgt spid="37891">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7891">
                                            <p:txEl>
                                              <p:pRg st="3" end="3"/>
                                            </p:txEl>
                                          </p:spTgt>
                                        </p:tgtEl>
                                        <p:attrNameLst>
                                          <p:attrName>style.visibility</p:attrName>
                                        </p:attrNameLst>
                                      </p:cBhvr>
                                      <p:to>
                                        <p:strVal val="visible"/>
                                      </p:to>
                                    </p:set>
                                    <p:animEffect transition="in" filter="slide(fromBottom)">
                                      <p:cBhvr>
                                        <p:cTn id="12" dur="500"/>
                                        <p:tgtEl>
                                          <p:spTgt spid="37891">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37891">
                                            <p:txEl>
                                              <p:pRg st="4" end="4"/>
                                            </p:txEl>
                                          </p:spTgt>
                                        </p:tgtEl>
                                        <p:attrNameLst>
                                          <p:attrName>style.visibility</p:attrName>
                                        </p:attrNameLst>
                                      </p:cBhvr>
                                      <p:to>
                                        <p:strVal val="visible"/>
                                      </p:to>
                                    </p:set>
                                    <p:animEffect transition="in" filter="slide(fromBottom)">
                                      <p:cBhvr>
                                        <p:cTn id="17" dur="500"/>
                                        <p:tgtEl>
                                          <p:spTgt spid="378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normAutofit fontScale="90000"/>
          </a:bodyPr>
          <a:lstStyle/>
          <a:p>
            <a:r>
              <a:rPr lang="en-US" dirty="0" smtClean="0"/>
              <a:t>Role of macrophages in wound healing</a:t>
            </a:r>
            <a:endParaRPr lang="ar-SA" dirty="0"/>
          </a:p>
        </p:txBody>
      </p:sp>
      <p:sp>
        <p:nvSpPr>
          <p:cNvPr id="3" name="Content Placeholder 2"/>
          <p:cNvSpPr>
            <a:spLocks noGrp="1"/>
          </p:cNvSpPr>
          <p:nvPr>
            <p:ph idx="1"/>
          </p:nvPr>
        </p:nvSpPr>
        <p:spPr/>
        <p:txBody>
          <a:bodyPr/>
          <a:lstStyle/>
          <a:p>
            <a:endParaRPr lang="ar-SA" dirty="0"/>
          </a:p>
        </p:txBody>
      </p:sp>
      <p:pic>
        <p:nvPicPr>
          <p:cNvPr id="32771" name="Picture 3"/>
          <p:cNvPicPr>
            <a:picLocks noChangeAspect="1" noChangeArrowheads="1"/>
          </p:cNvPicPr>
          <p:nvPr/>
        </p:nvPicPr>
        <p:blipFill>
          <a:blip r:embed="rId2" cstate="print"/>
          <a:srcRect/>
          <a:stretch>
            <a:fillRect/>
          </a:stretch>
        </p:blipFill>
        <p:spPr bwMode="auto">
          <a:xfrm>
            <a:off x="723900" y="1052513"/>
            <a:ext cx="7696200" cy="4752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normAutofit fontScale="90000"/>
          </a:bodyPr>
          <a:lstStyle/>
          <a:p>
            <a:r>
              <a:rPr lang="en-US" sz="3600" dirty="0" smtClean="0"/>
              <a:t>Fibroblast Migration and Proliferation </a:t>
            </a:r>
            <a:r>
              <a:rPr lang="en-US" dirty="0" smtClean="0"/>
              <a:t/>
            </a:r>
            <a:br>
              <a:rPr lang="en-US" dirty="0" smtClean="0"/>
            </a:br>
            <a:endParaRPr lang="en-US" dirty="0" smtClean="0"/>
          </a:p>
        </p:txBody>
      </p:sp>
      <p:sp>
        <p:nvSpPr>
          <p:cNvPr id="3" name="Content Placeholder 2"/>
          <p:cNvSpPr>
            <a:spLocks noGrp="1"/>
          </p:cNvSpPr>
          <p:nvPr>
            <p:ph idx="1"/>
          </p:nvPr>
        </p:nvSpPr>
        <p:spPr/>
        <p:txBody>
          <a:bodyPr>
            <a:normAutofit fontScale="92500" lnSpcReduction="10000"/>
          </a:bodyPr>
          <a:lstStyle/>
          <a:p>
            <a:pPr marL="274320" indent="-274320" fontAlgn="auto">
              <a:spcAft>
                <a:spcPts val="0"/>
              </a:spcAft>
              <a:buClr>
                <a:schemeClr val="accent3"/>
              </a:buClr>
              <a:buFont typeface="Wingdings 2"/>
              <a:buChar char=""/>
              <a:defRPr/>
            </a:pPr>
            <a:r>
              <a:rPr lang="en-US" i="1" dirty="0" smtClean="0"/>
              <a:t>Migration</a:t>
            </a:r>
            <a:r>
              <a:rPr lang="en-US" dirty="0" smtClean="0"/>
              <a:t> of fibroblasts to the site of injury and their subsequent </a:t>
            </a:r>
            <a:r>
              <a:rPr lang="en-US" i="1" dirty="0" smtClean="0"/>
              <a:t>proliferation</a:t>
            </a:r>
            <a:r>
              <a:rPr lang="en-US" dirty="0" smtClean="0"/>
              <a:t> are triggered by multiple growth factors, including mainly TGF-β and others e.g. PDGF, EGF, FGF, and the cytokines IL-1 and TNF</a:t>
            </a:r>
          </a:p>
          <a:p>
            <a:pPr marL="274320" indent="-274320" fontAlgn="auto">
              <a:spcAft>
                <a:spcPts val="0"/>
              </a:spcAft>
              <a:buClr>
                <a:schemeClr val="accent3"/>
              </a:buClr>
              <a:buFont typeface="Wingdings 2"/>
              <a:buChar char=""/>
              <a:defRPr/>
            </a:pPr>
            <a:r>
              <a:rPr lang="en-US" dirty="0" smtClean="0"/>
              <a:t>This lead to:</a:t>
            </a:r>
          </a:p>
          <a:p>
            <a:pPr marL="777240" lvl="1" indent="-457200">
              <a:buClr>
                <a:schemeClr val="accent3"/>
              </a:buClr>
              <a:buFont typeface="+mj-lt"/>
              <a:buAutoNum type="arabicPeriod"/>
              <a:defRPr/>
            </a:pPr>
            <a:r>
              <a:rPr lang="en-US" dirty="0" smtClean="0"/>
              <a:t> </a:t>
            </a:r>
            <a:r>
              <a:rPr lang="en-US" i="1" dirty="0" smtClean="0"/>
              <a:t>increased synthesis of collagen and </a:t>
            </a:r>
            <a:r>
              <a:rPr lang="en-US" i="1" dirty="0" err="1" smtClean="0"/>
              <a:t>fibronectin</a:t>
            </a:r>
            <a:endParaRPr lang="en-US" i="1" dirty="0" smtClean="0"/>
          </a:p>
          <a:p>
            <a:pPr marL="777240" lvl="1" indent="-457200">
              <a:buClr>
                <a:schemeClr val="accent3"/>
              </a:buClr>
              <a:buFont typeface="+mj-lt"/>
              <a:buAutoNum type="arabicPeriod"/>
              <a:defRPr/>
            </a:pPr>
            <a:r>
              <a:rPr lang="en-US" i="1" dirty="0" smtClean="0"/>
              <a:t>decreased degradation of extracellular matrix (ECM)  by </a:t>
            </a:r>
            <a:r>
              <a:rPr lang="en-US" i="1" dirty="0" err="1" smtClean="0"/>
              <a:t>metalloproteinases</a:t>
            </a:r>
            <a:r>
              <a:rPr lang="en-US" dirty="0" smtClean="0"/>
              <a:t> </a:t>
            </a:r>
          </a:p>
          <a:p>
            <a:pPr marL="274320" indent="-274320" fontAlgn="auto">
              <a:spcAft>
                <a:spcPts val="0"/>
              </a:spcAft>
              <a:buClr>
                <a:schemeClr val="accent3"/>
              </a:buClr>
              <a:buFont typeface="Wingdings 2"/>
              <a:buChar char=""/>
              <a:defRPr/>
            </a:pPr>
            <a:r>
              <a:rPr lang="en-US" dirty="0" smtClean="0"/>
              <a:t>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normAutofit fontScale="90000"/>
          </a:bodyPr>
          <a:lstStyle/>
          <a:p>
            <a:r>
              <a:rPr lang="en-US" dirty="0" smtClean="0"/>
              <a:t>ECM Deposition and Scar Formation</a:t>
            </a:r>
          </a:p>
        </p:txBody>
      </p:sp>
      <p:sp>
        <p:nvSpPr>
          <p:cNvPr id="3" name="Content Placeholder 2"/>
          <p:cNvSpPr>
            <a:spLocks noGrp="1"/>
          </p:cNvSpPr>
          <p:nvPr>
            <p:ph idx="1"/>
          </p:nvPr>
        </p:nvSpPr>
        <p:spPr/>
        <p:txBody>
          <a:bodyPr>
            <a:normAutofit/>
          </a:bodyPr>
          <a:lstStyle/>
          <a:p>
            <a:pPr marL="274320" indent="-274320" fontAlgn="auto">
              <a:spcAft>
                <a:spcPts val="0"/>
              </a:spcAft>
              <a:buClr>
                <a:schemeClr val="accent3"/>
              </a:buClr>
              <a:buFont typeface="Wingdings 2"/>
              <a:buChar char=""/>
              <a:defRPr/>
            </a:pPr>
            <a:r>
              <a:rPr lang="en-US" dirty="0" smtClean="0"/>
              <a:t>As repair continues, the number of proliferating endothelial cells and fibroblasts decreases. </a:t>
            </a:r>
          </a:p>
          <a:p>
            <a:pPr marL="274320" indent="-274320" fontAlgn="auto">
              <a:spcAft>
                <a:spcPts val="0"/>
              </a:spcAft>
              <a:buClr>
                <a:schemeClr val="accent3"/>
              </a:buClr>
              <a:buFont typeface="Wingdings 2"/>
              <a:buChar char=""/>
              <a:defRPr/>
            </a:pPr>
            <a:r>
              <a:rPr lang="en-US" i="1" dirty="0" smtClean="0"/>
              <a:t>Net collagen accumulation, however, depends not only on increased collagen synthesis but also on decreased degradation.</a:t>
            </a:r>
            <a:r>
              <a:rPr lang="en-US" dirty="0" smtClean="0"/>
              <a:t>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normAutofit/>
          </a:bodyPr>
          <a:lstStyle/>
          <a:p>
            <a:pPr eaLnBrk="1" hangingPunct="1"/>
            <a:r>
              <a:rPr lang="en-US" dirty="0" smtClean="0">
                <a:solidFill>
                  <a:schemeClr val="tx1"/>
                </a:solidFill>
                <a:cs typeface="Traditional Arabic" pitchFamily="2" charset="-78"/>
              </a:rPr>
              <a:t>Granulation tissue morphology</a:t>
            </a:r>
          </a:p>
        </p:txBody>
      </p:sp>
      <p:sp>
        <p:nvSpPr>
          <p:cNvPr id="18435" name="Text Box 3"/>
          <p:cNvSpPr txBox="1">
            <a:spLocks noChangeArrowheads="1"/>
          </p:cNvSpPr>
          <p:nvPr/>
        </p:nvSpPr>
        <p:spPr bwMode="auto">
          <a:xfrm>
            <a:off x="642910" y="1643050"/>
            <a:ext cx="7772400" cy="4708981"/>
          </a:xfrm>
          <a:prstGeom prst="rect">
            <a:avLst/>
          </a:prstGeom>
          <a:noFill/>
          <a:ln w="12700">
            <a:noFill/>
            <a:miter lim="800000"/>
            <a:headEnd/>
            <a:tailEnd/>
          </a:ln>
        </p:spPr>
        <p:txBody>
          <a:bodyPr>
            <a:spAutoFit/>
          </a:bodyPr>
          <a:lstStyle/>
          <a:p>
            <a:pPr algn="l" rtl="0" eaLnBrk="0" hangingPunct="0"/>
            <a:r>
              <a:rPr lang="en-US" sz="2400" dirty="0">
                <a:cs typeface="Traditional Arabic" pitchFamily="2" charset="-78"/>
              </a:rPr>
              <a:t>As early as </a:t>
            </a:r>
            <a:r>
              <a:rPr lang="en-US" sz="2400" dirty="0">
                <a:solidFill>
                  <a:schemeClr val="tx2"/>
                </a:solidFill>
                <a:cs typeface="Traditional Arabic" pitchFamily="2" charset="-78"/>
              </a:rPr>
              <a:t>24 hr. after injury</a:t>
            </a:r>
            <a:r>
              <a:rPr lang="en-US" sz="2400" dirty="0">
                <a:cs typeface="Traditional Arabic" pitchFamily="2" charset="-78"/>
              </a:rPr>
              <a:t>, </a:t>
            </a:r>
            <a:r>
              <a:rPr lang="en-US" sz="2400" dirty="0" smtClean="0">
                <a:cs typeface="Traditional Arabic" pitchFamily="2" charset="-78"/>
              </a:rPr>
              <a:t> fibroblasts </a:t>
            </a:r>
            <a:r>
              <a:rPr lang="en-US" sz="2400" dirty="0">
                <a:cs typeface="Traditional Arabic" pitchFamily="2" charset="-78"/>
              </a:rPr>
              <a:t>and vascular endothelial cells begin proliferating to form </a:t>
            </a:r>
            <a:r>
              <a:rPr lang="en-US" sz="2400" dirty="0">
                <a:solidFill>
                  <a:schemeClr val="tx2"/>
                </a:solidFill>
                <a:cs typeface="Traditional Arabic" pitchFamily="2" charset="-78"/>
              </a:rPr>
              <a:t>(by 3-5 days)</a:t>
            </a:r>
            <a:r>
              <a:rPr lang="en-US" sz="2400" dirty="0">
                <a:cs typeface="Traditional Arabic" pitchFamily="2" charset="-78"/>
              </a:rPr>
              <a:t> granulation tissue - </a:t>
            </a:r>
            <a:r>
              <a:rPr lang="en-US" sz="2400" dirty="0">
                <a:solidFill>
                  <a:srgbClr val="FA6A8C"/>
                </a:solidFill>
                <a:effectLst>
                  <a:outerShdw blurRad="38100" dist="38100" dir="2700000" algn="tl">
                    <a:srgbClr val="000000">
                      <a:alpha val="43137"/>
                    </a:srgbClr>
                  </a:outerShdw>
                </a:effectLst>
                <a:cs typeface="Traditional Arabic" pitchFamily="2" charset="-78"/>
              </a:rPr>
              <a:t>pink soft granular appearance on the surface of the wound</a:t>
            </a:r>
            <a:r>
              <a:rPr lang="en-US" sz="2400" dirty="0" smtClean="0">
                <a:solidFill>
                  <a:srgbClr val="FA6A8C"/>
                </a:solidFill>
                <a:effectLst>
                  <a:outerShdw blurRad="38100" dist="38100" dir="2700000" algn="tl">
                    <a:srgbClr val="000000">
                      <a:alpha val="43137"/>
                    </a:srgbClr>
                  </a:outerShdw>
                </a:effectLst>
                <a:cs typeface="Traditional Arabic" pitchFamily="2" charset="-78"/>
              </a:rPr>
              <a:t>.</a:t>
            </a:r>
          </a:p>
          <a:p>
            <a:pPr algn="l" rtl="0"/>
            <a:r>
              <a:rPr lang="en-US" sz="2400" i="1" dirty="0" smtClean="0"/>
              <a:t>New granulation tissue is often edematous.</a:t>
            </a:r>
            <a:r>
              <a:rPr lang="en-US" sz="2400" dirty="0" smtClean="0"/>
              <a:t> </a:t>
            </a:r>
          </a:p>
          <a:p>
            <a:pPr algn="l" rtl="0" eaLnBrk="0" hangingPunct="0"/>
            <a:endParaRPr lang="en-US" sz="2400" dirty="0">
              <a:cs typeface="Traditional Arabic" pitchFamily="2" charset="-78"/>
            </a:endParaRPr>
          </a:p>
          <a:p>
            <a:pPr algn="l" rtl="0" eaLnBrk="0" hangingPunct="0">
              <a:buFontTx/>
              <a:buChar char="•"/>
            </a:pPr>
            <a:r>
              <a:rPr lang="en-US" sz="2400" dirty="0" err="1">
                <a:solidFill>
                  <a:srgbClr val="FF3300"/>
                </a:solidFill>
                <a:cs typeface="Traditional Arabic" pitchFamily="2" charset="-78"/>
              </a:rPr>
              <a:t>histologically</a:t>
            </a:r>
            <a:r>
              <a:rPr lang="en-US" sz="2400" dirty="0">
                <a:cs typeface="Traditional Arabic" pitchFamily="2" charset="-78"/>
              </a:rPr>
              <a:t> : granulation tissue is composed of : </a:t>
            </a:r>
          </a:p>
          <a:p>
            <a:pPr marL="571500" lvl="1" algn="l" rtl="0" eaLnBrk="0" hangingPunct="0">
              <a:buFontTx/>
              <a:buChar char="•"/>
            </a:pPr>
            <a:r>
              <a:rPr lang="en-US" sz="2400" dirty="0">
                <a:cs typeface="Traditional Arabic" pitchFamily="2" charset="-78"/>
              </a:rPr>
              <a:t>proliferation of new small blood vessels and</a:t>
            </a:r>
          </a:p>
          <a:p>
            <a:pPr marL="571500" lvl="1" algn="l" rtl="0" eaLnBrk="0" hangingPunct="0">
              <a:buFontTx/>
              <a:buChar char="•"/>
            </a:pPr>
            <a:r>
              <a:rPr lang="en-US" sz="2400" dirty="0">
                <a:cs typeface="Traditional Arabic" pitchFamily="2" charset="-78"/>
              </a:rPr>
              <a:t>proliferation of </a:t>
            </a:r>
            <a:r>
              <a:rPr lang="en-US" sz="2400" dirty="0" smtClean="0">
                <a:cs typeface="Traditional Arabic" pitchFamily="2" charset="-78"/>
              </a:rPr>
              <a:t>fibroblasts</a:t>
            </a:r>
          </a:p>
          <a:p>
            <a:pPr marL="571500" lvl="1" algn="l" rtl="0" eaLnBrk="0" hangingPunct="0">
              <a:buFontTx/>
              <a:buChar char="•"/>
            </a:pPr>
            <a:r>
              <a:rPr lang="en-US" sz="2400" dirty="0" err="1" smtClean="0">
                <a:cs typeface="Traditional Arabic" pitchFamily="2" charset="-78"/>
              </a:rPr>
              <a:t>macrophags</a:t>
            </a:r>
            <a:endParaRPr lang="en-US" sz="2400" dirty="0">
              <a:cs typeface="Traditional Arabic" pitchFamily="2" charset="-78"/>
            </a:endParaRPr>
          </a:p>
          <a:p>
            <a:pPr eaLnBrk="0" hangingPunct="0"/>
            <a:endParaRPr lang="en-US" sz="2400" dirty="0">
              <a:cs typeface="Traditional Arabic" pitchFamily="2" charset="-78"/>
            </a:endParaRPr>
          </a:p>
          <a:p>
            <a:pPr eaLnBrk="0" hangingPunct="0">
              <a:spcBef>
                <a:spcPct val="50000"/>
              </a:spcBef>
            </a:pPr>
            <a:endParaRPr lang="en-US" sz="24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d:\Inetpub\ombroot\content\0721601871\graphics\fullsize\S01871-003-f018a.jpg"/>
          <p:cNvPicPr>
            <a:picLocks noChangeAspect="1" noChangeArrowheads="1"/>
          </p:cNvPicPr>
          <p:nvPr/>
        </p:nvPicPr>
        <p:blipFill>
          <a:blip r:embed="rId2" cstate="print"/>
          <a:srcRect b="6575"/>
          <a:stretch>
            <a:fillRect/>
          </a:stretch>
        </p:blipFill>
        <p:spPr bwMode="auto">
          <a:xfrm>
            <a:off x="505793" y="1635812"/>
            <a:ext cx="7852421" cy="2883802"/>
          </a:xfrm>
          <a:prstGeom prst="rect">
            <a:avLst/>
          </a:prstGeom>
          <a:noFill/>
          <a:ln w="9525">
            <a:solidFill>
              <a:schemeClr val="tx1"/>
            </a:solidFill>
            <a:miter lim="800000"/>
            <a:headEnd/>
            <a:tailEnd/>
          </a:ln>
        </p:spPr>
      </p:pic>
      <p:sp>
        <p:nvSpPr>
          <p:cNvPr id="22531" name="Text Box 3"/>
          <p:cNvSpPr txBox="1">
            <a:spLocks noChangeArrowheads="1"/>
          </p:cNvSpPr>
          <p:nvPr/>
        </p:nvSpPr>
        <p:spPr bwMode="auto">
          <a:xfrm>
            <a:off x="1996519" y="4953000"/>
            <a:ext cx="5006499" cy="369332"/>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a:spAutoFit/>
          </a:bodyPr>
          <a:lstStyle/>
          <a:p>
            <a:pPr algn="ctr"/>
            <a:r>
              <a:rPr lang="en-US" i="1" dirty="0">
                <a:solidFill>
                  <a:srgbClr val="000000"/>
                </a:solidFill>
                <a:latin typeface="Arial" charset="0"/>
                <a:cs typeface="Arial" charset="0"/>
              </a:rPr>
              <a:t>Angiogenesis from Endothelial Precursor Cells </a:t>
            </a:r>
          </a:p>
        </p:txBody>
      </p:sp>
      <p:sp>
        <p:nvSpPr>
          <p:cNvPr id="22532" name="Text Box 4"/>
          <p:cNvSpPr txBox="1">
            <a:spLocks noChangeArrowheads="1"/>
          </p:cNvSpPr>
          <p:nvPr/>
        </p:nvSpPr>
        <p:spPr bwMode="auto">
          <a:xfrm>
            <a:off x="3352800" y="685800"/>
            <a:ext cx="2345514" cy="523220"/>
          </a:xfrm>
          <a:prstGeom prst="rect">
            <a:avLst/>
          </a:prstGeom>
          <a:noFill/>
          <a:ln w="9525">
            <a:noFill/>
            <a:miter lim="800000"/>
            <a:headEnd/>
            <a:tailEnd/>
          </a:ln>
        </p:spPr>
        <p:txBody>
          <a:bodyPr wrap="none">
            <a:spAutoFit/>
          </a:bodyPr>
          <a:lstStyle/>
          <a:p>
            <a:r>
              <a:rPr lang="en-US" sz="2800" i="1" dirty="0">
                <a:solidFill>
                  <a:srgbClr val="FF9999"/>
                </a:solidFill>
                <a:latin typeface="Arial" charset="0"/>
                <a:cs typeface="Arial" charset="0"/>
              </a:rPr>
              <a:t>Angiogenesis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b="1" i="1" smtClean="0">
                <a:latin typeface="Arial" charset="0"/>
                <a:cs typeface="Arial" charset="0"/>
              </a:rPr>
              <a:t>SCAR FORMATION</a:t>
            </a:r>
            <a:r>
              <a:rPr lang="en-US" b="1" i="1" smtClean="0">
                <a:solidFill>
                  <a:srgbClr val="000000"/>
                </a:solidFill>
                <a:latin typeface="Arial" charset="0"/>
                <a:cs typeface="Arial" charset="0"/>
              </a:rPr>
              <a:t> </a:t>
            </a:r>
          </a:p>
        </p:txBody>
      </p:sp>
      <p:sp>
        <p:nvSpPr>
          <p:cNvPr id="28675" name="Rectangle 3"/>
          <p:cNvSpPr>
            <a:spLocks noGrp="1" noChangeArrowheads="1"/>
          </p:cNvSpPr>
          <p:nvPr>
            <p:ph type="body" idx="1"/>
          </p:nvPr>
        </p:nvSpPr>
        <p:spPr/>
        <p:txBody>
          <a:bodyPr>
            <a:normAutofit/>
          </a:bodyPr>
          <a:lstStyle/>
          <a:p>
            <a:pPr eaLnBrk="0" hangingPunct="0"/>
            <a:r>
              <a:rPr lang="en-US" dirty="0" smtClean="0">
                <a:solidFill>
                  <a:srgbClr val="FF0000"/>
                </a:solidFill>
                <a:cs typeface="Traditional Arabic" pitchFamily="2" charset="-78"/>
              </a:rPr>
              <a:t>Further healing: increased collagen, decreased active fibroblasts and new vessels(thrombosis and degeneration)</a:t>
            </a:r>
          </a:p>
          <a:p>
            <a:pPr eaLnBrk="0" hangingPunct="0"/>
            <a:endParaRPr lang="en-US" dirty="0" smtClean="0">
              <a:cs typeface="Traditional Arabic" pitchFamily="2" charset="-78"/>
            </a:endParaRPr>
          </a:p>
          <a:p>
            <a:pPr eaLnBrk="0" hangingPunct="0"/>
            <a:r>
              <a:rPr lang="en-US" dirty="0" smtClean="0">
                <a:cs typeface="Traditional Arabic" pitchFamily="2" charset="-78"/>
              </a:rPr>
              <a:t>At the end: scar (inactive fibroblasts, dense collagen, fragments of elastic tissue, extracellular matrix,  few vessels).</a:t>
            </a:r>
          </a:p>
          <a:p>
            <a:pPr lvl="1">
              <a:buNone/>
            </a:pPr>
            <a:endParaRPr lang="en-US" dirty="0" smtClean="0">
              <a:solidFill>
                <a:srgbClr val="000000"/>
              </a:solidFill>
              <a:latin typeface="Arial" charset="0"/>
              <a:cs typeface="Arial" charset="0"/>
            </a:endParaRPr>
          </a:p>
          <a:p>
            <a:pPr lvl="1">
              <a:buNone/>
            </a:pPr>
            <a:endParaRPr lang="en-US" dirty="0" smtClean="0">
              <a:solidFill>
                <a:srgbClr val="000000"/>
              </a:solidFill>
              <a:latin typeface="Arial" charset="0"/>
              <a:cs typeface="Arial"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ooter Placeholder 2"/>
          <p:cNvSpPr>
            <a:spLocks noGrp="1"/>
          </p:cNvSpPr>
          <p:nvPr>
            <p:ph type="ftr" sz="quarter" idx="11"/>
          </p:nvPr>
        </p:nvSpPr>
        <p:spPr>
          <a:noFill/>
        </p:spPr>
        <p:txBody>
          <a:bodyPr/>
          <a:lstStyle/>
          <a:p>
            <a:r>
              <a:rPr lang="en-US"/>
              <a:t>W.B. Saunders Company items and derived items Copyright (c) 1999 by W.B. Saunders Company</a:t>
            </a:r>
          </a:p>
        </p:txBody>
      </p:sp>
      <p:pic>
        <p:nvPicPr>
          <p:cNvPr id="29699" name="Picture 2" descr="f004018"/>
          <p:cNvPicPr>
            <a:picLocks noChangeAspect="1" noChangeArrowheads="1"/>
          </p:cNvPicPr>
          <p:nvPr/>
        </p:nvPicPr>
        <p:blipFill>
          <a:blip r:embed="rId2" cstate="print"/>
          <a:srcRect/>
          <a:stretch>
            <a:fillRect/>
          </a:stretch>
        </p:blipFill>
        <p:spPr bwMode="auto">
          <a:xfrm>
            <a:off x="0" y="0"/>
            <a:ext cx="9144000" cy="6897688"/>
          </a:xfrm>
          <a:prstGeom prst="rect">
            <a:avLst/>
          </a:prstGeom>
          <a:noFill/>
          <a:ln w="9525">
            <a:noFill/>
            <a:miter lim="800000"/>
            <a:headEnd/>
            <a:tailEnd/>
          </a:ln>
        </p:spPr>
      </p:pic>
      <p:sp>
        <p:nvSpPr>
          <p:cNvPr id="29700" name="Text Box 3"/>
          <p:cNvSpPr txBox="1">
            <a:spLocks noChangeArrowheads="1"/>
          </p:cNvSpPr>
          <p:nvPr/>
        </p:nvSpPr>
        <p:spPr bwMode="auto">
          <a:xfrm>
            <a:off x="0" y="6583363"/>
            <a:ext cx="1381125" cy="274637"/>
          </a:xfrm>
          <a:prstGeom prst="rect">
            <a:avLst/>
          </a:prstGeom>
          <a:noFill/>
          <a:ln w="9525">
            <a:noFill/>
            <a:miter lim="800000"/>
            <a:headEnd/>
            <a:tailEnd/>
          </a:ln>
        </p:spPr>
        <p:txBody>
          <a:bodyPr>
            <a:spAutoFit/>
          </a:bodyPr>
          <a:lstStyle/>
          <a:p>
            <a:pPr eaLnBrk="0" hangingPunct="0">
              <a:spcBef>
                <a:spcPct val="50000"/>
              </a:spcBef>
            </a:pPr>
            <a:r>
              <a:rPr lang="en-US" sz="1200" b="1">
                <a:latin typeface="Arial" charset="0"/>
              </a:rPr>
              <a:t>Slide 4.19</a:t>
            </a:r>
            <a:endParaRPr lang="en-US" sz="120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smtClean="0"/>
              <a:t>Functions of the Extracellular Matrix</a:t>
            </a:r>
            <a:endParaRPr lang="ar-SA" dirty="0"/>
          </a:p>
        </p:txBody>
      </p:sp>
      <p:sp>
        <p:nvSpPr>
          <p:cNvPr id="3" name="Content Placeholder 2"/>
          <p:cNvSpPr>
            <a:spLocks noGrp="1"/>
          </p:cNvSpPr>
          <p:nvPr>
            <p:ph idx="1"/>
          </p:nvPr>
        </p:nvSpPr>
        <p:spPr/>
        <p:txBody>
          <a:bodyPr/>
          <a:lstStyle/>
          <a:p>
            <a:r>
              <a:rPr lang="en-US" dirty="0" smtClean="0"/>
              <a:t>The ECM is much more than a space filler around cells. Its various functions:</a:t>
            </a:r>
          </a:p>
          <a:p>
            <a:pPr lvl="1"/>
            <a:r>
              <a:rPr lang="en-US" i="1" dirty="0" smtClean="0"/>
              <a:t>Mechanical support</a:t>
            </a:r>
          </a:p>
          <a:p>
            <a:pPr lvl="1"/>
            <a:r>
              <a:rPr lang="en-CA" i="1" dirty="0" smtClean="0"/>
              <a:t>Control of cell proliferation</a:t>
            </a:r>
          </a:p>
          <a:p>
            <a:pPr lvl="1"/>
            <a:r>
              <a:rPr lang="en-CA" i="1" dirty="0" smtClean="0"/>
              <a:t>Scaffolding for tissue renewal</a:t>
            </a:r>
          </a:p>
          <a:p>
            <a:pPr lvl="1"/>
            <a:r>
              <a:rPr lang="en-CA" i="1" dirty="0" smtClean="0"/>
              <a:t> Establishment of tissue microenvironments.</a:t>
            </a:r>
            <a:endParaRPr lang="en-US" dirty="0" smtClean="0"/>
          </a:p>
          <a:p>
            <a:endParaRPr lang="ar-SA"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lood smear"/>
          <p:cNvPicPr>
            <a:picLocks noChangeAspect="1" noChangeArrowheads="1"/>
          </p:cNvPicPr>
          <p:nvPr/>
        </p:nvPicPr>
        <p:blipFill>
          <a:blip r:embed="rId2" cstate="print"/>
          <a:srcRect/>
          <a:stretch>
            <a:fillRect/>
          </a:stretch>
        </p:blipFill>
        <p:spPr bwMode="auto">
          <a:xfrm>
            <a:off x="1" y="332655"/>
            <a:ext cx="9092946" cy="597316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1268760"/>
            <a:ext cx="8748464" cy="4905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dirty="0" err="1" smtClean="0"/>
              <a:t>Cutaneous</a:t>
            </a:r>
            <a:r>
              <a:rPr lang="en-US" dirty="0" smtClean="0"/>
              <a:t> Wound healing</a:t>
            </a:r>
          </a:p>
        </p:txBody>
      </p:sp>
      <p:sp>
        <p:nvSpPr>
          <p:cNvPr id="34819" name="Text Box 3"/>
          <p:cNvSpPr txBox="1">
            <a:spLocks noChangeArrowheads="1"/>
          </p:cNvSpPr>
          <p:nvPr/>
        </p:nvSpPr>
        <p:spPr bwMode="auto">
          <a:xfrm>
            <a:off x="1371600" y="1752600"/>
            <a:ext cx="7543800" cy="457200"/>
          </a:xfrm>
          <a:prstGeom prst="rect">
            <a:avLst/>
          </a:prstGeom>
          <a:noFill/>
          <a:ln w="12700">
            <a:noFill/>
            <a:miter lim="800000"/>
            <a:headEnd/>
            <a:tailEnd/>
          </a:ln>
        </p:spPr>
        <p:txBody>
          <a:bodyPr>
            <a:spAutoFit/>
          </a:bodyPr>
          <a:lstStyle/>
          <a:p>
            <a:pPr eaLnBrk="0" hangingPunct="0">
              <a:spcBef>
                <a:spcPct val="50000"/>
              </a:spcBef>
            </a:pPr>
            <a:endParaRPr lang="en-US"/>
          </a:p>
        </p:txBody>
      </p:sp>
      <p:sp>
        <p:nvSpPr>
          <p:cNvPr id="34820" name="Text Box 4"/>
          <p:cNvSpPr txBox="1">
            <a:spLocks noChangeArrowheads="1"/>
          </p:cNvSpPr>
          <p:nvPr/>
        </p:nvSpPr>
        <p:spPr bwMode="auto">
          <a:xfrm>
            <a:off x="428596" y="2000240"/>
            <a:ext cx="4000528" cy="3308598"/>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342900" indent="-342900" algn="ctr" rtl="0" eaLnBrk="0" hangingPunct="0">
              <a:buAutoNum type="arabicPeriod"/>
            </a:pPr>
            <a:r>
              <a:rPr lang="en-US" sz="2400" b="1" dirty="0" smtClean="0">
                <a:cs typeface="Traditional Arabic" pitchFamily="2" charset="-78"/>
              </a:rPr>
              <a:t>Primary union</a:t>
            </a:r>
          </a:p>
          <a:p>
            <a:pPr marL="342900" indent="-342900" algn="ctr" rtl="0" eaLnBrk="0" hangingPunct="0"/>
            <a:r>
              <a:rPr lang="en-US" dirty="0" smtClean="0">
                <a:cs typeface="Traditional Arabic" pitchFamily="2" charset="-78"/>
              </a:rPr>
              <a:t> </a:t>
            </a:r>
            <a:r>
              <a:rPr lang="en-US" dirty="0">
                <a:cs typeface="Traditional Arabic" pitchFamily="2" charset="-78"/>
              </a:rPr>
              <a:t>(healing by 1st intention)</a:t>
            </a:r>
          </a:p>
          <a:p>
            <a:pPr algn="l" rtl="0" eaLnBrk="0" hangingPunct="0">
              <a:buFont typeface="Arial" pitchFamily="34" charset="0"/>
              <a:buChar char="•"/>
            </a:pPr>
            <a:r>
              <a:rPr lang="en-US" sz="2800" dirty="0" smtClean="0">
                <a:cs typeface="Traditional Arabic" pitchFamily="2" charset="-78"/>
              </a:rPr>
              <a:t>clean </a:t>
            </a:r>
            <a:r>
              <a:rPr lang="en-US" sz="2800" dirty="0">
                <a:cs typeface="Traditional Arabic" pitchFamily="2" charset="-78"/>
              </a:rPr>
              <a:t>surgical incision</a:t>
            </a:r>
          </a:p>
          <a:p>
            <a:pPr algn="l" rtl="0" eaLnBrk="0" hangingPunct="0">
              <a:buFont typeface="Arial" pitchFamily="34" charset="0"/>
              <a:buChar char="•"/>
            </a:pPr>
            <a:r>
              <a:rPr lang="en-US" sz="2800" dirty="0" smtClean="0">
                <a:cs typeface="Traditional Arabic" pitchFamily="2" charset="-78"/>
              </a:rPr>
              <a:t>no </a:t>
            </a:r>
            <a:r>
              <a:rPr lang="en-US" sz="2800" dirty="0">
                <a:cs typeface="Traditional Arabic" pitchFamily="2" charset="-78"/>
              </a:rPr>
              <a:t>significant </a:t>
            </a:r>
            <a:r>
              <a:rPr lang="en-US" sz="2800" dirty="0" smtClean="0">
                <a:cs typeface="Traditional Arabic" pitchFamily="2" charset="-78"/>
              </a:rPr>
              <a:t>bacterial contamination</a:t>
            </a:r>
            <a:endParaRPr lang="en-US" sz="2800" dirty="0">
              <a:cs typeface="Traditional Arabic" pitchFamily="2" charset="-78"/>
            </a:endParaRPr>
          </a:p>
          <a:p>
            <a:pPr algn="l" rtl="0" eaLnBrk="0" hangingPunct="0">
              <a:buFont typeface="Arial" pitchFamily="34" charset="0"/>
              <a:buChar char="•"/>
            </a:pPr>
            <a:r>
              <a:rPr lang="en-US" sz="2800" dirty="0" smtClean="0">
                <a:cs typeface="Traditional Arabic" pitchFamily="2" charset="-78"/>
              </a:rPr>
              <a:t>minimal </a:t>
            </a:r>
            <a:r>
              <a:rPr lang="en-US" sz="2800" dirty="0">
                <a:cs typeface="Traditional Arabic" pitchFamily="2" charset="-78"/>
              </a:rPr>
              <a:t>loss of tissue</a:t>
            </a:r>
          </a:p>
          <a:p>
            <a:pPr algn="l" rtl="0" eaLnBrk="0" hangingPunct="0">
              <a:buFont typeface="Arial" pitchFamily="34" charset="0"/>
              <a:buChar char="•"/>
            </a:pPr>
            <a:r>
              <a:rPr lang="en-US" sz="2800" dirty="0" smtClean="0">
                <a:cs typeface="Traditional Arabic" pitchFamily="2" charset="-78"/>
              </a:rPr>
              <a:t>clot</a:t>
            </a:r>
            <a:r>
              <a:rPr lang="en-US" sz="2800" dirty="0">
                <a:cs typeface="Traditional Arabic" pitchFamily="2" charset="-78"/>
              </a:rPr>
              <a:t>, scab formation</a:t>
            </a:r>
          </a:p>
          <a:p>
            <a:pPr eaLnBrk="0" hangingPunct="0">
              <a:spcBef>
                <a:spcPct val="50000"/>
              </a:spcBef>
            </a:pPr>
            <a:endParaRPr lang="en-US" dirty="0"/>
          </a:p>
        </p:txBody>
      </p:sp>
      <p:sp>
        <p:nvSpPr>
          <p:cNvPr id="5" name="TextBox 4"/>
          <p:cNvSpPr txBox="1"/>
          <p:nvPr/>
        </p:nvSpPr>
        <p:spPr>
          <a:xfrm>
            <a:off x="4572000" y="1571612"/>
            <a:ext cx="4214842" cy="446276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rtl="0" eaLnBrk="0" hangingPunct="0"/>
            <a:r>
              <a:rPr lang="en-US" sz="2400" b="1" dirty="0" smtClean="0">
                <a:solidFill>
                  <a:schemeClr val="tx1">
                    <a:lumMod val="95000"/>
                    <a:lumOff val="5000"/>
                  </a:schemeClr>
                </a:solidFill>
                <a:cs typeface="Traditional Arabic" pitchFamily="2" charset="-78"/>
              </a:rPr>
              <a:t>2</a:t>
            </a:r>
            <a:r>
              <a:rPr lang="en-US" sz="3200" b="1" dirty="0" smtClean="0">
                <a:solidFill>
                  <a:schemeClr val="tx1">
                    <a:lumMod val="95000"/>
                    <a:lumOff val="5000"/>
                  </a:schemeClr>
                </a:solidFill>
                <a:cs typeface="Traditional Arabic" pitchFamily="2" charset="-78"/>
              </a:rPr>
              <a:t>. </a:t>
            </a:r>
            <a:r>
              <a:rPr lang="en-US" sz="2400" b="1" dirty="0" smtClean="0">
                <a:solidFill>
                  <a:schemeClr val="tx1">
                    <a:lumMod val="95000"/>
                    <a:lumOff val="5000"/>
                  </a:schemeClr>
                </a:solidFill>
                <a:cs typeface="Traditional Arabic" pitchFamily="2" charset="-78"/>
              </a:rPr>
              <a:t>Secondary union</a:t>
            </a:r>
          </a:p>
          <a:p>
            <a:pPr algn="ctr" rtl="0" eaLnBrk="0" hangingPunct="0"/>
            <a:r>
              <a:rPr lang="en-US" dirty="0" smtClean="0">
                <a:solidFill>
                  <a:srgbClr val="FFFF00"/>
                </a:solidFill>
                <a:cs typeface="Traditional Arabic" pitchFamily="2" charset="-78"/>
              </a:rPr>
              <a:t> </a:t>
            </a:r>
            <a:r>
              <a:rPr lang="en-US" dirty="0" smtClean="0">
                <a:cs typeface="Traditional Arabic" pitchFamily="2" charset="-78"/>
              </a:rPr>
              <a:t>(healing by 2nd intention)</a:t>
            </a:r>
          </a:p>
          <a:p>
            <a:pPr algn="l" rtl="0" eaLnBrk="0" hangingPunct="0">
              <a:buFont typeface="Arial" pitchFamily="34" charset="0"/>
              <a:buChar char="•"/>
            </a:pPr>
            <a:r>
              <a:rPr lang="en-US" sz="2400" dirty="0" smtClean="0">
                <a:cs typeface="Traditional Arabic" pitchFamily="2" charset="-78"/>
              </a:rPr>
              <a:t> more extensive loss of cells and tissue:</a:t>
            </a:r>
          </a:p>
          <a:p>
            <a:pPr algn="l" rtl="0" eaLnBrk="0" hangingPunct="0"/>
            <a:r>
              <a:rPr lang="en-US" sz="2400" dirty="0" smtClean="0">
                <a:cs typeface="Traditional Arabic" pitchFamily="2" charset="-78"/>
              </a:rPr>
              <a:t>     -infarction</a:t>
            </a:r>
          </a:p>
          <a:p>
            <a:pPr algn="l" rtl="0" eaLnBrk="0" hangingPunct="0"/>
            <a:r>
              <a:rPr lang="en-US" sz="2400" dirty="0" smtClean="0">
                <a:cs typeface="Traditional Arabic" pitchFamily="2" charset="-78"/>
              </a:rPr>
              <a:t>     -inflammatory ulceration</a:t>
            </a:r>
          </a:p>
          <a:p>
            <a:pPr algn="l" rtl="0" eaLnBrk="0" hangingPunct="0"/>
            <a:r>
              <a:rPr lang="en-US" sz="2400" dirty="0" smtClean="0">
                <a:cs typeface="Traditional Arabic" pitchFamily="2" charset="-78"/>
              </a:rPr>
              <a:t>     -abscess formation</a:t>
            </a:r>
          </a:p>
          <a:p>
            <a:pPr algn="l" rtl="0" eaLnBrk="0" hangingPunct="0">
              <a:buFont typeface="Arial" pitchFamily="34" charset="0"/>
              <a:buChar char="•"/>
            </a:pPr>
            <a:r>
              <a:rPr lang="en-US" sz="2400" dirty="0" smtClean="0">
                <a:cs typeface="Traditional Arabic" pitchFamily="2" charset="-78"/>
              </a:rPr>
              <a:t>surface wound with large defect</a:t>
            </a:r>
          </a:p>
          <a:p>
            <a:pPr algn="l" rtl="0" eaLnBrk="0" hangingPunct="0">
              <a:buFont typeface="Arial" pitchFamily="34" charset="0"/>
              <a:buChar char="•"/>
            </a:pPr>
            <a:r>
              <a:rPr lang="en-US" sz="2400" dirty="0" smtClean="0">
                <a:cs typeface="Traditional Arabic" pitchFamily="2" charset="-78"/>
              </a:rPr>
              <a:t>large tissue defect that must be filled</a:t>
            </a:r>
          </a:p>
          <a:p>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852"/>
            <a:ext cx="8229600" cy="837876"/>
          </a:xfrm>
        </p:spPr>
        <p:txBody>
          <a:bodyPr>
            <a:noAutofit/>
          </a:bodyPr>
          <a:lstStyle/>
          <a:p>
            <a:r>
              <a:rPr lang="en-US" sz="3600" dirty="0" smtClean="0">
                <a:effectLst/>
                <a:cs typeface="Traditional Arabic" pitchFamily="2" charset="-78"/>
              </a:rPr>
              <a:t>Primary union </a:t>
            </a:r>
            <a:r>
              <a:rPr lang="en-US" sz="2800" dirty="0" smtClean="0">
                <a:effectLst/>
                <a:cs typeface="Traditional Arabic" pitchFamily="2" charset="-78"/>
              </a:rPr>
              <a:t/>
            </a:r>
            <a:br>
              <a:rPr lang="en-US" sz="2800" dirty="0" smtClean="0">
                <a:effectLst/>
                <a:cs typeface="Traditional Arabic" pitchFamily="2" charset="-78"/>
              </a:rPr>
            </a:br>
            <a:r>
              <a:rPr lang="en-US" sz="2800" dirty="0" smtClean="0">
                <a:effectLst/>
                <a:cs typeface="Traditional Arabic" pitchFamily="2" charset="-78"/>
              </a:rPr>
              <a:t>(healing by first intention)</a:t>
            </a:r>
            <a:endParaRPr lang="en-US" sz="4000" dirty="0">
              <a:effectLst/>
            </a:endParaRPr>
          </a:p>
        </p:txBody>
      </p:sp>
      <p:pic>
        <p:nvPicPr>
          <p:cNvPr id="3" name="Picture 2"/>
          <p:cNvPicPr>
            <a:picLocks noChangeAspect="1" noChangeArrowheads="1"/>
          </p:cNvPicPr>
          <p:nvPr/>
        </p:nvPicPr>
        <p:blipFill>
          <a:blip r:embed="rId2" cstate="print"/>
          <a:srcRect r="57281"/>
          <a:stretch>
            <a:fillRect/>
          </a:stretch>
        </p:blipFill>
        <p:spPr bwMode="auto">
          <a:xfrm>
            <a:off x="5500694" y="1285860"/>
            <a:ext cx="3143272" cy="5364189"/>
          </a:xfrm>
          <a:prstGeom prst="rect">
            <a:avLst/>
          </a:prstGeom>
          <a:noFill/>
          <a:ln w="12700">
            <a:noFill/>
            <a:miter lim="800000"/>
            <a:headEnd/>
            <a:tailEnd/>
          </a:ln>
        </p:spPr>
      </p:pic>
      <p:sp>
        <p:nvSpPr>
          <p:cNvPr id="4" name="TextBox 3"/>
          <p:cNvSpPr txBox="1"/>
          <p:nvPr/>
        </p:nvSpPr>
        <p:spPr>
          <a:xfrm>
            <a:off x="323528" y="1052736"/>
            <a:ext cx="5040560" cy="600164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l" eaLnBrk="0" hangingPunct="0"/>
            <a:r>
              <a:rPr lang="en-US" sz="2400" dirty="0" smtClean="0">
                <a:solidFill>
                  <a:srgbClr val="FF0000"/>
                </a:solidFill>
                <a:cs typeface="Traditional Arabic" pitchFamily="2" charset="-78"/>
              </a:rPr>
              <a:t>24 hr.: </a:t>
            </a:r>
            <a:r>
              <a:rPr lang="en-US" sz="2400" dirty="0" smtClean="0">
                <a:cs typeface="Traditional Arabic" pitchFamily="2" charset="-78"/>
              </a:rPr>
              <a:t>hematoma &amp; </a:t>
            </a:r>
            <a:r>
              <a:rPr lang="en-US" sz="2400" dirty="0" err="1" smtClean="0">
                <a:cs typeface="Traditional Arabic" pitchFamily="2" charset="-78"/>
              </a:rPr>
              <a:t>neutrophils</a:t>
            </a:r>
            <a:r>
              <a:rPr lang="en-US" sz="2400" dirty="0" smtClean="0">
                <a:cs typeface="Traditional Arabic" pitchFamily="2" charset="-78"/>
              </a:rPr>
              <a:t>,   mitotic activity of basal layer, thin  </a:t>
            </a:r>
            <a:endParaRPr lang="ar-SA" sz="2400" dirty="0" smtClean="0">
              <a:cs typeface="Traditional Arabic" pitchFamily="2" charset="-78"/>
            </a:endParaRPr>
          </a:p>
          <a:p>
            <a:pPr algn="l" eaLnBrk="0" hangingPunct="0"/>
            <a:r>
              <a:rPr lang="en-US" sz="2400" dirty="0" smtClean="0">
                <a:cs typeface="Traditional Arabic" pitchFamily="2" charset="-78"/>
              </a:rPr>
              <a:t>epithelial layer</a:t>
            </a:r>
          </a:p>
          <a:p>
            <a:pPr algn="l" eaLnBrk="0" hangingPunct="0"/>
            <a:r>
              <a:rPr lang="en-US" sz="2400" dirty="0" smtClean="0"/>
              <a:t>Hageman factor </a:t>
            </a:r>
            <a:r>
              <a:rPr lang="en-US" sz="2400" dirty="0" smtClean="0">
                <a:cs typeface="Traditional Arabic" pitchFamily="2" charset="-78"/>
              </a:rPr>
              <a:t>(factor 12) </a:t>
            </a:r>
            <a:r>
              <a:rPr lang="en-US" sz="2400" dirty="0" smtClean="0"/>
              <a:t>will activate both the coagulation sequence and the </a:t>
            </a:r>
            <a:r>
              <a:rPr lang="en-US" sz="2400" dirty="0" err="1" smtClean="0"/>
              <a:t>kinin</a:t>
            </a:r>
            <a:r>
              <a:rPr lang="en-US" sz="2400" dirty="0" smtClean="0"/>
              <a:t> system as an initial response to this injury</a:t>
            </a:r>
            <a:endParaRPr lang="en-US" sz="2400" dirty="0" smtClean="0">
              <a:solidFill>
                <a:srgbClr val="FF0000"/>
              </a:solidFill>
              <a:cs typeface="Traditional Arabic" pitchFamily="2" charset="-78"/>
            </a:endParaRPr>
          </a:p>
          <a:p>
            <a:pPr algn="l" eaLnBrk="0" hangingPunct="0"/>
            <a:r>
              <a:rPr lang="en-US" sz="2400" dirty="0" smtClean="0">
                <a:solidFill>
                  <a:srgbClr val="FF0000"/>
                </a:solidFill>
                <a:cs typeface="Traditional Arabic" pitchFamily="2" charset="-78"/>
              </a:rPr>
              <a:t>day 3: </a:t>
            </a:r>
            <a:r>
              <a:rPr lang="en-US" sz="2400" dirty="0" smtClean="0">
                <a:cs typeface="Traditional Arabic" pitchFamily="2" charset="-78"/>
              </a:rPr>
              <a:t>macrophages, granulation tissue</a:t>
            </a:r>
          </a:p>
          <a:p>
            <a:pPr algn="l" eaLnBrk="0" hangingPunct="0"/>
            <a:r>
              <a:rPr lang="en-US" sz="2400" dirty="0" smtClean="0">
                <a:solidFill>
                  <a:srgbClr val="FF0000"/>
                </a:solidFill>
                <a:cs typeface="Traditional Arabic" pitchFamily="2" charset="-78"/>
              </a:rPr>
              <a:t>day 5: </a:t>
            </a:r>
            <a:r>
              <a:rPr lang="en-US" sz="2400" dirty="0" smtClean="0">
                <a:cs typeface="Traditional Arabic" pitchFamily="2" charset="-78"/>
              </a:rPr>
              <a:t>collagen bridges the incision, epidermis thickens</a:t>
            </a:r>
          </a:p>
          <a:p>
            <a:pPr algn="l" eaLnBrk="0" hangingPunct="0"/>
            <a:r>
              <a:rPr lang="en-US" sz="2400" dirty="0" smtClean="0">
                <a:solidFill>
                  <a:srgbClr val="FF0000"/>
                </a:solidFill>
                <a:cs typeface="Traditional Arabic" pitchFamily="2" charset="-78"/>
              </a:rPr>
              <a:t>2nd week:</a:t>
            </a:r>
            <a:r>
              <a:rPr lang="en-US" sz="2400" dirty="0" smtClean="0">
                <a:solidFill>
                  <a:srgbClr val="FFFF00"/>
                </a:solidFill>
                <a:cs typeface="Traditional Arabic" pitchFamily="2" charset="-78"/>
              </a:rPr>
              <a:t>:</a:t>
            </a:r>
            <a:r>
              <a:rPr lang="en-US" sz="2400" dirty="0" smtClean="0">
                <a:cs typeface="Traditional Arabic" pitchFamily="2" charset="-78"/>
              </a:rPr>
              <a:t> continued   collagen and fibroblasts, blanching</a:t>
            </a:r>
            <a:endParaRPr lang="en-US" sz="2400" dirty="0" smtClean="0">
              <a:solidFill>
                <a:srgbClr val="FF0000"/>
              </a:solidFill>
              <a:cs typeface="Traditional Arabic" pitchFamily="2" charset="-78"/>
            </a:endParaRPr>
          </a:p>
          <a:p>
            <a:pPr algn="l" eaLnBrk="0" hangingPunct="0"/>
            <a:r>
              <a:rPr lang="en-US" sz="2400" dirty="0" smtClean="0">
                <a:solidFill>
                  <a:srgbClr val="FF0000"/>
                </a:solidFill>
                <a:cs typeface="Traditional Arabic" pitchFamily="2" charset="-78"/>
              </a:rPr>
              <a:t>End of 1st month: </a:t>
            </a:r>
            <a:r>
              <a:rPr lang="en-US" sz="2400" dirty="0" smtClean="0">
                <a:cs typeface="Traditional Arabic" pitchFamily="2" charset="-78"/>
              </a:rPr>
              <a:t>scar (cellular connective tissue, intact epidermis, lost appendages).</a:t>
            </a:r>
          </a:p>
          <a:p>
            <a:endParaRPr lang="en-US" sz="2400" dirty="0"/>
          </a:p>
        </p:txBody>
      </p:sp>
      <p:sp>
        <p:nvSpPr>
          <p:cNvPr id="5" name="TextBox 4"/>
          <p:cNvSpPr txBox="1"/>
          <p:nvPr/>
        </p:nvSpPr>
        <p:spPr>
          <a:xfrm>
            <a:off x="5429256" y="3143248"/>
            <a:ext cx="3286148" cy="1754326"/>
          </a:xfrm>
          <a:prstGeom prst="rect">
            <a:avLst/>
          </a:prstGeom>
          <a:solidFill>
            <a:schemeClr val="bg1"/>
          </a:solidFill>
        </p:spPr>
        <p:txBody>
          <a:bodyPr wrap="square" rtlCol="1">
            <a:spAutoFit/>
          </a:bodyPr>
          <a:lstStyle/>
          <a:p>
            <a:endParaRPr lang="en-US" dirty="0" smtClean="0"/>
          </a:p>
          <a:p>
            <a:endParaRPr lang="en-US" dirty="0" smtClean="0"/>
          </a:p>
          <a:p>
            <a:endParaRPr lang="en-US" dirty="0" smtClean="0"/>
          </a:p>
          <a:p>
            <a:endParaRPr lang="en-US" dirty="0" smtClean="0"/>
          </a:p>
          <a:p>
            <a:endParaRPr lang="en-US" dirty="0" smtClean="0"/>
          </a:p>
          <a:p>
            <a:endParaRPr lang="ar-SA" dirty="0"/>
          </a:p>
        </p:txBody>
      </p:sp>
      <p:sp>
        <p:nvSpPr>
          <p:cNvPr id="6" name="TextBox 5"/>
          <p:cNvSpPr txBox="1"/>
          <p:nvPr/>
        </p:nvSpPr>
        <p:spPr>
          <a:xfrm>
            <a:off x="5429256" y="4915034"/>
            <a:ext cx="3286148" cy="1754326"/>
          </a:xfrm>
          <a:prstGeom prst="rect">
            <a:avLst/>
          </a:prstGeom>
          <a:solidFill>
            <a:schemeClr val="bg1"/>
          </a:solidFill>
        </p:spPr>
        <p:txBody>
          <a:bodyPr wrap="square" rtlCol="1">
            <a:spAutoFit/>
          </a:bodyPr>
          <a:lstStyle/>
          <a:p>
            <a:endParaRPr lang="en-US" dirty="0" smtClean="0"/>
          </a:p>
          <a:p>
            <a:endParaRPr lang="en-US" dirty="0" smtClean="0"/>
          </a:p>
          <a:p>
            <a:endParaRPr lang="en-US" dirty="0" smtClean="0"/>
          </a:p>
          <a:p>
            <a:endParaRPr lang="en-US" dirty="0" smtClean="0"/>
          </a:p>
          <a:p>
            <a:endParaRPr lang="en-US" dirty="0" smtClean="0"/>
          </a:p>
          <a:p>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slide(fromBottom)">
                                      <p:cBhvr>
                                        <p:cTn id="7" dur="500"/>
                                        <p:tgtEl>
                                          <p:spTgt spid="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slide(fromBottom)">
                                      <p:cBhvr>
                                        <p:cTn id="12" dur="500"/>
                                        <p:tgtEl>
                                          <p:spTgt spid="4">
                                            <p:txEl>
                                              <p:pRg st="4" end="4"/>
                                            </p:txEl>
                                          </p:spTgt>
                                        </p:tgtEl>
                                      </p:cBhvr>
                                    </p:animEffect>
                                  </p:childTnLst>
                                </p:cTn>
                              </p:par>
                              <p:par>
                                <p:cTn id="13" presetID="2" presetClass="exit" presetSubtype="4" fill="hold" grpId="0" nodeType="withEffect">
                                  <p:stCondLst>
                                    <p:cond delay="0"/>
                                  </p:stCondLst>
                                  <p:childTnLst>
                                    <p:anim calcmode="lin" valueType="num">
                                      <p:cBhvr additive="base">
                                        <p:cTn id="14" dur="500"/>
                                        <p:tgtEl>
                                          <p:spTgt spid="5"/>
                                        </p:tgtEl>
                                        <p:attrNameLst>
                                          <p:attrName>ppt_x</p:attrName>
                                        </p:attrNameLst>
                                      </p:cBhvr>
                                      <p:tavLst>
                                        <p:tav tm="0">
                                          <p:val>
                                            <p:strVal val="ppt_x"/>
                                          </p:val>
                                        </p:tav>
                                        <p:tav tm="100000">
                                          <p:val>
                                            <p:strVal val="ppt_x"/>
                                          </p:val>
                                        </p:tav>
                                      </p:tavLst>
                                    </p:anim>
                                    <p:anim calcmode="lin" valueType="num">
                                      <p:cBhvr additive="base">
                                        <p:cTn id="15" dur="500"/>
                                        <p:tgtEl>
                                          <p:spTgt spid="5"/>
                                        </p:tgtEl>
                                        <p:attrNameLst>
                                          <p:attrName>ppt_y</p:attrName>
                                        </p:attrNameLst>
                                      </p:cBhvr>
                                      <p:tavLst>
                                        <p:tav tm="0">
                                          <p:val>
                                            <p:strVal val="ppt_y"/>
                                          </p:val>
                                        </p:tav>
                                        <p:tav tm="100000">
                                          <p:val>
                                            <p:strVal val="1+ppt_h/2"/>
                                          </p:val>
                                        </p:tav>
                                      </p:tavLst>
                                    </p:anim>
                                    <p:set>
                                      <p:cBhvr>
                                        <p:cTn id="16" dur="1" fill="hold">
                                          <p:stCondLst>
                                            <p:cond delay="499"/>
                                          </p:stCondLst>
                                        </p:cTn>
                                        <p:tgtEl>
                                          <p:spTgt spid="5"/>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animEffect transition="in" filter="slide(fromBottom)">
                                      <p:cBhvr>
                                        <p:cTn id="21" dur="500"/>
                                        <p:tgtEl>
                                          <p:spTgt spid="4">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4">
                                            <p:txEl>
                                              <p:pRg st="6" end="6"/>
                                            </p:txEl>
                                          </p:spTgt>
                                        </p:tgtEl>
                                        <p:attrNameLst>
                                          <p:attrName>style.visibility</p:attrName>
                                        </p:attrNameLst>
                                      </p:cBhvr>
                                      <p:to>
                                        <p:strVal val="visible"/>
                                      </p:to>
                                    </p:set>
                                    <p:animEffect transition="in" filter="slide(fromBottom)">
                                      <p:cBhvr>
                                        <p:cTn id="26" dur="500"/>
                                        <p:tgtEl>
                                          <p:spTgt spid="4">
                                            <p:txEl>
                                              <p:pRg st="6" end="6"/>
                                            </p:txEl>
                                          </p:spTgt>
                                        </p:tgtEl>
                                      </p:cBhvr>
                                    </p:animEffect>
                                  </p:childTnLst>
                                </p:cTn>
                              </p:par>
                              <p:par>
                                <p:cTn id="27" presetID="2" presetClass="exit" presetSubtype="4" fill="hold" grpId="0" nodeType="withEffect">
                                  <p:stCondLst>
                                    <p:cond delay="0"/>
                                  </p:stCondLst>
                                  <p:childTnLst>
                                    <p:anim calcmode="lin" valueType="num">
                                      <p:cBhvr additive="base">
                                        <p:cTn id="28" dur="500"/>
                                        <p:tgtEl>
                                          <p:spTgt spid="6"/>
                                        </p:tgtEl>
                                        <p:attrNameLst>
                                          <p:attrName>ppt_x</p:attrName>
                                        </p:attrNameLst>
                                      </p:cBhvr>
                                      <p:tavLst>
                                        <p:tav tm="0">
                                          <p:val>
                                            <p:strVal val="ppt_x"/>
                                          </p:val>
                                        </p:tav>
                                        <p:tav tm="100000">
                                          <p:val>
                                            <p:strVal val="ppt_x"/>
                                          </p:val>
                                        </p:tav>
                                      </p:tavLst>
                                    </p:anim>
                                    <p:anim calcmode="lin" valueType="num">
                                      <p:cBhvr additive="base">
                                        <p:cTn id="29" dur="500"/>
                                        <p:tgtEl>
                                          <p:spTgt spid="6"/>
                                        </p:tgtEl>
                                        <p:attrNameLst>
                                          <p:attrName>ppt_y</p:attrName>
                                        </p:attrNameLst>
                                      </p:cBhvr>
                                      <p:tavLst>
                                        <p:tav tm="0">
                                          <p:val>
                                            <p:strVal val="ppt_y"/>
                                          </p:val>
                                        </p:tav>
                                        <p:tav tm="100000">
                                          <p:val>
                                            <p:strVal val="1+ppt_h/2"/>
                                          </p:val>
                                        </p:tav>
                                      </p:tavLst>
                                    </p:anim>
                                    <p:set>
                                      <p:cBhvr>
                                        <p:cTn id="30"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smtClean="0">
                <a:effectLst/>
                <a:cs typeface="Traditional Arabic" pitchFamily="2" charset="-78"/>
              </a:rPr>
              <a:t>Primary union </a:t>
            </a:r>
            <a:br>
              <a:rPr lang="en-US" sz="4400" dirty="0" smtClean="0">
                <a:effectLst/>
                <a:cs typeface="Traditional Arabic" pitchFamily="2" charset="-78"/>
              </a:rPr>
            </a:br>
            <a:r>
              <a:rPr lang="en-US" sz="4400" dirty="0" smtClean="0">
                <a:effectLst/>
                <a:cs typeface="Traditional Arabic" pitchFamily="2" charset="-78"/>
              </a:rPr>
              <a:t>(healing by first intention)</a:t>
            </a:r>
            <a:endParaRPr lang="en-US" dirty="0"/>
          </a:p>
        </p:txBody>
      </p:sp>
      <p:sp>
        <p:nvSpPr>
          <p:cNvPr id="3" name="Content Placeholder 2"/>
          <p:cNvSpPr>
            <a:spLocks noGrp="1"/>
          </p:cNvSpPr>
          <p:nvPr>
            <p:ph idx="1"/>
          </p:nvPr>
        </p:nvSpPr>
        <p:spPr>
          <a:xfrm>
            <a:off x="428596" y="1785926"/>
            <a:ext cx="8229600" cy="4709160"/>
          </a:xfrm>
        </p:spPr>
        <p:txBody>
          <a:bodyPr/>
          <a:lstStyle/>
          <a:p>
            <a:r>
              <a:rPr lang="en-US" dirty="0" smtClean="0"/>
              <a:t>Later,  collagen type III is slowly replaced by collagen type I and the wound acquires tensile strength.</a:t>
            </a:r>
          </a:p>
          <a:p>
            <a:r>
              <a:rPr lang="en-US" dirty="0" smtClean="0"/>
              <a:t> By the end of  third month, the tissue has approximately 80% of its original strength.</a:t>
            </a:r>
            <a:endParaRPr lang="en-US" dirty="0" smtClean="0">
              <a:cs typeface="Traditional Arabic" pitchFamily="2" charset="-78"/>
            </a:endParaRPr>
          </a:p>
          <a:p>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2050" name="Picture 2"/>
          <p:cNvPicPr>
            <a:picLocks noChangeAspect="1" noChangeArrowheads="1"/>
          </p:cNvPicPr>
          <p:nvPr/>
        </p:nvPicPr>
        <p:blipFill>
          <a:blip r:embed="rId2" cstate="print"/>
          <a:srcRect/>
          <a:stretch>
            <a:fillRect/>
          </a:stretch>
        </p:blipFill>
        <p:spPr bwMode="auto">
          <a:xfrm>
            <a:off x="1025525" y="2222500"/>
            <a:ext cx="7092950" cy="24066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a:xfrm>
            <a:off x="928662" y="0"/>
            <a:ext cx="7772400" cy="762000"/>
          </a:xfrm>
        </p:spPr>
        <p:txBody>
          <a:bodyPr/>
          <a:lstStyle/>
          <a:p>
            <a:pPr algn="ctr"/>
            <a:r>
              <a:rPr lang="en-US" dirty="0" err="1" smtClean="0"/>
              <a:t>Cutaneous</a:t>
            </a:r>
            <a:r>
              <a:rPr lang="en-US" dirty="0" smtClean="0"/>
              <a:t> Wound healing</a:t>
            </a:r>
          </a:p>
        </p:txBody>
      </p:sp>
      <p:sp>
        <p:nvSpPr>
          <p:cNvPr id="150531" name="Text Box 3"/>
          <p:cNvSpPr txBox="1">
            <a:spLocks noChangeArrowheads="1"/>
          </p:cNvSpPr>
          <p:nvPr/>
        </p:nvSpPr>
        <p:spPr bwMode="auto">
          <a:xfrm>
            <a:off x="1371600" y="1752600"/>
            <a:ext cx="7543800" cy="457200"/>
          </a:xfrm>
          <a:prstGeom prst="rect">
            <a:avLst/>
          </a:prstGeom>
          <a:noFill/>
          <a:ln w="12700">
            <a:noFill/>
            <a:miter lim="800000"/>
            <a:headEnd/>
            <a:tailEnd/>
          </a:ln>
        </p:spPr>
        <p:txBody>
          <a:bodyPr>
            <a:spAutoFit/>
          </a:bodyPr>
          <a:lstStyle/>
          <a:p>
            <a:pPr rtl="0" eaLnBrk="0" hangingPunct="0">
              <a:spcBef>
                <a:spcPct val="50000"/>
              </a:spcBef>
            </a:pPr>
            <a:endParaRPr kumimoji="0" lang="ar-SA">
              <a:cs typeface="Times New Roman" pitchFamily="18" charset="0"/>
            </a:endParaRPr>
          </a:p>
        </p:txBody>
      </p:sp>
      <p:sp>
        <p:nvSpPr>
          <p:cNvPr id="150532" name="Text Box 4"/>
          <p:cNvSpPr txBox="1">
            <a:spLocks noChangeArrowheads="1"/>
          </p:cNvSpPr>
          <p:nvPr/>
        </p:nvSpPr>
        <p:spPr bwMode="auto">
          <a:xfrm>
            <a:off x="1524000" y="1905000"/>
            <a:ext cx="6705600" cy="457200"/>
          </a:xfrm>
          <a:prstGeom prst="rect">
            <a:avLst/>
          </a:prstGeom>
          <a:noFill/>
          <a:ln w="12700">
            <a:noFill/>
            <a:miter lim="800000"/>
            <a:headEnd/>
            <a:tailEnd/>
          </a:ln>
        </p:spPr>
        <p:txBody>
          <a:bodyPr>
            <a:spAutoFit/>
          </a:bodyPr>
          <a:lstStyle/>
          <a:p>
            <a:pPr rtl="0" eaLnBrk="0" hangingPunct="0">
              <a:spcBef>
                <a:spcPct val="50000"/>
              </a:spcBef>
            </a:pPr>
            <a:endParaRPr kumimoji="0" lang="ar-SA">
              <a:cs typeface="Times New Roman" pitchFamily="18" charset="0"/>
            </a:endParaRPr>
          </a:p>
        </p:txBody>
      </p:sp>
      <p:sp>
        <p:nvSpPr>
          <p:cNvPr id="150533" name="Text Box 5"/>
          <p:cNvSpPr txBox="1">
            <a:spLocks noChangeArrowheads="1"/>
          </p:cNvSpPr>
          <p:nvPr/>
        </p:nvSpPr>
        <p:spPr bwMode="auto">
          <a:xfrm>
            <a:off x="428596" y="1066800"/>
            <a:ext cx="5057804" cy="2754600"/>
          </a:xfrm>
          <a:prstGeom prst="rect">
            <a:avLst/>
          </a:prstGeom>
          <a:noFill/>
          <a:ln w="12700">
            <a:noFill/>
            <a:miter lim="800000"/>
            <a:headEnd/>
            <a:tailEnd/>
          </a:ln>
        </p:spPr>
        <p:txBody>
          <a:bodyPr wrap="square">
            <a:spAutoFit/>
          </a:bodyPr>
          <a:lstStyle/>
          <a:p>
            <a:pPr algn="l" rtl="0" eaLnBrk="0" hangingPunct="0"/>
            <a:r>
              <a:rPr kumimoji="0" lang="en-US" dirty="0" smtClean="0">
                <a:solidFill>
                  <a:srgbClr val="FF0000"/>
                </a:solidFill>
                <a:latin typeface="Arial Unicode MS" pitchFamily="34" charset="-128"/>
                <a:ea typeface="Arial Unicode MS" pitchFamily="34" charset="-128"/>
                <a:cs typeface="Arial Unicode MS" pitchFamily="34" charset="-128"/>
              </a:rPr>
              <a:t> </a:t>
            </a:r>
            <a:r>
              <a:rPr kumimoji="0" lang="en-US" sz="2800" dirty="0">
                <a:solidFill>
                  <a:srgbClr val="FF0000"/>
                </a:solidFill>
                <a:latin typeface="Arial Unicode MS" pitchFamily="34" charset="-128"/>
                <a:ea typeface="Arial Unicode MS" pitchFamily="34" charset="-128"/>
                <a:cs typeface="Arial Unicode MS" pitchFamily="34" charset="-128"/>
              </a:rPr>
              <a:t>Secondary union (healing by 2nd intention</a:t>
            </a:r>
            <a:r>
              <a:rPr kumimoji="0" lang="en-US" sz="2800" dirty="0" smtClean="0">
                <a:solidFill>
                  <a:srgbClr val="FF0000"/>
                </a:solidFill>
                <a:latin typeface="Arial Unicode MS" pitchFamily="34" charset="-128"/>
                <a:ea typeface="Arial Unicode MS" pitchFamily="34" charset="-128"/>
                <a:cs typeface="Arial Unicode MS" pitchFamily="34" charset="-128"/>
              </a:rPr>
              <a:t>)</a:t>
            </a:r>
          </a:p>
          <a:p>
            <a:pPr algn="l" eaLnBrk="0" hangingPunct="0"/>
            <a:r>
              <a:rPr lang="en-US" sz="2400" dirty="0" smtClean="0"/>
              <a:t>It occur in large, gaping wounds, as well those that are infected or contain foreign material</a:t>
            </a:r>
          </a:p>
          <a:p>
            <a:pPr rtl="0" eaLnBrk="0" hangingPunct="0"/>
            <a:endParaRPr kumimoji="0" lang="en-US" dirty="0">
              <a:solidFill>
                <a:srgbClr val="FFFF00"/>
              </a:solidFill>
              <a:latin typeface="Arial Unicode MS" pitchFamily="34" charset="-128"/>
              <a:ea typeface="Arial Unicode MS" pitchFamily="34" charset="-128"/>
              <a:cs typeface="Arial Unicode MS" pitchFamily="34" charset="-128"/>
            </a:endParaRPr>
          </a:p>
          <a:p>
            <a:pPr rtl="0" eaLnBrk="0" hangingPunct="0">
              <a:spcBef>
                <a:spcPct val="50000"/>
              </a:spcBef>
            </a:pPr>
            <a:endParaRPr kumimoji="0" lang="en-US" dirty="0">
              <a:latin typeface="Arial Unicode MS" pitchFamily="34" charset="-128"/>
              <a:ea typeface="Arial Unicode MS" pitchFamily="34" charset="-128"/>
              <a:cs typeface="Arial Unicode MS" pitchFamily="34" charset="-128"/>
            </a:endParaRPr>
          </a:p>
        </p:txBody>
      </p:sp>
      <p:pic>
        <p:nvPicPr>
          <p:cNvPr id="6" name="Picture 2"/>
          <p:cNvPicPr>
            <a:picLocks noChangeAspect="1" noChangeArrowheads="1"/>
          </p:cNvPicPr>
          <p:nvPr/>
        </p:nvPicPr>
        <p:blipFill>
          <a:blip r:embed="rId2" cstate="print"/>
          <a:srcRect l="58896"/>
          <a:stretch>
            <a:fillRect/>
          </a:stretch>
        </p:blipFill>
        <p:spPr bwMode="auto">
          <a:xfrm>
            <a:off x="5562600" y="914399"/>
            <a:ext cx="3070225" cy="5590559"/>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normAutofit fontScale="90000"/>
          </a:bodyPr>
          <a:lstStyle/>
          <a:p>
            <a:pPr eaLnBrk="1" hangingPunct="1"/>
            <a:r>
              <a:rPr lang="en-US" sz="3600" smtClean="0"/>
              <a:t>Difference between primary intention and secondary intention</a:t>
            </a:r>
            <a:endParaRPr lang="en-US" smtClean="0"/>
          </a:p>
        </p:txBody>
      </p:sp>
      <p:sp>
        <p:nvSpPr>
          <p:cNvPr id="38915" name="Rectangle 3"/>
          <p:cNvSpPr>
            <a:spLocks noGrp="1" noChangeArrowheads="1"/>
          </p:cNvSpPr>
          <p:nvPr>
            <p:ph type="body" idx="1"/>
          </p:nvPr>
        </p:nvSpPr>
        <p:spPr/>
        <p:style>
          <a:lnRef idx="1">
            <a:schemeClr val="accent3"/>
          </a:lnRef>
          <a:fillRef idx="2">
            <a:schemeClr val="accent3"/>
          </a:fillRef>
          <a:effectRef idx="1">
            <a:schemeClr val="accent3"/>
          </a:effectRef>
          <a:fontRef idx="minor">
            <a:schemeClr val="dk1"/>
          </a:fontRef>
        </p:style>
        <p:txBody>
          <a:bodyPr>
            <a:normAutofit/>
          </a:bodyPr>
          <a:lstStyle/>
          <a:p>
            <a:pPr eaLnBrk="1" hangingPunct="1">
              <a:lnSpc>
                <a:spcPct val="90000"/>
              </a:lnSpc>
            </a:pPr>
            <a:r>
              <a:rPr lang="en-US" sz="2800" dirty="0" smtClean="0">
                <a:latin typeface="Tahoma" pitchFamily="34" charset="0"/>
              </a:rPr>
              <a:t>The basic process of healing is the same in all wounds. In contrast to healing by primary intention, wounds healing by secondary intention </a:t>
            </a:r>
          </a:p>
          <a:p>
            <a:pPr lvl="1" eaLnBrk="1" hangingPunct="1">
              <a:lnSpc>
                <a:spcPct val="90000"/>
              </a:lnSpc>
            </a:pPr>
            <a:r>
              <a:rPr lang="en-US" sz="2400" dirty="0" smtClean="0">
                <a:latin typeface="Tahoma" pitchFamily="34" charset="0"/>
              </a:rPr>
              <a:t>Require more time to close because the edges are far apart </a:t>
            </a:r>
          </a:p>
          <a:p>
            <a:pPr lvl="1" eaLnBrk="1" hangingPunct="1">
              <a:lnSpc>
                <a:spcPct val="90000"/>
              </a:lnSpc>
            </a:pPr>
            <a:r>
              <a:rPr lang="en-US" sz="2400" dirty="0" smtClean="0">
                <a:latin typeface="Tahoma" pitchFamily="34" charset="0"/>
              </a:rPr>
              <a:t>Show a more prominent inflammatory reaction in and around the wound </a:t>
            </a:r>
          </a:p>
          <a:p>
            <a:pPr lvl="1" eaLnBrk="1" hangingPunct="1">
              <a:lnSpc>
                <a:spcPct val="90000"/>
              </a:lnSpc>
            </a:pPr>
            <a:r>
              <a:rPr lang="en-US" sz="2400" dirty="0" smtClean="0">
                <a:latin typeface="Tahoma" pitchFamily="34" charset="0"/>
              </a:rPr>
              <a:t>Contain more copious granulation tissue inside the tissue defect </a:t>
            </a:r>
          </a:p>
          <a:p>
            <a:pPr lvl="1">
              <a:lnSpc>
                <a:spcPct val="90000"/>
              </a:lnSpc>
            </a:pPr>
            <a:r>
              <a:rPr lang="en-US" dirty="0" smtClean="0">
                <a:cs typeface="Traditional Arabic" pitchFamily="2" charset="-78"/>
              </a:rPr>
              <a:t>wound contraction (5 to 10%), ?</a:t>
            </a:r>
            <a:r>
              <a:rPr lang="en-US" dirty="0" err="1" smtClean="0">
                <a:cs typeface="Traditional Arabic" pitchFamily="2" charset="-78"/>
              </a:rPr>
              <a:t>myofibroblasts</a:t>
            </a:r>
            <a:endParaRPr lang="en-US" sz="2800" dirty="0" smtClean="0">
              <a:latin typeface="Tahoma"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Mechanisms of fibrosis</a:t>
            </a:r>
            <a:endParaRPr lang="ar-SA" dirty="0"/>
          </a:p>
        </p:txBody>
      </p:sp>
      <p:sp>
        <p:nvSpPr>
          <p:cNvPr id="3" name="Content Placeholder 2"/>
          <p:cNvSpPr>
            <a:spLocks noGrp="1"/>
          </p:cNvSpPr>
          <p:nvPr>
            <p:ph idx="1"/>
          </p:nvPr>
        </p:nvSpPr>
        <p:spPr>
          <a:xfrm>
            <a:off x="457200" y="1600200"/>
            <a:ext cx="4402832" cy="4997152"/>
          </a:xfrm>
        </p:spPr>
        <p:txBody>
          <a:bodyPr>
            <a:normAutofit fontScale="77500" lnSpcReduction="20000"/>
          </a:bodyPr>
          <a:lstStyle/>
          <a:p>
            <a:r>
              <a:rPr lang="en-US" dirty="0" smtClean="0"/>
              <a:t>Persistent tissue injury leads to chronic inflammation and loss of tissue architecture. </a:t>
            </a:r>
          </a:p>
          <a:p>
            <a:r>
              <a:rPr lang="en-US" dirty="0" smtClean="0"/>
              <a:t>Cytokines produced by macrophages and other leukocytes stimulate the migration and proliferation of fibroblasts and </a:t>
            </a:r>
            <a:r>
              <a:rPr lang="en-US" dirty="0" err="1" smtClean="0"/>
              <a:t>myofibroblasts</a:t>
            </a:r>
            <a:r>
              <a:rPr lang="en-US" dirty="0" smtClean="0"/>
              <a:t> and the deposition of collagen and other extracellular matrix proteins. </a:t>
            </a:r>
          </a:p>
          <a:p>
            <a:r>
              <a:rPr lang="en-US" dirty="0" smtClean="0"/>
              <a:t>The net result is replacement of normal tissue by fibrosis.</a:t>
            </a:r>
            <a:endParaRPr lang="ar-SA" dirty="0"/>
          </a:p>
        </p:txBody>
      </p:sp>
      <p:pic>
        <p:nvPicPr>
          <p:cNvPr id="32770" name="Picture 2"/>
          <p:cNvPicPr>
            <a:picLocks noChangeAspect="1" noChangeArrowheads="1"/>
          </p:cNvPicPr>
          <p:nvPr/>
        </p:nvPicPr>
        <p:blipFill>
          <a:blip r:embed="rId2" cstate="print"/>
          <a:srcRect l="6517" r="8760"/>
          <a:stretch>
            <a:fillRect/>
          </a:stretch>
        </p:blipFill>
        <p:spPr bwMode="auto">
          <a:xfrm>
            <a:off x="5004048" y="1412776"/>
            <a:ext cx="3744416" cy="518418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style>
          <a:lnRef idx="1">
            <a:schemeClr val="accent1"/>
          </a:lnRef>
          <a:fillRef idx="2">
            <a:schemeClr val="accent1"/>
          </a:fillRef>
          <a:effectRef idx="1">
            <a:schemeClr val="accent1"/>
          </a:effectRef>
          <a:fontRef idx="minor">
            <a:schemeClr val="dk1"/>
          </a:fontRef>
        </p:style>
        <p:txBody>
          <a:bodyPr/>
          <a:lstStyle/>
          <a:p>
            <a:r>
              <a:rPr lang="en-US" dirty="0" smtClean="0"/>
              <a:t>Delayed wound healing</a:t>
            </a:r>
            <a:endParaRPr lang="ar-SA" dirty="0"/>
          </a:p>
        </p:txBody>
      </p:sp>
      <p:sp>
        <p:nvSpPr>
          <p:cNvPr id="6" name="Subtitle 5"/>
          <p:cNvSpPr>
            <a:spLocks noGrp="1"/>
          </p:cNvSpPr>
          <p:nvPr>
            <p:ph type="subTitle" idx="1"/>
          </p:nvPr>
        </p:nvSpPr>
        <p:spPr/>
        <p:txBody>
          <a:bodyPr/>
          <a:lstStyle/>
          <a:p>
            <a:endParaRPr lang="ar-SA"/>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normAutofit fontScale="90000"/>
          </a:bodyPr>
          <a:lstStyle/>
          <a:p>
            <a:pPr eaLnBrk="1" hangingPunct="1"/>
            <a:r>
              <a:rPr lang="en-US" dirty="0" smtClean="0"/>
              <a:t>What is the most common cause of delayed wound healing?</a:t>
            </a:r>
          </a:p>
        </p:txBody>
      </p:sp>
      <p:sp>
        <p:nvSpPr>
          <p:cNvPr id="57347" name="Rectangle 3"/>
          <p:cNvSpPr>
            <a:spLocks noGrp="1" noChangeArrowheads="1"/>
          </p:cNvSpPr>
          <p:nvPr>
            <p:ph type="body" idx="1"/>
          </p:nvPr>
        </p:nvSpPr>
        <p:spPr>
          <a:xfrm>
            <a:off x="467544" y="1556792"/>
            <a:ext cx="8229600" cy="4608512"/>
          </a:xfrm>
        </p:spPr>
        <p:style>
          <a:lnRef idx="1">
            <a:schemeClr val="accent2"/>
          </a:lnRef>
          <a:fillRef idx="2">
            <a:schemeClr val="accent2"/>
          </a:fillRef>
          <a:effectRef idx="1">
            <a:schemeClr val="accent2"/>
          </a:effectRef>
          <a:fontRef idx="minor">
            <a:schemeClr val="dk1"/>
          </a:fontRef>
        </p:style>
        <p:txBody>
          <a:bodyPr>
            <a:normAutofit/>
          </a:bodyPr>
          <a:lstStyle/>
          <a:p>
            <a:pPr eaLnBrk="1" hangingPunct="1"/>
            <a:r>
              <a:rPr lang="en-US" sz="3600" dirty="0" smtClean="0"/>
              <a:t> Infection</a:t>
            </a:r>
          </a:p>
          <a:p>
            <a:pPr eaLnBrk="1" hangingPunct="1"/>
            <a:r>
              <a:rPr lang="en-US" sz="3600" dirty="0" smtClean="0"/>
              <a:t> Foreign bodies in the wound</a:t>
            </a:r>
          </a:p>
          <a:p>
            <a:pPr eaLnBrk="1" hangingPunct="1"/>
            <a:r>
              <a:rPr lang="en-US" sz="3600" dirty="0" smtClean="0"/>
              <a:t> Mechanical factors</a:t>
            </a:r>
          </a:p>
          <a:p>
            <a:pPr eaLnBrk="1" hangingPunct="1"/>
            <a:r>
              <a:rPr lang="en-US" sz="3600" dirty="0" smtClean="0"/>
              <a:t> Nutritional deficiencies</a:t>
            </a:r>
          </a:p>
          <a:p>
            <a:r>
              <a:rPr lang="en-US" sz="3600" dirty="0" smtClean="0"/>
              <a:t>Poor perfusion</a:t>
            </a:r>
          </a:p>
          <a:p>
            <a:endParaRPr lang="en-US" sz="3600" dirty="0" smtClean="0"/>
          </a:p>
          <a:p>
            <a:r>
              <a:rPr lang="en-US" sz="3600" dirty="0" smtClean="0"/>
              <a:t>Excess corticosteroid</a:t>
            </a:r>
          </a:p>
          <a:p>
            <a:endParaRPr lang="en-US" sz="3600" dirty="0" smtClean="0"/>
          </a:p>
          <a:p>
            <a:pPr eaLnBrk="1" hangingPunct="1"/>
            <a:endParaRPr lang="en-US" dirty="0" smtClean="0"/>
          </a:p>
        </p:txBody>
      </p:sp>
      <p:sp>
        <p:nvSpPr>
          <p:cNvPr id="4" name="TextBox 3"/>
          <p:cNvSpPr txBox="1"/>
          <p:nvPr/>
        </p:nvSpPr>
        <p:spPr>
          <a:xfrm>
            <a:off x="2771800" y="1556792"/>
            <a:ext cx="5976664" cy="646331"/>
          </a:xfrm>
          <a:prstGeom prst="rect">
            <a:avLst/>
          </a:prstGeom>
        </p:spPr>
        <p:style>
          <a:lnRef idx="0">
            <a:schemeClr val="accent1"/>
          </a:lnRef>
          <a:fillRef idx="3">
            <a:schemeClr val="accent1"/>
          </a:fillRef>
          <a:effectRef idx="3">
            <a:schemeClr val="accent1"/>
          </a:effectRef>
          <a:fontRef idx="minor">
            <a:schemeClr val="lt1"/>
          </a:fontRef>
        </p:style>
        <p:txBody>
          <a:bodyPr wrap="square" rtlCol="1">
            <a:spAutoFit/>
          </a:bodyPr>
          <a:lstStyle/>
          <a:p>
            <a:pPr algn="l"/>
            <a:r>
              <a:rPr lang="en-US" dirty="0" smtClean="0"/>
              <a:t> the most important cause of delay in healing; it prolongs inflammation and potentially increases the local tissue injury.</a:t>
            </a:r>
            <a:endParaRPr lang="ar-SA" dirty="0"/>
          </a:p>
        </p:txBody>
      </p:sp>
      <p:sp>
        <p:nvSpPr>
          <p:cNvPr id="5" name="TextBox 4"/>
          <p:cNvSpPr txBox="1"/>
          <p:nvPr/>
        </p:nvSpPr>
        <p:spPr>
          <a:xfrm>
            <a:off x="1403648" y="4869160"/>
            <a:ext cx="7314118" cy="369332"/>
          </a:xfrm>
          <a:prstGeom prst="rect">
            <a:avLst/>
          </a:prstGeom>
        </p:spPr>
        <p:style>
          <a:lnRef idx="0">
            <a:schemeClr val="accent1"/>
          </a:lnRef>
          <a:fillRef idx="3">
            <a:schemeClr val="accent1"/>
          </a:fillRef>
          <a:effectRef idx="3">
            <a:schemeClr val="accent1"/>
          </a:effectRef>
          <a:fontRef idx="minor">
            <a:schemeClr val="lt1"/>
          </a:fontRef>
        </p:style>
        <p:txBody>
          <a:bodyPr wrap="none" rtlCol="1">
            <a:spAutoFit/>
          </a:bodyPr>
          <a:lstStyle/>
          <a:p>
            <a:r>
              <a:rPr lang="en-US" dirty="0" smtClean="0"/>
              <a:t>due either to arteriosclerosis and diabetes or to obstructed venous drainage</a:t>
            </a:r>
            <a:endParaRPr lang="ar-SA" dirty="0"/>
          </a:p>
        </p:txBody>
      </p:sp>
      <p:sp>
        <p:nvSpPr>
          <p:cNvPr id="6" name="TextBox 5"/>
          <p:cNvSpPr txBox="1"/>
          <p:nvPr/>
        </p:nvSpPr>
        <p:spPr>
          <a:xfrm>
            <a:off x="5508104" y="3429000"/>
            <a:ext cx="3312368" cy="1200329"/>
          </a:xfrm>
          <a:prstGeom prst="rect">
            <a:avLst/>
          </a:prstGeom>
        </p:spPr>
        <p:style>
          <a:lnRef idx="0">
            <a:schemeClr val="accent1"/>
          </a:lnRef>
          <a:fillRef idx="3">
            <a:schemeClr val="accent1"/>
          </a:fillRef>
          <a:effectRef idx="3">
            <a:schemeClr val="accent1"/>
          </a:effectRef>
          <a:fontRef idx="minor">
            <a:schemeClr val="lt1"/>
          </a:fontRef>
        </p:style>
        <p:txBody>
          <a:bodyPr wrap="square" rtlCol="1">
            <a:spAutoFit/>
          </a:bodyPr>
          <a:lstStyle/>
          <a:p>
            <a:pPr algn="l"/>
            <a:r>
              <a:rPr lang="en-US" dirty="0" smtClean="0"/>
              <a:t> protein deficiency and  vitamin C deficiency inhibit collagen </a:t>
            </a:r>
            <a:r>
              <a:rPr lang="ar-SA" dirty="0" smtClean="0"/>
              <a:t>      </a:t>
            </a:r>
            <a:r>
              <a:rPr lang="en-US" dirty="0" smtClean="0"/>
              <a:t>synthesis and retard healing.  Zinc and copper deficiency</a:t>
            </a:r>
            <a:endParaRPr lang="ar-SA" dirty="0"/>
          </a:p>
        </p:txBody>
      </p:sp>
      <p:sp>
        <p:nvSpPr>
          <p:cNvPr id="7" name="TextBox 6"/>
          <p:cNvSpPr txBox="1"/>
          <p:nvPr/>
        </p:nvSpPr>
        <p:spPr>
          <a:xfrm>
            <a:off x="5436096" y="2852936"/>
            <a:ext cx="3007235" cy="369332"/>
          </a:xfrm>
          <a:prstGeom prst="rect">
            <a:avLst/>
          </a:prstGeom>
        </p:spPr>
        <p:style>
          <a:lnRef idx="0">
            <a:schemeClr val="accent1"/>
          </a:lnRef>
          <a:fillRef idx="3">
            <a:schemeClr val="accent1"/>
          </a:fillRef>
          <a:effectRef idx="3">
            <a:schemeClr val="accent1"/>
          </a:effectRef>
          <a:fontRef idx="minor">
            <a:schemeClr val="lt1"/>
          </a:fontRef>
        </p:style>
        <p:txBody>
          <a:bodyPr wrap="none" rtlCol="1">
            <a:spAutoFit/>
          </a:bodyPr>
          <a:lstStyle/>
          <a:p>
            <a:pPr algn="l"/>
            <a:r>
              <a:rPr lang="en-US" dirty="0" smtClean="0"/>
              <a:t>Suture help healing of wound</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003031"/>
          <p:cNvPicPr>
            <a:picLocks noChangeAspect="1" noChangeArrowheads="1"/>
          </p:cNvPicPr>
          <p:nvPr/>
        </p:nvPicPr>
        <p:blipFill>
          <a:blip r:embed="rId2" cstate="print">
            <a:lum bright="12000" contrast="6000"/>
          </a:blip>
          <a:srcRect/>
          <a:stretch>
            <a:fillRect/>
          </a:stretch>
        </p:blipFill>
        <p:spPr bwMode="auto">
          <a:xfrm>
            <a:off x="323528" y="1556792"/>
            <a:ext cx="6228184" cy="4671138"/>
          </a:xfrm>
          <a:prstGeom prst="rect">
            <a:avLst/>
          </a:prstGeom>
          <a:noFill/>
        </p:spPr>
      </p:pic>
      <p:pic>
        <p:nvPicPr>
          <p:cNvPr id="2050" name="Picture 2" descr="http://www.weallhaveuniquebrains.com/wp-content/uploads/2013/12/plasmacell.jpg"/>
          <p:cNvPicPr>
            <a:picLocks noChangeAspect="1" noChangeArrowheads="1"/>
          </p:cNvPicPr>
          <p:nvPr/>
        </p:nvPicPr>
        <p:blipFill>
          <a:blip r:embed="rId3" cstate="print"/>
          <a:srcRect/>
          <a:stretch>
            <a:fillRect/>
          </a:stretch>
        </p:blipFill>
        <p:spPr bwMode="auto">
          <a:xfrm>
            <a:off x="4932040" y="188640"/>
            <a:ext cx="4211960" cy="6159351"/>
          </a:xfrm>
          <a:prstGeom prst="rect">
            <a:avLst/>
          </a:prstGeom>
          <a:noFill/>
        </p:spPr>
      </p:pic>
      <p:sp>
        <p:nvSpPr>
          <p:cNvPr id="4" name="Rectangle 3"/>
          <p:cNvSpPr/>
          <p:nvPr/>
        </p:nvSpPr>
        <p:spPr>
          <a:xfrm>
            <a:off x="5796136" y="5157192"/>
            <a:ext cx="2088232" cy="1200329"/>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l"/>
            <a:r>
              <a:rPr lang="en-US" dirty="0" smtClean="0"/>
              <a:t>“clock face” pattern of nuclear </a:t>
            </a:r>
            <a:r>
              <a:rPr lang="ar-SA" dirty="0" smtClean="0"/>
              <a:t> </a:t>
            </a:r>
            <a:r>
              <a:rPr lang="en-US" dirty="0" smtClean="0"/>
              <a:t>chromatin  with </a:t>
            </a:r>
            <a:r>
              <a:rPr lang="en-US" dirty="0" err="1" smtClean="0"/>
              <a:t>perinuclear</a:t>
            </a:r>
            <a:r>
              <a:rPr lang="en-US" dirty="0" smtClean="0"/>
              <a:t> halo </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linds(horizontal)">
                                      <p:cBhvr>
                                        <p:cTn id="7" dur="500"/>
                                        <p:tgtEl>
                                          <p:spTgt spid="205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normAutofit fontScale="90000"/>
          </a:bodyPr>
          <a:lstStyle/>
          <a:p>
            <a:r>
              <a:rPr lang="en-US" dirty="0" smtClean="0"/>
              <a:t/>
            </a:r>
            <a:br>
              <a:rPr lang="en-US" dirty="0" smtClean="0"/>
            </a:br>
            <a:r>
              <a:rPr lang="en-US" dirty="0" smtClean="0"/>
              <a:t>Excess corticosteroid</a:t>
            </a:r>
            <a:br>
              <a:rPr lang="en-US" dirty="0" smtClean="0"/>
            </a:br>
            <a:endParaRPr lang="ar-SA" dirty="0"/>
          </a:p>
        </p:txBody>
      </p:sp>
      <p:sp>
        <p:nvSpPr>
          <p:cNvPr id="3" name="Content Placeholder 2"/>
          <p:cNvSpPr>
            <a:spLocks noGrp="1"/>
          </p:cNvSpPr>
          <p:nvPr>
            <p:ph idx="1"/>
          </p:nvPr>
        </p:nvSpPr>
        <p:spPr/>
        <p:txBody>
          <a:bodyPr/>
          <a:lstStyle/>
          <a:p>
            <a:r>
              <a:rPr lang="en-US" dirty="0" smtClean="0"/>
              <a:t>have well-documented anti-inflammatory effects, and their administration may result in weakness of the scar</a:t>
            </a:r>
            <a:endParaRPr lang="ar-SA" dirty="0" smtClean="0"/>
          </a:p>
          <a:p>
            <a:r>
              <a:rPr lang="en-US" dirty="0" smtClean="0"/>
              <a:t>however, the anti-inflammatory effects of </a:t>
            </a:r>
            <a:r>
              <a:rPr lang="en-US" dirty="0" err="1" smtClean="0"/>
              <a:t>glucocorticoids</a:t>
            </a:r>
            <a:r>
              <a:rPr lang="en-US" dirty="0" smtClean="0"/>
              <a:t> are sometime desirable. For example, in corneal infections</a:t>
            </a:r>
            <a:endParaRPr lang="ar-SA"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normAutofit fontScale="90000"/>
          </a:bodyPr>
          <a:lstStyle/>
          <a:p>
            <a:pPr eaLnBrk="1" hangingPunct="1"/>
            <a:r>
              <a:rPr lang="en-US" sz="3600" b="1" i="1" dirty="0" smtClean="0">
                <a:latin typeface="Arial" charset="0"/>
                <a:cs typeface="Arial" charset="0"/>
              </a:rPr>
              <a:t>COMPLICATIONS IN CUTANEOUS WOUND HEALING</a:t>
            </a:r>
          </a:p>
        </p:txBody>
      </p:sp>
      <p:sp>
        <p:nvSpPr>
          <p:cNvPr id="46083" name="Rectangle 3"/>
          <p:cNvSpPr>
            <a:spLocks noGrp="1" noChangeArrowheads="1"/>
          </p:cNvSpPr>
          <p:nvPr>
            <p:ph type="body" idx="1"/>
          </p:nvPr>
        </p:nvSpPr>
        <p:spPr>
          <a:xfrm>
            <a:off x="611560" y="1700808"/>
            <a:ext cx="8229600" cy="3456384"/>
          </a:xfrm>
        </p:spPr>
        <p:style>
          <a:lnRef idx="1">
            <a:schemeClr val="accent2"/>
          </a:lnRef>
          <a:fillRef idx="2">
            <a:schemeClr val="accent2"/>
          </a:fillRef>
          <a:effectRef idx="1">
            <a:schemeClr val="accent2"/>
          </a:effectRef>
          <a:fontRef idx="minor">
            <a:schemeClr val="dk1"/>
          </a:fontRef>
        </p:style>
        <p:txBody>
          <a:bodyPr/>
          <a:lstStyle/>
          <a:p>
            <a:pPr eaLnBrk="1" hangingPunct="1"/>
            <a:r>
              <a:rPr lang="en-US" sz="2800" dirty="0" smtClean="0">
                <a:latin typeface="Arial" charset="0"/>
                <a:cs typeface="Arial" charset="0"/>
              </a:rPr>
              <a:t>Complications in wound healing can arise from abnormalities in any of the basic components of the repair process. These aberrations can be grouped into three general categories:</a:t>
            </a:r>
          </a:p>
          <a:p>
            <a:pPr lvl="1" eaLnBrk="1" hangingPunct="1"/>
            <a:r>
              <a:rPr lang="en-US" sz="2400" dirty="0" smtClean="0">
                <a:latin typeface="Arial" charset="0"/>
                <a:cs typeface="Arial" charset="0"/>
              </a:rPr>
              <a:t>(1) </a:t>
            </a:r>
            <a:r>
              <a:rPr lang="en-US" sz="2400" i="1" dirty="0" smtClean="0">
                <a:latin typeface="Arial" charset="0"/>
                <a:cs typeface="Arial" charset="0"/>
              </a:rPr>
              <a:t>deficient scar formation</a:t>
            </a:r>
          </a:p>
          <a:p>
            <a:pPr lvl="1" eaLnBrk="1" hangingPunct="1"/>
            <a:r>
              <a:rPr lang="en-US" sz="2400" dirty="0" smtClean="0">
                <a:latin typeface="Arial" charset="0"/>
                <a:cs typeface="Arial" charset="0"/>
              </a:rPr>
              <a:t>(2) </a:t>
            </a:r>
            <a:r>
              <a:rPr lang="en-US" sz="2400" i="1" dirty="0" smtClean="0">
                <a:latin typeface="Arial" charset="0"/>
                <a:cs typeface="Arial" charset="0"/>
              </a:rPr>
              <a:t>excessive formation of the repair components</a:t>
            </a:r>
          </a:p>
          <a:p>
            <a:pPr lvl="1" eaLnBrk="1" hangingPunct="1"/>
            <a:r>
              <a:rPr lang="en-US" sz="2400" dirty="0" smtClean="0">
                <a:latin typeface="Arial" charset="0"/>
                <a:cs typeface="Arial" charset="0"/>
              </a:rPr>
              <a:t>(3) </a:t>
            </a:r>
            <a:r>
              <a:rPr lang="en-US" sz="2400" i="1" dirty="0" smtClean="0">
                <a:latin typeface="Arial" charset="0"/>
                <a:cs typeface="Arial" charset="0"/>
              </a:rPr>
              <a:t>formation of contractures.</a:t>
            </a:r>
            <a:r>
              <a:rPr lang="en-US" sz="2400" dirty="0" smtClean="0">
                <a:latin typeface="Arial" charset="0"/>
                <a:cs typeface="Arial" charset="0"/>
              </a:rPr>
              <a:t> </a:t>
            </a:r>
            <a:endParaRPr lang="en-US" sz="2400" dirty="0" smtClean="0">
              <a:latin typeface="Arial Unicode MS" pitchFamily="34" charset="-128"/>
              <a:ea typeface="Arial Unicode MS" pitchFamily="34" charset="-128"/>
              <a:cs typeface="Arial Unicode MS" pitchFamily="34" charset="-128"/>
            </a:endParaRPr>
          </a:p>
          <a:p>
            <a:pPr eaLnBrk="1" hangingPunct="1"/>
            <a:endParaRPr lang="en-US" sz="2800" dirty="0" smtClean="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2" descr="wound dehiscence ear"/>
          <p:cNvPicPr>
            <a:picLocks noChangeAspect="1" noChangeArrowheads="1"/>
          </p:cNvPicPr>
          <p:nvPr/>
        </p:nvPicPr>
        <p:blipFill>
          <a:blip r:embed="rId2" cstate="print"/>
          <a:srcRect l="29546" r="9091" b="15953"/>
          <a:stretch>
            <a:fillRect/>
          </a:stretch>
        </p:blipFill>
        <p:spPr bwMode="auto">
          <a:xfrm>
            <a:off x="1828800" y="609600"/>
            <a:ext cx="2286000" cy="2286000"/>
          </a:xfrm>
          <a:prstGeom prst="rect">
            <a:avLst/>
          </a:prstGeom>
          <a:noFill/>
          <a:ln w="9525">
            <a:noFill/>
            <a:miter lim="800000"/>
            <a:headEnd/>
            <a:tailEnd/>
          </a:ln>
        </p:spPr>
      </p:pic>
      <p:pic>
        <p:nvPicPr>
          <p:cNvPr id="154627" name="Picture 3" descr="diab%20foot%20ulcer"/>
          <p:cNvPicPr>
            <a:picLocks noChangeAspect="1" noChangeArrowheads="1"/>
          </p:cNvPicPr>
          <p:nvPr/>
        </p:nvPicPr>
        <p:blipFill>
          <a:blip r:embed="rId3" cstate="print"/>
          <a:srcRect l="17500" t="12198" r="10001"/>
          <a:stretch>
            <a:fillRect/>
          </a:stretch>
        </p:blipFill>
        <p:spPr bwMode="auto">
          <a:xfrm>
            <a:off x="5257800" y="533400"/>
            <a:ext cx="2362200" cy="2265363"/>
          </a:xfrm>
          <a:prstGeom prst="rect">
            <a:avLst/>
          </a:prstGeom>
          <a:noFill/>
          <a:ln w="9525">
            <a:noFill/>
            <a:miter lim="800000"/>
            <a:headEnd/>
            <a:tailEnd/>
          </a:ln>
        </p:spPr>
      </p:pic>
      <p:pic>
        <p:nvPicPr>
          <p:cNvPr id="154628" name="Picture 4" descr="Keloid scar2"/>
          <p:cNvPicPr>
            <a:picLocks noChangeAspect="1" noChangeArrowheads="1"/>
          </p:cNvPicPr>
          <p:nvPr/>
        </p:nvPicPr>
        <p:blipFill>
          <a:blip r:embed="rId4" cstate="print"/>
          <a:srcRect l="59929" t="13980" b="40521"/>
          <a:stretch>
            <a:fillRect/>
          </a:stretch>
        </p:blipFill>
        <p:spPr bwMode="auto">
          <a:xfrm>
            <a:off x="1752600" y="3886200"/>
            <a:ext cx="2438400" cy="2071688"/>
          </a:xfrm>
          <a:prstGeom prst="rect">
            <a:avLst/>
          </a:prstGeom>
          <a:noFill/>
          <a:ln w="9525">
            <a:noFill/>
            <a:miter lim="800000"/>
            <a:headEnd/>
            <a:tailEnd/>
          </a:ln>
        </p:spPr>
      </p:pic>
      <p:pic>
        <p:nvPicPr>
          <p:cNvPr id="154629" name="Picture 5" descr="wound contracture"/>
          <p:cNvPicPr>
            <a:picLocks noChangeAspect="1" noChangeArrowheads="1"/>
          </p:cNvPicPr>
          <p:nvPr/>
        </p:nvPicPr>
        <p:blipFill>
          <a:blip r:embed="rId5" cstate="print"/>
          <a:srcRect t="6505" r="16000"/>
          <a:stretch>
            <a:fillRect/>
          </a:stretch>
        </p:blipFill>
        <p:spPr bwMode="auto">
          <a:xfrm>
            <a:off x="5257800" y="3810000"/>
            <a:ext cx="2860675" cy="2109788"/>
          </a:xfrm>
          <a:prstGeom prst="rect">
            <a:avLst/>
          </a:prstGeom>
          <a:noFill/>
          <a:ln w="9525">
            <a:noFill/>
            <a:miter lim="800000"/>
            <a:headEnd/>
            <a:tailEnd/>
          </a:ln>
        </p:spPr>
      </p:pic>
      <p:sp>
        <p:nvSpPr>
          <p:cNvPr id="154630" name="Text Box 6"/>
          <p:cNvSpPr txBox="1">
            <a:spLocks noChangeArrowheads="1"/>
          </p:cNvSpPr>
          <p:nvPr/>
        </p:nvSpPr>
        <p:spPr bwMode="auto">
          <a:xfrm>
            <a:off x="1911350" y="3048000"/>
            <a:ext cx="2127250" cy="366713"/>
          </a:xfrm>
          <a:prstGeom prst="rect">
            <a:avLst/>
          </a:prstGeom>
          <a:noFill/>
          <a:ln w="9525">
            <a:noFill/>
            <a:miter lim="800000"/>
            <a:headEnd/>
            <a:tailEnd/>
          </a:ln>
        </p:spPr>
        <p:txBody>
          <a:bodyPr>
            <a:spAutoFit/>
          </a:bodyPr>
          <a:lstStyle/>
          <a:p>
            <a:pPr algn="ctr" rtl="0"/>
            <a:r>
              <a:rPr kumimoji="0" lang="en-US" sz="1800">
                <a:latin typeface="Arial" charset="0"/>
              </a:rPr>
              <a:t>Wound dehiscence</a:t>
            </a:r>
          </a:p>
        </p:txBody>
      </p:sp>
      <p:sp>
        <p:nvSpPr>
          <p:cNvPr id="154631" name="Text Box 7"/>
          <p:cNvSpPr txBox="1">
            <a:spLocks noChangeArrowheads="1"/>
          </p:cNvSpPr>
          <p:nvPr/>
        </p:nvSpPr>
        <p:spPr bwMode="auto">
          <a:xfrm>
            <a:off x="5181600" y="2971800"/>
            <a:ext cx="1962150" cy="366713"/>
          </a:xfrm>
          <a:prstGeom prst="rect">
            <a:avLst/>
          </a:prstGeom>
          <a:noFill/>
          <a:ln w="9525">
            <a:noFill/>
            <a:miter lim="800000"/>
            <a:headEnd/>
            <a:tailEnd/>
          </a:ln>
        </p:spPr>
        <p:txBody>
          <a:bodyPr wrap="none">
            <a:spAutoFit/>
          </a:bodyPr>
          <a:lstStyle/>
          <a:p>
            <a:pPr algn="ctr" rtl="0"/>
            <a:r>
              <a:rPr kumimoji="0" lang="en-US" sz="1800">
                <a:latin typeface="Arial" charset="0"/>
              </a:rPr>
              <a:t>Wound ulceration</a:t>
            </a:r>
          </a:p>
        </p:txBody>
      </p:sp>
      <p:sp>
        <p:nvSpPr>
          <p:cNvPr id="154632" name="Text Box 8"/>
          <p:cNvSpPr txBox="1">
            <a:spLocks noChangeArrowheads="1"/>
          </p:cNvSpPr>
          <p:nvPr/>
        </p:nvSpPr>
        <p:spPr bwMode="auto">
          <a:xfrm>
            <a:off x="2533650" y="6186488"/>
            <a:ext cx="819150" cy="366712"/>
          </a:xfrm>
          <a:prstGeom prst="rect">
            <a:avLst/>
          </a:prstGeom>
          <a:noFill/>
          <a:ln w="9525">
            <a:noFill/>
            <a:miter lim="800000"/>
            <a:headEnd/>
            <a:tailEnd/>
          </a:ln>
        </p:spPr>
        <p:txBody>
          <a:bodyPr wrap="none">
            <a:spAutoFit/>
          </a:bodyPr>
          <a:lstStyle/>
          <a:p>
            <a:pPr algn="ctr" rtl="0"/>
            <a:r>
              <a:rPr kumimoji="0" lang="en-US" sz="1800">
                <a:latin typeface="Arial" charset="0"/>
              </a:rPr>
              <a:t>Keloid</a:t>
            </a:r>
          </a:p>
        </p:txBody>
      </p:sp>
      <p:sp>
        <p:nvSpPr>
          <p:cNvPr id="154633" name="Text Box 9"/>
          <p:cNvSpPr txBox="1">
            <a:spLocks noChangeArrowheads="1"/>
          </p:cNvSpPr>
          <p:nvPr/>
        </p:nvSpPr>
        <p:spPr bwMode="auto">
          <a:xfrm>
            <a:off x="5715000" y="6096000"/>
            <a:ext cx="1377950" cy="366713"/>
          </a:xfrm>
          <a:prstGeom prst="rect">
            <a:avLst/>
          </a:prstGeom>
          <a:noFill/>
          <a:ln w="9525">
            <a:noFill/>
            <a:miter lim="800000"/>
            <a:headEnd/>
            <a:tailEnd/>
          </a:ln>
        </p:spPr>
        <p:txBody>
          <a:bodyPr wrap="none">
            <a:spAutoFit/>
          </a:bodyPr>
          <a:lstStyle/>
          <a:p>
            <a:pPr algn="ctr" rtl="0"/>
            <a:r>
              <a:rPr kumimoji="0" lang="en-US" sz="1800">
                <a:latin typeface="Arial" charset="0"/>
              </a:rPr>
              <a:t>Contracture</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smtClean="0"/>
              <a:t>What is a keloid?</a:t>
            </a:r>
          </a:p>
        </p:txBody>
      </p:sp>
      <p:sp>
        <p:nvSpPr>
          <p:cNvPr id="49155" name="Rectangle 3"/>
          <p:cNvSpPr>
            <a:spLocks noGrp="1" noChangeArrowheads="1"/>
          </p:cNvSpPr>
          <p:nvPr>
            <p:ph type="body" idx="1"/>
          </p:nvPr>
        </p:nvSpPr>
        <p:spPr>
          <a:xfrm>
            <a:off x="500034" y="1285860"/>
            <a:ext cx="8229600" cy="4709160"/>
          </a:xfrm>
        </p:spPr>
        <p:txBody>
          <a:bodyPr/>
          <a:lstStyle/>
          <a:p>
            <a:r>
              <a:rPr lang="en-US" dirty="0" err="1" smtClean="0"/>
              <a:t>Keloids</a:t>
            </a:r>
            <a:r>
              <a:rPr lang="en-US" dirty="0" smtClean="0"/>
              <a:t> are excessive scars composed of irregularly </a:t>
            </a:r>
            <a:r>
              <a:rPr lang="en-US" dirty="0" err="1" smtClean="0"/>
              <a:t>deposite</a:t>
            </a:r>
            <a:r>
              <a:rPr lang="en-US" dirty="0" smtClean="0"/>
              <a:t> </a:t>
            </a:r>
            <a:r>
              <a:rPr lang="en-US" dirty="0" err="1" smtClean="0"/>
              <a:t>hyalinized</a:t>
            </a:r>
            <a:r>
              <a:rPr lang="en-US" dirty="0" smtClean="0"/>
              <a:t> collagen bands. They may appear as bulging masses.</a:t>
            </a:r>
          </a:p>
        </p:txBody>
      </p:sp>
      <p:pic>
        <p:nvPicPr>
          <p:cNvPr id="4" name="Picture 2" descr="f004019"/>
          <p:cNvPicPr>
            <a:picLocks noChangeAspect="1" noChangeArrowheads="1"/>
          </p:cNvPicPr>
          <p:nvPr/>
        </p:nvPicPr>
        <p:blipFill>
          <a:blip r:embed="rId2" cstate="print"/>
          <a:srcRect/>
          <a:stretch>
            <a:fillRect/>
          </a:stretch>
        </p:blipFill>
        <p:spPr bwMode="auto">
          <a:xfrm>
            <a:off x="2483768" y="2996952"/>
            <a:ext cx="4571968" cy="34480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i="1" u="sng" smtClean="0"/>
              <a:t>TAKE HOME MESSAGES:</a:t>
            </a:r>
            <a:r>
              <a:rPr lang="en-US" smtClean="0"/>
              <a:t/>
            </a:r>
            <a:br>
              <a:rPr lang="en-US" smtClean="0"/>
            </a:br>
            <a:endParaRPr lang="en-US"/>
          </a:p>
        </p:txBody>
      </p:sp>
      <p:sp>
        <p:nvSpPr>
          <p:cNvPr id="3" name="Content Placeholder 2"/>
          <p:cNvSpPr>
            <a:spLocks noGrp="1"/>
          </p:cNvSpPr>
          <p:nvPr>
            <p:ph idx="1"/>
          </p:nvPr>
        </p:nvSpPr>
        <p:spPr>
          <a:xfrm>
            <a:off x="323528" y="1052736"/>
            <a:ext cx="8445624" cy="5112568"/>
          </a:xfrm>
        </p:spPr>
        <p:style>
          <a:lnRef idx="1">
            <a:schemeClr val="accent4"/>
          </a:lnRef>
          <a:fillRef idx="2">
            <a:schemeClr val="accent4"/>
          </a:fillRef>
          <a:effectRef idx="1">
            <a:schemeClr val="accent4"/>
          </a:effectRef>
          <a:fontRef idx="minor">
            <a:schemeClr val="dk1"/>
          </a:fontRef>
        </p:style>
        <p:txBody>
          <a:bodyPr>
            <a:normAutofit fontScale="92500" lnSpcReduction="20000"/>
          </a:bodyPr>
          <a:lstStyle/>
          <a:p>
            <a:pPr lvl="0"/>
            <a:r>
              <a:rPr lang="en-US" dirty="0" smtClean="0"/>
              <a:t>The various cell types (</a:t>
            </a:r>
            <a:r>
              <a:rPr lang="en-US" dirty="0" err="1" smtClean="0"/>
              <a:t>ie</a:t>
            </a:r>
            <a:r>
              <a:rPr lang="en-US" dirty="0" smtClean="0"/>
              <a:t>, labile, stable, and permanent cells) affect the outcome of healing.</a:t>
            </a:r>
          </a:p>
          <a:p>
            <a:pPr lvl="0"/>
            <a:r>
              <a:rPr lang="en-US" dirty="0" smtClean="0"/>
              <a:t>Three main phases of </a:t>
            </a:r>
            <a:r>
              <a:rPr lang="en-US" dirty="0" err="1" smtClean="0"/>
              <a:t>cutaneous</a:t>
            </a:r>
            <a:r>
              <a:rPr lang="en-US" dirty="0" smtClean="0"/>
              <a:t> wound healing: </a:t>
            </a:r>
          </a:p>
          <a:p>
            <a:pPr lvl="1"/>
            <a:r>
              <a:rPr lang="en-US" dirty="0" smtClean="0"/>
              <a:t>(1) inflammation, (2) formation of granulation tissue, and (3) ECM deposition and remodeling </a:t>
            </a:r>
          </a:p>
          <a:p>
            <a:pPr lvl="0"/>
            <a:r>
              <a:rPr lang="en-US" dirty="0" smtClean="0"/>
              <a:t>Healing by primary intention occur in surgical clean wound  and healing by secondary intention occur when excessive tissue damage is present.  </a:t>
            </a:r>
          </a:p>
          <a:p>
            <a:pPr lvl="0"/>
            <a:r>
              <a:rPr lang="en-US" dirty="0" smtClean="0"/>
              <a:t>Several factors are associated with delayed wound healing.</a:t>
            </a:r>
          </a:p>
          <a:p>
            <a:pPr lvl="0"/>
            <a:r>
              <a:rPr lang="en-US" dirty="0" smtClean="0"/>
              <a:t>Complication of wound healing include failure of healing, contracture and excessive scar formation.</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67544" y="0"/>
            <a:ext cx="8229600" cy="908720"/>
          </a:xfrm>
        </p:spPr>
        <p:txBody>
          <a:bodyPr/>
          <a:lstStyle/>
          <a:p>
            <a:r>
              <a:rPr lang="en-US" b="1" dirty="0" smtClean="0"/>
              <a:t>Vascular reaction:</a:t>
            </a:r>
            <a:endParaRPr lang="ar-SA" dirty="0"/>
          </a:p>
        </p:txBody>
      </p:sp>
      <p:pic>
        <p:nvPicPr>
          <p:cNvPr id="7" name="Content Placeholder 6"/>
          <p:cNvPicPr>
            <a:picLocks noGrp="1"/>
          </p:cNvPicPr>
          <p:nvPr>
            <p:ph sz="half" idx="1"/>
          </p:nvPr>
        </p:nvPicPr>
        <p:blipFill>
          <a:blip r:embed="rId2" cstate="print"/>
          <a:srcRect/>
          <a:stretch>
            <a:fillRect/>
          </a:stretch>
        </p:blipFill>
        <p:spPr bwMode="auto">
          <a:xfrm>
            <a:off x="873016" y="1600200"/>
            <a:ext cx="3206968" cy="4525963"/>
          </a:xfrm>
          <a:prstGeom prst="rect">
            <a:avLst/>
          </a:prstGeom>
          <a:noFill/>
          <a:ln w="9525">
            <a:noFill/>
            <a:miter lim="800000"/>
            <a:headEnd/>
            <a:tailEnd/>
          </a:ln>
        </p:spPr>
      </p:pic>
      <p:pic>
        <p:nvPicPr>
          <p:cNvPr id="8" name="Content Placeholder 7"/>
          <p:cNvPicPr>
            <a:picLocks noGrp="1"/>
          </p:cNvPicPr>
          <p:nvPr>
            <p:ph sz="half" idx="2"/>
          </p:nvPr>
        </p:nvPicPr>
        <p:blipFill>
          <a:blip r:embed="rId3" cstate="print"/>
          <a:srcRect/>
          <a:stretch>
            <a:fillRect/>
          </a:stretch>
        </p:blipFill>
        <p:spPr bwMode="auto">
          <a:xfrm>
            <a:off x="3995936" y="764704"/>
            <a:ext cx="4896544" cy="6093296"/>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Chemical mediators  of the acute inflammatory response</a:t>
            </a:r>
            <a:r>
              <a:rPr lang="en-US" dirty="0"/>
              <a:t>. </a:t>
            </a:r>
            <a:endParaRPr lang="ar-SA" dirty="0"/>
          </a:p>
        </p:txBody>
      </p:sp>
      <p:sp>
        <p:nvSpPr>
          <p:cNvPr id="3" name="Subtitle 2"/>
          <p:cNvSpPr>
            <a:spLocks noGrp="1"/>
          </p:cNvSpPr>
          <p:nvPr>
            <p:ph type="subTitle" idx="1"/>
          </p:nvPr>
        </p:nvSpPr>
        <p:spPr/>
        <p:txBody>
          <a:bodyPr/>
          <a:lstStyle/>
          <a:p>
            <a:endParaRPr lang="ar-SA"/>
          </a:p>
        </p:txBody>
      </p:sp>
      <p:pic>
        <p:nvPicPr>
          <p:cNvPr id="4" name="Picture 2" descr="neutrophil events"/>
          <p:cNvPicPr>
            <a:picLocks noChangeAspect="1" noChangeArrowheads="1"/>
          </p:cNvPicPr>
          <p:nvPr/>
        </p:nvPicPr>
        <p:blipFill>
          <a:blip r:embed="rId2" cstate="print"/>
          <a:srcRect/>
          <a:stretch>
            <a:fillRect/>
          </a:stretch>
        </p:blipFill>
        <p:spPr bwMode="auto">
          <a:xfrm>
            <a:off x="251520" y="260648"/>
            <a:ext cx="8686800" cy="6597352"/>
          </a:xfrm>
          <a:prstGeom prst="rect">
            <a:avLst/>
          </a:prstGeom>
          <a:noFill/>
          <a:ln w="9525">
            <a:noFill/>
            <a:miter lim="800000"/>
            <a:headEnd/>
            <a:tailEnd/>
          </a:ln>
        </p:spPr>
      </p:pic>
      <p:sp>
        <p:nvSpPr>
          <p:cNvPr id="5" name="TextBox 4"/>
          <p:cNvSpPr txBox="1"/>
          <p:nvPr/>
        </p:nvSpPr>
        <p:spPr>
          <a:xfrm>
            <a:off x="6516216" y="2420888"/>
            <a:ext cx="962123" cy="523220"/>
          </a:xfrm>
          <a:prstGeom prst="rect">
            <a:avLst/>
          </a:prstGeom>
        </p:spPr>
        <p:style>
          <a:lnRef idx="0">
            <a:schemeClr val="accent1"/>
          </a:lnRef>
          <a:fillRef idx="3">
            <a:schemeClr val="accent1"/>
          </a:fillRef>
          <a:effectRef idx="3">
            <a:schemeClr val="accent1"/>
          </a:effectRef>
          <a:fontRef idx="minor">
            <a:schemeClr val="lt1"/>
          </a:fontRef>
        </p:style>
        <p:txBody>
          <a:bodyPr wrap="none" rtlCol="1">
            <a:spAutoFit/>
          </a:bodyPr>
          <a:lstStyle/>
          <a:p>
            <a:r>
              <a:rPr lang="en-US" sz="2800" b="1" dirty="0" smtClean="0"/>
              <a:t>CD31</a:t>
            </a:r>
            <a:endParaRPr lang="ar-SA" sz="2800" b="1" dirty="0"/>
          </a:p>
        </p:txBody>
      </p:sp>
      <p:sp>
        <p:nvSpPr>
          <p:cNvPr id="6" name="TextBox 5"/>
          <p:cNvSpPr txBox="1"/>
          <p:nvPr/>
        </p:nvSpPr>
        <p:spPr>
          <a:xfrm>
            <a:off x="827584" y="0"/>
            <a:ext cx="4886274" cy="369332"/>
          </a:xfrm>
          <a:prstGeom prst="rect">
            <a:avLst/>
          </a:prstGeom>
        </p:spPr>
        <p:style>
          <a:lnRef idx="1">
            <a:schemeClr val="accent1"/>
          </a:lnRef>
          <a:fillRef idx="2">
            <a:schemeClr val="accent1"/>
          </a:fillRef>
          <a:effectRef idx="1">
            <a:schemeClr val="accent1"/>
          </a:effectRef>
          <a:fontRef idx="minor">
            <a:schemeClr val="dk1"/>
          </a:fontRef>
        </p:style>
        <p:txBody>
          <a:bodyPr wrap="none" rtlCol="1">
            <a:spAutoFit/>
          </a:bodyPr>
          <a:lstStyle/>
          <a:p>
            <a:pPr algn="l"/>
            <a:r>
              <a:rPr lang="en-US" dirty="0" err="1" smtClean="0"/>
              <a:t>Margination</a:t>
            </a:r>
            <a:r>
              <a:rPr lang="en-US" dirty="0" smtClean="0"/>
              <a:t>: movement of leukocyte to periphery</a:t>
            </a:r>
            <a:endParaRPr lang="ar-SA" dirty="0"/>
          </a:p>
        </p:txBody>
      </p:sp>
      <p:sp>
        <p:nvSpPr>
          <p:cNvPr id="7" name="Rectangle 6"/>
          <p:cNvSpPr/>
          <p:nvPr/>
        </p:nvSpPr>
        <p:spPr>
          <a:xfrm>
            <a:off x="5940152" y="3068960"/>
            <a:ext cx="2304256" cy="1477328"/>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lgn="l" rtl="0" fontAlgn="base">
              <a:spcBef>
                <a:spcPct val="0"/>
              </a:spcBef>
              <a:spcAft>
                <a:spcPct val="0"/>
              </a:spcAft>
            </a:pPr>
            <a:r>
              <a:rPr lang="en-US" dirty="0" err="1" smtClean="0">
                <a:solidFill>
                  <a:srgbClr val="000000"/>
                </a:solidFill>
                <a:latin typeface="Arial" pitchFamily="34" charset="0"/>
                <a:cs typeface="Arial" pitchFamily="34" charset="0"/>
              </a:rPr>
              <a:t>Chemotaxis</a:t>
            </a:r>
            <a:r>
              <a:rPr lang="en-US" dirty="0" smtClean="0">
                <a:solidFill>
                  <a:srgbClr val="000000"/>
                </a:solidFill>
                <a:latin typeface="Arial" pitchFamily="34" charset="0"/>
                <a:cs typeface="Arial" pitchFamily="34" charset="0"/>
              </a:rPr>
              <a:t>: C5a</a:t>
            </a:r>
            <a:endParaRPr lang="en-US" dirty="0" smtClean="0">
              <a:solidFill>
                <a:srgbClr val="000000"/>
              </a:solidFill>
              <a:latin typeface="Arial" pitchFamily="34" charset="0"/>
              <a:cs typeface="Arial" pitchFamily="34" charset="0"/>
            </a:endParaRPr>
          </a:p>
          <a:p>
            <a:pPr lvl="0" algn="l" rtl="0" fontAlgn="base">
              <a:spcBef>
                <a:spcPct val="0"/>
              </a:spcBef>
              <a:spcAft>
                <a:spcPct val="0"/>
              </a:spcAft>
            </a:pPr>
            <a:r>
              <a:rPr lang="en-US" dirty="0" err="1" smtClean="0">
                <a:solidFill>
                  <a:srgbClr val="000000"/>
                </a:solidFill>
                <a:latin typeface="Arial" pitchFamily="34" charset="0"/>
                <a:cs typeface="Arial" pitchFamily="34" charset="0"/>
              </a:rPr>
              <a:t>Leukotriene</a:t>
            </a:r>
            <a:r>
              <a:rPr lang="en-US" dirty="0" smtClean="0">
                <a:solidFill>
                  <a:srgbClr val="000000"/>
                </a:solidFill>
                <a:latin typeface="Arial" pitchFamily="34" charset="0"/>
                <a:cs typeface="Arial" pitchFamily="34" charset="0"/>
              </a:rPr>
              <a:t> B4</a:t>
            </a:r>
          </a:p>
          <a:p>
            <a:pPr lvl="0" algn="l" rtl="0" fontAlgn="base">
              <a:spcBef>
                <a:spcPct val="0"/>
              </a:spcBef>
              <a:spcAft>
                <a:spcPct val="0"/>
              </a:spcAft>
            </a:pPr>
            <a:r>
              <a:rPr lang="en-US" dirty="0" err="1" smtClean="0">
                <a:solidFill>
                  <a:srgbClr val="000000"/>
                </a:solidFill>
                <a:latin typeface="Arial" pitchFamily="34" charset="0"/>
                <a:cs typeface="Arial" pitchFamily="34" charset="0"/>
              </a:rPr>
              <a:t>Chemokines</a:t>
            </a:r>
            <a:endParaRPr lang="en-US" dirty="0" smtClean="0">
              <a:solidFill>
                <a:srgbClr val="000000"/>
              </a:solidFill>
              <a:latin typeface="Arial" pitchFamily="34" charset="0"/>
              <a:cs typeface="Arial" pitchFamily="34" charset="0"/>
            </a:endParaRPr>
          </a:p>
          <a:p>
            <a:pPr lvl="0" algn="l" rtl="0" fontAlgn="base">
              <a:spcBef>
                <a:spcPct val="0"/>
              </a:spcBef>
              <a:spcAft>
                <a:spcPct val="0"/>
              </a:spcAft>
            </a:pPr>
            <a:r>
              <a:rPr lang="en-US" dirty="0" smtClean="0">
                <a:solidFill>
                  <a:srgbClr val="000000"/>
                </a:solidFill>
                <a:latin typeface="Arial" pitchFamily="34" charset="0"/>
                <a:cs typeface="Arial" pitchFamily="34" charset="0"/>
              </a:rPr>
              <a:t>IL-1, TNF</a:t>
            </a:r>
          </a:p>
          <a:p>
            <a:pPr lvl="0" algn="l" rtl="0" fontAlgn="base">
              <a:spcBef>
                <a:spcPct val="0"/>
              </a:spcBef>
              <a:spcAft>
                <a:spcPct val="0"/>
              </a:spcAft>
            </a:pPr>
            <a:r>
              <a:rPr lang="en-US" dirty="0" smtClean="0">
                <a:solidFill>
                  <a:srgbClr val="000000"/>
                </a:solidFill>
                <a:latin typeface="Arial" pitchFamily="34" charset="0"/>
                <a:cs typeface="Arial" pitchFamily="34" charset="0"/>
              </a:rPr>
              <a:t>Bacterial products</a:t>
            </a:r>
            <a:endParaRPr lang="en-US" sz="2800" dirty="0" smtClean="0">
              <a:latin typeface="Times New Roman" pitchFamily="18" charset="0"/>
              <a:cs typeface="Times New Roman" pitchFamily="18" charset="0"/>
            </a:endParaRPr>
          </a:p>
        </p:txBody>
      </p:sp>
      <p:sp>
        <p:nvSpPr>
          <p:cNvPr id="8" name="TextBox 7"/>
          <p:cNvSpPr txBox="1"/>
          <p:nvPr/>
        </p:nvSpPr>
        <p:spPr>
          <a:xfrm>
            <a:off x="251520" y="2996952"/>
            <a:ext cx="1944216" cy="1477328"/>
          </a:xfrm>
          <a:prstGeom prst="rect">
            <a:avLst/>
          </a:prstGeom>
          <a:noFill/>
        </p:spPr>
        <p:txBody>
          <a:bodyPr wrap="square" rtlCol="1">
            <a:spAutoFit/>
          </a:bodyPr>
          <a:lstStyle/>
          <a:p>
            <a:pPr algn="l"/>
            <a:r>
              <a:rPr lang="en-US" dirty="0" smtClean="0"/>
              <a:t>Activation of </a:t>
            </a:r>
            <a:r>
              <a:rPr lang="en-US" dirty="0" err="1" smtClean="0"/>
              <a:t>endothlium</a:t>
            </a:r>
            <a:r>
              <a:rPr lang="en-US" dirty="0" smtClean="0"/>
              <a:t> and leukocyte to express </a:t>
            </a:r>
            <a:r>
              <a:rPr lang="en-US" dirty="0" err="1" smtClean="0"/>
              <a:t>selectin</a:t>
            </a:r>
            <a:r>
              <a:rPr lang="en-US" dirty="0" smtClean="0"/>
              <a:t> by IL1 and TNF</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dirty="0"/>
          </a:p>
        </p:txBody>
      </p:sp>
      <p:pic>
        <p:nvPicPr>
          <p:cNvPr id="4" name="Content Placeholder 3"/>
          <p:cNvPicPr>
            <a:picLocks noGrp="1"/>
          </p:cNvPicPr>
          <p:nvPr>
            <p:ph idx="1"/>
          </p:nvPr>
        </p:nvPicPr>
        <p:blipFill>
          <a:blip r:embed="rId2" cstate="print"/>
          <a:srcRect/>
          <a:stretch>
            <a:fillRect/>
          </a:stretch>
        </p:blipFill>
        <p:spPr bwMode="auto">
          <a:xfrm>
            <a:off x="3131840" y="260648"/>
            <a:ext cx="5616624" cy="6408712"/>
          </a:xfrm>
          <a:prstGeom prst="rect">
            <a:avLst/>
          </a:prstGeom>
          <a:noFill/>
          <a:ln w="9525">
            <a:noFill/>
            <a:miter lim="800000"/>
            <a:headEnd/>
            <a:tailEnd/>
          </a:ln>
        </p:spPr>
      </p:pic>
      <p:sp>
        <p:nvSpPr>
          <p:cNvPr id="5" name="TextBox 4"/>
          <p:cNvSpPr txBox="1"/>
          <p:nvPr/>
        </p:nvSpPr>
        <p:spPr>
          <a:xfrm>
            <a:off x="395536" y="2924944"/>
            <a:ext cx="2592288" cy="1631216"/>
          </a:xfrm>
          <a:prstGeom prst="rect">
            <a:avLst/>
          </a:prstGeom>
        </p:spPr>
        <p:style>
          <a:lnRef idx="0">
            <a:schemeClr val="accent2"/>
          </a:lnRef>
          <a:fillRef idx="3">
            <a:schemeClr val="accent2"/>
          </a:fillRef>
          <a:effectRef idx="3">
            <a:schemeClr val="accent2"/>
          </a:effectRef>
          <a:fontRef idx="minor">
            <a:schemeClr val="lt1"/>
          </a:fontRef>
        </p:style>
        <p:txBody>
          <a:bodyPr wrap="square" rtlCol="1">
            <a:spAutoFit/>
          </a:bodyPr>
          <a:lstStyle/>
          <a:p>
            <a:pPr algn="l"/>
            <a:r>
              <a:rPr lang="en-US" sz="2000" dirty="0" smtClean="0"/>
              <a:t>Oxygen dependent and Oxygen independent killing occur in macrophages and </a:t>
            </a:r>
            <a:r>
              <a:rPr lang="en-US" sz="2000" dirty="0" err="1" smtClean="0"/>
              <a:t>neutrophils</a:t>
            </a:r>
            <a:r>
              <a:rPr lang="en-US" dirty="0" smtClean="0"/>
              <a:t> </a:t>
            </a:r>
            <a:endParaRPr lang="ar-SA"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3" descr="7335"/>
          <p:cNvPicPr>
            <a:picLocks noChangeAspect="1" noChangeArrowheads="1"/>
          </p:cNvPicPr>
          <p:nvPr/>
        </p:nvPicPr>
        <p:blipFill>
          <a:blip r:embed="rId2" cstate="print"/>
          <a:srcRect l="-5297" t="-2334"/>
          <a:stretch>
            <a:fillRect/>
          </a:stretch>
        </p:blipFill>
        <p:spPr bwMode="auto">
          <a:xfrm>
            <a:off x="539552" y="620688"/>
            <a:ext cx="7863136" cy="6048672"/>
          </a:xfrm>
          <a:prstGeom prst="rect">
            <a:avLst/>
          </a:prstGeom>
          <a:noFill/>
          <a:ln w="9525">
            <a:noFill/>
            <a:miter lim="800000"/>
            <a:headEnd/>
            <a:tailEnd/>
          </a:ln>
        </p:spPr>
      </p:pic>
      <p:sp>
        <p:nvSpPr>
          <p:cNvPr id="93187" name="TextBox 2"/>
          <p:cNvSpPr txBox="1">
            <a:spLocks noChangeArrowheads="1"/>
          </p:cNvSpPr>
          <p:nvPr/>
        </p:nvSpPr>
        <p:spPr bwMode="auto">
          <a:xfrm>
            <a:off x="3131840" y="188640"/>
            <a:ext cx="2106025" cy="369332"/>
          </a:xfrm>
          <a:prstGeom prst="rect">
            <a:avLst/>
          </a:prstGeom>
          <a:noFill/>
          <a:ln w="9525">
            <a:noFill/>
            <a:miter lim="800000"/>
            <a:headEnd/>
            <a:tailEnd/>
          </a:ln>
        </p:spPr>
        <p:txBody>
          <a:bodyPr wrap="none">
            <a:spAutoFit/>
          </a:bodyPr>
          <a:lstStyle/>
          <a:p>
            <a:r>
              <a:rPr lang="en-US" dirty="0" smtClean="0"/>
              <a:t> </a:t>
            </a:r>
            <a:r>
              <a:rPr lang="en-US" dirty="0"/>
              <a:t>Chemical Mediators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265</TotalTime>
  <Words>3493</Words>
  <Application>Microsoft Office PowerPoint</Application>
  <PresentationFormat>On-screen Show (4:3)</PresentationFormat>
  <Paragraphs>274</Paragraphs>
  <Slides>54</Slides>
  <Notes>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54</vt:i4>
      </vt:variant>
    </vt:vector>
  </HeadingPairs>
  <TitlesOfParts>
    <vt:vector size="56" baseType="lpstr">
      <vt:lpstr>Office Theme</vt:lpstr>
      <vt:lpstr>Organization Chart</vt:lpstr>
      <vt:lpstr>Slide 1</vt:lpstr>
      <vt:lpstr>Clinical Features</vt:lpstr>
      <vt:lpstr>Inflammation is divided into: </vt:lpstr>
      <vt:lpstr>Slide 4</vt:lpstr>
      <vt:lpstr>Slide 5</vt:lpstr>
      <vt:lpstr>Vascular reaction:</vt:lpstr>
      <vt:lpstr>Chemical mediators  of the acute inflammatory response. </vt:lpstr>
      <vt:lpstr>Slide 8</vt:lpstr>
      <vt:lpstr>Slide 9</vt:lpstr>
      <vt:lpstr>Slide 10</vt:lpstr>
      <vt:lpstr>Slide 11</vt:lpstr>
      <vt:lpstr>Slide 12</vt:lpstr>
      <vt:lpstr>Slide 13</vt:lpstr>
      <vt:lpstr>Slide 14</vt:lpstr>
      <vt:lpstr>Systemic effects of Inflammation</vt:lpstr>
      <vt:lpstr>Slide 16</vt:lpstr>
      <vt:lpstr>Slide 17</vt:lpstr>
      <vt:lpstr>Objectives</vt:lpstr>
      <vt:lpstr>Goal of the repair process</vt:lpstr>
      <vt:lpstr>Slide 20</vt:lpstr>
      <vt:lpstr>Slide 21</vt:lpstr>
      <vt:lpstr>Slide 22</vt:lpstr>
      <vt:lpstr>Repair by tissue regeneration or healing depend on cell type. </vt:lpstr>
      <vt:lpstr>Slide 24</vt:lpstr>
      <vt:lpstr>Slide 25</vt:lpstr>
      <vt:lpstr>Healing</vt:lpstr>
      <vt:lpstr>Slide 27</vt:lpstr>
      <vt:lpstr>Mechanism of repair</vt:lpstr>
      <vt:lpstr>Slide 29</vt:lpstr>
      <vt:lpstr>Repair by connective tissue (granulation tissue)</vt:lpstr>
      <vt:lpstr>What is the role of macrophages in wound healing?</vt:lpstr>
      <vt:lpstr>Role of macrophages in wound healing</vt:lpstr>
      <vt:lpstr>Fibroblast Migration and Proliferation  </vt:lpstr>
      <vt:lpstr>ECM Deposition and Scar Formation</vt:lpstr>
      <vt:lpstr>Granulation tissue morphology</vt:lpstr>
      <vt:lpstr>Slide 36</vt:lpstr>
      <vt:lpstr>SCAR FORMATION </vt:lpstr>
      <vt:lpstr>Slide 38</vt:lpstr>
      <vt:lpstr>Functions of the Extracellular Matrix</vt:lpstr>
      <vt:lpstr>Slide 40</vt:lpstr>
      <vt:lpstr>Cutaneous Wound healing</vt:lpstr>
      <vt:lpstr>Primary union  (healing by first intention)</vt:lpstr>
      <vt:lpstr>Primary union  (healing by first intention)</vt:lpstr>
      <vt:lpstr>Slide 44</vt:lpstr>
      <vt:lpstr>Cutaneous Wound healing</vt:lpstr>
      <vt:lpstr>Difference between primary intention and secondary intention</vt:lpstr>
      <vt:lpstr>Mechanisms of fibrosis</vt:lpstr>
      <vt:lpstr>Delayed wound healing</vt:lpstr>
      <vt:lpstr>What is the most common cause of delayed wound healing?</vt:lpstr>
      <vt:lpstr> Excess corticosteroid </vt:lpstr>
      <vt:lpstr>COMPLICATIONS IN CUTANEOUS WOUND HEALING</vt:lpstr>
      <vt:lpstr>Slide 52</vt:lpstr>
      <vt:lpstr>What is a keloid?</vt:lpstr>
      <vt:lpstr>TAKE HOME MESSAGES: </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Dr.Maha</dc:creator>
  <cp:lastModifiedBy>Dr.Maha</cp:lastModifiedBy>
  <cp:revision>9</cp:revision>
  <dcterms:created xsi:type="dcterms:W3CDTF">2013-10-20T21:04:37Z</dcterms:created>
  <dcterms:modified xsi:type="dcterms:W3CDTF">2014-10-23T05:46:10Z</dcterms:modified>
</cp:coreProperties>
</file>