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0" d="100"/>
          <a:sy n="50" d="100"/>
        </p:scale>
        <p:origin x="-1253"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AFC11A-BF33-4CB7-8FEA-C634B322E268}" type="datetimeFigureOut">
              <a:rPr lang="en-US" smtClean="0"/>
              <a:pPr/>
              <a:t>10/18/2014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6D99C2-CDC2-4C84-9A91-20DA7439E3F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15</a:t>
            </a:fld>
            <a:endParaRPr lang="en-GB" smtClean="0"/>
          </a:p>
        </p:txBody>
      </p:sp>
    </p:spTree>
    <p:extLst>
      <p:ext uri="{BB962C8B-B14F-4D97-AF65-F5344CB8AC3E}">
        <p14:creationId xmlns:p14="http://schemas.microsoft.com/office/powerpoint/2010/main" xmlns="" val="63232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xmlns="" val="392873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xmlns="" val="366888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xmlns="" val="150986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xmlns="" val="224380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xmlns="" val="14743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1B47F7B-BA92-491B-831E-27DDB2875D17}" type="datetimeFigureOut">
              <a:rPr lang="en-US" smtClean="0"/>
              <a:pPr/>
              <a:t>10/18/2014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2A319E0-4EF7-4861-8D01-2AB18632B05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B47F7B-BA92-491B-831E-27DDB2875D17}" type="datetimeFigureOut">
              <a:rPr lang="en-US" smtClean="0"/>
              <a:pPr/>
              <a:t>10/18/2014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319E0-4EF7-4861-8D01-2AB18632B0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1B47F7B-BA92-491B-831E-27DDB2875D17}" type="datetimeFigureOut">
              <a:rPr lang="en-US" smtClean="0"/>
              <a:pPr/>
              <a:t>10/18/2014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E2A319E0-4EF7-4861-8D01-2AB18632B05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xmlns=""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1B47F7B-BA92-491B-831E-27DDB2875D17}" type="datetimeFigureOut">
              <a:rPr lang="en-US" smtClean="0"/>
              <a:pPr/>
              <a:t>10/18/2014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2A319E0-4EF7-4861-8D01-2AB18632B05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1B47F7B-BA92-491B-831E-27DDB2875D17}" type="datetimeFigureOut">
              <a:rPr lang="en-US" smtClean="0"/>
              <a:pPr/>
              <a:t>10/18/2014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E2A319E0-4EF7-4861-8D01-2AB18632B053}"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1B47F7B-BA92-491B-831E-27DDB2875D17}" type="datetimeFigureOut">
              <a:rPr lang="en-US" smtClean="0"/>
              <a:pPr/>
              <a:t>10/18/2014</a:t>
            </a:fld>
            <a:endParaRPr lang="en-US"/>
          </a:p>
        </p:txBody>
      </p:sp>
      <p:sp>
        <p:nvSpPr>
          <p:cNvPr id="10" name="Slide Number Placeholder 9"/>
          <p:cNvSpPr>
            <a:spLocks noGrp="1"/>
          </p:cNvSpPr>
          <p:nvPr>
            <p:ph type="sldNum" sz="quarter" idx="16"/>
          </p:nvPr>
        </p:nvSpPr>
        <p:spPr/>
        <p:txBody>
          <a:bodyPr rtlCol="0"/>
          <a:lstStyle/>
          <a:p>
            <a:fld id="{E2A319E0-4EF7-4861-8D01-2AB18632B053}"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1B47F7B-BA92-491B-831E-27DDB2875D17}" type="datetimeFigureOut">
              <a:rPr lang="en-US" smtClean="0"/>
              <a:pPr/>
              <a:t>10/18/2014</a:t>
            </a:fld>
            <a:endParaRPr lang="en-US"/>
          </a:p>
        </p:txBody>
      </p:sp>
      <p:sp>
        <p:nvSpPr>
          <p:cNvPr id="12" name="Slide Number Placeholder 11"/>
          <p:cNvSpPr>
            <a:spLocks noGrp="1"/>
          </p:cNvSpPr>
          <p:nvPr>
            <p:ph type="sldNum" sz="quarter" idx="16"/>
          </p:nvPr>
        </p:nvSpPr>
        <p:spPr/>
        <p:txBody>
          <a:bodyPr rtlCol="0"/>
          <a:lstStyle/>
          <a:p>
            <a:fld id="{E2A319E0-4EF7-4861-8D01-2AB18632B053}"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1B47F7B-BA92-491B-831E-27DDB2875D17}" type="datetimeFigureOut">
              <a:rPr lang="en-US" smtClean="0"/>
              <a:pPr/>
              <a:t>10/18/2014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2A319E0-4EF7-4861-8D01-2AB18632B0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47F7B-BA92-491B-831E-27DDB2875D17}" type="datetimeFigureOut">
              <a:rPr lang="en-US" smtClean="0"/>
              <a:pPr/>
              <a:t>10/18/2014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2A319E0-4EF7-4861-8D01-2AB18632B0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1B47F7B-BA92-491B-831E-27DDB2875D17}" type="datetimeFigureOut">
              <a:rPr lang="en-US" smtClean="0"/>
              <a:pPr/>
              <a:t>10/18/2014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2A319E0-4EF7-4861-8D01-2AB18632B053}"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1B47F7B-BA92-491B-831E-27DDB2875D17}" type="datetimeFigureOut">
              <a:rPr lang="en-US" smtClean="0"/>
              <a:pPr/>
              <a:t>10/18/2014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E2A319E0-4EF7-4861-8D01-2AB18632B053}"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1B47F7B-BA92-491B-831E-27DDB2875D17}" type="datetimeFigureOut">
              <a:rPr lang="en-US" smtClean="0"/>
              <a:pPr/>
              <a:t>10/18/2014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2A319E0-4EF7-4861-8D01-2AB18632B0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46415"/>
            <a:ext cx="6629400" cy="2000264"/>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CELL INJURY &amp; Inflammation - II</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2571736" y="357166"/>
            <a:ext cx="4088496" cy="923330"/>
          </a:xfrm>
          <a:prstGeom prst="rect">
            <a:avLst/>
          </a:prstGeom>
          <a:noFill/>
          <a:ln>
            <a:noFill/>
          </a:ln>
        </p:spPr>
        <p:txBody>
          <a:bodyPr wrap="square" rtlCol="0">
            <a:spAutoFit/>
          </a:bodyPr>
          <a:lstStyle/>
          <a:p>
            <a:pPr algn="ctr"/>
            <a:r>
              <a:rPr lang="en-US" sz="4800" b="1" i="1" dirty="0" smtClean="0">
                <a:effectLst>
                  <a:outerShdw blurRad="38100" dist="38100" dir="2700000" algn="tl">
                    <a:srgbClr val="000000">
                      <a:alpha val="43137"/>
                    </a:srgbClr>
                  </a:outerShdw>
                </a:effectLst>
              </a:rPr>
              <a:t>PRACTICAL</a:t>
            </a:r>
            <a:r>
              <a:rPr lang="en-US" sz="5400" b="1" i="1" dirty="0" smtClean="0">
                <a:solidFill>
                  <a:srgbClr val="FFC000"/>
                </a:solidFill>
                <a:effectLst>
                  <a:outerShdw blurRad="38100" dist="38100" dir="2700000" algn="tl">
                    <a:srgbClr val="000000">
                      <a:alpha val="43137"/>
                    </a:srgbClr>
                  </a:outerShdw>
                </a:effectLst>
              </a:rPr>
              <a:t>   </a:t>
            </a:r>
            <a:r>
              <a:rPr lang="en-US" sz="5400" b="1" i="1" dirty="0" smtClean="0">
                <a:effectLst>
                  <a:outerShdw blurRad="38100" dist="38100" dir="2700000" algn="tl">
                    <a:srgbClr val="000000">
                      <a:alpha val="43137"/>
                    </a:srgbClr>
                  </a:outerShdw>
                </a:effectLst>
              </a:rPr>
              <a:t>2</a:t>
            </a:r>
            <a:endParaRPr lang="en-US" sz="5400" b="1" i="1" dirty="0">
              <a:effectLst>
                <a:outerShdw blurRad="38100" dist="38100" dir="2700000" algn="tl">
                  <a:srgbClr val="000000">
                    <a:alpha val="43137"/>
                  </a:srgbClr>
                </a:outerShdw>
              </a:effectLst>
            </a:endParaRPr>
          </a:p>
        </p:txBody>
      </p:sp>
      <p:sp>
        <p:nvSpPr>
          <p:cNvPr id="5" name="Title 1"/>
          <p:cNvSpPr txBox="1">
            <a:spLocks/>
          </p:cNvSpPr>
          <p:nvPr/>
        </p:nvSpPr>
        <p:spPr>
          <a:xfrm>
            <a:off x="683568" y="4012598"/>
            <a:ext cx="7643866" cy="1000132"/>
          </a:xfrm>
          <a:prstGeom prst="rect">
            <a:avLst/>
          </a:prstGeom>
          <a:noFill/>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I - Acute Inflammation</a:t>
            </a:r>
            <a:endParaRPr kumimoji="0" lang="en-US" sz="5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6210305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5357826"/>
            <a:ext cx="7500990" cy="1200329"/>
          </a:xfrm>
          <a:prstGeom prst="rect">
            <a:avLst/>
          </a:prstGeom>
        </p:spPr>
        <p:txBody>
          <a:bodyPr wrap="square">
            <a:spAutoFit/>
          </a:bodyPr>
          <a:lstStyle/>
          <a:p>
            <a:pPr algn="ctr"/>
            <a:r>
              <a:rPr lang="en-US" b="1" i="1" dirty="0" smtClean="0"/>
              <a:t>The fibrinous exudate is seen to consist of pink strands of fibrin removed from the pericardial surface at the upper right</a:t>
            </a:r>
            <a:r>
              <a:rPr lang="ar-SA" b="1" i="1" dirty="0" smtClean="0"/>
              <a:t>. </a:t>
            </a:r>
            <a:r>
              <a:rPr lang="en-US" b="1" i="1" dirty="0" smtClean="0"/>
              <a:t>The exudate on the surface is shown enlarged in the inset.  Note a considerable number of erythrocytes trapped in the mesh of fibrin threads.  </a:t>
            </a:r>
            <a:endParaRPr lang="en-US" b="1" i="1" dirty="0"/>
          </a:p>
        </p:txBody>
      </p:sp>
      <p:sp>
        <p:nvSpPr>
          <p:cNvPr id="5" name="Rounded Rectangle 4"/>
          <p:cNvSpPr/>
          <p:nvPr/>
        </p:nvSpPr>
        <p:spPr>
          <a:xfrm>
            <a:off x="1557090" y="135806"/>
            <a:ext cx="556260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Microscopically</a:t>
            </a:r>
            <a:endParaRPr lang="en-US" sz="2400" b="1" i="1" dirty="0">
              <a:effectLst>
                <a:outerShdw blurRad="38100" dist="38100" dir="2700000" algn="tl">
                  <a:srgbClr val="000000">
                    <a:alpha val="43137"/>
                  </a:srgbClr>
                </a:outerShdw>
              </a:effectLst>
            </a:endParaRP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571472" y="785794"/>
            <a:ext cx="7858180" cy="457203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7" name="TextBox 6"/>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xmlns="" val="9970362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500034" y="857232"/>
            <a:ext cx="7929618" cy="4857784"/>
          </a:xfrm>
          <a:prstGeom prst="rect">
            <a:avLst/>
          </a:prstGeom>
          <a:noFill/>
          <a:ln w="28575">
            <a:solidFill>
              <a:srgbClr val="7030A0"/>
            </a:solidFill>
          </a:ln>
        </p:spPr>
      </p:pic>
      <p:sp>
        <p:nvSpPr>
          <p:cNvPr id="5" name="Rectangle 4"/>
          <p:cNvSpPr/>
          <p:nvPr/>
        </p:nvSpPr>
        <p:spPr>
          <a:xfrm>
            <a:off x="571472" y="5786454"/>
            <a:ext cx="7786742" cy="1015663"/>
          </a:xfrm>
          <a:prstGeom prst="rect">
            <a:avLst/>
          </a:prstGeom>
        </p:spPr>
        <p:txBody>
          <a:bodyPr wrap="square">
            <a:spAutoFit/>
          </a:bodyPr>
          <a:lstStyle/>
          <a:p>
            <a:pPr algn="ctr"/>
            <a:r>
              <a:rPr lang="en-US" sz="2000" b="1" i="1" dirty="0" smtClean="0"/>
              <a:t>The pericardium is distorted by thick irregular layer </a:t>
            </a:r>
          </a:p>
          <a:p>
            <a:pPr algn="ctr"/>
            <a:r>
              <a:rPr lang="en-US" sz="2000" b="1" i="1" dirty="0" smtClean="0"/>
              <a:t>of pinkish fibrinous exudate with some red cells and inflammatory cells</a:t>
            </a:r>
            <a:endParaRPr lang="en-US" sz="2000"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LPF</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53719406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571472" y="857232"/>
            <a:ext cx="7858180" cy="4786346"/>
          </a:xfrm>
          <a:prstGeom prst="rect">
            <a:avLst/>
          </a:prstGeom>
          <a:noFill/>
          <a:ln w="28575">
            <a:solidFill>
              <a:srgbClr val="7030A0"/>
            </a:solidFill>
          </a:ln>
        </p:spPr>
      </p:pic>
      <p:sp>
        <p:nvSpPr>
          <p:cNvPr id="4" name="Rectangle 3"/>
          <p:cNvSpPr/>
          <p:nvPr/>
        </p:nvSpPr>
        <p:spPr>
          <a:xfrm>
            <a:off x="642910" y="5715016"/>
            <a:ext cx="7429552"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subpericardial layer is thickened by edema and shows dilated blood vessels, chronic inflammatory cells </a:t>
            </a:r>
            <a:r>
              <a:rPr lang="en-US" sz="2000" b="1" i="1" dirty="0" smtClean="0"/>
              <a:t>.</a:t>
            </a:r>
            <a:endParaRPr lang="en-US" sz="2000" b="1"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5845242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786058"/>
            <a:ext cx="7000924" cy="1071570"/>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2- Acute Appendicitis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8793856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500034" y="1071546"/>
            <a:ext cx="7880626" cy="4643470"/>
          </a:xfrm>
          <a:prstGeom prst="rect">
            <a:avLst/>
          </a:prstGeom>
          <a:noFill/>
          <a:ln w="28575">
            <a:solidFill>
              <a:srgbClr val="00642D"/>
            </a:solidFill>
          </a:ln>
        </p:spPr>
      </p:pic>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Appendix - Gross</a:t>
            </a:r>
            <a:endParaRPr lang="en-US" sz="2400" b="1" i="1" dirty="0"/>
          </a:p>
        </p:txBody>
      </p:sp>
      <p:sp>
        <p:nvSpPr>
          <p:cNvPr id="6" name="Rectangle 5"/>
          <p:cNvSpPr/>
          <p:nvPr/>
        </p:nvSpPr>
        <p:spPr>
          <a:xfrm>
            <a:off x="357158" y="5786454"/>
            <a:ext cx="8072494" cy="707886"/>
          </a:xfrm>
          <a:prstGeom prst="rect">
            <a:avLst/>
          </a:prstGeom>
        </p:spPr>
        <p:txBody>
          <a:bodyPr wrap="square">
            <a:spAutoFit/>
          </a:bodyPr>
          <a:lstStyle/>
          <a:p>
            <a:pPr algn="ctr"/>
            <a:r>
              <a:rPr lang="en-US" sz="2000" b="1" i="1" dirty="0" smtClean="0"/>
              <a:t>This is the normal appearance of the appendix against </a:t>
            </a:r>
          </a:p>
          <a:p>
            <a:pPr algn="ctr"/>
            <a:r>
              <a:rPr lang="en-US" sz="2000" b="1" i="1" dirty="0" smtClean="0"/>
              <a:t>the background of the caecum.</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8222659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Gross</a:t>
            </a:r>
            <a:endParaRPr lang="en-US" sz="2400" b="1" i="1" dirty="0"/>
          </a:p>
        </p:txBody>
      </p:sp>
      <p:pic>
        <p:nvPicPr>
          <p:cNvPr id="182273" name="Picture 1"/>
          <p:cNvPicPr>
            <a:picLocks noChangeAspect="1" noChangeArrowheads="1"/>
          </p:cNvPicPr>
          <p:nvPr/>
        </p:nvPicPr>
        <p:blipFill>
          <a:blip r:embed="rId3" cstate="print"/>
          <a:srcRect/>
          <a:stretch>
            <a:fillRect/>
          </a:stretch>
        </p:blipFill>
        <p:spPr bwMode="auto">
          <a:xfrm>
            <a:off x="642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571472" y="5463147"/>
            <a:ext cx="7715304" cy="1323439"/>
          </a:xfrm>
          <a:prstGeom prst="rect">
            <a:avLst/>
          </a:prstGeom>
        </p:spPr>
        <p:txBody>
          <a:bodyPr wrap="square">
            <a:spAutoFit/>
          </a:bodyPr>
          <a:lstStyle/>
          <a:p>
            <a:pPr algn="ctr"/>
            <a:r>
              <a:rPr lang="en-US" sz="2000" b="1" i="1" dirty="0" smtClean="0"/>
              <a:t>Seen here is acute appendicitis with yellow to tan exudate and hyperemia, including the periappendiceal fat superiorly, rather than a smooth, glistening pale tan serosal surface</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5638985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770865" y="1000108"/>
            <a:ext cx="7503435" cy="3714776"/>
          </a:xfrm>
          <a:prstGeom prst="rect">
            <a:avLst/>
          </a:prstGeom>
          <a:noFill/>
          <a:ln w="9525">
            <a:solidFill>
              <a:srgbClr val="00642D"/>
            </a:solidFill>
            <a:miter lim="800000"/>
            <a:headEnd/>
            <a:tailEnd/>
          </a:ln>
        </p:spPr>
      </p:pic>
      <p:sp>
        <p:nvSpPr>
          <p:cNvPr id="4" name="Rounded Rectangle 3"/>
          <p:cNvSpPr/>
          <p:nvPr/>
        </p:nvSpPr>
        <p:spPr>
          <a:xfrm>
            <a:off x="714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Longitudinal section</a:t>
            </a:r>
            <a:endParaRPr lang="en-US" sz="2400" b="1" i="1" dirty="0"/>
          </a:p>
        </p:txBody>
      </p:sp>
      <p:sp>
        <p:nvSpPr>
          <p:cNvPr id="5" name="Rectangle 4"/>
          <p:cNvSpPr/>
          <p:nvPr/>
        </p:nvSpPr>
        <p:spPr>
          <a:xfrm>
            <a:off x="571472" y="4786322"/>
            <a:ext cx="7572428" cy="1015663"/>
          </a:xfrm>
          <a:prstGeom prst="rect">
            <a:avLst/>
          </a:prstGeom>
        </p:spPr>
        <p:txBody>
          <a:bodyPr wrap="square">
            <a:spAutoFit/>
          </a:bodyPr>
          <a:lstStyle/>
          <a:p>
            <a:pPr algn="ctr"/>
            <a:r>
              <a:rPr lang="en-US" sz="2000" b="1" i="1" dirty="0" smtClean="0"/>
              <a:t>A case of acute appendicitis : The organ is enlarged. This longitudinal section shows </a:t>
            </a:r>
            <a:r>
              <a:rPr lang="en-US" sz="2000" b="1" i="1" dirty="0" smtClean="0"/>
              <a:t>the </a:t>
            </a:r>
            <a:r>
              <a:rPr lang="en-US" sz="2000" b="1" i="1" dirty="0" smtClean="0"/>
              <a:t>inflamed mucosa with its irregular luminal surface. </a:t>
            </a:r>
            <a:endParaRPr lang="en-US" sz="2000" b="1" i="1" dirty="0" smtClean="0"/>
          </a:p>
          <a:p>
            <a:pPr algn="ctr"/>
            <a:r>
              <a:rPr lang="en-US" sz="2000" b="1" i="1" dirty="0" smtClean="0"/>
              <a:t>Late complications: </a:t>
            </a:r>
            <a:r>
              <a:rPr lang="en-US" sz="2000" b="1" i="1" dirty="0" smtClean="0"/>
              <a:t> </a:t>
            </a:r>
            <a:r>
              <a:rPr lang="en-US" sz="2000" b="1" i="1" dirty="0" smtClean="0"/>
              <a:t>transmural necrosis, perforation, and abscess formation</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6011507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1214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1071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 of the cut section</a:t>
            </a:r>
            <a:endParaRPr lang="en-US" sz="24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4937347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571472" y="928670"/>
            <a:ext cx="7786742" cy="4857784"/>
          </a:xfrm>
          <a:prstGeom prst="rect">
            <a:avLst/>
          </a:prstGeom>
          <a:noFill/>
          <a:ln w="28575">
            <a:solidFill>
              <a:schemeClr val="tx1"/>
            </a:solidFill>
          </a:ln>
        </p:spPr>
      </p:pic>
      <p:sp>
        <p:nvSpPr>
          <p:cNvPr id="3" name="TextBox 2"/>
          <p:cNvSpPr txBox="1"/>
          <p:nvPr/>
        </p:nvSpPr>
        <p:spPr>
          <a:xfrm>
            <a:off x="5929322" y="5264363"/>
            <a:ext cx="2214578" cy="307777"/>
          </a:xfrm>
          <a:prstGeom prst="rect">
            <a:avLst/>
          </a:prstGeom>
          <a:noFill/>
        </p:spPr>
        <p:txBody>
          <a:bodyPr wrap="square" rtlCol="0">
            <a:spAutoFit/>
          </a:bodyPr>
          <a:lstStyle/>
          <a:p>
            <a:r>
              <a:rPr lang="en-US" sz="1400" b="1" i="1" dirty="0" smtClean="0"/>
              <a:t>Smooth Muscle layer</a:t>
            </a:r>
            <a:endParaRPr lang="en-US" sz="1400" b="1" i="1" dirty="0"/>
          </a:p>
        </p:txBody>
      </p:sp>
      <p:sp>
        <p:nvSpPr>
          <p:cNvPr id="4" name="Rounded Rectangle 3"/>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a:t>
            </a:r>
            <a:endParaRPr lang="en-US" sz="2400" b="1" i="1" dirty="0"/>
          </a:p>
        </p:txBody>
      </p:sp>
      <p:sp>
        <p:nvSpPr>
          <p:cNvPr id="8" name="TextBox 7"/>
          <p:cNvSpPr txBox="1"/>
          <p:nvPr/>
        </p:nvSpPr>
        <p:spPr>
          <a:xfrm>
            <a:off x="6643702" y="3405846"/>
            <a:ext cx="1857388" cy="523220"/>
          </a:xfrm>
          <a:prstGeom prst="rect">
            <a:avLst/>
          </a:prstGeom>
          <a:noFill/>
        </p:spPr>
        <p:txBody>
          <a:bodyPr wrap="square" rtlCol="0">
            <a:spAutoFit/>
          </a:bodyPr>
          <a:lstStyle/>
          <a:p>
            <a:pPr algn="ctr"/>
            <a:r>
              <a:rPr lang="en-US" sz="1400" b="1" i="1" dirty="0" smtClean="0"/>
              <a:t>Fibrosis of Lamina propria</a:t>
            </a:r>
            <a:endParaRPr lang="en-US" sz="1400" b="1" i="1" dirty="0"/>
          </a:p>
        </p:txBody>
      </p:sp>
      <p:cxnSp>
        <p:nvCxnSpPr>
          <p:cNvPr id="15" name="Straight Arrow Connector 14"/>
          <p:cNvCxnSpPr/>
          <p:nvPr/>
        </p:nvCxnSpPr>
        <p:spPr>
          <a:xfrm rot="10800000">
            <a:off x="6643702" y="3571876"/>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6858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3571876"/>
            <a:ext cx="2143140" cy="923330"/>
          </a:xfrm>
          <a:prstGeom prst="rect">
            <a:avLst/>
          </a:prstGeom>
          <a:noFill/>
        </p:spPr>
        <p:txBody>
          <a:bodyPr wrap="square" rtlCol="0">
            <a:spAutoFit/>
          </a:bodyPr>
          <a:lstStyle/>
          <a:p>
            <a:pPr algn="ctr"/>
            <a:r>
              <a:rPr lang="en-US" b="1" i="1" dirty="0" smtClean="0"/>
              <a:t>Scattered Neutrophils in the epithelium</a:t>
            </a:r>
            <a:endParaRPr lang="en-US" b="1" i="1" dirty="0"/>
          </a:p>
        </p:txBody>
      </p:sp>
      <p:cxnSp>
        <p:nvCxnSpPr>
          <p:cNvPr id="21" name="Straight Arrow Connector 20"/>
          <p:cNvCxnSpPr/>
          <p:nvPr/>
        </p:nvCxnSpPr>
        <p:spPr>
          <a:xfrm rot="16200000" flipV="1">
            <a:off x="4001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643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57422" y="5072074"/>
            <a:ext cx="1500198" cy="646331"/>
          </a:xfrm>
          <a:prstGeom prst="rect">
            <a:avLst/>
          </a:prstGeom>
          <a:noFill/>
        </p:spPr>
        <p:txBody>
          <a:bodyPr wrap="square" rtlCol="0">
            <a:spAutoFit/>
          </a:bodyPr>
          <a:lstStyle/>
          <a:p>
            <a:pPr algn="ctr"/>
            <a:r>
              <a:rPr lang="en-US" b="1" i="1" dirty="0" smtClean="0">
                <a:solidFill>
                  <a:schemeClr val="tx1">
                    <a:lumMod val="95000"/>
                    <a:lumOff val="5000"/>
                  </a:schemeClr>
                </a:solidFill>
              </a:rPr>
              <a:t>Lymph Follicle</a:t>
            </a:r>
            <a:endParaRPr lang="en-US" b="1" i="1" dirty="0">
              <a:solidFill>
                <a:schemeClr val="tx1">
                  <a:lumMod val="95000"/>
                  <a:lumOff val="5000"/>
                </a:schemeClr>
              </a:solidFill>
            </a:endParaRPr>
          </a:p>
        </p:txBody>
      </p:sp>
      <p:sp>
        <p:nvSpPr>
          <p:cNvPr id="27" name="TextBox 26"/>
          <p:cNvSpPr txBox="1"/>
          <p:nvPr/>
        </p:nvSpPr>
        <p:spPr>
          <a:xfrm>
            <a:off x="571472" y="3143248"/>
            <a:ext cx="1285884" cy="646331"/>
          </a:xfrm>
          <a:prstGeom prst="rect">
            <a:avLst/>
          </a:prstGeom>
          <a:noFill/>
        </p:spPr>
        <p:txBody>
          <a:bodyPr wrap="square" rtlCol="0">
            <a:spAutoFit/>
          </a:bodyPr>
          <a:lstStyle/>
          <a:p>
            <a:pPr algn="ctr"/>
            <a:r>
              <a:rPr lang="en-US" b="1" i="1" dirty="0" smtClean="0">
                <a:solidFill>
                  <a:schemeClr val="tx1">
                    <a:lumMod val="95000"/>
                    <a:lumOff val="5000"/>
                  </a:schemeClr>
                </a:solidFill>
              </a:rPr>
              <a:t>Luminal </a:t>
            </a:r>
          </a:p>
          <a:p>
            <a:pPr algn="ctr"/>
            <a:r>
              <a:rPr lang="en-US" b="1" i="1" dirty="0" smtClean="0">
                <a:solidFill>
                  <a:schemeClr val="tx1">
                    <a:lumMod val="95000"/>
                    <a:lumOff val="5000"/>
                  </a:schemeClr>
                </a:solidFill>
              </a:rPr>
              <a:t>Debris</a:t>
            </a:r>
            <a:endParaRPr lang="en-US" b="1" i="1" dirty="0">
              <a:solidFill>
                <a:schemeClr val="tx1">
                  <a:lumMod val="95000"/>
                  <a:lumOff val="5000"/>
                </a:schemeClr>
              </a:solidFill>
            </a:endParaRPr>
          </a:p>
        </p:txBody>
      </p:sp>
      <p:cxnSp>
        <p:nvCxnSpPr>
          <p:cNvPr id="29" name="Straight Arrow Connector 28"/>
          <p:cNvCxnSpPr/>
          <p:nvPr/>
        </p:nvCxnSpPr>
        <p:spPr>
          <a:xfrm flipV="1">
            <a:off x="7215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9" name="TextBox 1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61019313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428596" y="928670"/>
            <a:ext cx="7286676" cy="4286280"/>
          </a:xfrm>
          <a:prstGeom prst="rect">
            <a:avLst/>
          </a:prstGeom>
          <a:noFill/>
          <a:ln w="28575">
            <a:solidFill>
              <a:schemeClr val="tx1"/>
            </a:solidFill>
          </a:ln>
        </p:spPr>
      </p:pic>
      <p:sp>
        <p:nvSpPr>
          <p:cNvPr id="3" name="Rounded Rectangle 2"/>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HPF</a:t>
            </a:r>
            <a:endParaRPr lang="en-US" sz="2400" b="1" i="1" dirty="0"/>
          </a:p>
        </p:txBody>
      </p:sp>
      <p:sp>
        <p:nvSpPr>
          <p:cNvPr id="4" name="TextBox 3"/>
          <p:cNvSpPr txBox="1"/>
          <p:nvPr/>
        </p:nvSpPr>
        <p:spPr>
          <a:xfrm>
            <a:off x="1000100" y="5429264"/>
            <a:ext cx="6143668" cy="400110"/>
          </a:xfrm>
          <a:prstGeom prst="rect">
            <a:avLst/>
          </a:prstGeom>
          <a:noFill/>
        </p:spPr>
        <p:txBody>
          <a:bodyPr wrap="square" rtlCol="0">
            <a:spAutoFit/>
          </a:bodyPr>
          <a:lstStyle/>
          <a:p>
            <a:pPr algn="ctr"/>
            <a:r>
              <a:rPr lang="en-US" sz="2000" b="1" i="1" dirty="0" smtClean="0"/>
              <a:t>Scattered Neutrophils in the crypt epithelium</a:t>
            </a:r>
            <a:endParaRPr lang="en-US" sz="2000" b="1" i="1" dirty="0"/>
          </a:p>
        </p:txBody>
      </p:sp>
      <p:cxnSp>
        <p:nvCxnSpPr>
          <p:cNvPr id="8" name="Straight Arrow Connector 7"/>
          <p:cNvCxnSpPr/>
          <p:nvPr/>
        </p:nvCxnSpPr>
        <p:spPr>
          <a:xfrm rot="5400000" flipH="1" flipV="1">
            <a:off x="3643310" y="3500434"/>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43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5214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6465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108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537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4" name="TextBox 13"/>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11514464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642910" y="928670"/>
            <a:ext cx="7643866" cy="4156514"/>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Pathogenesis of Exudation </a:t>
            </a:r>
            <a:endParaRPr lang="en-US" sz="2400" b="1" i="1" dirty="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428596" y="5085184"/>
            <a:ext cx="800105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b="1" i="1" u="none" strike="noStrike" cap="none" normalizeH="0" baseline="0" dirty="0" smtClean="0">
                <a:ln>
                  <a:noFill/>
                </a:ln>
                <a:solidFill>
                  <a:srgbClr val="000000"/>
                </a:solidFill>
                <a:effectLst/>
                <a:ea typeface="Times New Roman" pitchFamily="18" charset="0"/>
                <a:cs typeface="Arial" pitchFamily="34" charset="0"/>
              </a:rPr>
              <a:t>The diagram shown here illustrates the process of exudation, aided by endothelial cell contraction and vasodilation, which typically is most pronounced in venules.</a:t>
            </a:r>
          </a:p>
          <a:p>
            <a:pPr lvl="0" algn="ctr" fontAlgn="base">
              <a:spcBef>
                <a:spcPct val="0"/>
              </a:spcBef>
              <a:spcAft>
                <a:spcPct val="0"/>
              </a:spcAft>
            </a:pPr>
            <a:r>
              <a:rPr lang="en-US" b="1" i="1" dirty="0" smtClean="0"/>
              <a:t>Collection of fluid in a space is a transudate. If this fluid is protein-rich or has many cells then it becomes an exudate.</a:t>
            </a:r>
            <a:r>
              <a:rPr kumimoji="0" lang="en-US" b="1" i="1" u="none" strike="noStrike" cap="none" normalizeH="0" baseline="0" dirty="0" smtClean="0">
                <a:ln>
                  <a:noFill/>
                </a:ln>
                <a:solidFill>
                  <a:srgbClr val="000000"/>
                </a:solidFill>
                <a:effectLst/>
                <a:ea typeface="Times New Roman" pitchFamily="18" charset="0"/>
                <a:cs typeface="Arial" pitchFamily="34" charset="0"/>
              </a:rPr>
              <a:t> </a:t>
            </a:r>
            <a:endParaRPr kumimoji="0" lang="en-US" b="1" i="1" u="none" strike="noStrike" cap="none" normalizeH="0" baseline="0" dirty="0" smtClean="0">
              <a:ln>
                <a:noFill/>
              </a:ln>
              <a:solidFill>
                <a:schemeClr val="tx1"/>
              </a:solidFill>
              <a:effectLst/>
              <a:cs typeface="Arial" pitchFamily="34" charset="0"/>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6789687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714348" y="1000108"/>
            <a:ext cx="7620027" cy="4762517"/>
          </a:xfrm>
          <a:prstGeom prst="rect">
            <a:avLst/>
          </a:prstGeom>
          <a:noFill/>
          <a:ln w="28575">
            <a:solidFill>
              <a:srgbClr val="FF0000"/>
            </a:solidFill>
          </a:ln>
        </p:spPr>
      </p:pic>
      <p:sp>
        <p:nvSpPr>
          <p:cNvPr id="5" name="Rectangle 4"/>
          <p:cNvSpPr/>
          <p:nvPr/>
        </p:nvSpPr>
        <p:spPr>
          <a:xfrm>
            <a:off x="714348" y="5786454"/>
            <a:ext cx="7358114" cy="1015663"/>
          </a:xfrm>
          <a:prstGeom prst="rect">
            <a:avLst/>
          </a:prstGeom>
        </p:spPr>
        <p:txBody>
          <a:bodyPr wrap="square">
            <a:spAutoFit/>
          </a:bodyPr>
          <a:lstStyle/>
          <a:p>
            <a:pPr algn="ctr"/>
            <a:r>
              <a:rPr lang="en-US" sz="2000" b="1" i="1" dirty="0" smtClean="0"/>
              <a:t>This slide shows the muscle layer of the appendix which is permeated with numerous polymorphonuclear leukocytes</a:t>
            </a:r>
            <a:endParaRPr lang="en-US" sz="2000" b="1" i="1" dirty="0"/>
          </a:p>
        </p:txBody>
      </p:sp>
      <p:sp>
        <p:nvSpPr>
          <p:cNvPr id="7" name="Rounded Rectangle 6"/>
          <p:cNvSpPr/>
          <p:nvPr/>
        </p:nvSpPr>
        <p:spPr>
          <a:xfrm>
            <a:off x="1571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Histopathology</a:t>
            </a:r>
            <a:endParaRPr lang="en-US" sz="24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69715738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214554"/>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3- Acute Cholecystitis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428497418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55576" y="1004942"/>
            <a:ext cx="7632847" cy="4756643"/>
          </a:xfrm>
          <a:prstGeom prst="rect">
            <a:avLst/>
          </a:prstGeom>
          <a:noFill/>
          <a:ln w="9525">
            <a:noFill/>
            <a:miter lim="800000"/>
            <a:headEnd/>
            <a:tailEnd/>
          </a:ln>
        </p:spPr>
      </p:pic>
      <p:sp>
        <p:nvSpPr>
          <p:cNvPr id="7" name="Rounded Rectangle 6"/>
          <p:cNvSpPr/>
          <p:nvPr/>
        </p:nvSpPr>
        <p:spPr>
          <a:xfrm>
            <a:off x="971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Gross</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611560" y="5805264"/>
            <a:ext cx="7560840" cy="646331"/>
          </a:xfrm>
          <a:prstGeom prst="rect">
            <a:avLst/>
          </a:prstGeom>
        </p:spPr>
        <p:txBody>
          <a:bodyPr wrap="square">
            <a:spAutoFit/>
          </a:bodyPr>
          <a:lstStyle/>
          <a:p>
            <a:pPr algn="ctr"/>
            <a:r>
              <a:rPr lang="en-US" b="1" i="1" dirty="0" err="1" smtClean="0"/>
              <a:t>Mucocele</a:t>
            </a:r>
            <a:r>
              <a:rPr lang="en-US" b="1" i="1" dirty="0" smtClean="0"/>
              <a:t>, stone obstructed the neck , distended , aspiration done and removed by lap </a:t>
            </a:r>
            <a:r>
              <a:rPr lang="en-US" b="1" i="1" dirty="0" err="1" smtClean="0"/>
              <a:t>chole</a:t>
            </a:r>
            <a:endParaRPr lang="en-US" b="1" i="1" dirty="0"/>
          </a:p>
        </p:txBody>
      </p: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5062875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642910" y="928671"/>
            <a:ext cx="7786742" cy="4572031"/>
          </a:xfrm>
          <a:prstGeom prst="rect">
            <a:avLst/>
          </a:prstGeom>
          <a:noFill/>
          <a:ln w="28575">
            <a:solidFill>
              <a:schemeClr val="tx1"/>
            </a:solidFill>
            <a:miter lim="800000"/>
            <a:headEnd/>
            <a:tailEnd/>
          </a:ln>
        </p:spPr>
      </p:pic>
      <p:sp>
        <p:nvSpPr>
          <p:cNvPr id="4" name="Rectangle 3"/>
          <p:cNvSpPr/>
          <p:nvPr/>
        </p:nvSpPr>
        <p:spPr>
          <a:xfrm>
            <a:off x="428596" y="5534585"/>
            <a:ext cx="8072494" cy="1323439"/>
          </a:xfrm>
          <a:prstGeom prst="rect">
            <a:avLst/>
          </a:prstGeom>
        </p:spPr>
        <p:txBody>
          <a:bodyPr wrap="square">
            <a:spAutoFit/>
          </a:bodyPr>
          <a:lstStyle/>
          <a:p>
            <a:pPr algn="ctr"/>
            <a:r>
              <a:rPr lang="en-US" sz="2000" b="1" i="1" dirty="0" smtClean="0"/>
              <a:t>The neutrophils are seen infiltrating the mucosa and submucosa of the gallbladder in this patient with acute cholecystitis and right upper quadrant abdominal pain with tenderness on palpation</a:t>
            </a:r>
            <a:endParaRPr lang="en-US" sz="2000" b="1" i="1" dirty="0"/>
          </a:p>
        </p:txBody>
      </p:sp>
      <p:sp>
        <p:nvSpPr>
          <p:cNvPr id="5" name="Rounded Rectangle 4"/>
          <p:cNvSpPr/>
          <p:nvPr/>
        </p:nvSpPr>
        <p:spPr>
          <a:xfrm>
            <a:off x="1071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Histopathology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03078599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456882"/>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4- Skin Pilonidal Sinus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9778313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pic>
        <p:nvPicPr>
          <p:cNvPr id="169987" name="Picture 3"/>
          <p:cNvPicPr>
            <a:picLocks noChangeAspect="1" noChangeArrowheads="1"/>
          </p:cNvPicPr>
          <p:nvPr/>
        </p:nvPicPr>
        <p:blipFill>
          <a:blip r:embed="rId2" cstate="print"/>
          <a:srcRect/>
          <a:stretch>
            <a:fillRect/>
          </a:stretch>
        </p:blipFill>
        <p:spPr bwMode="auto">
          <a:xfrm>
            <a:off x="428596" y="1142984"/>
            <a:ext cx="3929090" cy="3357585"/>
          </a:xfrm>
          <a:prstGeom prst="rect">
            <a:avLst/>
          </a:prstGeom>
          <a:noFill/>
          <a:ln w="28575">
            <a:solidFill>
              <a:schemeClr val="tx1"/>
            </a:solidFill>
            <a:miter lim="800000"/>
            <a:headEnd/>
            <a:tailEnd/>
          </a:ln>
          <a:effectLst/>
        </p:spPr>
      </p:pic>
      <p:sp>
        <p:nvSpPr>
          <p:cNvPr id="8" name="Rectangle 7"/>
          <p:cNvSpPr/>
          <p:nvPr/>
        </p:nvSpPr>
        <p:spPr>
          <a:xfrm>
            <a:off x="214282" y="4786322"/>
            <a:ext cx="8143932" cy="1323439"/>
          </a:xfrm>
          <a:prstGeom prst="rect">
            <a:avLst/>
          </a:prstGeom>
        </p:spPr>
        <p:txBody>
          <a:bodyPr wrap="square">
            <a:spAutoFit/>
          </a:bodyPr>
          <a:lstStyle/>
          <a:p>
            <a:pPr algn="ctr"/>
            <a:r>
              <a:rPr lang="en-US" sz="2000" b="1" i="1" dirty="0" smtClean="0"/>
              <a:t>A pilonidal sinus is a sinus tract which commonly contains hairs. It occurs under the skin between the buttocks (the natal cleft) a short distance above the anus. Usually runs vertical between the buttocks and rarely occurring outside the coccygeal region.</a:t>
            </a:r>
            <a:endParaRPr lang="en-US" sz="2000" b="1" i="1" dirty="0"/>
          </a:p>
        </p:txBody>
      </p:sp>
      <p:pic>
        <p:nvPicPr>
          <p:cNvPr id="169989" name="Picture 5"/>
          <p:cNvPicPr>
            <a:picLocks noChangeAspect="1" noChangeArrowheads="1"/>
          </p:cNvPicPr>
          <p:nvPr/>
        </p:nvPicPr>
        <p:blipFill>
          <a:blip r:embed="rId3" cstate="print"/>
          <a:srcRect/>
          <a:stretch>
            <a:fillRect/>
          </a:stretch>
        </p:blipFill>
        <p:spPr bwMode="auto">
          <a:xfrm>
            <a:off x="4643438"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981803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357158" y="1089679"/>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4643438" y="1071546"/>
            <a:ext cx="3857652" cy="4030874"/>
          </a:xfrm>
          <a:prstGeom prst="rect">
            <a:avLst/>
          </a:prstGeom>
          <a:noFill/>
          <a:ln w="28575">
            <a:solidFill>
              <a:schemeClr val="tx1"/>
            </a:solidFill>
            <a:miter lim="800000"/>
            <a:headEnd/>
            <a:tailEnd/>
          </a:ln>
        </p:spPr>
      </p:pic>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1000100" y="5429264"/>
            <a:ext cx="6500858" cy="400110"/>
          </a:xfrm>
          <a:prstGeom prst="rect">
            <a:avLst/>
          </a:prstGeom>
          <a:noFill/>
        </p:spPr>
        <p:txBody>
          <a:bodyPr wrap="square" rtlCol="0">
            <a:spAutoFit/>
          </a:bodyPr>
          <a:lstStyle/>
          <a:p>
            <a:pPr algn="ctr"/>
            <a:r>
              <a:rPr lang="en-US" sz="2000" b="1" i="1" dirty="0" smtClean="0"/>
              <a:t>Surgically excised pilonidal sinus tracts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94556831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714348" y="1000108"/>
            <a:ext cx="7620020" cy="4624396"/>
          </a:xfrm>
          <a:prstGeom prst="rect">
            <a:avLst/>
          </a:prstGeom>
          <a:noFill/>
          <a:ln w="28575">
            <a:solidFill>
              <a:schemeClr val="tx1"/>
            </a:solidFill>
          </a:ln>
        </p:spPr>
      </p:pic>
      <p:sp>
        <p:nvSpPr>
          <p:cNvPr id="4" name="Rectangle 3"/>
          <p:cNvSpPr/>
          <p:nvPr/>
        </p:nvSpPr>
        <p:spPr>
          <a:xfrm>
            <a:off x="714348" y="5786454"/>
            <a:ext cx="7500990" cy="1015663"/>
          </a:xfrm>
          <a:prstGeom prst="rect">
            <a:avLst/>
          </a:prstGeom>
        </p:spPr>
        <p:txBody>
          <a:bodyPr wrap="square">
            <a:spAutoFit/>
          </a:bodyPr>
          <a:lstStyle/>
          <a:p>
            <a:pPr algn="ctr"/>
            <a:r>
              <a:rPr lang="en-US" sz="2000" b="1" i="1" dirty="0" smtClean="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Pilonidal Sinus – Histopathology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96862920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538" y="2928934"/>
            <a:ext cx="7929618" cy="1000132"/>
          </a:xfrm>
          <a:noFill/>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II - Chronic Inflammation</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6745510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2714620"/>
            <a:ext cx="7406640" cy="1472184"/>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rPr>
              <a:t>1- Chronic cholecystitis </a:t>
            </a:r>
            <a:br>
              <a:rPr lang="en-US" sz="48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with stones</a:t>
            </a:r>
            <a:endParaRPr lang="en-US" sz="48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0081802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714348" y="857232"/>
            <a:ext cx="7500990" cy="4732008"/>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in the Alveolar Space </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714348" y="5589240"/>
            <a:ext cx="7362852" cy="923330"/>
          </a:xfrm>
          <a:prstGeom prst="rect">
            <a:avLst/>
          </a:prstGeom>
        </p:spPr>
        <p:txBody>
          <a:bodyPr wrap="square">
            <a:spAutoFit/>
          </a:bodyPr>
          <a:lstStyle/>
          <a:p>
            <a:pPr algn="ctr"/>
            <a:r>
              <a:rPr lang="en-US" b="1" i="1" dirty="0" smtClean="0"/>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7879272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785786" y="1071546"/>
            <a:ext cx="7440694" cy="4357718"/>
          </a:xfrm>
          <a:prstGeom prst="rect">
            <a:avLst/>
          </a:prstGeom>
          <a:noFill/>
          <a:ln w="28575">
            <a:solidFill>
              <a:schemeClr val="tx1"/>
            </a:solidFill>
          </a:ln>
        </p:spPr>
      </p:pic>
      <p:sp>
        <p:nvSpPr>
          <p:cNvPr id="4" name="Rectangle 3"/>
          <p:cNvSpPr/>
          <p:nvPr/>
        </p:nvSpPr>
        <p:spPr>
          <a:xfrm>
            <a:off x="785786" y="5463147"/>
            <a:ext cx="7358114" cy="1015663"/>
          </a:xfrm>
          <a:prstGeom prst="rect">
            <a:avLst/>
          </a:prstGeom>
        </p:spPr>
        <p:txBody>
          <a:bodyPr wrap="square">
            <a:spAutoFit/>
          </a:bodyPr>
          <a:lstStyle/>
          <a:p>
            <a:pPr algn="ctr"/>
            <a:r>
              <a:rPr lang="en-US" sz="2000" b="1" i="1" dirty="0" smtClean="0"/>
              <a:t>Gross appearance of gallbladder after sectioning longitudinally. </a:t>
            </a:r>
          </a:p>
          <a:p>
            <a:pPr algn="ctr"/>
            <a:r>
              <a:rPr lang="en-US" sz="2000" b="1" i="1" dirty="0" smtClean="0"/>
              <a:t>Notice thickness of gall bladder wall, abundant polyhedric stones and small papillary tumor in the cystic duct. </a:t>
            </a:r>
            <a:endParaRPr lang="en-US" sz="2000" b="1" i="1" dirty="0"/>
          </a:p>
        </p:txBody>
      </p:sp>
      <p:sp>
        <p:nvSpPr>
          <p:cNvPr id="5" name="Rounded Rectangle 4"/>
          <p:cNvSpPr/>
          <p:nvPr/>
        </p:nvSpPr>
        <p:spPr>
          <a:xfrm>
            <a:off x="1428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with Gall Stones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422247739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357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357158" y="5638800"/>
            <a:ext cx="7643842" cy="923330"/>
          </a:xfrm>
          <a:prstGeom prst="rect">
            <a:avLst/>
          </a:prstGeom>
        </p:spPr>
        <p:txBody>
          <a:bodyPr wrap="square">
            <a:spAutoFit/>
          </a:bodyPr>
          <a:lstStyle/>
          <a:p>
            <a:pPr marL="533400" indent="-533400" algn="ctr"/>
            <a:r>
              <a:rPr lang="en-US" b="1" i="1" dirty="0" smtClean="0"/>
              <a:t>Irregular mucosal folds and foci of ulceration in mucosa. Wall is penetrated by mucosal glands which are present in muscle coat ( Rokitansky- Aschoff sinuses). All layers show chronic inflammatory cells infiltration and fibrosis. </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71836292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500034" y="785794"/>
            <a:ext cx="7929618" cy="4071966"/>
          </a:xfrm>
          <a:prstGeom prst="rect">
            <a:avLst/>
          </a:prstGeom>
          <a:noFill/>
          <a:ln w="28575">
            <a:solidFill>
              <a:schemeClr val="tx1"/>
            </a:solidFill>
          </a:ln>
        </p:spPr>
      </p:pic>
      <p:sp>
        <p:nvSpPr>
          <p:cNvPr id="4" name="Rectangle 3"/>
          <p:cNvSpPr/>
          <p:nvPr/>
        </p:nvSpPr>
        <p:spPr>
          <a:xfrm>
            <a:off x="571472" y="4857760"/>
            <a:ext cx="7786742" cy="1631216"/>
          </a:xfrm>
          <a:prstGeom prst="rect">
            <a:avLst/>
          </a:prstGeom>
        </p:spPr>
        <p:txBody>
          <a:bodyPr wrap="square">
            <a:spAutoFit/>
          </a:bodyPr>
          <a:lstStyle/>
          <a:p>
            <a:r>
              <a:rPr lang="en-US" sz="2000" b="1" i="1" dirty="0" smtClean="0"/>
              <a:t>The mucosa is atrophic, with a single layer of flattened epithelium. There is proteinaceous fluid adherent to the mucosal surface, with some bile stained orange-brown crystals toward the upper left in the lumen. </a:t>
            </a:r>
            <a:endParaRPr lang="en-US" sz="2000" b="1" i="1" dirty="0" smtClean="0"/>
          </a:p>
          <a:p>
            <a:r>
              <a:rPr lang="en-US" sz="2000" b="1" i="1" dirty="0" smtClean="0"/>
              <a:t>The </a:t>
            </a:r>
            <a:r>
              <a:rPr lang="en-US" sz="2000" b="1" i="1" dirty="0" smtClean="0"/>
              <a:t>lamina propria shows fibrosis and contains a mononuclear cell infiltrate (small dark blue nuclei). </a:t>
            </a:r>
          </a:p>
        </p:txBody>
      </p:sp>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99298499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457968" cy="1233494"/>
          </a:xfrm>
        </p:spPr>
        <p:txBody>
          <a:bodyPr>
            <a:normAutofit/>
          </a:bodyPr>
          <a:lstStyle/>
          <a:p>
            <a:r>
              <a:rPr lang="en-US" sz="5400" b="1" i="1" dirty="0" smtClean="0">
                <a:solidFill>
                  <a:srgbClr val="FFC000"/>
                </a:solidFill>
                <a:effectLst>
                  <a:outerShdw blurRad="38100" dist="38100" dir="2700000" algn="tl">
                    <a:srgbClr val="000000">
                      <a:alpha val="43137"/>
                    </a:srgbClr>
                  </a:outerShdw>
                </a:effectLst>
              </a:rPr>
              <a:t>2- Brain abscess</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4070996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755576" y="726128"/>
            <a:ext cx="7608912" cy="4719096"/>
          </a:xfrm>
          <a:prstGeom prst="rect">
            <a:avLst/>
          </a:prstGeom>
          <a:noFill/>
        </p:spPr>
      </p:pic>
      <p:sp>
        <p:nvSpPr>
          <p:cNvPr id="4" name="Rectangle 3"/>
          <p:cNvSpPr/>
          <p:nvPr/>
        </p:nvSpPr>
        <p:spPr>
          <a:xfrm>
            <a:off x="914400" y="5408056"/>
            <a:ext cx="7315200" cy="1323439"/>
          </a:xfrm>
          <a:prstGeom prst="rect">
            <a:avLst/>
          </a:prstGeom>
        </p:spPr>
        <p:txBody>
          <a:bodyPr wrap="square">
            <a:spAutoFit/>
          </a:bodyPr>
          <a:lstStyle/>
          <a:p>
            <a:r>
              <a:rPr lang="en-US" sz="2000" b="1" i="1" dirty="0" smtClean="0"/>
              <a:t>CT of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sz="2000" b="1" i="1" dirty="0"/>
          </a:p>
        </p:txBody>
      </p:sp>
      <p:sp>
        <p:nvSpPr>
          <p:cNvPr id="5" name="Rounded Rectangle 4"/>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9322234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MRI</a:t>
            </a:r>
            <a:endParaRPr lang="en-US" sz="2400" b="1" i="1" dirty="0">
              <a:effectLst>
                <a:outerShdw blurRad="38100" dist="38100" dir="2700000" algn="tl">
                  <a:srgbClr val="000000">
                    <a:alpha val="43137"/>
                  </a:srgbClr>
                </a:outerShdw>
              </a:effectLst>
            </a:endParaRP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611560" y="790422"/>
            <a:ext cx="7680920" cy="4726810"/>
          </a:xfrm>
          <a:prstGeom prst="rect">
            <a:avLst/>
          </a:prstGeom>
          <a:noFill/>
          <a:ln w="28575">
            <a:solidFill>
              <a:schemeClr val="tx1"/>
            </a:solidFill>
          </a:ln>
        </p:spPr>
      </p:pic>
      <p:sp>
        <p:nvSpPr>
          <p:cNvPr id="4" name="Rectangle 3"/>
          <p:cNvSpPr/>
          <p:nvPr/>
        </p:nvSpPr>
        <p:spPr>
          <a:xfrm>
            <a:off x="467544" y="5561945"/>
            <a:ext cx="7920880" cy="1015663"/>
          </a:xfrm>
          <a:prstGeom prst="rect">
            <a:avLst/>
          </a:prstGeom>
        </p:spPr>
        <p:txBody>
          <a:bodyPr wrap="square">
            <a:spAutoFit/>
          </a:bodyPr>
          <a:lstStyle/>
          <a:p>
            <a:pPr algn="ctr"/>
            <a:r>
              <a:rPr lang="en-US" sz="2000" b="1" i="1" dirty="0" smtClean="0"/>
              <a:t>This trichrome stain demonstrates the light blue connective tissue in the wall of an organizing cerebral abscess. </a:t>
            </a:r>
            <a:endParaRPr lang="en-US" sz="2000" b="1" i="1" dirty="0" smtClean="0"/>
          </a:p>
          <a:p>
            <a:pPr algn="ctr"/>
            <a:r>
              <a:rPr lang="en-US" sz="2000" b="1" i="1" dirty="0" smtClean="0"/>
              <a:t>Normal </a:t>
            </a:r>
            <a:r>
              <a:rPr lang="en-US" sz="2000" b="1" i="1" dirty="0" smtClean="0"/>
              <a:t>brain is at the left and the center of the abscess at the right.</a:t>
            </a:r>
            <a:endParaRPr lang="en-US" sz="20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xmlns="" val="10578736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357430"/>
            <a:ext cx="7406640" cy="1472184"/>
          </a:xfrm>
        </p:spPr>
        <p:txBody>
          <a:bodyPr>
            <a:normAutofit/>
          </a:bodyPr>
          <a:lstStyle/>
          <a:p>
            <a:pPr algn="ctr"/>
            <a:r>
              <a:rPr lang="en-US" sz="5400" b="1" i="1" dirty="0" smtClean="0">
                <a:solidFill>
                  <a:srgbClr val="FFC000"/>
                </a:solidFill>
                <a:effectLst>
                  <a:outerShdw blurRad="38100" dist="38100" dir="2700000" algn="tl">
                    <a:srgbClr val="000000">
                      <a:alpha val="43137"/>
                    </a:srgbClr>
                  </a:outerShdw>
                </a:effectLst>
              </a:rPr>
              <a:t>3 - Granulation tissue</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12160998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srcRect/>
          <a:stretch>
            <a:fillRect/>
          </a:stretch>
        </p:blipFill>
        <p:spPr bwMode="auto">
          <a:xfrm>
            <a:off x="467544" y="764704"/>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LPF</a:t>
            </a:r>
            <a:endParaRPr lang="en-US" sz="2400" b="1" i="1" dirty="0"/>
          </a:p>
        </p:txBody>
      </p:sp>
      <p:sp>
        <p:nvSpPr>
          <p:cNvPr id="6" name="Rectangle 5"/>
          <p:cNvSpPr/>
          <p:nvPr/>
        </p:nvSpPr>
        <p:spPr>
          <a:xfrm>
            <a:off x="609600" y="5517232"/>
            <a:ext cx="7715272" cy="1015663"/>
          </a:xfrm>
          <a:prstGeom prst="rect">
            <a:avLst/>
          </a:prstGeom>
        </p:spPr>
        <p:txBody>
          <a:bodyPr wrap="square">
            <a:spAutoFit/>
          </a:bodyPr>
          <a:lstStyle/>
          <a:p>
            <a:pPr marL="534988" indent="-534988" algn="ctr"/>
            <a:r>
              <a:rPr lang="en-US" sz="2000" b="1" i="1" dirty="0" smtClean="0"/>
              <a:t>Section of fragments of edematous, loose connective tissue shows  many small newly formed capillaries lined by plump endothelial cells. Proliferation of fibroblasts is seen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01865400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467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6496" y="5517232"/>
            <a:ext cx="7889304" cy="1015663"/>
          </a:xfrm>
          <a:prstGeom prst="rect">
            <a:avLst/>
          </a:prstGeom>
        </p:spPr>
        <p:txBody>
          <a:bodyPr wrap="square">
            <a:spAutoFit/>
          </a:bodyPr>
          <a:lstStyle/>
          <a:p>
            <a:pPr marL="534988" indent="-534988" algn="ctr"/>
            <a:r>
              <a:rPr lang="en-US" sz="2000" b="1" i="1" dirty="0" smtClean="0"/>
              <a:t>Inflammatory cells including macrophages, lymphocytes, plasma cells and neutrophils in the oedematous stroma.</a:t>
            </a:r>
          </a:p>
          <a:p>
            <a:pPr marL="534988" indent="-534988" algn="ctr"/>
            <a:r>
              <a:rPr lang="en-US" sz="2000" b="1" i="1" dirty="0" smtClean="0"/>
              <a:t>Pink homogenous collagen fibers may be identified.</a:t>
            </a:r>
            <a:endParaRPr lang="en-US" sz="2000" b="1" i="1" dirty="0"/>
          </a:p>
        </p:txBody>
      </p:sp>
      <p:sp>
        <p:nvSpPr>
          <p:cNvPr id="6" name="Rounded Rectangle 5"/>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92736941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0369124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571472" y="857232"/>
            <a:ext cx="7786742" cy="4786345"/>
          </a:xfrm>
          <a:prstGeom prst="rect">
            <a:avLst/>
          </a:prstGeom>
          <a:noFill/>
          <a:ln w="28575">
            <a:solidFill>
              <a:schemeClr val="tx1"/>
            </a:solidFill>
            <a:miter lim="800000"/>
            <a:headEnd/>
            <a:tailEnd/>
          </a:ln>
        </p:spPr>
      </p:pic>
      <p:sp>
        <p:nvSpPr>
          <p:cNvPr id="5" name="Rounded Rectangle 4"/>
          <p:cNvSpPr/>
          <p:nvPr/>
        </p:nvSpPr>
        <p:spPr>
          <a:xfrm>
            <a:off x="857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of Fibrin in Acute Inflammation</a:t>
            </a:r>
            <a:endParaRPr lang="en-US" sz="2400" b="1" i="1" dirty="0">
              <a:effectLst>
                <a:outerShdw blurRad="38100" dist="38100" dir="2700000" algn="tl">
                  <a:srgbClr val="000000">
                    <a:alpha val="43137"/>
                  </a:srgbClr>
                </a:outerShdw>
              </a:effectLst>
            </a:endParaRPr>
          </a:p>
        </p:txBody>
      </p:sp>
      <p:sp>
        <p:nvSpPr>
          <p:cNvPr id="305153" name="Rectangle 1"/>
          <p:cNvSpPr>
            <a:spLocks noChangeArrowheads="1"/>
          </p:cNvSpPr>
          <p:nvPr/>
        </p:nvSpPr>
        <p:spPr bwMode="auto">
          <a:xfrm>
            <a:off x="571472" y="5643578"/>
            <a:ext cx="75785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00"/>
                </a:solidFill>
                <a:effectLst/>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kumimoji="0" lang="en-US" b="1" i="1" u="none" strike="noStrike" cap="none" normalizeH="0" baseline="0" dirty="0" smtClean="0">
                <a:ln>
                  <a:noFill/>
                </a:ln>
                <a:solidFill>
                  <a:srgbClr val="FF0000"/>
                </a:solidFill>
                <a:effectLst/>
                <a:ea typeface="Times New Roman" pitchFamily="18" charset="0"/>
                <a:cs typeface="Arial" pitchFamily="34" charset="0"/>
              </a:rPr>
              <a:t>.</a:t>
            </a:r>
            <a:r>
              <a:rPr kumimoji="0" lang="en-US" b="1" i="1" u="none" strike="noStrike" cap="none" normalizeH="0" baseline="0" dirty="0" smtClean="0">
                <a:ln>
                  <a:noFill/>
                </a:ln>
                <a:solidFill>
                  <a:schemeClr val="tx1"/>
                </a:solidFill>
                <a:effectLst/>
                <a:cs typeface="Arial" pitchFamily="34" charset="0"/>
              </a:rPr>
              <a:t> </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8953736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571472" y="857232"/>
            <a:ext cx="7858180" cy="4515984"/>
          </a:xfrm>
          <a:prstGeom prst="rect">
            <a:avLst/>
          </a:prstGeom>
          <a:noFill/>
          <a:ln w="28575">
            <a:solidFill>
              <a:schemeClr val="tx1"/>
            </a:solidFill>
            <a:miter lim="800000"/>
            <a:headEnd/>
            <a:tailEnd/>
          </a:ln>
        </p:spPr>
      </p:pic>
      <p:sp>
        <p:nvSpPr>
          <p:cNvPr id="5" name="Rounded Rectangle 4"/>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LPF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571472" y="5373216"/>
            <a:ext cx="7581928" cy="923330"/>
          </a:xfrm>
          <a:prstGeom prst="rect">
            <a:avLst/>
          </a:prstGeom>
        </p:spPr>
        <p:txBody>
          <a:bodyPr wrap="square">
            <a:spAutoFit/>
          </a:bodyPr>
          <a:lstStyle/>
          <a:p>
            <a:pPr algn="ctr"/>
            <a:r>
              <a:rPr lang="en-US" b="1" i="1" dirty="0" smtClean="0"/>
              <a:t>The vasculitis shown here demonstrates the destruction that can accompany the acute inflammatory process and the interplay with the coagulation mechanism. The arterial wall is undergoing necrosis, and there is thrombus formation in the lumen</a:t>
            </a:r>
            <a:r>
              <a:rPr lang="ar-SA" b="1" i="1" dirty="0" smtClean="0"/>
              <a:t>.</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36047191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HPF</a:t>
            </a:r>
            <a:endParaRPr lang="en-US" sz="2400" b="1" i="1" dirty="0">
              <a:effectLst>
                <a:outerShdw blurRad="38100" dist="38100" dir="2700000" algn="tl">
                  <a:srgbClr val="000000">
                    <a:alpha val="43137"/>
                  </a:srgbClr>
                </a:outerShdw>
              </a:effectLst>
            </a:endParaRPr>
          </a:p>
        </p:txBody>
      </p:sp>
      <p:pic>
        <p:nvPicPr>
          <p:cNvPr id="5" name="Picture 4" descr="http://library.med.utah.edu/WebPath/jpeg3/SKIN119.jpg"/>
          <p:cNvPicPr/>
          <p:nvPr/>
        </p:nvPicPr>
        <p:blipFill>
          <a:blip r:embed="rId2" cstate="print"/>
          <a:srcRect/>
          <a:stretch>
            <a:fillRect/>
          </a:stretch>
        </p:blipFill>
        <p:spPr bwMode="auto">
          <a:xfrm>
            <a:off x="500034" y="857232"/>
            <a:ext cx="7929618" cy="4714908"/>
          </a:xfrm>
          <a:prstGeom prst="rect">
            <a:avLst/>
          </a:prstGeom>
          <a:noFill/>
          <a:ln w="28575">
            <a:solidFill>
              <a:schemeClr val="tx1"/>
            </a:solidFill>
            <a:miter lim="800000"/>
            <a:headEnd/>
            <a:tailEnd/>
          </a:ln>
        </p:spPr>
      </p:pic>
      <p:sp>
        <p:nvSpPr>
          <p:cNvPr id="6" name="Rectangle 5"/>
          <p:cNvSpPr/>
          <p:nvPr/>
        </p:nvSpPr>
        <p:spPr>
          <a:xfrm>
            <a:off x="428596" y="5586257"/>
            <a:ext cx="7929618" cy="1200329"/>
          </a:xfrm>
          <a:prstGeom prst="rect">
            <a:avLst/>
          </a:prstGeom>
        </p:spPr>
        <p:txBody>
          <a:bodyPr wrap="square">
            <a:spAutoFit/>
          </a:bodyPr>
          <a:lstStyle/>
          <a:p>
            <a:pPr algn="ctr"/>
            <a:r>
              <a:rPr lang="en-US" b="1" i="1" dirty="0" smtClean="0"/>
              <a:t>At higher magnification, vasculitis with arterial wall necrosis is seen. Note the fragmented remains of neutrophilic nuclei (karyorrhexis). Acute inflammation is a non-selective process that can lead to tissue destruction</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3441269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857496"/>
            <a:ext cx="7643866" cy="1143008"/>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1- Fibrinous Pericarditis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6926472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2143108" y="857232"/>
            <a:ext cx="4500594" cy="4732008"/>
          </a:xfrm>
          <a:prstGeom prst="rect">
            <a:avLst/>
          </a:prstGeom>
          <a:noFill/>
          <a:ln w="28575">
            <a:solidFill>
              <a:schemeClr val="tx1"/>
            </a:solidFill>
            <a:miter lim="800000"/>
            <a:headEnd/>
            <a:tailEnd/>
          </a:ln>
        </p:spPr>
      </p:pic>
      <p:sp>
        <p:nvSpPr>
          <p:cNvPr id="6" name="Rectangle 5"/>
          <p:cNvSpPr/>
          <p:nvPr/>
        </p:nvSpPr>
        <p:spPr>
          <a:xfrm>
            <a:off x="500034" y="5661248"/>
            <a:ext cx="7715304" cy="1015663"/>
          </a:xfrm>
          <a:prstGeom prst="rect">
            <a:avLst/>
          </a:prstGeom>
        </p:spPr>
        <p:txBody>
          <a:bodyPr wrap="square">
            <a:spAutoFit/>
          </a:bodyPr>
          <a:lstStyle/>
          <a:p>
            <a:pPr algn="ctr"/>
            <a:r>
              <a:rPr lang="en-US" sz="2000" b="1" i="1" dirty="0" smtClean="0"/>
              <a:t>Here, the pericardial cavity has been opened to reveal </a:t>
            </a:r>
          </a:p>
          <a:p>
            <a:pPr algn="ctr"/>
            <a:r>
              <a:rPr lang="en-US" sz="2000" b="1" i="1" dirty="0" smtClean="0"/>
              <a:t>a fibrinous pericarditis with strands of stringy pale fibrin between visceral and parietal pericardium</a:t>
            </a:r>
            <a:endParaRPr lang="en-US" sz="2000" b="1" i="1" dirty="0"/>
          </a:p>
        </p:txBody>
      </p:sp>
      <p:sp>
        <p:nvSpPr>
          <p:cNvPr id="7" name="Rounded Rectangle 6"/>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cxnSp>
        <p:nvCxnSpPr>
          <p:cNvPr id="9" name="Straight Arrow Connector 8"/>
          <p:cNvCxnSpPr/>
          <p:nvPr/>
        </p:nvCxnSpPr>
        <p:spPr>
          <a:xfrm rot="10800000">
            <a:off x="5572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3219717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2643174" y="857232"/>
            <a:ext cx="3929090" cy="4587992"/>
          </a:xfrm>
          <a:prstGeom prst="rect">
            <a:avLst/>
          </a:prstGeom>
          <a:noFill/>
          <a:ln w="28575">
            <a:solidFill>
              <a:schemeClr val="tx1"/>
            </a:solidFill>
          </a:ln>
        </p:spPr>
      </p:pic>
      <p:sp>
        <p:nvSpPr>
          <p:cNvPr id="7" name="Rectangle 6"/>
          <p:cNvSpPr/>
          <p:nvPr/>
        </p:nvSpPr>
        <p:spPr>
          <a:xfrm>
            <a:off x="357158" y="5445224"/>
            <a:ext cx="7929618" cy="1323439"/>
          </a:xfrm>
          <a:prstGeom prst="rect">
            <a:avLst/>
          </a:prstGeom>
        </p:spPr>
        <p:txBody>
          <a:bodyPr wrap="square">
            <a:spAutoFit/>
          </a:bodyPr>
          <a:lstStyle/>
          <a:p>
            <a:pPr algn="ctr"/>
            <a:r>
              <a:rPr lang="en-US" sz="2000" b="1" i="1" dirty="0" smtClean="0"/>
              <a:t>Serous fluid at the bottom of the pericardial cavity (arrow) is visible. The epicardial surface appears roughened, compared to its normal glistening appearance; due to the strands of pink-tan fibrin that have formed</a:t>
            </a:r>
            <a:endParaRPr lang="en-US" sz="2000" b="1" i="1" dirty="0"/>
          </a:p>
        </p:txBody>
      </p:sp>
      <p:cxnSp>
        <p:nvCxnSpPr>
          <p:cNvPr id="11" name="Straight Arrow Connector 10"/>
          <p:cNvCxnSpPr/>
          <p:nvPr/>
        </p:nvCxnSpPr>
        <p:spPr>
          <a:xfrm flipV="1">
            <a:off x="2786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289422268"/>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37</TotalTime>
  <Words>1228</Words>
  <Application>Microsoft Office PowerPoint</Application>
  <PresentationFormat>On-screen Show (4:3)</PresentationFormat>
  <Paragraphs>169</Paragraphs>
  <Slides>39</Slides>
  <Notes>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Median</vt:lpstr>
      <vt:lpstr>CELL INJURY &amp; Inflammation - II</vt:lpstr>
      <vt:lpstr>Slide 2</vt:lpstr>
      <vt:lpstr>Slide 3</vt:lpstr>
      <vt:lpstr>Slide 4</vt:lpstr>
      <vt:lpstr>Slide 5</vt:lpstr>
      <vt:lpstr>Slide 6</vt:lpstr>
      <vt:lpstr>1- Fibrinous Pericarditis</vt:lpstr>
      <vt:lpstr>Slide 8</vt:lpstr>
      <vt:lpstr>Slide 9</vt:lpstr>
      <vt:lpstr>Slide 10</vt:lpstr>
      <vt:lpstr>Slide 11</vt:lpstr>
      <vt:lpstr>Slide 12</vt:lpstr>
      <vt:lpstr>2- Acute Appendicitis</vt:lpstr>
      <vt:lpstr>Slide 14</vt:lpstr>
      <vt:lpstr>Slide 15</vt:lpstr>
      <vt:lpstr>Slide 16</vt:lpstr>
      <vt:lpstr>Slide 17</vt:lpstr>
      <vt:lpstr>Slide 18</vt:lpstr>
      <vt:lpstr>Slide 19</vt:lpstr>
      <vt:lpstr>Slide 20</vt:lpstr>
      <vt:lpstr>3- Acute Cholecystitis</vt:lpstr>
      <vt:lpstr>Slide 22</vt:lpstr>
      <vt:lpstr>Slide 23</vt:lpstr>
      <vt:lpstr>4- Skin Pilonidal Sinus</vt:lpstr>
      <vt:lpstr>Slide 25</vt:lpstr>
      <vt:lpstr>Slide 26</vt:lpstr>
      <vt:lpstr>Slide 27</vt:lpstr>
      <vt:lpstr>II - Chronic Inflammation</vt:lpstr>
      <vt:lpstr>1- Chronic cholecystitis  with stones</vt:lpstr>
      <vt:lpstr>Slide 30</vt:lpstr>
      <vt:lpstr>Slide 31</vt:lpstr>
      <vt:lpstr>Slide 32</vt:lpstr>
      <vt:lpstr>2- Brain abscess</vt:lpstr>
      <vt:lpstr>Slide 34</vt:lpstr>
      <vt:lpstr>Slide 35</vt:lpstr>
      <vt:lpstr>3 - Granulation tissue</vt:lpstr>
      <vt:lpstr>Slide 37</vt:lpstr>
      <vt:lpstr>Slide 38</vt:lpstr>
      <vt:lpstr>Slide 39</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INJURY &amp; Inflammation - II</dc:title>
  <dc:creator>DrShaesta</dc:creator>
  <cp:lastModifiedBy>hp</cp:lastModifiedBy>
  <cp:revision>5</cp:revision>
  <dcterms:created xsi:type="dcterms:W3CDTF">2014-10-13T12:00:00Z</dcterms:created>
  <dcterms:modified xsi:type="dcterms:W3CDTF">2014-10-18T17:01:33Z</dcterms:modified>
</cp:coreProperties>
</file>