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8E0474-720A-4E8C-ACEF-526172C56447}" type="datetimeFigureOut">
              <a:rPr lang="en-US" smtClean="0"/>
              <a:pPr/>
              <a:t>10/27/2014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B4B8E-B52A-4F8B-A72B-19BE2A1C30E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Image Placeholder 1"/>
          <p:cNvSpPr>
            <a:spLocks noGrp="1" noRot="1" noChangeAspect="1" noTextEdit="1"/>
          </p:cNvSpPr>
          <p:nvPr>
            <p:ph type="sldImg"/>
          </p:nvPr>
        </p:nvSpPr>
        <p:spPr bwMode="auto">
          <a:noFill/>
          <a:ln>
            <a:solidFill>
              <a:srgbClr val="000000"/>
            </a:solidFill>
            <a:miter lim="800000"/>
            <a:headEnd/>
            <a:tailEnd/>
          </a:ln>
        </p:spPr>
      </p:sp>
      <p:sp>
        <p:nvSpPr>
          <p:cNvPr id="372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27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DD0523-5482-4ECF-A1A3-098647588B61}" type="slidenum">
              <a:rPr lang="en-US" smtClean="0"/>
              <a:pPr fontAlgn="base">
                <a:spcBef>
                  <a:spcPct val="0"/>
                </a:spcBef>
                <a:spcAft>
                  <a:spcPct val="0"/>
                </a:spcAft>
                <a:defRPr/>
              </a:pPr>
              <a:t>4</a:t>
            </a:fld>
            <a:endParaRPr lang="en-US" smtClean="0"/>
          </a:p>
        </p:txBody>
      </p:sp>
    </p:spTree>
    <p:extLst>
      <p:ext uri="{BB962C8B-B14F-4D97-AF65-F5344CB8AC3E}">
        <p14:creationId xmlns="" xmlns:p14="http://schemas.microsoft.com/office/powerpoint/2010/main" val="3590279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 xmlns:p14="http://schemas.microsoft.com/office/powerpoint/2010/main" val="2017303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Image Placeholder 1"/>
          <p:cNvSpPr>
            <a:spLocks noGrp="1" noRot="1" noChangeAspect="1" noTextEdit="1"/>
          </p:cNvSpPr>
          <p:nvPr>
            <p:ph type="sldImg"/>
          </p:nvPr>
        </p:nvSpPr>
        <p:spPr bwMode="auto">
          <a:noFill/>
          <a:ln>
            <a:solidFill>
              <a:srgbClr val="000000"/>
            </a:solidFill>
            <a:miter lim="800000"/>
            <a:headEnd/>
            <a:tailEnd/>
          </a:ln>
        </p:spPr>
      </p:sp>
      <p:sp>
        <p:nvSpPr>
          <p:cNvPr id="3737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3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8B5F71-0581-44A0-9BA8-4D93452CD827}" type="slidenum">
              <a:rPr lang="en-US"/>
              <a:pPr fontAlgn="base">
                <a:spcBef>
                  <a:spcPct val="0"/>
                </a:spcBef>
                <a:spcAft>
                  <a:spcPct val="0"/>
                </a:spcAft>
              </a:pPr>
              <a:t>9</a:t>
            </a:fld>
            <a:endParaRPr lang="en-US"/>
          </a:p>
        </p:txBody>
      </p:sp>
    </p:spTree>
    <p:extLst>
      <p:ext uri="{BB962C8B-B14F-4D97-AF65-F5344CB8AC3E}">
        <p14:creationId xmlns="" xmlns:p14="http://schemas.microsoft.com/office/powerpoint/2010/main" val="1991538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Slide Image Placeholder 1"/>
          <p:cNvSpPr>
            <a:spLocks noGrp="1" noRot="1" noChangeAspect="1" noTextEdit="1"/>
          </p:cNvSpPr>
          <p:nvPr>
            <p:ph type="sldImg"/>
          </p:nvPr>
        </p:nvSpPr>
        <p:spPr bwMode="auto">
          <a:noFill/>
          <a:ln>
            <a:solidFill>
              <a:srgbClr val="000000"/>
            </a:solidFill>
            <a:miter lim="800000"/>
            <a:headEnd/>
            <a:tailEnd/>
          </a:ln>
        </p:spPr>
      </p:sp>
      <p:sp>
        <p:nvSpPr>
          <p:cNvPr id="3758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58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E55A48-4B78-47E1-ADAD-8197F7F46637}" type="slidenum">
              <a:rPr lang="en-US"/>
              <a:pPr fontAlgn="base">
                <a:spcBef>
                  <a:spcPct val="0"/>
                </a:spcBef>
                <a:spcAft>
                  <a:spcPct val="0"/>
                </a:spcAft>
              </a:pPr>
              <a:t>10</a:t>
            </a:fld>
            <a:endParaRPr lang="en-US"/>
          </a:p>
        </p:txBody>
      </p:sp>
    </p:spTree>
    <p:extLst>
      <p:ext uri="{BB962C8B-B14F-4D97-AF65-F5344CB8AC3E}">
        <p14:creationId xmlns="" xmlns:p14="http://schemas.microsoft.com/office/powerpoint/2010/main" val="795241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AB0131-69CC-40C0-88AE-9A7928CF3E90}" type="slidenum">
              <a:rPr lang="en-US" smtClean="0"/>
              <a:pPr/>
              <a:t>12</a:t>
            </a:fld>
            <a:endParaRPr lang="en-US"/>
          </a:p>
        </p:txBody>
      </p:sp>
    </p:spTree>
    <p:extLst>
      <p:ext uri="{BB962C8B-B14F-4D97-AF65-F5344CB8AC3E}">
        <p14:creationId xmlns="" xmlns:p14="http://schemas.microsoft.com/office/powerpoint/2010/main" val="2519427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00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930F5B-64AA-4905-A985-B6748151A043}" type="slidenum">
              <a:rPr lang="en-US"/>
              <a:pPr fontAlgn="base">
                <a:spcBef>
                  <a:spcPct val="0"/>
                </a:spcBef>
                <a:spcAft>
                  <a:spcPct val="0"/>
                </a:spcAft>
              </a:pPr>
              <a:t>17</a:t>
            </a:fld>
            <a:endParaRPr lang="en-US"/>
          </a:p>
        </p:txBody>
      </p:sp>
    </p:spTree>
    <p:extLst>
      <p:ext uri="{BB962C8B-B14F-4D97-AF65-F5344CB8AC3E}">
        <p14:creationId xmlns="" xmlns:p14="http://schemas.microsoft.com/office/powerpoint/2010/main" val="1762968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p:cNvSpPr>
            <a:spLocks noGrp="1" noRot="1" noChangeAspect="1" noTextEdit="1"/>
          </p:cNvSpPr>
          <p:nvPr>
            <p:ph type="sldImg"/>
          </p:nvPr>
        </p:nvSpPr>
        <p:spPr bwMode="auto">
          <a:noFill/>
          <a:ln>
            <a:solidFill>
              <a:srgbClr val="000000"/>
            </a:solidFill>
            <a:miter lim="800000"/>
            <a:headEnd/>
            <a:tailEnd/>
          </a:ln>
        </p:spPr>
      </p:sp>
      <p:sp>
        <p:nvSpPr>
          <p:cNvPr id="3543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4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4D8397-B4C0-465A-88F0-926AA7FA0DFD}" type="slidenum">
              <a:rPr lang="en-US"/>
              <a:pPr fontAlgn="base">
                <a:spcBef>
                  <a:spcPct val="0"/>
                </a:spcBef>
                <a:spcAft>
                  <a:spcPct val="0"/>
                </a:spcAft>
              </a:pPr>
              <a:t>19</a:t>
            </a:fld>
            <a:endParaRPr lang="en-US"/>
          </a:p>
        </p:txBody>
      </p:sp>
    </p:spTree>
    <p:extLst>
      <p:ext uri="{BB962C8B-B14F-4D97-AF65-F5344CB8AC3E}">
        <p14:creationId xmlns="" xmlns:p14="http://schemas.microsoft.com/office/powerpoint/2010/main" val="1819459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bwMode="auto">
          <a:noFill/>
          <a:ln>
            <a:solidFill>
              <a:srgbClr val="000000"/>
            </a:solidFill>
            <a:miter lim="800000"/>
            <a:headEnd/>
            <a:tailEnd/>
          </a:ln>
        </p:spPr>
      </p:sp>
      <p:sp>
        <p:nvSpPr>
          <p:cNvPr id="3522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2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A1A7C9-9562-4781-9870-D3E8543B72D0}" type="slidenum">
              <a:rPr lang="en-US"/>
              <a:pPr fontAlgn="base">
                <a:spcBef>
                  <a:spcPct val="0"/>
                </a:spcBef>
                <a:spcAft>
                  <a:spcPct val="0"/>
                </a:spcAft>
              </a:pPr>
              <a:t>20</a:t>
            </a:fld>
            <a:endParaRPr lang="en-US"/>
          </a:p>
        </p:txBody>
      </p:sp>
    </p:spTree>
    <p:extLst>
      <p:ext uri="{BB962C8B-B14F-4D97-AF65-F5344CB8AC3E}">
        <p14:creationId xmlns="" xmlns:p14="http://schemas.microsoft.com/office/powerpoint/2010/main" val="1282867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C003DA4-5859-45FD-8C7E-49F797178B73}" type="datetimeFigureOut">
              <a:rPr lang="en-US" smtClean="0"/>
              <a:pPr/>
              <a:t>10/27/2014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13DB0431-7F18-4516-9060-D6068557CD8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003DA4-5859-45FD-8C7E-49F797178B73}" type="datetimeFigureOut">
              <a:rPr lang="en-US" smtClean="0"/>
              <a:pPr/>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B0431-7F18-4516-9060-D6068557CD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4C003DA4-5859-45FD-8C7E-49F797178B73}" type="datetimeFigureOut">
              <a:rPr lang="en-US" smtClean="0"/>
              <a:pPr/>
              <a:t>10/27/2014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13DB0431-7F18-4516-9060-D6068557CD8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C003DA4-5859-45FD-8C7E-49F797178B73}" type="datetimeFigureOut">
              <a:rPr lang="en-US" smtClean="0"/>
              <a:pPr/>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3DB0431-7F18-4516-9060-D6068557CD8E}"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C003DA4-5859-45FD-8C7E-49F797178B73}" type="datetimeFigureOut">
              <a:rPr lang="en-US" smtClean="0"/>
              <a:pPr/>
              <a:t>10/27/2014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3DB0431-7F18-4516-9060-D6068557CD8E}"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4C003DA4-5859-45FD-8C7E-49F797178B73}" type="datetimeFigureOut">
              <a:rPr lang="en-US" smtClean="0"/>
              <a:pPr/>
              <a:t>10/27/2014</a:t>
            </a:fld>
            <a:endParaRPr lang="en-US"/>
          </a:p>
        </p:txBody>
      </p:sp>
      <p:sp>
        <p:nvSpPr>
          <p:cNvPr id="10" name="Slide Number Placeholder 9"/>
          <p:cNvSpPr>
            <a:spLocks noGrp="1"/>
          </p:cNvSpPr>
          <p:nvPr>
            <p:ph type="sldNum" sz="quarter" idx="16"/>
          </p:nvPr>
        </p:nvSpPr>
        <p:spPr/>
        <p:txBody>
          <a:bodyPr rtlCol="0"/>
          <a:lstStyle/>
          <a:p>
            <a:fld id="{13DB0431-7F18-4516-9060-D6068557CD8E}"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4C003DA4-5859-45FD-8C7E-49F797178B73}" type="datetimeFigureOut">
              <a:rPr lang="en-US" smtClean="0"/>
              <a:pPr/>
              <a:t>10/27/2014</a:t>
            </a:fld>
            <a:endParaRPr lang="en-US"/>
          </a:p>
        </p:txBody>
      </p:sp>
      <p:sp>
        <p:nvSpPr>
          <p:cNvPr id="12" name="Slide Number Placeholder 11"/>
          <p:cNvSpPr>
            <a:spLocks noGrp="1"/>
          </p:cNvSpPr>
          <p:nvPr>
            <p:ph type="sldNum" sz="quarter" idx="16"/>
          </p:nvPr>
        </p:nvSpPr>
        <p:spPr/>
        <p:txBody>
          <a:bodyPr rtlCol="0"/>
          <a:lstStyle/>
          <a:p>
            <a:fld id="{13DB0431-7F18-4516-9060-D6068557CD8E}"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C003DA4-5859-45FD-8C7E-49F797178B73}" type="datetimeFigureOut">
              <a:rPr lang="en-US" smtClean="0"/>
              <a:pPr/>
              <a:t>10/27/2014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3DB0431-7F18-4516-9060-D6068557CD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003DA4-5859-45FD-8C7E-49F797178B73}" type="datetimeFigureOut">
              <a:rPr lang="en-US" smtClean="0"/>
              <a:pPr/>
              <a:t>10/27/2014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3DB0431-7F18-4516-9060-D6068557CD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C003DA4-5859-45FD-8C7E-49F797178B73}" type="datetimeFigureOut">
              <a:rPr lang="en-US" smtClean="0"/>
              <a:pPr/>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3DB0431-7F18-4516-9060-D6068557CD8E}"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C003DA4-5859-45FD-8C7E-49F797178B73}" type="datetimeFigureOut">
              <a:rPr lang="en-US" smtClean="0"/>
              <a:pPr/>
              <a:t>10/27/2014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3DB0431-7F18-4516-9060-D6068557CD8E}"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C003DA4-5859-45FD-8C7E-49F797178B73}" type="datetimeFigureOut">
              <a:rPr lang="en-US" smtClean="0"/>
              <a:pPr/>
              <a:t>10/27/2014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3DB0431-7F18-4516-9060-D6068557CD8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sa/url?sa=i&amp;rct=j&amp;q=lines+of+zahn+gross&amp;source=images&amp;cd=&amp;cad=rja&amp;docid=p7YDMR1V8-RLNM&amp;tbnid=nZuDXGzXtr3FrM:&amp;ved=0CAUQjRw&amp;url=http://www.studyblue.com/notes/note/n/quarter-4-test-1/deck/1019284&amp;ei=UW4mUYrXONGzhAfU64DoCQ&amp;psig=AFQjCNFnJDZxe9KqAFyGBCKYjReVAATq-g&amp;ust=1361558914038303"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www.google.com.sa/url?sa=i&amp;rct=j&amp;q=pulmonary+embolus+with+infarction+-+gross&amp;source=images&amp;cd=&amp;cad=rja&amp;docid=DaBu--OTskMziM&amp;tbnid=3oCQ3bvkwws3sM:&amp;ved=0CAUQjRw&amp;url=http://www.studyblue.com/notes/note/n/lab-4-hemodynamic-disorders/deck/3091095&amp;ei=nnAmUeKECsiHhQfUmYDoBw&amp;psig=AFQjCNGtbYkhBbfP0xHW_yHAIfm8oGYFvg&amp;ust=136156008373040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Dr </a:t>
            </a:r>
            <a:r>
              <a:rPr lang="en-US" b="1" dirty="0" err="1" smtClean="0"/>
              <a:t>Shaesta</a:t>
            </a:r>
            <a:r>
              <a:rPr lang="en-US" b="1" dirty="0" smtClean="0"/>
              <a:t> </a:t>
            </a:r>
            <a:r>
              <a:rPr lang="en-US" b="1" dirty="0" err="1" smtClean="0"/>
              <a:t>Naseem</a:t>
            </a:r>
            <a:r>
              <a:rPr lang="en-US" b="1" dirty="0" smtClean="0"/>
              <a:t> </a:t>
            </a:r>
            <a:r>
              <a:rPr lang="en-US" b="1" dirty="0" err="1" smtClean="0"/>
              <a:t>Zaidi</a:t>
            </a:r>
            <a:r>
              <a:rPr lang="en-US" dirty="0" smtClean="0"/>
              <a:t/>
            </a:r>
            <a:br>
              <a:rPr lang="en-US" dirty="0" smtClean="0"/>
            </a:br>
            <a:r>
              <a:rPr lang="en-US" b="1" i="1" dirty="0" smtClean="0">
                <a:effectLst>
                  <a:outerShdw blurRad="38100" dist="38100" dir="2700000" algn="tl">
                    <a:srgbClr val="000000">
                      <a:alpha val="43137"/>
                    </a:srgbClr>
                  </a:outerShdw>
                </a:effectLst>
              </a:rPr>
              <a:t/>
            </a:r>
            <a:br>
              <a:rPr lang="en-US" b="1" i="1" dirty="0" smtClean="0">
                <a:effectLst>
                  <a:outerShdw blurRad="38100" dist="38100" dir="2700000" algn="tl">
                    <a:srgbClr val="000000">
                      <a:alpha val="43137"/>
                    </a:srgbClr>
                  </a:outerShdw>
                </a:effectLst>
              </a:rPr>
            </a:br>
            <a:endParaRPr lang="en-US" dirty="0"/>
          </a:p>
        </p:txBody>
      </p:sp>
      <p:sp>
        <p:nvSpPr>
          <p:cNvPr id="3" name="Subtitle 2"/>
          <p:cNvSpPr>
            <a:spLocks noGrp="1"/>
          </p:cNvSpPr>
          <p:nvPr>
            <p:ph type="subTitle" idx="1"/>
          </p:nvPr>
        </p:nvSpPr>
        <p:spPr/>
        <p:txBody>
          <a:bodyPr/>
          <a:lstStyle/>
          <a:p>
            <a:r>
              <a:rPr lang="en-US" b="1" i="1" dirty="0" smtClean="0">
                <a:effectLst>
                  <a:outerShdw blurRad="38100" dist="38100" dir="2700000" algn="tl">
                    <a:srgbClr val="000000">
                      <a:alpha val="43137"/>
                    </a:srgbClr>
                  </a:outerShdw>
                </a:effectLst>
              </a:rPr>
              <a:t>PRACTICAL  3</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1604" y="5661248"/>
            <a:ext cx="6143668" cy="923330"/>
          </a:xfrm>
          <a:prstGeom prst="rect">
            <a:avLst/>
          </a:prstGeom>
        </p:spPr>
        <p:txBody>
          <a:bodyPr wrap="square">
            <a:spAutoFit/>
          </a:bodyPr>
          <a:lstStyle/>
          <a:p>
            <a:pPr algn="ctr"/>
            <a:r>
              <a:rPr lang="en-US" b="1" i="1" dirty="0" smtClean="0">
                <a:solidFill>
                  <a:prstClr val="black"/>
                </a:solidFill>
              </a:rPr>
              <a:t>A </a:t>
            </a:r>
            <a:r>
              <a:rPr lang="en-US" b="1" i="1" dirty="0">
                <a:solidFill>
                  <a:prstClr val="black"/>
                </a:solidFill>
              </a:rPr>
              <a:t>large pulmonary </a:t>
            </a:r>
            <a:r>
              <a:rPr lang="en-US" b="1" i="1" dirty="0" smtClean="0">
                <a:solidFill>
                  <a:prstClr val="black"/>
                </a:solidFill>
              </a:rPr>
              <a:t>thromboembolus is seen </a:t>
            </a:r>
            <a:r>
              <a:rPr lang="en-US" b="1" i="1" dirty="0">
                <a:solidFill>
                  <a:prstClr val="black"/>
                </a:solidFill>
              </a:rPr>
              <a:t>in the pulmonary </a:t>
            </a:r>
            <a:r>
              <a:rPr lang="en-US" b="1" i="1" dirty="0" smtClean="0">
                <a:solidFill>
                  <a:prstClr val="black"/>
                </a:solidFill>
              </a:rPr>
              <a:t>artery of </a:t>
            </a:r>
            <a:r>
              <a:rPr lang="en-US" b="1" i="1" dirty="0">
                <a:solidFill>
                  <a:prstClr val="black"/>
                </a:solidFill>
              </a:rPr>
              <a:t>the left </a:t>
            </a:r>
            <a:r>
              <a:rPr lang="en-US" b="1" i="1" dirty="0" smtClean="0">
                <a:solidFill>
                  <a:prstClr val="black"/>
                </a:solidFill>
              </a:rPr>
              <a:t>lung. </a:t>
            </a:r>
            <a:r>
              <a:rPr lang="en-US" b="1" i="1" dirty="0">
                <a:solidFill>
                  <a:prstClr val="black"/>
                </a:solidFill>
              </a:rPr>
              <a:t>Such thromboemboli typically originate </a:t>
            </a:r>
            <a:r>
              <a:rPr lang="en-US" b="1" i="1" dirty="0" smtClean="0">
                <a:solidFill>
                  <a:prstClr val="black"/>
                </a:solidFill>
              </a:rPr>
              <a:t>in  </a:t>
            </a:r>
            <a:r>
              <a:rPr lang="en-US" b="1" i="1" dirty="0">
                <a:solidFill>
                  <a:prstClr val="black"/>
                </a:solidFill>
              </a:rPr>
              <a:t>the leg </a:t>
            </a:r>
            <a:r>
              <a:rPr lang="en-US" b="1" i="1" dirty="0" smtClean="0">
                <a:solidFill>
                  <a:prstClr val="black"/>
                </a:solidFill>
              </a:rPr>
              <a:t>veins </a:t>
            </a:r>
            <a:r>
              <a:rPr lang="en-US" b="1" i="1" dirty="0">
                <a:solidFill>
                  <a:prstClr val="black"/>
                </a:solidFill>
              </a:rPr>
              <a:t>or pelvic veins of persons who are immobilized</a:t>
            </a:r>
          </a:p>
        </p:txBody>
      </p:sp>
      <p:pic>
        <p:nvPicPr>
          <p:cNvPr id="5" name="Picture 2" descr="http://library.med.utah.edu/WebPath/jpeg1/LUNG06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83768" y="764704"/>
            <a:ext cx="4392488" cy="4896544"/>
          </a:xfrm>
          <a:prstGeom prst="rect">
            <a:avLst/>
          </a:prstGeom>
          <a:noFill/>
          <a:ln w="28575">
            <a:solidFill>
              <a:schemeClr val="tx1"/>
            </a:solidFill>
          </a:ln>
          <a:extLst>
            <a:ext uri="{909E8E84-426E-40DD-AFC4-6F175D3DCCD1}">
              <a14:hiddenFill xmlns="" xmlns:a14="http://schemas.microsoft.com/office/drawing/2010/main">
                <a:solidFill>
                  <a:srgbClr val="FFFFFF"/>
                </a:solidFill>
              </a14:hiddenFill>
            </a:ext>
          </a:extLst>
        </p:spPr>
      </p:pic>
      <p:sp>
        <p:nvSpPr>
          <p:cNvPr id="6" name="Rounded Rectangle 5"/>
          <p:cNvSpPr/>
          <p:nvPr/>
        </p:nvSpPr>
        <p:spPr>
          <a:xfrm>
            <a:off x="1619672" y="116632"/>
            <a:ext cx="5976664" cy="50405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Pulmonary Embolus with Infarction</a:t>
            </a:r>
            <a:endParaRPr lang="en-US" sz="2400" b="1" i="1" dirty="0">
              <a:effectLst>
                <a:outerShdw blurRad="38100" dist="38100" dir="2700000" algn="tl">
                  <a:srgbClr val="000000">
                    <a:alpha val="43137"/>
                  </a:srgbClr>
                </a:outerShdw>
              </a:effectLst>
            </a:endParaRPr>
          </a:p>
        </p:txBody>
      </p:sp>
      <p:sp>
        <p:nvSpPr>
          <p:cNvPr id="9" name="TextBox 8"/>
          <p:cNvSpPr txBox="1"/>
          <p:nvPr/>
        </p:nvSpPr>
        <p:spPr>
          <a:xfrm>
            <a:off x="7715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Foundation Block</a:t>
            </a:r>
            <a:endParaRPr lang="en-US" sz="1200" b="1" i="1" dirty="0">
              <a:solidFill>
                <a:srgbClr val="0033CC"/>
              </a:solidFill>
              <a:latin typeface="Goudy Old Style" pitchFamily="18" charset="0"/>
            </a:endParaRPr>
          </a:p>
        </p:txBody>
      </p:sp>
      <p:sp>
        <p:nvSpPr>
          <p:cNvPr id="10" name="TextBox 9"/>
          <p:cNvSpPr txBox="1"/>
          <p:nvPr/>
        </p:nvSpPr>
        <p:spPr>
          <a:xfrm>
            <a:off x="0" y="6581025"/>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Pathology Dept, KSU</a:t>
            </a:r>
            <a:endParaRPr lang="en-US" sz="1200" b="1" i="1" dirty="0">
              <a:solidFill>
                <a:srgbClr val="0033CC"/>
              </a:solidFill>
              <a:latin typeface="Goudy Old Style" pitchFamily="18" charset="0"/>
            </a:endParaRPr>
          </a:p>
        </p:txBody>
      </p:sp>
    </p:spTree>
    <p:extLst>
      <p:ext uri="{BB962C8B-B14F-4D97-AF65-F5344CB8AC3E}">
        <p14:creationId xmlns="" xmlns:p14="http://schemas.microsoft.com/office/powerpoint/2010/main" val="277553833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71538" y="2500306"/>
            <a:ext cx="7643866" cy="1214446"/>
          </a:xfrm>
        </p:spPr>
        <p:txBody>
          <a:bodyPr>
            <a:normAutofit/>
          </a:bodyPr>
          <a:lstStyle/>
          <a:p>
            <a:pPr algn="ctr"/>
            <a:r>
              <a:rPr lang="en-US" b="1" i="1" dirty="0" smtClean="0">
                <a:solidFill>
                  <a:srgbClr val="FFC000"/>
                </a:solidFill>
                <a:effectLst>
                  <a:outerShdw blurRad="38100" dist="38100" dir="2700000" algn="tl">
                    <a:srgbClr val="000000">
                      <a:alpha val="43137"/>
                    </a:srgbClr>
                  </a:outerShdw>
                </a:effectLst>
              </a:rPr>
              <a:t>3- Myocardial Infarction</a:t>
            </a:r>
            <a:endParaRPr lang="en-US" b="1" i="1" dirty="0">
              <a:solidFill>
                <a:srgbClr val="FFC000"/>
              </a:solidFill>
              <a:effectLst>
                <a:outerShdw blurRad="38100" dist="38100" dir="2700000" algn="tl">
                  <a:srgbClr val="000000">
                    <a:alpha val="43137"/>
                  </a:srgbClr>
                </a:outerShdw>
              </a:effectLst>
            </a:endParaRPr>
          </a:p>
        </p:txBody>
      </p:sp>
      <p:sp>
        <p:nvSpPr>
          <p:cNvPr id="5" name="TextBox 4"/>
          <p:cNvSpPr txBox="1"/>
          <p:nvPr/>
        </p:nvSpPr>
        <p:spPr>
          <a:xfrm>
            <a:off x="7715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Foundation Block</a:t>
            </a:r>
            <a:endParaRPr lang="en-US" sz="1200" b="1" i="1" dirty="0">
              <a:solidFill>
                <a:srgbClr val="0033CC"/>
              </a:solidFill>
              <a:latin typeface="Goudy Old Style" pitchFamily="18" charset="0"/>
            </a:endParaRPr>
          </a:p>
        </p:txBody>
      </p:sp>
      <p:sp>
        <p:nvSpPr>
          <p:cNvPr id="6" name="TextBox 5"/>
          <p:cNvSpPr txBox="1"/>
          <p:nvPr/>
        </p:nvSpPr>
        <p:spPr>
          <a:xfrm>
            <a:off x="0" y="6581025"/>
            <a:ext cx="157160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Pathology Dept, KSU</a:t>
            </a:r>
            <a:endParaRPr lang="en-US" sz="1200" b="1" i="1" dirty="0">
              <a:solidFill>
                <a:srgbClr val="0033CC"/>
              </a:solidFill>
              <a:latin typeface="Goudy Old Style" pitchFamily="18" charset="0"/>
            </a:endParaRPr>
          </a:p>
        </p:txBody>
      </p:sp>
    </p:spTree>
    <p:extLst>
      <p:ext uri="{BB962C8B-B14F-4D97-AF65-F5344CB8AC3E}">
        <p14:creationId xmlns="" xmlns:p14="http://schemas.microsoft.com/office/powerpoint/2010/main" val="107364003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Mr. Amer Shafie\Desktop\1cardiovascular block\myocardial infarction2.jpg"/>
          <p:cNvPicPr>
            <a:picLocks noChangeAspect="1" noChangeArrowheads="1"/>
          </p:cNvPicPr>
          <p:nvPr/>
        </p:nvPicPr>
        <p:blipFill>
          <a:blip r:embed="rId3" cstate="print"/>
          <a:srcRect/>
          <a:stretch>
            <a:fillRect/>
          </a:stretch>
        </p:blipFill>
        <p:spPr bwMode="auto">
          <a:xfrm>
            <a:off x="2411760" y="857232"/>
            <a:ext cx="4392488" cy="4929223"/>
          </a:xfrm>
          <a:prstGeom prst="rect">
            <a:avLst/>
          </a:prstGeom>
          <a:noFill/>
          <a:ln w="28575">
            <a:solidFill>
              <a:schemeClr val="tx1"/>
            </a:solidFill>
          </a:ln>
        </p:spPr>
      </p:pic>
      <p:sp>
        <p:nvSpPr>
          <p:cNvPr id="5" name="مستطيل 4"/>
          <p:cNvSpPr/>
          <p:nvPr/>
        </p:nvSpPr>
        <p:spPr>
          <a:xfrm>
            <a:off x="1285852" y="5797713"/>
            <a:ext cx="6715172" cy="1015663"/>
          </a:xfrm>
          <a:prstGeom prst="rect">
            <a:avLst/>
          </a:prstGeom>
        </p:spPr>
        <p:txBody>
          <a:bodyPr wrap="square">
            <a:spAutoFit/>
          </a:bodyPr>
          <a:lstStyle/>
          <a:p>
            <a:pPr algn="ctr"/>
            <a:r>
              <a:rPr lang="en-US" sz="2000" b="1" i="1" dirty="0" smtClean="0"/>
              <a:t>Complications that might occur : arrhythmias , ventricular aneurysm, rupture of myocardium, cardiac tamponade and others . </a:t>
            </a:r>
            <a:endParaRPr lang="en-US" sz="2000" b="1" i="1" dirty="0"/>
          </a:p>
        </p:txBody>
      </p:sp>
      <p:sp>
        <p:nvSpPr>
          <p:cNvPr id="6" name="مستطيل مستدير الزوايا 5"/>
          <p:cNvSpPr/>
          <p:nvPr/>
        </p:nvSpPr>
        <p:spPr>
          <a:xfrm>
            <a:off x="2071670" y="285728"/>
            <a:ext cx="4929222" cy="500066"/>
          </a:xfrm>
          <a:prstGeom prst="round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i="1" dirty="0" smtClean="0">
                <a:solidFill>
                  <a:schemeClr val="bg1"/>
                </a:solidFill>
                <a:effectLst>
                  <a:outerShdw blurRad="38100" dist="38100" dir="2700000" algn="tl">
                    <a:srgbClr val="000000">
                      <a:alpha val="43137"/>
                    </a:srgbClr>
                  </a:outerShdw>
                </a:effectLst>
              </a:rPr>
              <a:t>Myocardial Infarction</a:t>
            </a:r>
            <a:endParaRPr lang="ar-SA" sz="2400" b="1" i="1"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7715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Foundation Block</a:t>
            </a:r>
            <a:endParaRPr lang="en-US" sz="1200" b="1" i="1" dirty="0">
              <a:solidFill>
                <a:srgbClr val="0033CC"/>
              </a:solidFill>
              <a:latin typeface="Goudy Old Style" pitchFamily="18" charset="0"/>
            </a:endParaRPr>
          </a:p>
        </p:txBody>
      </p:sp>
      <p:sp>
        <p:nvSpPr>
          <p:cNvPr id="9" name="TextBox 8"/>
          <p:cNvSpPr txBox="1"/>
          <p:nvPr/>
        </p:nvSpPr>
        <p:spPr>
          <a:xfrm>
            <a:off x="0" y="6581025"/>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Pathology Dept, KSU</a:t>
            </a:r>
            <a:endParaRPr lang="en-US" sz="1200" b="1" i="1" dirty="0">
              <a:solidFill>
                <a:srgbClr val="0033CC"/>
              </a:solidFill>
              <a:latin typeface="Goudy Old Style" pitchFamily="18" charset="0"/>
            </a:endParaRPr>
          </a:p>
        </p:txBody>
      </p:sp>
    </p:spTree>
    <p:extLst>
      <p:ext uri="{BB962C8B-B14F-4D97-AF65-F5344CB8AC3E}">
        <p14:creationId xmlns="" xmlns:p14="http://schemas.microsoft.com/office/powerpoint/2010/main" val="340455086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Cotran\Images\CH13\F013007.jpg"/>
          <p:cNvPicPr>
            <a:picLocks noChangeAspect="1" noChangeArrowheads="1"/>
          </p:cNvPicPr>
          <p:nvPr/>
        </p:nvPicPr>
        <p:blipFill>
          <a:blip r:embed="rId2" cstate="print"/>
          <a:srcRect/>
          <a:stretch>
            <a:fillRect/>
          </a:stretch>
        </p:blipFill>
        <p:spPr bwMode="auto">
          <a:xfrm>
            <a:off x="1979712" y="764704"/>
            <a:ext cx="5164056" cy="4680520"/>
          </a:xfrm>
          <a:prstGeom prst="rect">
            <a:avLst/>
          </a:prstGeom>
          <a:noFill/>
        </p:spPr>
      </p:pic>
      <p:sp>
        <p:nvSpPr>
          <p:cNvPr id="3" name="Rectangle 2"/>
          <p:cNvSpPr/>
          <p:nvPr/>
        </p:nvSpPr>
        <p:spPr>
          <a:xfrm>
            <a:off x="1571604" y="5500702"/>
            <a:ext cx="6143668" cy="1015663"/>
          </a:xfrm>
          <a:prstGeom prst="rect">
            <a:avLst/>
          </a:prstGeom>
        </p:spPr>
        <p:txBody>
          <a:bodyPr wrap="square">
            <a:spAutoFit/>
          </a:bodyPr>
          <a:lstStyle/>
          <a:p>
            <a:pPr algn="ctr"/>
            <a:r>
              <a:rPr lang="en-US" sz="2000" b="1" i="1" dirty="0" smtClean="0"/>
              <a:t>Cross section of the left and right ventricles shows a pale and irregular focal  fibrosis in the left ventricular wall with increased thickness .</a:t>
            </a:r>
          </a:p>
        </p:txBody>
      </p:sp>
      <p:sp>
        <p:nvSpPr>
          <p:cNvPr id="7" name="مستطيل مستدير الزوايا 6"/>
          <p:cNvSpPr/>
          <p:nvPr/>
        </p:nvSpPr>
        <p:spPr>
          <a:xfrm>
            <a:off x="2071670" y="116632"/>
            <a:ext cx="4929222" cy="500066"/>
          </a:xfrm>
          <a:prstGeom prst="round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i="1" dirty="0" smtClean="0">
                <a:solidFill>
                  <a:schemeClr val="bg1"/>
                </a:solidFill>
                <a:effectLst>
                  <a:outerShdw blurRad="38100" dist="38100" dir="2700000" algn="tl">
                    <a:srgbClr val="000000">
                      <a:alpha val="43137"/>
                    </a:srgbClr>
                  </a:outerShdw>
                </a:effectLst>
              </a:rPr>
              <a:t>Myocardial Infarction</a:t>
            </a:r>
            <a:endParaRPr lang="ar-SA" sz="2400" b="1" i="1" dirty="0">
              <a:solidFill>
                <a:schemeClr val="bg1"/>
              </a:solidFill>
              <a:effectLst>
                <a:outerShdw blurRad="38100" dist="38100" dir="2700000" algn="tl">
                  <a:srgbClr val="000000">
                    <a:alpha val="43137"/>
                  </a:srgbClr>
                </a:outerShdw>
              </a:effectLst>
            </a:endParaRPr>
          </a:p>
        </p:txBody>
      </p:sp>
      <p:cxnSp>
        <p:nvCxnSpPr>
          <p:cNvPr id="11" name="رابط كسهم مستقيم 10"/>
          <p:cNvCxnSpPr/>
          <p:nvPr/>
        </p:nvCxnSpPr>
        <p:spPr>
          <a:xfrm rot="10800000" flipV="1">
            <a:off x="5643570" y="1785926"/>
            <a:ext cx="571504" cy="28575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rot="16200000" flipH="1">
            <a:off x="5974565" y="2045483"/>
            <a:ext cx="704856" cy="20479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715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Foundation Block</a:t>
            </a:r>
            <a:endParaRPr lang="en-US" sz="1200" b="1" i="1" dirty="0">
              <a:solidFill>
                <a:srgbClr val="0033CC"/>
              </a:solidFill>
              <a:latin typeface="Goudy Old Style" pitchFamily="18" charset="0"/>
            </a:endParaRPr>
          </a:p>
        </p:txBody>
      </p:sp>
      <p:sp>
        <p:nvSpPr>
          <p:cNvPr id="13" name="TextBox 12"/>
          <p:cNvSpPr txBox="1"/>
          <p:nvPr/>
        </p:nvSpPr>
        <p:spPr>
          <a:xfrm>
            <a:off x="0" y="6581025"/>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Pathology Dept, KSU</a:t>
            </a:r>
            <a:endParaRPr lang="en-US" sz="1200" b="1" i="1" dirty="0">
              <a:solidFill>
                <a:srgbClr val="0033CC"/>
              </a:solidFill>
              <a:latin typeface="Goudy Old Style" pitchFamily="18" charset="0"/>
            </a:endParaRPr>
          </a:p>
        </p:txBody>
      </p:sp>
    </p:spTree>
    <p:extLst>
      <p:ext uri="{BB962C8B-B14F-4D97-AF65-F5344CB8AC3E}">
        <p14:creationId xmlns="" xmlns:p14="http://schemas.microsoft.com/office/powerpoint/2010/main" val="128966061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http://www.pathguy.com/sol/10103.jpg"/>
          <p:cNvPicPr>
            <a:picLocks noChangeAspect="1" noChangeArrowheads="1"/>
          </p:cNvPicPr>
          <p:nvPr/>
        </p:nvPicPr>
        <p:blipFill>
          <a:blip r:embed="rId2" cstate="print"/>
          <a:srcRect/>
          <a:stretch>
            <a:fillRect/>
          </a:stretch>
        </p:blipFill>
        <p:spPr bwMode="auto">
          <a:xfrm>
            <a:off x="1043608" y="836712"/>
            <a:ext cx="6984776" cy="4786346"/>
          </a:xfrm>
          <a:prstGeom prst="rect">
            <a:avLst/>
          </a:prstGeom>
          <a:noFill/>
          <a:ln w="28575">
            <a:solidFill>
              <a:schemeClr val="tx1"/>
            </a:solidFill>
          </a:ln>
        </p:spPr>
      </p:pic>
      <p:sp>
        <p:nvSpPr>
          <p:cNvPr id="4" name="مستطيل مستدير الزوايا 3"/>
          <p:cNvSpPr/>
          <p:nvPr/>
        </p:nvSpPr>
        <p:spPr>
          <a:xfrm>
            <a:off x="2071670" y="285728"/>
            <a:ext cx="4929222" cy="500066"/>
          </a:xfrm>
          <a:prstGeom prst="round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i="1" dirty="0" smtClean="0">
                <a:solidFill>
                  <a:schemeClr val="bg1"/>
                </a:solidFill>
                <a:effectLst>
                  <a:outerShdw blurRad="38100" dist="38100" dir="2700000" algn="tl">
                    <a:srgbClr val="000000">
                      <a:alpha val="43137"/>
                    </a:srgbClr>
                  </a:outerShdw>
                </a:effectLst>
              </a:rPr>
              <a:t>Myocardial Infarction</a:t>
            </a:r>
            <a:endParaRPr lang="ar-SA" sz="2400" b="1" i="1" dirty="0">
              <a:solidFill>
                <a:schemeClr val="bg1"/>
              </a:solidFill>
              <a:effectLst>
                <a:outerShdw blurRad="38100" dist="38100" dir="2700000" algn="tl">
                  <a:srgbClr val="000000">
                    <a:alpha val="43137"/>
                  </a:srgbClr>
                </a:outerShdw>
              </a:effectLst>
            </a:endParaRPr>
          </a:p>
        </p:txBody>
      </p:sp>
      <p:sp>
        <p:nvSpPr>
          <p:cNvPr id="5" name="مستطيل 4"/>
          <p:cNvSpPr/>
          <p:nvPr/>
        </p:nvSpPr>
        <p:spPr>
          <a:xfrm>
            <a:off x="714348" y="5643578"/>
            <a:ext cx="7286676" cy="1015663"/>
          </a:xfrm>
          <a:prstGeom prst="rect">
            <a:avLst/>
          </a:prstGeom>
        </p:spPr>
        <p:txBody>
          <a:bodyPr wrap="square">
            <a:spAutoFit/>
          </a:bodyPr>
          <a:lstStyle/>
          <a:p>
            <a:pPr algn="ctr"/>
            <a:r>
              <a:rPr lang="en-US" sz="2000" b="1" i="1" dirty="0" smtClean="0"/>
              <a:t>Cross section of the left and right ventricles shows a pale and irregular focal  fibrosis in the left ventricular wall with increased thickness .</a:t>
            </a:r>
          </a:p>
        </p:txBody>
      </p:sp>
      <p:sp>
        <p:nvSpPr>
          <p:cNvPr id="6" name="Right Arrow 5"/>
          <p:cNvSpPr/>
          <p:nvPr/>
        </p:nvSpPr>
        <p:spPr>
          <a:xfrm rot="16200000">
            <a:off x="5202070" y="3735034"/>
            <a:ext cx="684076" cy="36004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8662410">
            <a:off x="917913" y="3409136"/>
            <a:ext cx="684076" cy="36004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338807">
            <a:off x="4770022" y="1646802"/>
            <a:ext cx="684076" cy="36004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715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Foundation Block</a:t>
            </a:r>
            <a:endParaRPr lang="en-US" sz="1200" b="1" i="1" dirty="0">
              <a:solidFill>
                <a:srgbClr val="0033CC"/>
              </a:solidFill>
              <a:latin typeface="Goudy Old Style" pitchFamily="18" charset="0"/>
            </a:endParaRPr>
          </a:p>
        </p:txBody>
      </p:sp>
      <p:sp>
        <p:nvSpPr>
          <p:cNvPr id="12" name="TextBox 11"/>
          <p:cNvSpPr txBox="1"/>
          <p:nvPr/>
        </p:nvSpPr>
        <p:spPr>
          <a:xfrm>
            <a:off x="0" y="6581025"/>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Pathology Dept, KSU</a:t>
            </a:r>
            <a:endParaRPr lang="en-US" sz="1200" b="1" i="1" dirty="0">
              <a:solidFill>
                <a:srgbClr val="0033CC"/>
              </a:solidFill>
              <a:latin typeface="Goudy Old Style" pitchFamily="18" charset="0"/>
            </a:endParaRPr>
          </a:p>
        </p:txBody>
      </p:sp>
    </p:spTree>
    <p:extLst>
      <p:ext uri="{BB962C8B-B14F-4D97-AF65-F5344CB8AC3E}">
        <p14:creationId xmlns="" xmlns:p14="http://schemas.microsoft.com/office/powerpoint/2010/main" val="22958100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descr="205MI2wkhp2_small"/>
          <p:cNvPicPr>
            <a:picLocks noChangeAspect="1" noChangeArrowheads="1"/>
          </p:cNvPicPr>
          <p:nvPr/>
        </p:nvPicPr>
        <p:blipFill>
          <a:blip r:embed="rId2" cstate="print"/>
          <a:srcRect/>
          <a:stretch>
            <a:fillRect/>
          </a:stretch>
        </p:blipFill>
        <p:spPr bwMode="auto">
          <a:xfrm>
            <a:off x="642910" y="836712"/>
            <a:ext cx="7643866" cy="4949742"/>
          </a:xfrm>
          <a:prstGeom prst="rect">
            <a:avLst/>
          </a:prstGeom>
          <a:noFill/>
          <a:ln w="28575">
            <a:solidFill>
              <a:schemeClr val="tx1"/>
            </a:solidFill>
          </a:ln>
        </p:spPr>
      </p:pic>
      <p:sp>
        <p:nvSpPr>
          <p:cNvPr id="5" name="مستطيل مستدير الزوايا 4"/>
          <p:cNvSpPr/>
          <p:nvPr/>
        </p:nvSpPr>
        <p:spPr>
          <a:xfrm>
            <a:off x="2071670" y="188640"/>
            <a:ext cx="4929222" cy="500066"/>
          </a:xfrm>
          <a:prstGeom prst="round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i="1" dirty="0" smtClean="0">
                <a:solidFill>
                  <a:schemeClr val="bg1"/>
                </a:solidFill>
                <a:effectLst>
                  <a:outerShdw blurRad="38100" dist="38100" dir="2700000" algn="tl">
                    <a:srgbClr val="000000">
                      <a:alpha val="43137"/>
                    </a:srgbClr>
                  </a:outerShdw>
                </a:effectLst>
              </a:rPr>
              <a:t>Myocardial Infarction</a:t>
            </a:r>
            <a:endParaRPr lang="ar-SA" sz="2400" b="1" i="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1835696" y="5981218"/>
            <a:ext cx="5904656" cy="400110"/>
          </a:xfrm>
          <a:prstGeom prst="rect">
            <a:avLst/>
          </a:prstGeom>
          <a:noFill/>
        </p:spPr>
        <p:txBody>
          <a:bodyPr wrap="square" rtlCol="0">
            <a:spAutoFit/>
          </a:bodyPr>
          <a:lstStyle/>
          <a:p>
            <a:r>
              <a:rPr lang="en-US" sz="2000" b="1" i="1" dirty="0" smtClean="0"/>
              <a:t>Transmural myocardial infarct at 2 weeks</a:t>
            </a:r>
            <a:endParaRPr lang="en-US" sz="2000" b="1" i="1" dirty="0"/>
          </a:p>
        </p:txBody>
      </p:sp>
      <p:sp>
        <p:nvSpPr>
          <p:cNvPr id="8" name="TextBox 7"/>
          <p:cNvSpPr txBox="1"/>
          <p:nvPr/>
        </p:nvSpPr>
        <p:spPr>
          <a:xfrm>
            <a:off x="7715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Foundation Block</a:t>
            </a:r>
            <a:endParaRPr lang="en-US" sz="1200" b="1" i="1" dirty="0">
              <a:solidFill>
                <a:srgbClr val="0033CC"/>
              </a:solidFill>
              <a:latin typeface="Goudy Old Style" pitchFamily="18" charset="0"/>
            </a:endParaRPr>
          </a:p>
        </p:txBody>
      </p:sp>
      <p:sp>
        <p:nvSpPr>
          <p:cNvPr id="9" name="TextBox 8"/>
          <p:cNvSpPr txBox="1"/>
          <p:nvPr/>
        </p:nvSpPr>
        <p:spPr>
          <a:xfrm>
            <a:off x="0" y="6581025"/>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Pathology Dept, KSU</a:t>
            </a:r>
            <a:endParaRPr lang="en-US" sz="1200" b="1" i="1" dirty="0">
              <a:solidFill>
                <a:srgbClr val="0033CC"/>
              </a:solidFill>
              <a:latin typeface="Goudy Old Style" pitchFamily="18" charset="0"/>
            </a:endParaRPr>
          </a:p>
        </p:txBody>
      </p:sp>
    </p:spTree>
    <p:extLst>
      <p:ext uri="{BB962C8B-B14F-4D97-AF65-F5344CB8AC3E}">
        <p14:creationId xmlns="" xmlns:p14="http://schemas.microsoft.com/office/powerpoint/2010/main" val="381399978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http://www.uaz.edu.mx/histo/pathology/ed/ch_11/c11_s6.jpg"/>
          <p:cNvPicPr>
            <a:picLocks noChangeAspect="1" noChangeArrowheads="1"/>
          </p:cNvPicPr>
          <p:nvPr/>
        </p:nvPicPr>
        <p:blipFill>
          <a:blip r:embed="rId2" cstate="print"/>
          <a:srcRect/>
          <a:stretch>
            <a:fillRect/>
          </a:stretch>
        </p:blipFill>
        <p:spPr bwMode="auto">
          <a:xfrm>
            <a:off x="571472" y="908720"/>
            <a:ext cx="7929618" cy="4591982"/>
          </a:xfrm>
          <a:prstGeom prst="rect">
            <a:avLst/>
          </a:prstGeom>
          <a:noFill/>
          <a:ln w="28575">
            <a:solidFill>
              <a:schemeClr val="tx1"/>
            </a:solidFill>
          </a:ln>
        </p:spPr>
      </p:pic>
      <p:sp>
        <p:nvSpPr>
          <p:cNvPr id="4" name="مستطيل 3"/>
          <p:cNvSpPr/>
          <p:nvPr/>
        </p:nvSpPr>
        <p:spPr>
          <a:xfrm>
            <a:off x="785786" y="5566492"/>
            <a:ext cx="7286676" cy="1077218"/>
          </a:xfrm>
          <a:prstGeom prst="rect">
            <a:avLst/>
          </a:prstGeom>
        </p:spPr>
        <p:txBody>
          <a:bodyPr wrap="square">
            <a:spAutoFit/>
          </a:bodyPr>
          <a:lstStyle/>
          <a:p>
            <a:pPr algn="ctr"/>
            <a:r>
              <a:rPr lang="en-GB" sz="2400" b="1" i="1" dirty="0" smtClean="0">
                <a:solidFill>
                  <a:srgbClr val="0000FF"/>
                </a:solidFill>
              </a:rPr>
              <a:t>Acute myocardial infarct</a:t>
            </a:r>
            <a:r>
              <a:rPr lang="en-GB" sz="2000" b="1" i="1" dirty="0" smtClean="0"/>
              <a:t>, histology. This 3-4 day old infarct shows necrosis of myocardial cells and is infiltrated with polymorphnuclear leukocytes. </a:t>
            </a:r>
            <a:endParaRPr lang="ar-SA" sz="2000" b="1" i="1" dirty="0"/>
          </a:p>
        </p:txBody>
      </p:sp>
      <p:sp>
        <p:nvSpPr>
          <p:cNvPr id="5" name="مستطيل مستدير الزوايا 4"/>
          <p:cNvSpPr/>
          <p:nvPr/>
        </p:nvSpPr>
        <p:spPr>
          <a:xfrm>
            <a:off x="2071670" y="285728"/>
            <a:ext cx="4929222" cy="500066"/>
          </a:xfrm>
          <a:prstGeom prst="round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i="1" dirty="0" smtClean="0">
                <a:solidFill>
                  <a:schemeClr val="bg1"/>
                </a:solidFill>
                <a:effectLst>
                  <a:outerShdw blurRad="38100" dist="38100" dir="2700000" algn="tl">
                    <a:srgbClr val="000000">
                      <a:alpha val="43137"/>
                    </a:srgbClr>
                  </a:outerShdw>
                </a:effectLst>
              </a:rPr>
              <a:t>Myocardial Infarction</a:t>
            </a:r>
            <a:endParaRPr lang="ar-SA" sz="2400" b="1" i="1"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7715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Foundation Block</a:t>
            </a:r>
            <a:endParaRPr lang="en-US" sz="1200" b="1" i="1" dirty="0">
              <a:solidFill>
                <a:srgbClr val="0033CC"/>
              </a:solidFill>
              <a:latin typeface="Goudy Old Style" pitchFamily="18" charset="0"/>
            </a:endParaRPr>
          </a:p>
        </p:txBody>
      </p:sp>
      <p:sp>
        <p:nvSpPr>
          <p:cNvPr id="9" name="TextBox 8"/>
          <p:cNvSpPr txBox="1"/>
          <p:nvPr/>
        </p:nvSpPr>
        <p:spPr>
          <a:xfrm>
            <a:off x="0" y="6581025"/>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Pathology Dept, KSU</a:t>
            </a:r>
            <a:endParaRPr lang="en-US" sz="1200" b="1" i="1" dirty="0">
              <a:solidFill>
                <a:srgbClr val="0033CC"/>
              </a:solidFill>
              <a:latin typeface="Goudy Old Style" pitchFamily="18" charset="0"/>
            </a:endParaRPr>
          </a:p>
        </p:txBody>
      </p:sp>
    </p:spTree>
    <p:extLst>
      <p:ext uri="{BB962C8B-B14F-4D97-AF65-F5344CB8AC3E}">
        <p14:creationId xmlns="" xmlns:p14="http://schemas.microsoft.com/office/powerpoint/2010/main" val="285698417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12 c"/>
          <p:cNvPicPr>
            <a:picLocks noChangeAspect="1" noChangeArrowheads="1"/>
          </p:cNvPicPr>
          <p:nvPr/>
        </p:nvPicPr>
        <p:blipFill>
          <a:blip r:embed="rId3" cstate="print"/>
          <a:srcRect/>
          <a:stretch>
            <a:fillRect/>
          </a:stretch>
        </p:blipFill>
        <p:spPr bwMode="auto">
          <a:xfrm>
            <a:off x="533400" y="857232"/>
            <a:ext cx="7929618" cy="4299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مستطيل مستدير الزوايا 4"/>
          <p:cNvSpPr/>
          <p:nvPr/>
        </p:nvSpPr>
        <p:spPr>
          <a:xfrm>
            <a:off x="2071670" y="188640"/>
            <a:ext cx="4929222" cy="500066"/>
          </a:xfrm>
          <a:prstGeom prst="round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i="1" dirty="0" smtClean="0">
                <a:solidFill>
                  <a:schemeClr val="bg1"/>
                </a:solidFill>
                <a:effectLst>
                  <a:outerShdw blurRad="38100" dist="38100" dir="2700000" algn="tl">
                    <a:srgbClr val="000000">
                      <a:alpha val="43137"/>
                    </a:srgbClr>
                  </a:outerShdw>
                </a:effectLst>
              </a:rPr>
              <a:t>Myocardial Infarction</a:t>
            </a:r>
            <a:endParaRPr lang="ar-SA" sz="2400" b="1" i="1" dirty="0">
              <a:solidFill>
                <a:schemeClr val="bg1"/>
              </a:solidFill>
              <a:effectLst>
                <a:outerShdw blurRad="38100" dist="38100" dir="2700000" algn="tl">
                  <a:srgbClr val="000000">
                    <a:alpha val="43137"/>
                  </a:srgbClr>
                </a:outerShdw>
              </a:effectLst>
            </a:endParaRPr>
          </a:p>
        </p:txBody>
      </p:sp>
      <p:sp>
        <p:nvSpPr>
          <p:cNvPr id="7" name="TextBox 2"/>
          <p:cNvSpPr txBox="1">
            <a:spLocks noChangeArrowheads="1"/>
          </p:cNvSpPr>
          <p:nvPr/>
        </p:nvSpPr>
        <p:spPr bwMode="auto">
          <a:xfrm>
            <a:off x="0" y="5157192"/>
            <a:ext cx="8676456" cy="1477328"/>
          </a:xfrm>
          <a:prstGeom prst="rect">
            <a:avLst/>
          </a:prstGeom>
          <a:noFill/>
          <a:ln w="9525">
            <a:noFill/>
            <a:miter lim="800000"/>
            <a:headEnd/>
            <a:tailEnd/>
          </a:ln>
        </p:spPr>
        <p:txBody>
          <a:bodyPr wrap="square">
            <a:spAutoFit/>
          </a:bodyPr>
          <a:lstStyle/>
          <a:p>
            <a:pPr marL="534988" indent="-534988" algn="ctr"/>
            <a:r>
              <a:rPr lang="en-US" b="1" i="1" dirty="0" smtClean="0">
                <a:latin typeface="+mj-lt"/>
              </a:rPr>
              <a:t>1- Patchy </a:t>
            </a:r>
            <a:r>
              <a:rPr lang="en-US" b="1" i="1" dirty="0">
                <a:latin typeface="+mj-lt"/>
              </a:rPr>
              <a:t>coagulative necrosis of myocardial </a:t>
            </a:r>
            <a:r>
              <a:rPr lang="en-US" b="1" i="1" dirty="0" smtClean="0">
                <a:latin typeface="+mj-lt"/>
              </a:rPr>
              <a:t>fibers. </a:t>
            </a:r>
            <a:r>
              <a:rPr lang="en-US" b="1" i="1" dirty="0">
                <a:latin typeface="+mj-lt"/>
              </a:rPr>
              <a:t>The dead muscle </a:t>
            </a:r>
            <a:r>
              <a:rPr lang="en-US" b="1" i="1" dirty="0" smtClean="0">
                <a:latin typeface="+mj-lt"/>
              </a:rPr>
              <a:t>fibers </a:t>
            </a:r>
          </a:p>
          <a:p>
            <a:pPr marL="534988" indent="-534988" algn="ctr"/>
            <a:r>
              <a:rPr lang="en-US" b="1" i="1" dirty="0" smtClean="0">
                <a:latin typeface="+mj-lt"/>
              </a:rPr>
              <a:t>are </a:t>
            </a:r>
            <a:r>
              <a:rPr lang="en-US" b="1" i="1" dirty="0">
                <a:latin typeface="+mj-lt"/>
              </a:rPr>
              <a:t>structureless and </a:t>
            </a:r>
            <a:r>
              <a:rPr lang="en-US" b="1" i="1" dirty="0" smtClean="0">
                <a:latin typeface="+mj-lt"/>
              </a:rPr>
              <a:t>hyaline with loss of nuclei &amp; striations.</a:t>
            </a:r>
            <a:endParaRPr lang="en-US" b="1" i="1" dirty="0">
              <a:latin typeface="+mj-lt"/>
            </a:endParaRPr>
          </a:p>
          <a:p>
            <a:pPr marL="534988" indent="-534988" algn="ctr"/>
            <a:r>
              <a:rPr lang="en-US" b="1" i="1" dirty="0" smtClean="0">
                <a:latin typeface="+mj-lt"/>
              </a:rPr>
              <a:t>2-  Chronic ischemic fibrous scar replacing dead myocardial fibers . </a:t>
            </a:r>
          </a:p>
          <a:p>
            <a:pPr marL="534988" indent="-534988" algn="ctr"/>
            <a:r>
              <a:rPr lang="en-US" b="1" i="1" dirty="0" smtClean="0">
                <a:latin typeface="+mj-lt"/>
              </a:rPr>
              <a:t>3-  The remaining myocardial fibers show enlarged nuclei due to </a:t>
            </a:r>
          </a:p>
          <a:p>
            <a:pPr marL="534988" indent="-534988" algn="ctr"/>
            <a:r>
              <a:rPr lang="en-US" b="1" i="1" dirty="0" smtClean="0">
                <a:latin typeface="+mj-lt"/>
              </a:rPr>
              <a:t>      ventricular hypertrophy .</a:t>
            </a:r>
            <a:endParaRPr lang="en-US" b="1" i="1" dirty="0">
              <a:latin typeface="+mj-lt"/>
            </a:endParaRPr>
          </a:p>
        </p:txBody>
      </p:sp>
      <p:sp>
        <p:nvSpPr>
          <p:cNvPr id="8" name="مستطيل مستدير الزوايا 7"/>
          <p:cNvSpPr/>
          <p:nvPr/>
        </p:nvSpPr>
        <p:spPr>
          <a:xfrm>
            <a:off x="4286248" y="1357298"/>
            <a:ext cx="285752" cy="357190"/>
          </a:xfrm>
          <a:prstGeom prst="round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t>3</a:t>
            </a:r>
            <a:endParaRPr lang="ar-SA" b="1" dirty="0"/>
          </a:p>
        </p:txBody>
      </p:sp>
      <p:sp>
        <p:nvSpPr>
          <p:cNvPr id="9" name="مستطيل مستدير الزوايا 8"/>
          <p:cNvSpPr/>
          <p:nvPr/>
        </p:nvSpPr>
        <p:spPr>
          <a:xfrm>
            <a:off x="4495800" y="4038600"/>
            <a:ext cx="285752" cy="357190"/>
          </a:xfrm>
          <a:prstGeom prst="round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t>1</a:t>
            </a:r>
            <a:endParaRPr lang="ar-SA" b="1" dirty="0"/>
          </a:p>
        </p:txBody>
      </p:sp>
      <p:sp>
        <p:nvSpPr>
          <p:cNvPr id="10" name="مستطيل مستدير الزوايا 9"/>
          <p:cNvSpPr/>
          <p:nvPr/>
        </p:nvSpPr>
        <p:spPr>
          <a:xfrm>
            <a:off x="3124200" y="2362200"/>
            <a:ext cx="285752" cy="357190"/>
          </a:xfrm>
          <a:prstGeom prst="round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t>2</a:t>
            </a:r>
            <a:endParaRPr lang="ar-SA" b="1" dirty="0"/>
          </a:p>
        </p:txBody>
      </p:sp>
      <p:sp>
        <p:nvSpPr>
          <p:cNvPr id="12" name="TextBox 11"/>
          <p:cNvSpPr txBox="1"/>
          <p:nvPr/>
        </p:nvSpPr>
        <p:spPr>
          <a:xfrm>
            <a:off x="7715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Foundation Block</a:t>
            </a:r>
            <a:endParaRPr lang="en-US" sz="1200" b="1" i="1" dirty="0">
              <a:solidFill>
                <a:srgbClr val="0033CC"/>
              </a:solidFill>
              <a:latin typeface="Goudy Old Style" pitchFamily="18" charset="0"/>
            </a:endParaRPr>
          </a:p>
        </p:txBody>
      </p:sp>
      <p:sp>
        <p:nvSpPr>
          <p:cNvPr id="13" name="TextBox 12"/>
          <p:cNvSpPr txBox="1"/>
          <p:nvPr/>
        </p:nvSpPr>
        <p:spPr>
          <a:xfrm>
            <a:off x="0" y="6581025"/>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Pathology Dept, KSU</a:t>
            </a:r>
            <a:endParaRPr lang="en-US" sz="1200" b="1" i="1" dirty="0">
              <a:solidFill>
                <a:srgbClr val="0033CC"/>
              </a:solidFill>
              <a:latin typeface="Goudy Old Style" pitchFamily="18" charset="0"/>
            </a:endParaRPr>
          </a:p>
        </p:txBody>
      </p:sp>
    </p:spTree>
    <p:extLst>
      <p:ext uri="{BB962C8B-B14F-4D97-AF65-F5344CB8AC3E}">
        <p14:creationId xmlns="" xmlns:p14="http://schemas.microsoft.com/office/powerpoint/2010/main" val="190494003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85852" y="2609058"/>
            <a:ext cx="7172348" cy="1534322"/>
          </a:xfrm>
        </p:spPr>
        <p:txBody>
          <a:bodyPr>
            <a:noAutofit/>
          </a:bodyPr>
          <a:lstStyle/>
          <a:p>
            <a:pPr algn="ctr"/>
            <a:r>
              <a:rPr lang="en-US" b="1" i="1" dirty="0" smtClean="0">
                <a:solidFill>
                  <a:srgbClr val="FFC000"/>
                </a:solidFill>
                <a:effectLst>
                  <a:outerShdw blurRad="38100" dist="38100" dir="2700000" algn="tl">
                    <a:srgbClr val="000000">
                      <a:alpha val="43137"/>
                    </a:srgbClr>
                  </a:outerShdw>
                </a:effectLst>
              </a:rPr>
              <a:t>4- Infarction of the Small Intestine</a:t>
            </a:r>
            <a:endParaRPr lang="en-US" b="1" i="1" dirty="0">
              <a:solidFill>
                <a:srgbClr val="FFC000"/>
              </a:solidFill>
              <a:effectLst>
                <a:outerShdw blurRad="38100" dist="38100" dir="2700000" algn="tl">
                  <a:srgbClr val="000000">
                    <a:alpha val="43137"/>
                  </a:srgbClr>
                </a:outerShdw>
              </a:effectLst>
            </a:endParaRPr>
          </a:p>
        </p:txBody>
      </p:sp>
      <p:sp>
        <p:nvSpPr>
          <p:cNvPr id="5" name="TextBox 4"/>
          <p:cNvSpPr txBox="1"/>
          <p:nvPr/>
        </p:nvSpPr>
        <p:spPr>
          <a:xfrm>
            <a:off x="7715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Foundation Block</a:t>
            </a:r>
            <a:endParaRPr lang="en-US" sz="1200" b="1" i="1" dirty="0">
              <a:solidFill>
                <a:srgbClr val="0033CC"/>
              </a:solidFill>
              <a:latin typeface="Goudy Old Style" pitchFamily="18" charset="0"/>
            </a:endParaRPr>
          </a:p>
        </p:txBody>
      </p:sp>
      <p:sp>
        <p:nvSpPr>
          <p:cNvPr id="6" name="TextBox 5"/>
          <p:cNvSpPr txBox="1"/>
          <p:nvPr/>
        </p:nvSpPr>
        <p:spPr>
          <a:xfrm>
            <a:off x="0" y="6581025"/>
            <a:ext cx="157160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Pathology Dept, KSU</a:t>
            </a:r>
            <a:endParaRPr lang="en-US" sz="1200" b="1" i="1" dirty="0">
              <a:solidFill>
                <a:srgbClr val="0033CC"/>
              </a:solidFill>
              <a:latin typeface="Goudy Old Style" pitchFamily="18" charset="0"/>
            </a:endParaRPr>
          </a:p>
        </p:txBody>
      </p:sp>
    </p:spTree>
    <p:extLst>
      <p:ext uri="{BB962C8B-B14F-4D97-AF65-F5344CB8AC3E}">
        <p14:creationId xmlns="" xmlns:p14="http://schemas.microsoft.com/office/powerpoint/2010/main" val="341613078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http://library.med.utah.edu/WebPath/jpeg4/GI031.jpg"/>
          <p:cNvPicPr>
            <a:picLocks noChangeAspect="1" noChangeArrowheads="1"/>
          </p:cNvPicPr>
          <p:nvPr/>
        </p:nvPicPr>
        <p:blipFill>
          <a:blip r:embed="rId3" cstate="print"/>
          <a:srcRect/>
          <a:stretch>
            <a:fillRect/>
          </a:stretch>
        </p:blipFill>
        <p:spPr bwMode="auto">
          <a:xfrm>
            <a:off x="827584" y="916722"/>
            <a:ext cx="7416824" cy="4456494"/>
          </a:xfrm>
          <a:prstGeom prst="rect">
            <a:avLst/>
          </a:prstGeom>
          <a:noFill/>
          <a:ln w="28575">
            <a:solidFill>
              <a:schemeClr val="tx1"/>
            </a:solidFill>
          </a:ln>
        </p:spPr>
      </p:pic>
      <p:sp>
        <p:nvSpPr>
          <p:cNvPr id="4" name="Rectangle 3"/>
          <p:cNvSpPr/>
          <p:nvPr/>
        </p:nvSpPr>
        <p:spPr>
          <a:xfrm>
            <a:off x="611560" y="5408056"/>
            <a:ext cx="7704856" cy="1231106"/>
          </a:xfrm>
          <a:prstGeom prst="rect">
            <a:avLst/>
          </a:prstGeom>
        </p:spPr>
        <p:txBody>
          <a:bodyPr wrap="square">
            <a:spAutoFit/>
          </a:bodyPr>
          <a:lstStyle/>
          <a:p>
            <a:pPr algn="ctr"/>
            <a:r>
              <a:rPr lang="en-US" b="1" i="1" dirty="0" smtClean="0"/>
              <a:t>The dark red infarcted small intestine contrasts with the light pink viable bowel. </a:t>
            </a:r>
          </a:p>
          <a:p>
            <a:pPr algn="ctr"/>
            <a:r>
              <a:rPr lang="en-US" b="1" i="1" dirty="0" smtClean="0"/>
              <a:t>This is one complication of adhesions from previous surgery. </a:t>
            </a:r>
          </a:p>
          <a:p>
            <a:pPr algn="ctr"/>
            <a:r>
              <a:rPr lang="en-US" b="1" i="1" dirty="0" smtClean="0"/>
              <a:t>The trapped bowel has lost its blood supply.</a:t>
            </a:r>
          </a:p>
          <a:p>
            <a:pPr algn="ctr"/>
            <a:r>
              <a:rPr lang="en-US" sz="2000" b="1" i="1" dirty="0" smtClean="0">
                <a:solidFill>
                  <a:srgbClr val="FF0000"/>
                </a:solidFill>
              </a:rPr>
              <a:t> Most likely cause is ischemia </a:t>
            </a:r>
            <a:r>
              <a:rPr lang="en-US" sz="2000" b="1" i="1" dirty="0">
                <a:solidFill>
                  <a:srgbClr val="FF0000"/>
                </a:solidFill>
              </a:rPr>
              <a:t>secondary to mesenteric venous thrombosis</a:t>
            </a:r>
          </a:p>
        </p:txBody>
      </p:sp>
      <p:sp>
        <p:nvSpPr>
          <p:cNvPr id="5" name="Rounded Rectangle 4"/>
          <p:cNvSpPr/>
          <p:nvPr/>
        </p:nvSpPr>
        <p:spPr>
          <a:xfrm>
            <a:off x="1691680" y="260648"/>
            <a:ext cx="5832648" cy="50405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Infarction of the Small Intestine</a:t>
            </a:r>
            <a:endParaRPr lang="en-US" sz="2400" b="1" i="1" dirty="0">
              <a:effectLst>
                <a:outerShdw blurRad="38100" dist="38100" dir="2700000" algn="tl">
                  <a:srgbClr val="000000">
                    <a:alpha val="43137"/>
                  </a:srgbClr>
                </a:outerShdw>
              </a:effectLst>
            </a:endParaRPr>
          </a:p>
        </p:txBody>
      </p:sp>
      <p:sp>
        <p:nvSpPr>
          <p:cNvPr id="8" name="TextBox 7"/>
          <p:cNvSpPr txBox="1"/>
          <p:nvPr/>
        </p:nvSpPr>
        <p:spPr>
          <a:xfrm>
            <a:off x="7715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Foundation Block</a:t>
            </a:r>
            <a:endParaRPr lang="en-US" sz="1200" b="1" i="1" dirty="0">
              <a:solidFill>
                <a:srgbClr val="0033CC"/>
              </a:solidFill>
              <a:latin typeface="Goudy Old Style" pitchFamily="18" charset="0"/>
            </a:endParaRPr>
          </a:p>
        </p:txBody>
      </p:sp>
      <p:sp>
        <p:nvSpPr>
          <p:cNvPr id="9" name="TextBox 8"/>
          <p:cNvSpPr txBox="1"/>
          <p:nvPr/>
        </p:nvSpPr>
        <p:spPr>
          <a:xfrm>
            <a:off x="0" y="6581025"/>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Pathology Dept, KSU</a:t>
            </a:r>
            <a:endParaRPr lang="en-US" sz="1200" b="1" i="1" dirty="0">
              <a:solidFill>
                <a:srgbClr val="0033CC"/>
              </a:solidFill>
              <a:latin typeface="Goudy Old Style" pitchFamily="18" charset="0"/>
            </a:endParaRPr>
          </a:p>
        </p:txBody>
      </p:sp>
      <p:sp>
        <p:nvSpPr>
          <p:cNvPr id="7" name="Rectangle 6"/>
          <p:cNvSpPr/>
          <p:nvPr/>
        </p:nvSpPr>
        <p:spPr>
          <a:xfrm>
            <a:off x="914400" y="2209800"/>
            <a:ext cx="1836144" cy="276999"/>
          </a:xfrm>
          <a:prstGeom prst="rect">
            <a:avLst/>
          </a:prstGeom>
          <a:solidFill>
            <a:schemeClr val="accent2"/>
          </a:solidFill>
        </p:spPr>
        <p:txBody>
          <a:bodyPr wrap="none">
            <a:spAutoFit/>
          </a:bodyPr>
          <a:lstStyle/>
          <a:p>
            <a:r>
              <a:rPr lang="en-US" sz="1200" b="1" i="1" dirty="0" err="1" smtClean="0"/>
              <a:t>Infarcted</a:t>
            </a:r>
            <a:r>
              <a:rPr lang="en-US" sz="1200" b="1" i="1" dirty="0" smtClean="0"/>
              <a:t> Small </a:t>
            </a:r>
            <a:r>
              <a:rPr lang="en-US" sz="1200" b="1" i="1" dirty="0"/>
              <a:t>bowel loops </a:t>
            </a:r>
            <a:endParaRPr lang="en-US" sz="1200" dirty="0"/>
          </a:p>
        </p:txBody>
      </p:sp>
      <p:sp>
        <p:nvSpPr>
          <p:cNvPr id="10" name="Rectangle 9"/>
          <p:cNvSpPr/>
          <p:nvPr/>
        </p:nvSpPr>
        <p:spPr>
          <a:xfrm>
            <a:off x="762000" y="4191000"/>
            <a:ext cx="944874" cy="276999"/>
          </a:xfrm>
          <a:prstGeom prst="rect">
            <a:avLst/>
          </a:prstGeom>
          <a:solidFill>
            <a:schemeClr val="accent2"/>
          </a:solidFill>
        </p:spPr>
        <p:txBody>
          <a:bodyPr wrap="none">
            <a:spAutoFit/>
          </a:bodyPr>
          <a:lstStyle/>
          <a:p>
            <a:r>
              <a:rPr lang="en-US" sz="1200" b="1" i="1" dirty="0" smtClean="0"/>
              <a:t>viable bowel</a:t>
            </a:r>
            <a:endParaRPr lang="en-US" sz="1200" b="1" dirty="0"/>
          </a:p>
        </p:txBody>
      </p:sp>
    </p:spTree>
    <p:extLst>
      <p:ext uri="{BB962C8B-B14F-4D97-AF65-F5344CB8AC3E}">
        <p14:creationId xmlns="" xmlns:p14="http://schemas.microsoft.com/office/powerpoint/2010/main" val="75337664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371600" y="2286000"/>
            <a:ext cx="6814864" cy="1728192"/>
          </a:xfrm>
          <a:noFill/>
        </p:spPr>
        <p:txBody>
          <a:bodyPr>
            <a:noAutofit/>
          </a:bodyPr>
          <a:lstStyle/>
          <a:p>
            <a:pPr algn="ctr"/>
            <a:r>
              <a:rPr lang="en-US" sz="6000" b="1" i="1" dirty="0" smtClean="0">
                <a:solidFill>
                  <a:srgbClr val="66FF33"/>
                </a:solidFill>
                <a:effectLst>
                  <a:outerShdw blurRad="38100" dist="38100" dir="2700000" algn="tl">
                    <a:srgbClr val="000000">
                      <a:alpha val="43137"/>
                    </a:srgbClr>
                  </a:outerShdw>
                </a:effectLst>
              </a:rPr>
              <a:t/>
            </a:r>
            <a:br>
              <a:rPr lang="en-US" sz="6000" b="1" i="1" dirty="0" smtClean="0">
                <a:solidFill>
                  <a:srgbClr val="66FF33"/>
                </a:solidFill>
                <a:effectLst>
                  <a:outerShdw blurRad="38100" dist="38100" dir="2700000" algn="tl">
                    <a:srgbClr val="000000">
                      <a:alpha val="43137"/>
                    </a:srgbClr>
                  </a:outerShdw>
                </a:effectLst>
              </a:rPr>
            </a:br>
            <a:r>
              <a:rPr lang="en-US" sz="6000" b="1" i="1" dirty="0" smtClean="0">
                <a:solidFill>
                  <a:srgbClr val="66FF33"/>
                </a:solidFill>
                <a:effectLst>
                  <a:outerShdw blurRad="38100" dist="38100" dir="2700000" algn="tl">
                    <a:srgbClr val="000000">
                      <a:alpha val="43137"/>
                    </a:srgbClr>
                  </a:outerShdw>
                </a:effectLst>
              </a:rPr>
              <a:t/>
            </a:r>
            <a:br>
              <a:rPr lang="en-US" sz="6000" b="1" i="1" dirty="0" smtClean="0">
                <a:solidFill>
                  <a:srgbClr val="66FF33"/>
                </a:solidFill>
                <a:effectLst>
                  <a:outerShdw blurRad="38100" dist="38100" dir="2700000" algn="tl">
                    <a:srgbClr val="000000">
                      <a:alpha val="43137"/>
                    </a:srgbClr>
                  </a:outerShdw>
                </a:effectLst>
              </a:rPr>
            </a:br>
            <a:r>
              <a:rPr lang="en-US" sz="6000" b="1" i="1" dirty="0" smtClean="0">
                <a:solidFill>
                  <a:srgbClr val="66FF33"/>
                </a:solidFill>
                <a:effectLst>
                  <a:outerShdw blurRad="38100" dist="38100" dir="2700000" algn="tl">
                    <a:srgbClr val="000000">
                      <a:alpha val="43137"/>
                    </a:srgbClr>
                  </a:outerShdw>
                </a:effectLst>
              </a:rPr>
              <a:t/>
            </a:r>
            <a:br>
              <a:rPr lang="en-US" sz="6000" b="1" i="1" dirty="0" smtClean="0">
                <a:solidFill>
                  <a:srgbClr val="66FF33"/>
                </a:solidFill>
                <a:effectLst>
                  <a:outerShdw blurRad="38100" dist="38100" dir="2700000" algn="tl">
                    <a:srgbClr val="000000">
                      <a:alpha val="43137"/>
                    </a:srgbClr>
                  </a:outerShdw>
                </a:effectLst>
              </a:rPr>
            </a:br>
            <a:r>
              <a:rPr lang="en-US" sz="6000" b="1" i="1" dirty="0" smtClean="0">
                <a:solidFill>
                  <a:srgbClr val="66FF33"/>
                </a:solidFill>
                <a:effectLst>
                  <a:outerShdw blurRad="38100" dist="38100" dir="2700000" algn="tl">
                    <a:srgbClr val="000000">
                      <a:alpha val="43137"/>
                    </a:srgbClr>
                  </a:outerShdw>
                </a:effectLst>
              </a:rPr>
              <a:t/>
            </a:r>
            <a:br>
              <a:rPr lang="en-US" sz="6000" b="1" i="1" dirty="0" smtClean="0">
                <a:solidFill>
                  <a:srgbClr val="66FF33"/>
                </a:solidFill>
                <a:effectLst>
                  <a:outerShdw blurRad="38100" dist="38100" dir="2700000" algn="tl">
                    <a:srgbClr val="000000">
                      <a:alpha val="43137"/>
                    </a:srgbClr>
                  </a:outerShdw>
                </a:effectLst>
              </a:rPr>
            </a:br>
            <a:r>
              <a:rPr lang="en-US" sz="6000" b="1" i="1" dirty="0" smtClean="0">
                <a:solidFill>
                  <a:srgbClr val="66FF33"/>
                </a:solidFill>
                <a:effectLst>
                  <a:outerShdw blurRad="38100" dist="38100" dir="2700000" algn="tl">
                    <a:srgbClr val="000000">
                      <a:alpha val="43137"/>
                    </a:srgbClr>
                  </a:outerShdw>
                </a:effectLst>
              </a:rPr>
              <a:t/>
            </a:r>
            <a:br>
              <a:rPr lang="en-US" sz="6000" b="1" i="1" dirty="0" smtClean="0">
                <a:solidFill>
                  <a:srgbClr val="66FF33"/>
                </a:solidFill>
                <a:effectLst>
                  <a:outerShdw blurRad="38100" dist="38100" dir="2700000" algn="tl">
                    <a:srgbClr val="000000">
                      <a:alpha val="43137"/>
                    </a:srgbClr>
                  </a:outerShdw>
                </a:effectLst>
              </a:rPr>
            </a:br>
            <a:r>
              <a:rPr lang="en-US" sz="6000" b="1" i="1" dirty="0" smtClean="0">
                <a:solidFill>
                  <a:srgbClr val="66FF33"/>
                </a:solidFill>
                <a:effectLst>
                  <a:outerShdw blurRad="38100" dist="38100" dir="2700000" algn="tl">
                    <a:srgbClr val="000000">
                      <a:alpha val="43137"/>
                    </a:srgbClr>
                  </a:outerShdw>
                </a:effectLst>
              </a:rPr>
              <a:t>THROMBO-EMBOLIC Disorders</a:t>
            </a:r>
            <a:endParaRPr lang="en-US" sz="6000" b="1" i="1" dirty="0">
              <a:solidFill>
                <a:srgbClr val="66FF33"/>
              </a:solidFill>
              <a:effectLst>
                <a:outerShdw blurRad="38100" dist="38100" dir="2700000" algn="tl">
                  <a:srgbClr val="000000">
                    <a:alpha val="43137"/>
                  </a:srgbClr>
                </a:outerShdw>
              </a:effectLst>
            </a:endParaRPr>
          </a:p>
        </p:txBody>
      </p:sp>
      <p:sp>
        <p:nvSpPr>
          <p:cNvPr id="6" name="TextBox 5"/>
          <p:cNvSpPr txBox="1"/>
          <p:nvPr/>
        </p:nvSpPr>
        <p:spPr>
          <a:xfrm>
            <a:off x="7715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Foundation Block</a:t>
            </a:r>
            <a:endParaRPr lang="en-US" sz="1200" b="1" i="1" dirty="0">
              <a:solidFill>
                <a:srgbClr val="0033CC"/>
              </a:solidFill>
              <a:latin typeface="Goudy Old Style" pitchFamily="18" charset="0"/>
            </a:endParaRPr>
          </a:p>
        </p:txBody>
      </p:sp>
      <p:sp>
        <p:nvSpPr>
          <p:cNvPr id="7" name="TextBox 6"/>
          <p:cNvSpPr txBox="1"/>
          <p:nvPr/>
        </p:nvSpPr>
        <p:spPr>
          <a:xfrm>
            <a:off x="0" y="6581025"/>
            <a:ext cx="157160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Pathology Dept, KSU</a:t>
            </a:r>
            <a:endParaRPr lang="en-US" sz="1200" b="1" i="1" dirty="0">
              <a:solidFill>
                <a:srgbClr val="0033CC"/>
              </a:solidFill>
              <a:latin typeface="Goudy Old Style" pitchFamily="18" charset="0"/>
            </a:endParaRPr>
          </a:p>
        </p:txBody>
      </p:sp>
    </p:spTree>
    <p:extLst>
      <p:ext uri="{BB962C8B-B14F-4D97-AF65-F5344CB8AC3E}">
        <p14:creationId xmlns="" xmlns:p14="http://schemas.microsoft.com/office/powerpoint/2010/main" val="400929307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http://esynopsis.uchc.edu/eAtlas/Images/GI/6220b.gif"/>
          <p:cNvPicPr>
            <a:picLocks noChangeAspect="1" noChangeArrowheads="1"/>
          </p:cNvPicPr>
          <p:nvPr/>
        </p:nvPicPr>
        <p:blipFill>
          <a:blip r:embed="rId3" cstate="print"/>
          <a:srcRect/>
          <a:stretch>
            <a:fillRect/>
          </a:stretch>
        </p:blipFill>
        <p:spPr bwMode="auto">
          <a:xfrm>
            <a:off x="827584" y="836712"/>
            <a:ext cx="7499176" cy="4916785"/>
          </a:xfrm>
          <a:prstGeom prst="rect">
            <a:avLst/>
          </a:prstGeom>
          <a:noFill/>
          <a:ln w="28575">
            <a:solidFill>
              <a:schemeClr val="tx1"/>
            </a:solidFill>
          </a:ln>
        </p:spPr>
      </p:pic>
      <p:sp>
        <p:nvSpPr>
          <p:cNvPr id="4" name="Rectangle 3"/>
          <p:cNvSpPr/>
          <p:nvPr/>
        </p:nvSpPr>
        <p:spPr>
          <a:xfrm>
            <a:off x="1219200" y="5867400"/>
            <a:ext cx="6629400" cy="707886"/>
          </a:xfrm>
          <a:prstGeom prst="rect">
            <a:avLst/>
          </a:prstGeom>
        </p:spPr>
        <p:txBody>
          <a:bodyPr wrap="square">
            <a:spAutoFit/>
          </a:bodyPr>
          <a:lstStyle/>
          <a:p>
            <a:pPr algn="ctr"/>
            <a:r>
              <a:rPr lang="en-US" sz="2000" b="1" i="1" dirty="0" smtClean="0"/>
              <a:t>Diffuse violacious red appearance is characteristic of transmural hemorrhagic intestinal infarction</a:t>
            </a:r>
            <a:endParaRPr lang="en-US" sz="2000" b="1" i="1" dirty="0"/>
          </a:p>
        </p:txBody>
      </p:sp>
      <p:sp>
        <p:nvSpPr>
          <p:cNvPr id="5" name="Rounded Rectangle 4"/>
          <p:cNvSpPr/>
          <p:nvPr/>
        </p:nvSpPr>
        <p:spPr>
          <a:xfrm>
            <a:off x="1691680" y="188640"/>
            <a:ext cx="5832648" cy="50405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Infarction of the Small Intestine</a:t>
            </a:r>
            <a:endParaRPr lang="en-US" sz="2400" b="1" i="1" dirty="0">
              <a:effectLst>
                <a:outerShdw blurRad="38100" dist="38100" dir="2700000" algn="tl">
                  <a:srgbClr val="000000">
                    <a:alpha val="43137"/>
                  </a:srgbClr>
                </a:outerShdw>
              </a:effectLst>
            </a:endParaRPr>
          </a:p>
        </p:txBody>
      </p:sp>
      <p:sp>
        <p:nvSpPr>
          <p:cNvPr id="8" name="TextBox 7"/>
          <p:cNvSpPr txBox="1"/>
          <p:nvPr/>
        </p:nvSpPr>
        <p:spPr>
          <a:xfrm>
            <a:off x="7715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Foundation Block</a:t>
            </a:r>
            <a:endParaRPr lang="en-US" sz="1200" b="1" i="1" dirty="0">
              <a:solidFill>
                <a:srgbClr val="0033CC"/>
              </a:solidFill>
              <a:latin typeface="Goudy Old Style" pitchFamily="18" charset="0"/>
            </a:endParaRPr>
          </a:p>
        </p:txBody>
      </p:sp>
      <p:sp>
        <p:nvSpPr>
          <p:cNvPr id="9" name="TextBox 8"/>
          <p:cNvSpPr txBox="1"/>
          <p:nvPr/>
        </p:nvSpPr>
        <p:spPr>
          <a:xfrm>
            <a:off x="0" y="6581025"/>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Pathology Dept, KSU</a:t>
            </a:r>
            <a:endParaRPr lang="en-US" sz="1200" b="1" i="1" dirty="0">
              <a:solidFill>
                <a:srgbClr val="0033CC"/>
              </a:solidFill>
              <a:latin typeface="Goudy Old Style" pitchFamily="18" charset="0"/>
            </a:endParaRPr>
          </a:p>
        </p:txBody>
      </p:sp>
    </p:spTree>
    <p:extLst>
      <p:ext uri="{BB962C8B-B14F-4D97-AF65-F5344CB8AC3E}">
        <p14:creationId xmlns="" xmlns:p14="http://schemas.microsoft.com/office/powerpoint/2010/main" val="413567749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8936" y="5613047"/>
            <a:ext cx="7776864" cy="646331"/>
          </a:xfrm>
          <a:prstGeom prst="rect">
            <a:avLst/>
          </a:prstGeom>
        </p:spPr>
        <p:txBody>
          <a:bodyPr wrap="square">
            <a:spAutoFit/>
          </a:bodyPr>
          <a:lstStyle/>
          <a:p>
            <a:pPr algn="ctr"/>
            <a:r>
              <a:rPr lang="en-US" b="1" i="1" dirty="0" smtClean="0"/>
              <a:t>Intestinal infarction typically begins in the villi, which are end vasculature without anastomoses. </a:t>
            </a:r>
            <a:endParaRPr lang="en-US" b="1" i="1" dirty="0"/>
          </a:p>
        </p:txBody>
      </p:sp>
      <p:sp>
        <p:nvSpPr>
          <p:cNvPr id="5" name="Rounded Rectangle 4"/>
          <p:cNvSpPr/>
          <p:nvPr/>
        </p:nvSpPr>
        <p:spPr>
          <a:xfrm>
            <a:off x="755576" y="188640"/>
            <a:ext cx="7560840" cy="50405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Infarction of the Small Intestine  </a:t>
            </a:r>
            <a:endParaRPr lang="en-US" sz="2400" b="1" i="1" dirty="0">
              <a:effectLst>
                <a:outerShdw blurRad="38100" dist="38100" dir="2700000" algn="tl">
                  <a:srgbClr val="000000">
                    <a:alpha val="43137"/>
                  </a:srgbClr>
                </a:outerShdw>
              </a:effectLst>
            </a:endParaRPr>
          </a:p>
        </p:txBody>
      </p:sp>
      <p:pic>
        <p:nvPicPr>
          <p:cNvPr id="326660" name="Picture 4" descr="http://radiology.uchc.edu/eatlas/images/GI/5340b.gif"/>
          <p:cNvPicPr>
            <a:picLocks noChangeAspect="1" noChangeArrowheads="1"/>
          </p:cNvPicPr>
          <p:nvPr/>
        </p:nvPicPr>
        <p:blipFill>
          <a:blip r:embed="rId2" cstate="print"/>
          <a:srcRect/>
          <a:stretch>
            <a:fillRect/>
          </a:stretch>
        </p:blipFill>
        <p:spPr bwMode="auto">
          <a:xfrm>
            <a:off x="228600" y="838200"/>
            <a:ext cx="6009456" cy="4752528"/>
          </a:xfrm>
          <a:prstGeom prst="rect">
            <a:avLst/>
          </a:prstGeom>
          <a:noFill/>
          <a:ln w="28575">
            <a:solidFill>
              <a:schemeClr val="tx1"/>
            </a:solidFill>
          </a:ln>
        </p:spPr>
      </p:pic>
      <p:sp>
        <p:nvSpPr>
          <p:cNvPr id="8" name="TextBox 7"/>
          <p:cNvSpPr txBox="1"/>
          <p:nvPr/>
        </p:nvSpPr>
        <p:spPr>
          <a:xfrm>
            <a:off x="7715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Foundation Block</a:t>
            </a:r>
            <a:endParaRPr lang="en-US" sz="1200" b="1" i="1" dirty="0">
              <a:solidFill>
                <a:srgbClr val="0033CC"/>
              </a:solidFill>
              <a:latin typeface="Goudy Old Style" pitchFamily="18" charset="0"/>
            </a:endParaRPr>
          </a:p>
        </p:txBody>
      </p:sp>
      <p:sp>
        <p:nvSpPr>
          <p:cNvPr id="9" name="TextBox 8"/>
          <p:cNvSpPr txBox="1"/>
          <p:nvPr/>
        </p:nvSpPr>
        <p:spPr>
          <a:xfrm>
            <a:off x="0" y="6581025"/>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Pathology Dept, KSU</a:t>
            </a:r>
            <a:endParaRPr lang="en-US" sz="1200" b="1" i="1" dirty="0">
              <a:solidFill>
                <a:srgbClr val="0033CC"/>
              </a:solidFill>
              <a:latin typeface="Goudy Old Style" pitchFamily="18" charset="0"/>
            </a:endParaRPr>
          </a:p>
        </p:txBody>
      </p:sp>
      <p:sp>
        <p:nvSpPr>
          <p:cNvPr id="13313" name="Rectangle 1"/>
          <p:cNvSpPr>
            <a:spLocks noChangeArrowheads="1"/>
          </p:cNvSpPr>
          <p:nvPr/>
        </p:nvSpPr>
        <p:spPr bwMode="auto">
          <a:xfrm>
            <a:off x="6400800" y="1828800"/>
            <a:ext cx="27432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000" b="1" i="1" u="none" strike="noStrike" cap="none" normalizeH="0" baseline="0" dirty="0" smtClean="0">
                <a:ln>
                  <a:noFill/>
                </a:ln>
                <a:solidFill>
                  <a:srgbClr val="FF0000"/>
                </a:solidFill>
                <a:effectLst/>
                <a:latin typeface="Calibri" pitchFamily="34" charset="0"/>
                <a:ea typeface="Calibri" pitchFamily="34" charset="0"/>
                <a:cs typeface="Arial" pitchFamily="34" charset="0"/>
              </a:rPr>
              <a:t>Mucosal erosions/ulcerations</a:t>
            </a:r>
          </a:p>
          <a:p>
            <a:pPr marL="0" marR="0" lvl="0" indent="0" algn="l" defTabSz="914400" rtl="0" eaLnBrk="1" fontAlgn="base" latinLnBrk="0" hangingPunct="1">
              <a:lnSpc>
                <a:spcPct val="100000"/>
              </a:lnSpc>
              <a:spcBef>
                <a:spcPct val="0"/>
              </a:spcBef>
              <a:spcAft>
                <a:spcPct val="0"/>
              </a:spcAft>
              <a:buClrTx/>
              <a:buSzTx/>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000" b="1" i="1" u="none" strike="noStrike" cap="none" normalizeH="0" baseline="0" dirty="0" smtClean="0">
                <a:ln>
                  <a:noFill/>
                </a:ln>
                <a:solidFill>
                  <a:srgbClr val="FF0000"/>
                </a:solidFill>
                <a:effectLst/>
                <a:latin typeface="Calibri" pitchFamily="34" charset="0"/>
                <a:ea typeface="Calibri" pitchFamily="34" charset="0"/>
                <a:cs typeface="Arial" pitchFamily="34" charset="0"/>
              </a:rPr>
              <a:t>Areas of </a:t>
            </a:r>
            <a:r>
              <a:rPr kumimoji="0" lang="en-US" sz="2000" b="1" i="1" u="none" strike="noStrike" cap="none" normalizeH="0" baseline="0" dirty="0" err="1" smtClean="0">
                <a:ln>
                  <a:noFill/>
                </a:ln>
                <a:solidFill>
                  <a:srgbClr val="FF0000"/>
                </a:solidFill>
                <a:effectLst/>
                <a:latin typeface="Calibri" pitchFamily="34" charset="0"/>
                <a:ea typeface="Calibri" pitchFamily="34" charset="0"/>
                <a:cs typeface="Arial" pitchFamily="34" charset="0"/>
              </a:rPr>
              <a:t>haemorrhagic</a:t>
            </a:r>
            <a:r>
              <a:rPr kumimoji="0" lang="en-US" sz="2000" b="1" i="1" u="none" strike="noStrike" cap="none" normalizeH="0" baseline="0" dirty="0" smtClean="0">
                <a:ln>
                  <a:noFill/>
                </a:ln>
                <a:solidFill>
                  <a:srgbClr val="FF0000"/>
                </a:solidFill>
                <a:effectLst/>
                <a:latin typeface="Calibri" pitchFamily="34" charset="0"/>
                <a:ea typeface="Calibri" pitchFamily="34" charset="0"/>
                <a:cs typeface="Arial" pitchFamily="34" charset="0"/>
              </a:rPr>
              <a:t> necrosis</a:t>
            </a:r>
          </a:p>
          <a:p>
            <a:pPr marL="0" marR="0" lvl="0" indent="0" algn="l"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000" b="1" i="1" u="none" strike="noStrike" cap="none" normalizeH="0" baseline="0" dirty="0" smtClean="0">
                <a:ln>
                  <a:noFill/>
                </a:ln>
                <a:solidFill>
                  <a:srgbClr val="FF0000"/>
                </a:solidFill>
                <a:effectLst/>
                <a:latin typeface="Calibri" pitchFamily="34" charset="0"/>
                <a:ea typeface="Calibri" pitchFamily="34" charset="0"/>
                <a:cs typeface="Arial" pitchFamily="34" charset="0"/>
              </a:rPr>
              <a:t>Inflammatory infiltration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409248430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57290" y="2214554"/>
            <a:ext cx="7500990" cy="1656184"/>
          </a:xfrm>
        </p:spPr>
        <p:txBody>
          <a:bodyPr>
            <a:noAutofit/>
          </a:bodyPr>
          <a:lstStyle/>
          <a:p>
            <a:pPr algn="ctr"/>
            <a:r>
              <a:rPr lang="en-US" b="1" i="1" dirty="0" smtClean="0">
                <a:solidFill>
                  <a:srgbClr val="FF99FF"/>
                </a:solidFill>
                <a:effectLst>
                  <a:outerShdw blurRad="38100" dist="38100" dir="2700000" algn="tl">
                    <a:srgbClr val="000000">
                      <a:alpha val="43137"/>
                    </a:srgbClr>
                  </a:outerShdw>
                </a:effectLst>
              </a:rPr>
              <a:t>1- Organizing Thrombus</a:t>
            </a:r>
            <a:endParaRPr lang="en-US" b="1" i="1" dirty="0">
              <a:solidFill>
                <a:srgbClr val="FF99FF"/>
              </a:solidFill>
              <a:effectLst>
                <a:outerShdw blurRad="38100" dist="38100" dir="2700000" algn="tl">
                  <a:srgbClr val="000000">
                    <a:alpha val="43137"/>
                  </a:srgbClr>
                </a:outerShdw>
              </a:effectLst>
            </a:endParaRPr>
          </a:p>
        </p:txBody>
      </p:sp>
      <p:sp>
        <p:nvSpPr>
          <p:cNvPr id="5" name="TextBox 4"/>
          <p:cNvSpPr txBox="1"/>
          <p:nvPr/>
        </p:nvSpPr>
        <p:spPr>
          <a:xfrm>
            <a:off x="7715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Foundation Block</a:t>
            </a:r>
            <a:endParaRPr lang="en-US" sz="1200" b="1" i="1" dirty="0">
              <a:solidFill>
                <a:srgbClr val="0033CC"/>
              </a:solidFill>
              <a:latin typeface="Goudy Old Style" pitchFamily="18" charset="0"/>
            </a:endParaRPr>
          </a:p>
        </p:txBody>
      </p:sp>
      <p:sp>
        <p:nvSpPr>
          <p:cNvPr id="6" name="TextBox 5"/>
          <p:cNvSpPr txBox="1"/>
          <p:nvPr/>
        </p:nvSpPr>
        <p:spPr>
          <a:xfrm>
            <a:off x="0" y="6581025"/>
            <a:ext cx="157160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Pathology Dept, KSU</a:t>
            </a:r>
            <a:endParaRPr lang="en-US" sz="1200" b="1" i="1" dirty="0">
              <a:solidFill>
                <a:srgbClr val="0033CC"/>
              </a:solidFill>
              <a:latin typeface="Goudy Old Style" pitchFamily="18" charset="0"/>
            </a:endParaRPr>
          </a:p>
        </p:txBody>
      </p:sp>
    </p:spTree>
    <p:extLst>
      <p:ext uri="{BB962C8B-B14F-4D97-AF65-F5344CB8AC3E}">
        <p14:creationId xmlns="" xmlns:p14="http://schemas.microsoft.com/office/powerpoint/2010/main" val="15231829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6021288"/>
            <a:ext cx="7344816" cy="707886"/>
          </a:xfrm>
          <a:prstGeom prst="rect">
            <a:avLst/>
          </a:prstGeom>
        </p:spPr>
        <p:txBody>
          <a:bodyPr wrap="square">
            <a:spAutoFit/>
          </a:bodyPr>
          <a:lstStyle/>
          <a:p>
            <a:pPr algn="ctr"/>
            <a:r>
              <a:rPr lang="en-US" sz="2000" b="1" i="1" dirty="0" smtClean="0"/>
              <a:t>Organizing thrombus in a case of pulmonary embolism</a:t>
            </a:r>
            <a:endParaRPr lang="en-US" sz="2000" i="1" dirty="0"/>
          </a:p>
        </p:txBody>
      </p:sp>
      <p:sp>
        <p:nvSpPr>
          <p:cNvPr id="5" name="Rounded Rectangle 4"/>
          <p:cNvSpPr/>
          <p:nvPr/>
        </p:nvSpPr>
        <p:spPr>
          <a:xfrm>
            <a:off x="2267744" y="188640"/>
            <a:ext cx="4248472" cy="50405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Organizing Thrombus </a:t>
            </a:r>
            <a:endParaRPr lang="en-US" sz="2400" b="1" i="1" dirty="0"/>
          </a:p>
        </p:txBody>
      </p:sp>
      <p:pic>
        <p:nvPicPr>
          <p:cNvPr id="143362" name="Picture 2" descr="http://classconnection.s3.amazonaws.com/86/flashcards/468086/png/pulmonary_embolic1312665035556.png">
            <a:hlinkClick r:id="rId3"/>
          </p:cNvPr>
          <p:cNvPicPr>
            <a:picLocks noChangeAspect="1" noChangeArrowheads="1"/>
          </p:cNvPicPr>
          <p:nvPr/>
        </p:nvPicPr>
        <p:blipFill>
          <a:blip r:embed="rId4" cstate="print"/>
          <a:srcRect/>
          <a:stretch>
            <a:fillRect/>
          </a:stretch>
        </p:blipFill>
        <p:spPr bwMode="auto">
          <a:xfrm>
            <a:off x="275706" y="837522"/>
            <a:ext cx="8256734" cy="5038659"/>
          </a:xfrm>
          <a:prstGeom prst="rect">
            <a:avLst/>
          </a:prstGeom>
          <a:noFill/>
          <a:ln w="28575">
            <a:solidFill>
              <a:schemeClr val="tx1"/>
            </a:solidFill>
          </a:ln>
        </p:spPr>
      </p:pic>
      <p:sp>
        <p:nvSpPr>
          <p:cNvPr id="8" name="TextBox 7"/>
          <p:cNvSpPr txBox="1"/>
          <p:nvPr/>
        </p:nvSpPr>
        <p:spPr>
          <a:xfrm>
            <a:off x="7715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Foundation Block</a:t>
            </a:r>
            <a:endParaRPr lang="en-US" sz="1200" b="1" i="1" dirty="0">
              <a:solidFill>
                <a:srgbClr val="0033CC"/>
              </a:solidFill>
              <a:latin typeface="Goudy Old Style" pitchFamily="18" charset="0"/>
            </a:endParaRPr>
          </a:p>
        </p:txBody>
      </p:sp>
      <p:sp>
        <p:nvSpPr>
          <p:cNvPr id="9" name="TextBox 8"/>
          <p:cNvSpPr txBox="1"/>
          <p:nvPr/>
        </p:nvSpPr>
        <p:spPr>
          <a:xfrm>
            <a:off x="0" y="6581025"/>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Pathology Dept, KSU</a:t>
            </a:r>
            <a:endParaRPr lang="en-US" sz="1200" b="1" i="1" dirty="0">
              <a:solidFill>
                <a:srgbClr val="0033CC"/>
              </a:solidFill>
              <a:latin typeface="Goudy Old Style" pitchFamily="18" charset="0"/>
            </a:endParaRPr>
          </a:p>
        </p:txBody>
      </p:sp>
    </p:spTree>
    <p:extLst>
      <p:ext uri="{BB962C8B-B14F-4D97-AF65-F5344CB8AC3E}">
        <p14:creationId xmlns="" xmlns:p14="http://schemas.microsoft.com/office/powerpoint/2010/main" val="49432019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5085184"/>
            <a:ext cx="7848872" cy="1200329"/>
          </a:xfrm>
          <a:prstGeom prst="rect">
            <a:avLst/>
          </a:prstGeom>
        </p:spPr>
        <p:txBody>
          <a:bodyPr wrap="square">
            <a:spAutoFit/>
          </a:bodyPr>
          <a:lstStyle/>
          <a:p>
            <a:pPr algn="ctr"/>
            <a:r>
              <a:rPr lang="en-US" b="1" i="1" dirty="0" smtClean="0"/>
              <a:t>This is the microscopic appearance of a pulmonary thromboembolus in a large pulmonary artery. There are interdigitating areas of pale pink and red that form the "</a:t>
            </a:r>
            <a:r>
              <a:rPr lang="en-US" b="1" i="1" dirty="0" smtClean="0">
                <a:solidFill>
                  <a:srgbClr val="FF0000"/>
                </a:solidFill>
              </a:rPr>
              <a:t>lines of Zahn</a:t>
            </a:r>
            <a:r>
              <a:rPr lang="en-US" b="1" i="1" dirty="0" smtClean="0"/>
              <a:t>" characteristic for a thrombus. These lines represent layers of red cells, platelets, and fibrin which are laid down in the vessel as the thrombus forms.</a:t>
            </a:r>
            <a:endParaRPr lang="en-US" b="1" i="1" dirty="0"/>
          </a:p>
        </p:txBody>
      </p:sp>
      <p:pic>
        <p:nvPicPr>
          <p:cNvPr id="317442" name="Picture 2" descr="http://library.med.utah.edu/WebPath/jpeg1/LUNG065.jpg"/>
          <p:cNvPicPr>
            <a:picLocks noChangeAspect="1" noChangeArrowheads="1"/>
          </p:cNvPicPr>
          <p:nvPr/>
        </p:nvPicPr>
        <p:blipFill>
          <a:blip r:embed="rId2" cstate="print"/>
          <a:srcRect/>
          <a:stretch>
            <a:fillRect/>
          </a:stretch>
        </p:blipFill>
        <p:spPr bwMode="auto">
          <a:xfrm>
            <a:off x="467544" y="944513"/>
            <a:ext cx="8064896" cy="4160887"/>
          </a:xfrm>
          <a:prstGeom prst="rect">
            <a:avLst/>
          </a:prstGeom>
          <a:noFill/>
          <a:ln w="28575">
            <a:solidFill>
              <a:schemeClr val="tx1"/>
            </a:solidFill>
          </a:ln>
        </p:spPr>
      </p:pic>
      <p:sp>
        <p:nvSpPr>
          <p:cNvPr id="4" name="Rounded Rectangle 3"/>
          <p:cNvSpPr/>
          <p:nvPr/>
        </p:nvSpPr>
        <p:spPr>
          <a:xfrm>
            <a:off x="1043608" y="188640"/>
            <a:ext cx="7200800" cy="50405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Organizing Thrombus with Lines of Zahn</a:t>
            </a:r>
            <a:endParaRPr lang="en-US" sz="2400" b="1" i="1" dirty="0"/>
          </a:p>
        </p:txBody>
      </p:sp>
      <p:sp>
        <p:nvSpPr>
          <p:cNvPr id="7" name="TextBox 6"/>
          <p:cNvSpPr txBox="1"/>
          <p:nvPr/>
        </p:nvSpPr>
        <p:spPr>
          <a:xfrm>
            <a:off x="7715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Foundation Block</a:t>
            </a:r>
            <a:endParaRPr lang="en-US" sz="1200" b="1" i="1" dirty="0">
              <a:solidFill>
                <a:srgbClr val="0033CC"/>
              </a:solidFill>
              <a:latin typeface="Goudy Old Style" pitchFamily="18" charset="0"/>
            </a:endParaRPr>
          </a:p>
        </p:txBody>
      </p:sp>
      <p:sp>
        <p:nvSpPr>
          <p:cNvPr id="8" name="TextBox 7"/>
          <p:cNvSpPr txBox="1"/>
          <p:nvPr/>
        </p:nvSpPr>
        <p:spPr>
          <a:xfrm>
            <a:off x="0" y="6581025"/>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Pathology Dept, KSU</a:t>
            </a:r>
            <a:endParaRPr lang="en-US" sz="1200" b="1" i="1" dirty="0">
              <a:solidFill>
                <a:srgbClr val="0033CC"/>
              </a:solidFill>
              <a:latin typeface="Goudy Old Style" pitchFamily="18" charset="0"/>
            </a:endParaRPr>
          </a:p>
        </p:txBody>
      </p:sp>
    </p:spTree>
    <p:extLst>
      <p:ext uri="{BB962C8B-B14F-4D97-AF65-F5344CB8AC3E}">
        <p14:creationId xmlns="" xmlns:p14="http://schemas.microsoft.com/office/powerpoint/2010/main" val="199795590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noChangeArrowheads="1"/>
          </p:cNvPicPr>
          <p:nvPr/>
        </p:nvPicPr>
        <p:blipFill>
          <a:blip r:embed="rId3" cstate="print"/>
          <a:srcRect/>
          <a:stretch>
            <a:fillRect/>
          </a:stretch>
        </p:blipFill>
        <p:spPr bwMode="auto">
          <a:xfrm>
            <a:off x="4644008" y="1124744"/>
            <a:ext cx="4104456" cy="4320479"/>
          </a:xfrm>
          <a:prstGeom prst="rect">
            <a:avLst/>
          </a:prstGeom>
          <a:noFill/>
          <a:ln w="28575">
            <a:solidFill>
              <a:schemeClr val="tx1"/>
            </a:solidFill>
            <a:miter lim="800000"/>
            <a:headEnd/>
            <a:tailEnd/>
          </a:ln>
        </p:spPr>
      </p:pic>
      <p:sp>
        <p:nvSpPr>
          <p:cNvPr id="6" name="Rectangle 5"/>
          <p:cNvSpPr/>
          <p:nvPr/>
        </p:nvSpPr>
        <p:spPr>
          <a:xfrm>
            <a:off x="179512" y="5445224"/>
            <a:ext cx="8496944" cy="1231106"/>
          </a:xfrm>
          <a:prstGeom prst="rect">
            <a:avLst/>
          </a:prstGeom>
        </p:spPr>
        <p:txBody>
          <a:bodyPr wrap="square">
            <a:spAutoFit/>
          </a:bodyPr>
          <a:lstStyle/>
          <a:p>
            <a:pPr algn="ctr"/>
            <a:r>
              <a:rPr lang="en-US" sz="2000" b="1" i="1" dirty="0" smtClean="0">
                <a:solidFill>
                  <a:srgbClr val="FF0000"/>
                </a:solidFill>
              </a:rPr>
              <a:t>Lines of Zahn</a:t>
            </a:r>
            <a:r>
              <a:rPr lang="en-US" b="1" i="1" dirty="0" smtClean="0"/>
              <a:t>, gross and microscopic, is evidence to prove a clot is </a:t>
            </a:r>
          </a:p>
          <a:p>
            <a:pPr algn="ctr"/>
            <a:r>
              <a:rPr lang="en-US" b="1" i="1" dirty="0"/>
              <a:t>p</a:t>
            </a:r>
            <a:r>
              <a:rPr lang="en-US" b="1" i="1" dirty="0" smtClean="0"/>
              <a:t>re-mortem which is different from the clots appearing like</a:t>
            </a:r>
          </a:p>
          <a:p>
            <a:pPr algn="ctr"/>
            <a:r>
              <a:rPr lang="en-US" b="1" i="1" dirty="0" smtClean="0"/>
              <a:t> current jelly or chicken fat  which are said to be Post-mortem.</a:t>
            </a:r>
          </a:p>
          <a:p>
            <a:pPr algn="ctr"/>
            <a:r>
              <a:rPr lang="en-US" b="1" i="1" dirty="0" smtClean="0"/>
              <a:t> These lines represent layers of red cells, platelets, and fibrin  </a:t>
            </a:r>
          </a:p>
        </p:txBody>
      </p:sp>
      <p:sp>
        <p:nvSpPr>
          <p:cNvPr id="9" name="Rounded Rectangle 8"/>
          <p:cNvSpPr/>
          <p:nvPr/>
        </p:nvSpPr>
        <p:spPr>
          <a:xfrm>
            <a:off x="2195736" y="332656"/>
            <a:ext cx="4320480" cy="50405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Lines of Zahn</a:t>
            </a:r>
            <a:endParaRPr lang="en-US" sz="2800" b="1" i="1" dirty="0">
              <a:effectLst>
                <a:outerShdw blurRad="38100" dist="38100" dir="2700000" algn="tl">
                  <a:srgbClr val="000000">
                    <a:alpha val="43137"/>
                  </a:srgbClr>
                </a:outerShdw>
              </a:effectLst>
            </a:endParaRPr>
          </a:p>
        </p:txBody>
      </p:sp>
      <p:pic>
        <p:nvPicPr>
          <p:cNvPr id="137222" name="Picture 6" descr="http://www.pathguy.com/sol/11132.jpg"/>
          <p:cNvPicPr>
            <a:picLocks noChangeAspect="1" noChangeArrowheads="1"/>
          </p:cNvPicPr>
          <p:nvPr/>
        </p:nvPicPr>
        <p:blipFill>
          <a:blip r:embed="rId4" cstate="print"/>
          <a:srcRect/>
          <a:stretch>
            <a:fillRect/>
          </a:stretch>
        </p:blipFill>
        <p:spPr bwMode="auto">
          <a:xfrm>
            <a:off x="179512" y="1124744"/>
            <a:ext cx="4320480" cy="4320480"/>
          </a:xfrm>
          <a:prstGeom prst="rect">
            <a:avLst/>
          </a:prstGeom>
          <a:noFill/>
          <a:ln w="28575">
            <a:solidFill>
              <a:schemeClr val="tx1"/>
            </a:solidFill>
          </a:ln>
        </p:spPr>
      </p:pic>
      <p:sp>
        <p:nvSpPr>
          <p:cNvPr id="10" name="TextBox 9"/>
          <p:cNvSpPr txBox="1"/>
          <p:nvPr/>
        </p:nvSpPr>
        <p:spPr>
          <a:xfrm>
            <a:off x="7715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Foundation Block</a:t>
            </a:r>
            <a:endParaRPr lang="en-US" sz="1200" b="1" i="1" dirty="0">
              <a:solidFill>
                <a:srgbClr val="0033CC"/>
              </a:solidFill>
              <a:latin typeface="Goudy Old Style" pitchFamily="18" charset="0"/>
            </a:endParaRPr>
          </a:p>
        </p:txBody>
      </p:sp>
      <p:sp>
        <p:nvSpPr>
          <p:cNvPr id="11" name="TextBox 10"/>
          <p:cNvSpPr txBox="1"/>
          <p:nvPr/>
        </p:nvSpPr>
        <p:spPr>
          <a:xfrm>
            <a:off x="0" y="6581025"/>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Pathology Dept, KSU</a:t>
            </a:r>
            <a:endParaRPr lang="en-US" sz="1200" b="1" i="1" dirty="0">
              <a:solidFill>
                <a:srgbClr val="0033CC"/>
              </a:solidFill>
              <a:latin typeface="Goudy Old Style" pitchFamily="18" charset="0"/>
            </a:endParaRPr>
          </a:p>
        </p:txBody>
      </p:sp>
    </p:spTree>
    <p:extLst>
      <p:ext uri="{BB962C8B-B14F-4D97-AF65-F5344CB8AC3E}">
        <p14:creationId xmlns="" xmlns:p14="http://schemas.microsoft.com/office/powerpoint/2010/main" val="285032391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18" name="Picture 2" descr="http://www.path.utah.edu/casepath/pm%20cases/pmcase7/PMCase7Image15.jpg"/>
          <p:cNvPicPr>
            <a:picLocks noChangeAspect="1" noChangeArrowheads="1"/>
          </p:cNvPicPr>
          <p:nvPr/>
        </p:nvPicPr>
        <p:blipFill>
          <a:blip r:embed="rId2" cstate="print"/>
          <a:srcRect/>
          <a:stretch>
            <a:fillRect/>
          </a:stretch>
        </p:blipFill>
        <p:spPr bwMode="auto">
          <a:xfrm>
            <a:off x="539552" y="836712"/>
            <a:ext cx="7920880" cy="4248472"/>
          </a:xfrm>
          <a:prstGeom prst="rect">
            <a:avLst/>
          </a:prstGeom>
          <a:noFill/>
          <a:ln w="28575">
            <a:solidFill>
              <a:schemeClr val="tx1"/>
            </a:solidFill>
          </a:ln>
        </p:spPr>
      </p:pic>
      <p:sp>
        <p:nvSpPr>
          <p:cNvPr id="4" name="Rounded Rectangle 3"/>
          <p:cNvSpPr/>
          <p:nvPr/>
        </p:nvSpPr>
        <p:spPr>
          <a:xfrm>
            <a:off x="1187624" y="188640"/>
            <a:ext cx="6768752" cy="50405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Thromboembolus in Pulmonary Artery</a:t>
            </a:r>
            <a:endParaRPr lang="en-US" sz="2400" b="1" i="1" dirty="0"/>
          </a:p>
        </p:txBody>
      </p:sp>
      <p:sp>
        <p:nvSpPr>
          <p:cNvPr id="5" name="Rectangle 4"/>
          <p:cNvSpPr/>
          <p:nvPr/>
        </p:nvSpPr>
        <p:spPr>
          <a:xfrm>
            <a:off x="323528" y="5157192"/>
            <a:ext cx="8208912" cy="1477328"/>
          </a:xfrm>
          <a:prstGeom prst="rect">
            <a:avLst/>
          </a:prstGeom>
        </p:spPr>
        <p:txBody>
          <a:bodyPr wrap="square">
            <a:spAutoFit/>
          </a:bodyPr>
          <a:lstStyle/>
          <a:p>
            <a:pPr algn="ctr"/>
            <a:r>
              <a:rPr lang="en-US" b="1" i="1" dirty="0" smtClean="0"/>
              <a:t>Pulmonary thromboembolus in a small pulmonary artery. The interdigitating areas of pale pink and red within the organizing embolus form the “lines of Zahn” (arrow) characteristic of a thrombus. These lines represent layers of red cells, platelets, and fibrin that are laid down in the vessel as the thrombus forms</a:t>
            </a:r>
            <a:endParaRPr lang="en-US" b="1" i="1" dirty="0"/>
          </a:p>
        </p:txBody>
      </p:sp>
      <p:cxnSp>
        <p:nvCxnSpPr>
          <p:cNvPr id="7" name="Straight Arrow Connector 6"/>
          <p:cNvCxnSpPr/>
          <p:nvPr/>
        </p:nvCxnSpPr>
        <p:spPr>
          <a:xfrm flipV="1">
            <a:off x="3851920" y="3212976"/>
            <a:ext cx="144016" cy="720080"/>
          </a:xfrm>
          <a:prstGeom prst="straightConnector1">
            <a:avLst/>
          </a:prstGeom>
          <a:ln w="57150">
            <a:solidFill>
              <a:srgbClr val="000099"/>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715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Foundation Block</a:t>
            </a:r>
            <a:endParaRPr lang="en-US" sz="1200" b="1" i="1" dirty="0">
              <a:solidFill>
                <a:srgbClr val="0033CC"/>
              </a:solidFill>
              <a:latin typeface="Goudy Old Style" pitchFamily="18" charset="0"/>
            </a:endParaRPr>
          </a:p>
        </p:txBody>
      </p:sp>
      <p:sp>
        <p:nvSpPr>
          <p:cNvPr id="10" name="TextBox 9"/>
          <p:cNvSpPr txBox="1"/>
          <p:nvPr/>
        </p:nvSpPr>
        <p:spPr>
          <a:xfrm>
            <a:off x="0" y="6581025"/>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Pathology Dept, KSU</a:t>
            </a:r>
            <a:endParaRPr lang="en-US" sz="1200" b="1" i="1" dirty="0">
              <a:solidFill>
                <a:srgbClr val="0033CC"/>
              </a:solidFill>
              <a:latin typeface="Goudy Old Style" pitchFamily="18" charset="0"/>
            </a:endParaRPr>
          </a:p>
        </p:txBody>
      </p:sp>
    </p:spTree>
    <p:extLst>
      <p:ext uri="{BB962C8B-B14F-4D97-AF65-F5344CB8AC3E}">
        <p14:creationId xmlns="" xmlns:p14="http://schemas.microsoft.com/office/powerpoint/2010/main" val="258746417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4414" y="2285992"/>
            <a:ext cx="7243786" cy="1894362"/>
          </a:xfrm>
        </p:spPr>
        <p:txBody>
          <a:bodyPr>
            <a:normAutofit/>
          </a:bodyPr>
          <a:lstStyle/>
          <a:p>
            <a:pPr algn="ctr"/>
            <a:r>
              <a:rPr lang="en-US" b="1" i="1" dirty="0" smtClean="0">
                <a:solidFill>
                  <a:srgbClr val="FFC000"/>
                </a:solidFill>
                <a:effectLst>
                  <a:outerShdw blurRad="38100" dist="38100" dir="2700000" algn="tl">
                    <a:srgbClr val="000000">
                      <a:alpha val="43137"/>
                    </a:srgbClr>
                  </a:outerShdw>
                </a:effectLst>
              </a:rPr>
              <a:t>2- Pulmonary Embolus with Infarction</a:t>
            </a:r>
            <a:endParaRPr lang="en-US" b="1" i="1" dirty="0">
              <a:solidFill>
                <a:srgbClr val="FFC000"/>
              </a:solidFill>
              <a:effectLst>
                <a:outerShdw blurRad="38100" dist="38100" dir="2700000" algn="tl">
                  <a:srgbClr val="000000">
                    <a:alpha val="43137"/>
                  </a:srgbClr>
                </a:outerShdw>
              </a:effectLst>
            </a:endParaRPr>
          </a:p>
        </p:txBody>
      </p:sp>
      <p:sp>
        <p:nvSpPr>
          <p:cNvPr id="5" name="TextBox 4"/>
          <p:cNvSpPr txBox="1"/>
          <p:nvPr/>
        </p:nvSpPr>
        <p:spPr>
          <a:xfrm>
            <a:off x="7715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Foundation Block</a:t>
            </a:r>
            <a:endParaRPr lang="en-US" sz="1200" b="1" i="1" dirty="0">
              <a:solidFill>
                <a:srgbClr val="0033CC"/>
              </a:solidFill>
              <a:latin typeface="Goudy Old Style" pitchFamily="18" charset="0"/>
            </a:endParaRPr>
          </a:p>
        </p:txBody>
      </p:sp>
      <p:sp>
        <p:nvSpPr>
          <p:cNvPr id="6" name="TextBox 5"/>
          <p:cNvSpPr txBox="1"/>
          <p:nvPr/>
        </p:nvSpPr>
        <p:spPr>
          <a:xfrm>
            <a:off x="0" y="6581025"/>
            <a:ext cx="157160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Pathology Dept, KSU</a:t>
            </a:r>
            <a:endParaRPr lang="en-US" sz="1200" b="1" i="1" dirty="0">
              <a:solidFill>
                <a:srgbClr val="0033CC"/>
              </a:solidFill>
              <a:latin typeface="Goudy Old Style" pitchFamily="18" charset="0"/>
            </a:endParaRPr>
          </a:p>
        </p:txBody>
      </p:sp>
    </p:spTree>
    <p:extLst>
      <p:ext uri="{BB962C8B-B14F-4D97-AF65-F5344CB8AC3E}">
        <p14:creationId xmlns="" xmlns:p14="http://schemas.microsoft.com/office/powerpoint/2010/main" val="248662059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Picture 1"/>
          <p:cNvPicPr>
            <a:picLocks noChangeAspect="1" noChangeArrowheads="1"/>
          </p:cNvPicPr>
          <p:nvPr/>
        </p:nvPicPr>
        <p:blipFill>
          <a:blip r:embed="rId3" cstate="print"/>
          <a:srcRect/>
          <a:stretch>
            <a:fillRect/>
          </a:stretch>
        </p:blipFill>
        <p:spPr bwMode="auto">
          <a:xfrm>
            <a:off x="4716016" y="764704"/>
            <a:ext cx="3888432" cy="4896544"/>
          </a:xfrm>
          <a:prstGeom prst="rect">
            <a:avLst/>
          </a:prstGeom>
          <a:noFill/>
          <a:ln w="28575">
            <a:solidFill>
              <a:schemeClr val="tx1"/>
            </a:solidFill>
            <a:miter lim="800000"/>
            <a:headEnd/>
            <a:tailEnd/>
          </a:ln>
        </p:spPr>
      </p:pic>
      <p:sp>
        <p:nvSpPr>
          <p:cNvPr id="4" name="Rectangle 3"/>
          <p:cNvSpPr/>
          <p:nvPr/>
        </p:nvSpPr>
        <p:spPr>
          <a:xfrm>
            <a:off x="539552" y="5661248"/>
            <a:ext cx="7704856" cy="923330"/>
          </a:xfrm>
          <a:prstGeom prst="rect">
            <a:avLst/>
          </a:prstGeom>
        </p:spPr>
        <p:txBody>
          <a:bodyPr wrap="square">
            <a:spAutoFit/>
          </a:bodyPr>
          <a:lstStyle/>
          <a:p>
            <a:pPr algn="ctr"/>
            <a:r>
              <a:rPr lang="en-US" b="1" i="1" dirty="0" smtClean="0"/>
              <a:t>This specimen shows an area of dead lung tissue ("infarction") due to blockage of one of the major arteries to the lung by an embolus ("blood clot") originating from the deep veins of the leg.</a:t>
            </a:r>
            <a:endParaRPr lang="en-US" b="1" i="1" dirty="0"/>
          </a:p>
        </p:txBody>
      </p:sp>
      <p:sp>
        <p:nvSpPr>
          <p:cNvPr id="5" name="Rounded Rectangle 4"/>
          <p:cNvSpPr/>
          <p:nvPr/>
        </p:nvSpPr>
        <p:spPr>
          <a:xfrm>
            <a:off x="1619672" y="116632"/>
            <a:ext cx="5976664" cy="50405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Pulmonary Embolus with Infarction</a:t>
            </a:r>
            <a:endParaRPr lang="en-US" sz="2400" b="1" i="1" dirty="0">
              <a:effectLst>
                <a:outerShdw blurRad="38100" dist="38100" dir="2700000" algn="tl">
                  <a:srgbClr val="000000">
                    <a:alpha val="43137"/>
                  </a:srgbClr>
                </a:outerShdw>
              </a:effectLst>
            </a:endParaRPr>
          </a:p>
        </p:txBody>
      </p:sp>
      <p:sp>
        <p:nvSpPr>
          <p:cNvPr id="6" name="Right Arrow 5"/>
          <p:cNvSpPr/>
          <p:nvPr/>
        </p:nvSpPr>
        <p:spPr>
          <a:xfrm rot="18064200">
            <a:off x="5660924" y="2120504"/>
            <a:ext cx="576064" cy="177874"/>
          </a:xfrm>
          <a:prstGeom prst="rightArrow">
            <a:avLst/>
          </a:prstGeom>
          <a:solidFill>
            <a:srgbClr val="FF0000"/>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4147" name="Picture 3" descr="http://classconnection.s3.amazonaws.com/633/flashcards/853633/png/screen_shot_2012-06-05_at_75559_am1338900969741.png">
            <a:hlinkClick r:id="rId4"/>
          </p:cNvPr>
          <p:cNvPicPr>
            <a:picLocks noChangeAspect="1" noChangeArrowheads="1"/>
          </p:cNvPicPr>
          <p:nvPr/>
        </p:nvPicPr>
        <p:blipFill>
          <a:blip r:embed="rId5" cstate="print"/>
          <a:srcRect/>
          <a:stretch>
            <a:fillRect/>
          </a:stretch>
        </p:blipFill>
        <p:spPr bwMode="auto">
          <a:xfrm>
            <a:off x="395536" y="773974"/>
            <a:ext cx="4104456" cy="4886183"/>
          </a:xfrm>
          <a:prstGeom prst="rect">
            <a:avLst/>
          </a:prstGeom>
          <a:noFill/>
          <a:ln w="28575">
            <a:solidFill>
              <a:schemeClr val="tx1"/>
            </a:solidFill>
          </a:ln>
        </p:spPr>
      </p:pic>
      <p:sp>
        <p:nvSpPr>
          <p:cNvPr id="8" name="Right Arrow 7"/>
          <p:cNvSpPr/>
          <p:nvPr/>
        </p:nvSpPr>
        <p:spPr>
          <a:xfrm rot="18064200">
            <a:off x="2546973" y="3200625"/>
            <a:ext cx="576064" cy="177874"/>
          </a:xfrm>
          <a:prstGeom prst="rightArrow">
            <a:avLst/>
          </a:prstGeom>
          <a:solidFill>
            <a:srgbClr val="FF0000"/>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715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Foundation Block</a:t>
            </a:r>
            <a:endParaRPr lang="en-US" sz="1200" b="1" i="1" dirty="0">
              <a:solidFill>
                <a:srgbClr val="0033CC"/>
              </a:solidFill>
              <a:latin typeface="Goudy Old Style" pitchFamily="18" charset="0"/>
            </a:endParaRPr>
          </a:p>
        </p:txBody>
      </p:sp>
      <p:sp>
        <p:nvSpPr>
          <p:cNvPr id="12" name="TextBox 11"/>
          <p:cNvSpPr txBox="1"/>
          <p:nvPr/>
        </p:nvSpPr>
        <p:spPr>
          <a:xfrm>
            <a:off x="0" y="6581025"/>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Pathology Dept, KSU</a:t>
            </a:r>
            <a:endParaRPr lang="en-US" sz="1200" b="1" i="1" dirty="0">
              <a:solidFill>
                <a:srgbClr val="0033CC"/>
              </a:solidFill>
              <a:latin typeface="Goudy Old Style" pitchFamily="18" charset="0"/>
            </a:endParaRPr>
          </a:p>
        </p:txBody>
      </p:sp>
    </p:spTree>
    <p:extLst>
      <p:ext uri="{BB962C8B-B14F-4D97-AF65-F5344CB8AC3E}">
        <p14:creationId xmlns="" xmlns:p14="http://schemas.microsoft.com/office/powerpoint/2010/main" val="3170672383"/>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TotalTime>
  <Words>656</Words>
  <Application>Microsoft Office PowerPoint</Application>
  <PresentationFormat>On-screen Show (4:3)</PresentationFormat>
  <Paragraphs>104</Paragraphs>
  <Slides>21</Slides>
  <Notes>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Median</vt:lpstr>
      <vt:lpstr>Dr Shaesta Naseem Zaidi  </vt:lpstr>
      <vt:lpstr>     THROMBO-EMBOLIC Disorders</vt:lpstr>
      <vt:lpstr>1- Organizing Thrombus</vt:lpstr>
      <vt:lpstr>Slide 4</vt:lpstr>
      <vt:lpstr>Slide 5</vt:lpstr>
      <vt:lpstr>Slide 6</vt:lpstr>
      <vt:lpstr>Slide 7</vt:lpstr>
      <vt:lpstr>2- Pulmonary Embolus with Infarction</vt:lpstr>
      <vt:lpstr>Slide 9</vt:lpstr>
      <vt:lpstr>Slide 10</vt:lpstr>
      <vt:lpstr>3- Myocardial Infarction</vt:lpstr>
      <vt:lpstr>Slide 12</vt:lpstr>
      <vt:lpstr>Slide 13</vt:lpstr>
      <vt:lpstr>Slide 14</vt:lpstr>
      <vt:lpstr>Slide 15</vt:lpstr>
      <vt:lpstr>Slide 16</vt:lpstr>
      <vt:lpstr>Slide 17</vt:lpstr>
      <vt:lpstr>4- Infarction of the Small Intestine</vt:lpstr>
      <vt:lpstr>Slide 19</vt:lpstr>
      <vt:lpstr>Slide 20</vt:lpstr>
      <vt:lpstr>Slide 21</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3 </dc:title>
  <dc:creator>DrShaesta</dc:creator>
  <cp:lastModifiedBy>hp</cp:lastModifiedBy>
  <cp:revision>6</cp:revision>
  <dcterms:created xsi:type="dcterms:W3CDTF">2014-10-21T07:30:07Z</dcterms:created>
  <dcterms:modified xsi:type="dcterms:W3CDTF">2014-10-27T16:03:40Z</dcterms:modified>
</cp:coreProperties>
</file>