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81" r:id="rId14"/>
    <p:sldId id="282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1435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3573-85F8-4443-BD22-0DBAAE6D2B28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915D8-567F-4AF8-A0DB-E02B935132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9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098D3F-16F5-4FCE-99A5-ED407A0C0DC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86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80678-885A-4C4A-A6F7-6292DC225C13}" type="slidenum">
              <a:rPr lang="en-US"/>
              <a:pPr/>
              <a:t>4</a:t>
            </a:fld>
            <a:endParaRPr lang="en-US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="" xmlns:p14="http://schemas.microsoft.com/office/powerpoint/2010/main" val="149378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Principal lesion seen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picture is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caseating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giant cell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248B-BFF1-454F-988E-C0906DB674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49D6B-3736-4B98-A30C-C218F916FB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294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3A81-A907-45F4-919E-A0686AEB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37870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255C46-EF85-4B5F-A47E-0E7B32C69A9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8A183F-6F6F-48B1-A456-E6BEE536F0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32" y="2428868"/>
            <a:ext cx="6143668" cy="214998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6000" b="1" i="1" dirty="0" smtClean="0">
                <a:solidFill>
                  <a:srgbClr val="3CE4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Granulomatous  Diseases</a:t>
            </a:r>
            <a:endParaRPr lang="en-US" sz="6000" b="1" i="1" dirty="0">
              <a:solidFill>
                <a:srgbClr val="3CE4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71435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4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623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bercular adinitis with s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853887" cy="439465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94998" y="404664"/>
            <a:ext cx="5976664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Lymphadenitis - Gross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6629400" y="29718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Enlarged right cervical lymph nodes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Discharging sinus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895600" y="3200400"/>
            <a:ext cx="3733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819400" y="3810000"/>
            <a:ext cx="3810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593467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Chronic </a:t>
            </a:r>
            <a:r>
              <a:rPr lang="en-US" sz="2000" b="1" i="1" dirty="0" err="1"/>
              <a:t>granulomatous</a:t>
            </a:r>
            <a:r>
              <a:rPr lang="en-US" sz="2000" b="1" i="1" dirty="0"/>
              <a:t> lymphadenitis secondary to tuberculosis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96709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03648" y="188640"/>
            <a:ext cx="5976664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Lymphadenitis – Cut Section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980728"/>
            <a:ext cx="7734300" cy="47342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587901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Section of a lymph node with connective tissue capsule and lymphoid tissue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850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Mr. Amer Shafie\My Documents\My Pictures\PIC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664400" cy="4896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39552" y="581803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ctr"/>
            <a:r>
              <a:rPr lang="en-US" b="1" i="1" dirty="0" smtClean="0"/>
              <a:t>Many round and oval tubercles/ granulomas with or without central caseation that appears structureless, homogenous and pink in colour.</a:t>
            </a:r>
            <a:endParaRPr lang="en-US" b="1" i="1" dirty="0"/>
          </a:p>
        </p:txBody>
      </p:sp>
      <p:sp>
        <p:nvSpPr>
          <p:cNvPr id="4" name="Rounded Rectangle 3"/>
          <p:cNvSpPr/>
          <p:nvPr/>
        </p:nvSpPr>
        <p:spPr>
          <a:xfrm>
            <a:off x="1403648" y="188640"/>
            <a:ext cx="5976664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Lymphadenitis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92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1284" descr="Description: C:\Users\Roxie\Documents\My Scans\2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7" t="4498" r="41158" b="5536"/>
          <a:stretch>
            <a:fillRect/>
          </a:stretch>
        </p:blipFill>
        <p:spPr bwMode="auto">
          <a:xfrm>
            <a:off x="1403648" y="1600200"/>
            <a:ext cx="6696868" cy="456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248400"/>
            <a:ext cx="743931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The </a:t>
            </a:r>
            <a:r>
              <a:rPr lang="en-US" sz="1200" b="1" i="1" dirty="0" err="1" smtClean="0"/>
              <a:t>granulomas</a:t>
            </a:r>
            <a:r>
              <a:rPr lang="en-US" sz="1200" b="1" i="1" dirty="0" smtClean="0"/>
              <a:t> consists of </a:t>
            </a:r>
            <a:r>
              <a:rPr lang="en-US" sz="1200" b="1" i="1" dirty="0" err="1" smtClean="0"/>
              <a:t>epithelioid</a:t>
            </a:r>
            <a:r>
              <a:rPr lang="en-US" sz="1200" b="1" i="1" dirty="0" smtClean="0"/>
              <a:t> cells, few </a:t>
            </a:r>
            <a:r>
              <a:rPr lang="en-US" sz="1200" b="1" i="1" dirty="0" err="1" smtClean="0"/>
              <a:t>langhan’s</a:t>
            </a:r>
            <a:r>
              <a:rPr lang="en-US" sz="1200" b="1" i="1" dirty="0" smtClean="0"/>
              <a:t> giant cells (large cell with multiple peripheral nuclei) and  peripheral rim of lymphocytes</a:t>
            </a:r>
            <a:endParaRPr lang="en-US" sz="1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0" y="4429132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u="sng" dirty="0" err="1" smtClean="0">
                <a:latin typeface="Candara" pitchFamily="34" charset="0"/>
              </a:rPr>
              <a:t>epithelioid</a:t>
            </a:r>
            <a:r>
              <a:rPr lang="en-US" altLang="en-US" u="sng" dirty="0" smtClean="0">
                <a:latin typeface="Candara" pitchFamily="34" charset="0"/>
              </a:rPr>
              <a:t> -</a:t>
            </a:r>
            <a:r>
              <a:rPr lang="en-US" altLang="en-US" u="sng" dirty="0" err="1" smtClean="0">
                <a:latin typeface="Candara" pitchFamily="34" charset="0"/>
              </a:rPr>
              <a:t>histiocytes</a:t>
            </a:r>
            <a:r>
              <a:rPr lang="en-US" altLang="en-US" dirty="0" smtClean="0">
                <a:latin typeface="Candara" pitchFamily="34" charset="0"/>
              </a:rPr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142976" y="4643446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500438"/>
            <a:ext cx="109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giant cell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214414" y="3643314"/>
            <a:ext cx="328614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500306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ndara" pitchFamily="34" charset="0"/>
              </a:rPr>
              <a:t>lymphocytes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285852" y="2571744"/>
            <a:ext cx="607223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Lymphadenitis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441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888830"/>
            <a:ext cx="677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A </a:t>
            </a:r>
            <a:r>
              <a:rPr lang="en-US" b="1" i="1" dirty="0"/>
              <a:t>stain for </a:t>
            </a:r>
            <a:r>
              <a:rPr lang="en-US" b="1" i="1" dirty="0" smtClean="0">
                <a:solidFill>
                  <a:srgbClr val="000099"/>
                </a:solidFill>
              </a:rPr>
              <a:t>A</a:t>
            </a:r>
            <a:r>
              <a:rPr lang="en-US" b="1" i="1" dirty="0" smtClean="0"/>
              <a:t>cid </a:t>
            </a:r>
            <a:r>
              <a:rPr lang="en-US" b="1" i="1" dirty="0" smtClean="0">
                <a:solidFill>
                  <a:srgbClr val="000099"/>
                </a:solidFill>
              </a:rPr>
              <a:t>F</a:t>
            </a:r>
            <a:r>
              <a:rPr lang="en-US" b="1" i="1" dirty="0" smtClean="0"/>
              <a:t>ast </a:t>
            </a:r>
            <a:r>
              <a:rPr lang="en-US" b="1" i="1" dirty="0" smtClean="0">
                <a:solidFill>
                  <a:srgbClr val="000099"/>
                </a:solidFill>
              </a:rPr>
              <a:t>B</a:t>
            </a:r>
            <a:r>
              <a:rPr lang="en-US" b="1" i="1" dirty="0" smtClean="0"/>
              <a:t>acilli is </a:t>
            </a:r>
            <a:r>
              <a:rPr lang="en-US" b="1" i="1" dirty="0"/>
              <a:t>done (</a:t>
            </a:r>
            <a:r>
              <a:rPr lang="en-US" b="1" i="1" dirty="0">
                <a:solidFill>
                  <a:srgbClr val="000099"/>
                </a:solidFill>
              </a:rPr>
              <a:t>AFB</a:t>
            </a:r>
            <a:r>
              <a:rPr lang="en-US" b="1" i="1" dirty="0"/>
              <a:t> stain</a:t>
            </a:r>
            <a:r>
              <a:rPr lang="en-US" b="1" i="1" dirty="0" smtClean="0"/>
              <a:t>)</a:t>
            </a:r>
            <a:r>
              <a:rPr lang="en-US" b="1" i="1" dirty="0"/>
              <a:t> </a:t>
            </a:r>
            <a:r>
              <a:rPr lang="en-US" b="1" i="1" dirty="0" smtClean="0"/>
              <a:t>to </a:t>
            </a:r>
            <a:r>
              <a:rPr lang="en-US" b="1" i="1" dirty="0"/>
              <a:t>find the mycobacteria </a:t>
            </a:r>
            <a:r>
              <a:rPr lang="en-US" b="1" i="1" dirty="0" smtClean="0"/>
              <a:t>. The </a:t>
            </a:r>
            <a:r>
              <a:rPr lang="en-US" b="1" i="1" dirty="0"/>
              <a:t>mycobacteria stain as red rods, as seen here at high magnification.</a:t>
            </a:r>
          </a:p>
        </p:txBody>
      </p:sp>
      <p:pic>
        <p:nvPicPr>
          <p:cNvPr id="36866" name="Picture 2" descr="http://library.med.utah.edu/WebPath/jpeg2/INFEC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8033"/>
            <a:ext cx="8280920" cy="50072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3528" y="188640"/>
            <a:ext cx="8352928" cy="504056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Fast bacilli of Mycobacterium TB in the Lung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00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57356" y="2357430"/>
            <a:ext cx="6172200" cy="1600944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Bilharzial Granulomas</a:t>
            </a:r>
            <a:endParaRPr lang="en-US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051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23728" y="116632"/>
            <a:ext cx="4536504" cy="504056"/>
          </a:xfrm>
          <a:prstGeom prst="roundRect">
            <a:avLst/>
          </a:prstGeom>
          <a:solidFill>
            <a:srgbClr val="8F25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Colonic Bilharziasis - HPF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593467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Colon biopsy of bilharziasis. Fibrosing foreign body granuloma against the miracidium-containing ovum of S. mansoni is observed in the submucosal layer (H&amp;E). </a:t>
            </a:r>
            <a:endParaRPr lang="en-US" b="1" i="1" dirty="0"/>
          </a:p>
        </p:txBody>
      </p:sp>
      <p:pic>
        <p:nvPicPr>
          <p:cNvPr id="90115" name="Picture 3" descr="http://www.pathologyoutlines.com/images/paraschis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7920880" cy="50004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80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057331" cy="47538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580526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Schistosoma  haematobium. Urinary Bladder biopsy showing bilharziasis eggs</a:t>
            </a:r>
            <a:endParaRPr lang="en-US" sz="20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187624" y="188640"/>
            <a:ext cx="6624736" cy="504056"/>
          </a:xfrm>
          <a:prstGeom prst="roundRect">
            <a:avLst/>
          </a:prstGeom>
          <a:solidFill>
            <a:srgbClr val="8F25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Bilharziasis of the Urinary Bladder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176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 descr="http://upload.wikimedia.org/wikipedia/commons/thumb/0/06/Schistosoma_japonicum_%283%29_histopathology.JPG/220px-Schistosoma_japonicum_%283%29_histopath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560840" cy="4896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835696" y="5949280"/>
            <a:ext cx="5598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S. japonicum eggs in hepatic portal tract</a:t>
            </a:r>
            <a:endParaRPr lang="en-US" sz="2000" b="1" i="1" dirty="0"/>
          </a:p>
        </p:txBody>
      </p:sp>
      <p:sp>
        <p:nvSpPr>
          <p:cNvPr id="5" name="Rounded Rectangle 4"/>
          <p:cNvSpPr/>
          <p:nvPr/>
        </p:nvSpPr>
        <p:spPr>
          <a:xfrm>
            <a:off x="1187624" y="188640"/>
            <a:ext cx="6624736" cy="504056"/>
          </a:xfrm>
          <a:prstGeom prst="roundRect">
            <a:avLst/>
          </a:prstGeom>
          <a:solidFill>
            <a:srgbClr val="8F25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japonicum in the Hepatic portal tract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3092" y="2348880"/>
            <a:ext cx="6092180" cy="16009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Cutaneous Leishmaniasis</a:t>
            </a:r>
            <a:endParaRPr lang="en-US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04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285992"/>
            <a:ext cx="8072462" cy="150019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Tuberculosis of the lung</a:t>
            </a:r>
            <a:endParaRPr lang="en-US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044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7" name="Picture 1" descr="C:\Documents and Settings\Mr. Amer Shafie\My Documents\My 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888432" cy="4680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835696" y="260648"/>
            <a:ext cx="5328592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Cutaneous Leishmaniasis</a:t>
            </a:r>
            <a:endParaRPr lang="en-US" sz="2400" b="1" i="1" dirty="0"/>
          </a:p>
        </p:txBody>
      </p:sp>
      <p:pic>
        <p:nvPicPr>
          <p:cNvPr id="82947" name="Picture 3" descr="photos of Leishmania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744416" cy="4680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67544" y="573325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Leishmaniasis is caused by parasitic infection, mainly by parasites of the Leishmania genus which are carried by a blood-sucking insect known as the sandfly.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5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http://www.e-ijd.org/articles/2011/56/4/images/IndianJDermatol_2011_56_4_428_84750_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9"/>
            <a:ext cx="7488832" cy="4752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36512" y="580526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Histological view shows marked cellular infiltration and parasites</a:t>
            </a:r>
          </a:p>
          <a:p>
            <a:pPr algn="ctr"/>
            <a:r>
              <a:rPr lang="en-US" sz="2000" b="1" i="1" dirty="0" smtClean="0"/>
              <a:t> (Leishman bodies) within macrophages </a:t>
            </a:r>
            <a:endParaRPr lang="en-US" sz="2000" b="1" i="1" dirty="0"/>
          </a:p>
        </p:txBody>
      </p:sp>
      <p:sp>
        <p:nvSpPr>
          <p:cNvPr id="4" name="Rounded Rectangle 3"/>
          <p:cNvSpPr/>
          <p:nvPr/>
        </p:nvSpPr>
        <p:spPr>
          <a:xfrm>
            <a:off x="1835696" y="260648"/>
            <a:ext cx="5328592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Cutaneous Leishmaniasis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1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35696" y="260648"/>
            <a:ext cx="5328592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Cutaneous Leishmaniasis</a:t>
            </a:r>
            <a:endParaRPr lang="en-US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395536" y="5541039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The blood film shows macrophages containing Leishmania amastigotes, each with a prominent kinetoplast (seen as a darkened spot next to the larger nucleus) and no flagella (in contrast with the promastigote form).</a:t>
            </a:r>
            <a:endParaRPr lang="en-US" b="1" i="1" dirty="0"/>
          </a:p>
        </p:txBody>
      </p:sp>
      <p:pic>
        <p:nvPicPr>
          <p:cNvPr id="79874" name="Picture 2" descr="picture of the mon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04856" cy="43525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01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897068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</a:t>
            </a:r>
            <a:endParaRPr lang="en-US" sz="6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22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47525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6003091"/>
            <a:ext cx="8208912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i="1" dirty="0" smtClean="0"/>
              <a:t>The granulomas have </a:t>
            </a:r>
            <a:r>
              <a:rPr lang="en-US" b="1" i="1" dirty="0"/>
              <a:t>areas </a:t>
            </a:r>
            <a:r>
              <a:rPr lang="en-US" b="1" i="1" dirty="0" smtClean="0"/>
              <a:t>of caseous </a:t>
            </a:r>
            <a:r>
              <a:rPr lang="en-US" b="1" i="1" dirty="0"/>
              <a:t>necrosis. </a:t>
            </a:r>
            <a:r>
              <a:rPr lang="en-US" b="1" i="1" dirty="0" smtClean="0"/>
              <a:t> This </a:t>
            </a:r>
            <a:r>
              <a:rPr lang="en-US" b="1" i="1" dirty="0"/>
              <a:t>pattern of </a:t>
            </a:r>
            <a:r>
              <a:rPr lang="en-US" b="1" i="1" dirty="0" smtClean="0"/>
              <a:t>multiple caseating granulomas primarily in </a:t>
            </a:r>
            <a:r>
              <a:rPr lang="en-US" b="1" i="1" dirty="0"/>
              <a:t>the </a:t>
            </a:r>
            <a:r>
              <a:rPr lang="en-US" b="1" i="1" dirty="0" smtClean="0"/>
              <a:t>upper lobes </a:t>
            </a:r>
            <a:r>
              <a:rPr lang="en-US" b="1" i="1" dirty="0"/>
              <a:t>is </a:t>
            </a:r>
            <a:r>
              <a:rPr lang="en-US" b="1" i="1" dirty="0" smtClean="0"/>
              <a:t>most </a:t>
            </a:r>
            <a:r>
              <a:rPr lang="en-US" b="1" i="1" dirty="0"/>
              <a:t>characteristic </a:t>
            </a:r>
            <a:r>
              <a:rPr lang="en-US" b="1" i="1" dirty="0" smtClean="0"/>
              <a:t>of secondary T.B.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1600" y="116632"/>
            <a:ext cx="6840760" cy="509475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TB – Caseous Necrosis – Gross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868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:\eDitionsContent\0721601871\graphics\fullsize\S01871-001-f020.jpg"/>
          <p:cNvPicPr>
            <a:picLocks noChangeAspect="1" noChangeArrowheads="1"/>
          </p:cNvPicPr>
          <p:nvPr/>
        </p:nvPicPr>
        <p:blipFill>
          <a:blip r:embed="rId3" cstate="print"/>
          <a:srcRect b="7434"/>
          <a:stretch>
            <a:fillRect/>
          </a:stretch>
        </p:blipFill>
        <p:spPr bwMode="auto">
          <a:xfrm>
            <a:off x="2051720" y="692696"/>
            <a:ext cx="5112568" cy="5112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2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3250" y="116632"/>
            <a:ext cx="7929190" cy="432048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TB – Caseous Necrosis – Gross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4"/>
          <p:cNvSpPr/>
          <p:nvPr/>
        </p:nvSpPr>
        <p:spPr>
          <a:xfrm>
            <a:off x="361336" y="5949280"/>
            <a:ext cx="849694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2100"/>
              </a:lnSpc>
            </a:pPr>
            <a:r>
              <a:rPr lang="en-GB" b="1" i="1" dirty="0">
                <a:solidFill>
                  <a:prstClr val="black"/>
                </a:solidFill>
              </a:rPr>
              <a:t>Initial (primary) infection with </a:t>
            </a:r>
            <a:r>
              <a:rPr lang="en-GB" b="1" i="1" dirty="0" smtClean="0">
                <a:solidFill>
                  <a:prstClr val="black"/>
                </a:solidFill>
              </a:rPr>
              <a:t>T.B. producing </a:t>
            </a:r>
            <a:r>
              <a:rPr lang="en-GB" b="1" i="1" dirty="0">
                <a:solidFill>
                  <a:prstClr val="black"/>
                </a:solidFill>
              </a:rPr>
              <a:t>a sub-pleural lesion called </a:t>
            </a:r>
            <a:endParaRPr lang="en-GB" b="1" i="1" dirty="0" smtClean="0">
              <a:solidFill>
                <a:prstClr val="black"/>
              </a:solidFill>
            </a:endParaRPr>
          </a:p>
          <a:p>
            <a:pPr algn="ctr" rtl="1">
              <a:lnSpc>
                <a:spcPts val="2100"/>
              </a:lnSpc>
            </a:pPr>
            <a:r>
              <a:rPr lang="en-GB" b="1" i="1" dirty="0" smtClean="0">
                <a:solidFill>
                  <a:prstClr val="black"/>
                </a:solidFill>
              </a:rPr>
              <a:t>a Ghon’s </a:t>
            </a:r>
            <a:r>
              <a:rPr lang="en-GB" b="1" i="1" dirty="0">
                <a:solidFill>
                  <a:prstClr val="black"/>
                </a:solidFill>
              </a:rPr>
              <a:t>focus. </a:t>
            </a:r>
            <a:r>
              <a:rPr lang="en-GB" b="1" i="1" dirty="0" smtClean="0">
                <a:solidFill>
                  <a:prstClr val="black"/>
                </a:solidFill>
              </a:rPr>
              <a:t>The </a:t>
            </a:r>
            <a:r>
              <a:rPr lang="en-GB" b="1" i="1" dirty="0">
                <a:solidFill>
                  <a:prstClr val="black"/>
                </a:solidFill>
              </a:rPr>
              <a:t>early </a:t>
            </a:r>
            <a:r>
              <a:rPr lang="en-GB" b="1" i="1" dirty="0" smtClean="0">
                <a:solidFill>
                  <a:prstClr val="black"/>
                </a:solidFill>
              </a:rPr>
              <a:t>Ghon’s </a:t>
            </a:r>
            <a:r>
              <a:rPr lang="en-GB" b="1" i="1" dirty="0">
                <a:solidFill>
                  <a:prstClr val="black"/>
                </a:solidFill>
              </a:rPr>
              <a:t>focus together with the lymph node lesion constitute the </a:t>
            </a:r>
            <a:r>
              <a:rPr lang="en-GB" b="1" i="1" dirty="0" smtClean="0">
                <a:solidFill>
                  <a:prstClr val="black"/>
                </a:solidFill>
              </a:rPr>
              <a:t>Ghon’s </a:t>
            </a:r>
            <a:r>
              <a:rPr lang="en-GB" b="1" i="1" dirty="0">
                <a:solidFill>
                  <a:prstClr val="black"/>
                </a:solidFill>
              </a:rPr>
              <a:t>complex</a:t>
            </a:r>
            <a:r>
              <a:rPr lang="en-GB" b="1" i="1" dirty="0" smtClean="0">
                <a:solidFill>
                  <a:prstClr val="black"/>
                </a:solidFill>
              </a:rPr>
              <a:t>..</a:t>
            </a:r>
            <a:endParaRPr lang="ar-SA" b="1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951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hon complex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36712"/>
            <a:ext cx="8136904" cy="4896545"/>
          </a:xfrm>
          <a:noFill/>
          <a:ln w="28575">
            <a:solidFill>
              <a:schemeClr val="tx1"/>
            </a:solidFill>
          </a:ln>
        </p:spPr>
      </p:pic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1907704" y="275071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7740352" y="28575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395536" y="5733256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1" i="1" dirty="0"/>
              <a:t>The </a:t>
            </a:r>
            <a:r>
              <a:rPr lang="en-US" b="1" i="1" dirty="0" smtClean="0"/>
              <a:t>Ghon’s </a:t>
            </a:r>
            <a:r>
              <a:rPr lang="en-US" b="1" i="1" dirty="0"/>
              <a:t>complex is seen here at closer range. Primary tuberculosis is the pattern seen with initial infection with tuberculosis in children. Reactivation, or secondary tuberculosis, is more typically seen in adults.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1560" y="266067"/>
            <a:ext cx="7992888" cy="432048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TB - Ghon’s Complex – Gross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72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  <p:bldP spid="1433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http://farm8.staticflickr.com/7025/6564688133_973ab5677f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39477"/>
            <a:ext cx="5256584" cy="5441851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51520" y="939477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GB" b="1" i="1" dirty="0">
                <a:solidFill>
                  <a:prstClr val="black"/>
                </a:solidFill>
              </a:rPr>
              <a:t>Miliary </a:t>
            </a:r>
            <a:r>
              <a:rPr lang="en-GB" b="1" i="1" dirty="0" smtClean="0">
                <a:solidFill>
                  <a:prstClr val="black"/>
                </a:solidFill>
              </a:rPr>
              <a:t>TB </a:t>
            </a:r>
            <a:r>
              <a:rPr lang="en-GB" b="1" i="1" dirty="0">
                <a:solidFill>
                  <a:prstClr val="black"/>
                </a:solidFill>
              </a:rPr>
              <a:t>can occur when </a:t>
            </a:r>
            <a:r>
              <a:rPr lang="en-GB" b="1" i="1" dirty="0" smtClean="0">
                <a:solidFill>
                  <a:prstClr val="black"/>
                </a:solidFill>
              </a:rPr>
              <a:t>TB </a:t>
            </a:r>
            <a:r>
              <a:rPr lang="en-GB" b="1" i="1" dirty="0">
                <a:solidFill>
                  <a:prstClr val="black"/>
                </a:solidFill>
              </a:rPr>
              <a:t>lung lesions erode pulmonary veins or when </a:t>
            </a:r>
            <a:r>
              <a:rPr lang="en-GB" b="1" i="1" dirty="0" err="1" smtClean="0">
                <a:solidFill>
                  <a:prstClr val="black"/>
                </a:solidFill>
              </a:rPr>
              <a:t>extrapulmonary</a:t>
            </a:r>
            <a:r>
              <a:rPr lang="en-GB" b="1" i="1" dirty="0" smtClean="0">
                <a:solidFill>
                  <a:prstClr val="black"/>
                </a:solidFill>
              </a:rPr>
              <a:t> TB </a:t>
            </a:r>
            <a:r>
              <a:rPr lang="en-GB" b="1" i="1" dirty="0">
                <a:solidFill>
                  <a:prstClr val="black"/>
                </a:solidFill>
              </a:rPr>
              <a:t>lesions erode systemic veins</a:t>
            </a:r>
            <a:r>
              <a:rPr lang="en-GB" b="1" i="1" dirty="0" smtClean="0">
                <a:solidFill>
                  <a:prstClr val="black"/>
                </a:solidFill>
              </a:rPr>
              <a:t>. </a:t>
            </a:r>
          </a:p>
          <a:p>
            <a:pPr marL="182880" indent="-182880">
              <a:buFont typeface="Arial" pitchFamily="34" charset="0"/>
              <a:buChar char="•"/>
            </a:pPr>
            <a:endParaRPr lang="en-GB" b="1" i="1" dirty="0" smtClean="0">
              <a:solidFill>
                <a:prstClr val="black"/>
              </a:solidFill>
            </a:endParaRPr>
          </a:p>
          <a:p>
            <a:pPr marL="182880" indent="-182880">
              <a:buFont typeface="Arial" pitchFamily="34" charset="0"/>
              <a:buChar char="•"/>
            </a:pPr>
            <a:r>
              <a:rPr lang="en-GB" b="1" i="1" dirty="0" smtClean="0">
                <a:solidFill>
                  <a:prstClr val="black"/>
                </a:solidFill>
              </a:rPr>
              <a:t>This </a:t>
            </a:r>
            <a:r>
              <a:rPr lang="en-GB" b="1" i="1" dirty="0">
                <a:solidFill>
                  <a:prstClr val="black"/>
                </a:solidFill>
              </a:rPr>
              <a:t>results in </a:t>
            </a:r>
            <a:r>
              <a:rPr lang="en-GB" b="1" i="1" dirty="0" err="1">
                <a:solidFill>
                  <a:prstClr val="black"/>
                </a:solidFill>
              </a:rPr>
              <a:t>hematogenous</a:t>
            </a:r>
            <a:r>
              <a:rPr lang="en-GB" b="1" i="1" dirty="0">
                <a:solidFill>
                  <a:prstClr val="black"/>
                </a:solidFill>
              </a:rPr>
              <a:t> dissemination of tubercle bacilli producing myriads of 1-2 mm. lesions throughout the body in susceptible hosts. </a:t>
            </a:r>
            <a:endParaRPr lang="en-GB" b="1" i="1" dirty="0" smtClean="0">
              <a:solidFill>
                <a:prstClr val="black"/>
              </a:solidFill>
            </a:endParaRPr>
          </a:p>
          <a:p>
            <a:pPr marL="182880" indent="-182880">
              <a:buFont typeface="Arial" pitchFamily="34" charset="0"/>
              <a:buChar char="•"/>
            </a:pPr>
            <a:endParaRPr lang="en-GB" b="1" i="1" dirty="0" smtClean="0">
              <a:solidFill>
                <a:prstClr val="black"/>
              </a:solidFill>
            </a:endParaRPr>
          </a:p>
          <a:p>
            <a:pPr marL="182880" indent="-182880">
              <a:buFont typeface="Arial" pitchFamily="34" charset="0"/>
              <a:buChar char="•"/>
            </a:pPr>
            <a:r>
              <a:rPr lang="en-GB" b="1" i="1" dirty="0" err="1" smtClean="0">
                <a:solidFill>
                  <a:prstClr val="black"/>
                </a:solidFill>
              </a:rPr>
              <a:t>Miliary</a:t>
            </a:r>
            <a:r>
              <a:rPr lang="en-GB" b="1" i="1" dirty="0" smtClean="0">
                <a:solidFill>
                  <a:prstClr val="black"/>
                </a:solidFill>
              </a:rPr>
              <a:t> </a:t>
            </a:r>
            <a:r>
              <a:rPr lang="en-GB" b="1" i="1" dirty="0">
                <a:solidFill>
                  <a:prstClr val="black"/>
                </a:solidFill>
              </a:rPr>
              <a:t>spread limited to the </a:t>
            </a:r>
            <a:r>
              <a:rPr lang="en-GB" i="1" dirty="0">
                <a:solidFill>
                  <a:prstClr val="black"/>
                </a:solidFill>
              </a:rPr>
              <a:t>l</a:t>
            </a:r>
            <a:r>
              <a:rPr lang="en-GB" b="1" i="1" dirty="0">
                <a:solidFill>
                  <a:prstClr val="black"/>
                </a:solidFill>
              </a:rPr>
              <a:t>ungs can occur following erosion of pulmonary arteries by </a:t>
            </a:r>
            <a:r>
              <a:rPr lang="en-GB" b="1" i="1" dirty="0" smtClean="0">
                <a:solidFill>
                  <a:prstClr val="black"/>
                </a:solidFill>
              </a:rPr>
              <a:t>TB </a:t>
            </a:r>
            <a:r>
              <a:rPr lang="en-GB" b="1" i="1" dirty="0">
                <a:solidFill>
                  <a:prstClr val="black"/>
                </a:solidFill>
              </a:rPr>
              <a:t>lung lesions.</a:t>
            </a:r>
            <a:endParaRPr lang="ar-SA" b="1" i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9672" y="260648"/>
            <a:ext cx="5688632" cy="504056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Miliary TB of the Lungs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04048" y="4437112"/>
            <a:ext cx="432048" cy="1440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10308" y="2755060"/>
            <a:ext cx="432048" cy="67043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676107" y="2276872"/>
            <a:ext cx="432048" cy="4096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612011" y="3457159"/>
            <a:ext cx="432048" cy="40648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844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B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836712"/>
            <a:ext cx="8064896" cy="4248472"/>
          </a:xfrm>
          <a:noFill/>
          <a:ln w="28575">
            <a:solidFill>
              <a:schemeClr val="tx1"/>
            </a:solidFill>
          </a:ln>
        </p:spPr>
      </p:pic>
      <p:sp>
        <p:nvSpPr>
          <p:cNvPr id="153604" name="AutoShape 4"/>
          <p:cNvSpPr>
            <a:spLocks noChangeArrowheads="1"/>
          </p:cNvSpPr>
          <p:nvPr/>
        </p:nvSpPr>
        <p:spPr bwMode="auto">
          <a:xfrm>
            <a:off x="3742184" y="2564904"/>
            <a:ext cx="469776" cy="357022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539552" y="508518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Well-defined granulomas are seen here. They have rounded outlines. The one toward the center of the photograph contains several </a:t>
            </a:r>
            <a:r>
              <a:rPr lang="en-US" b="1" i="1" dirty="0" smtClean="0"/>
              <a:t>Langhan’s </a:t>
            </a:r>
            <a:r>
              <a:rPr lang="en-US" b="1" i="1" dirty="0"/>
              <a:t>giant cells. Granulomas are composed of transformed macrophages called epithelioid cells along with lymphocytes, occasional PMN's, plasma cells, and fibroblasts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00683" y="188640"/>
            <a:ext cx="5479629" cy="504056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Granulomas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273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533604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The edge of a granuloma is shown here at high magnification. At the upper </a:t>
            </a:r>
            <a:r>
              <a:rPr lang="en-US" b="1" i="1" dirty="0" smtClean="0"/>
              <a:t>is </a:t>
            </a:r>
            <a:r>
              <a:rPr lang="en-US" b="1" i="1" dirty="0"/>
              <a:t>amorphous pink caseous material </a:t>
            </a:r>
            <a:r>
              <a:rPr lang="en-US" b="1" i="1" dirty="0" smtClean="0"/>
              <a:t>[1] composed </a:t>
            </a:r>
            <a:r>
              <a:rPr lang="en-US" b="1" i="1" dirty="0"/>
              <a:t>of the necrotic elements of the granuloma as well as the infectious organisms. This area is ringed by the inflammatory component </a:t>
            </a:r>
            <a:r>
              <a:rPr lang="en-US" b="1" i="1" dirty="0" smtClean="0"/>
              <a:t>[2] with </a:t>
            </a:r>
            <a:r>
              <a:rPr lang="en-US" b="1" i="1" dirty="0"/>
              <a:t>epithelioid cells, lymphocytes, and fibroblasts.</a:t>
            </a:r>
          </a:p>
        </p:txBody>
      </p:sp>
      <p:pic>
        <p:nvPicPr>
          <p:cNvPr id="35842" name="Picture 2" descr="http://library.med.utah.edu/WebPath/jpeg1/LUNG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9871"/>
            <a:ext cx="8352928" cy="44813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32240" y="1628800"/>
            <a:ext cx="2880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6444208" y="3573016"/>
            <a:ext cx="2880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900683" y="188640"/>
            <a:ext cx="5688632" cy="504056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Tuberculous Granulomas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418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5792688" cy="1714706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Tuberculous Lymphadenitis</a:t>
            </a:r>
            <a:endParaRPr lang="en-US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272" y="6572296"/>
            <a:ext cx="142872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Foundation Block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25"/>
            <a:ext cx="15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33CC"/>
                </a:solidFill>
                <a:latin typeface="Goudy Old Style" pitchFamily="18" charset="0"/>
              </a:rPr>
              <a:t>Pathology Dept, KSU</a:t>
            </a:r>
            <a:endParaRPr lang="en-US" sz="1200" b="1" i="1" dirty="0">
              <a:solidFill>
                <a:srgbClr val="0033CC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699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727</Words>
  <Application>Microsoft Office PowerPoint</Application>
  <PresentationFormat>On-screen Show (4:3)</PresentationFormat>
  <Paragraphs>103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Granulomatous  Diseases</vt:lpstr>
      <vt:lpstr>1- Tuberculosis of the lung</vt:lpstr>
      <vt:lpstr>Slide 3</vt:lpstr>
      <vt:lpstr>Slide 4</vt:lpstr>
      <vt:lpstr>Slide 5</vt:lpstr>
      <vt:lpstr>Slide 6</vt:lpstr>
      <vt:lpstr>Slide 7</vt:lpstr>
      <vt:lpstr>Slide 8</vt:lpstr>
      <vt:lpstr>2- Tuberculous Lymphadenitis</vt:lpstr>
      <vt:lpstr>Slide 10</vt:lpstr>
      <vt:lpstr>Slide 11</vt:lpstr>
      <vt:lpstr>Slide 12</vt:lpstr>
      <vt:lpstr>Tuberculous Lymphadenitis</vt:lpstr>
      <vt:lpstr>Slide 14</vt:lpstr>
      <vt:lpstr>3- Bilharzial Granulomas</vt:lpstr>
      <vt:lpstr>Slide 16</vt:lpstr>
      <vt:lpstr>Slide 17</vt:lpstr>
      <vt:lpstr>Slide 18</vt:lpstr>
      <vt:lpstr>4- Cutaneous Leishmaniasis</vt:lpstr>
      <vt:lpstr>Slide 20</vt:lpstr>
      <vt:lpstr>Slide 21</vt:lpstr>
      <vt:lpstr>Slide 22</vt:lpstr>
      <vt:lpstr>Slide 23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DrShaesta</dc:creator>
  <cp:lastModifiedBy>hp</cp:lastModifiedBy>
  <cp:revision>4</cp:revision>
  <dcterms:created xsi:type="dcterms:W3CDTF">2014-10-27T12:22:01Z</dcterms:created>
  <dcterms:modified xsi:type="dcterms:W3CDTF">2014-10-27T16:13:37Z</dcterms:modified>
</cp:coreProperties>
</file>