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90" r:id="rId22"/>
    <p:sldId id="278" r:id="rId23"/>
    <p:sldId id="279" r:id="rId24"/>
    <p:sldId id="280" r:id="rId25"/>
    <p:sldId id="281" r:id="rId26"/>
    <p:sldId id="282" r:id="rId27"/>
    <p:sldId id="283" r:id="rId28"/>
    <p:sldId id="284" r:id="rId29"/>
    <p:sldId id="285" r:id="rId30"/>
    <p:sldId id="286" r:id="rId31"/>
    <p:sldId id="289" r:id="rId32"/>
    <p:sldId id="288" r:id="rId3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54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52A2BA5-C765-48B5-933F-4D4C7747D652}" type="datetimeFigureOut">
              <a:rPr lang="en-US" smtClean="0"/>
              <a:t>11/2/2014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76C726F-85D9-4943-A85E-C7EB4F638CEE}"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t>Because of hemorrhagic surface , they may first be detected with stool occult blood screening)</a:t>
            </a:r>
            <a:endParaRPr lang="en-US" dirty="0"/>
          </a:p>
        </p:txBody>
      </p:sp>
      <p:sp>
        <p:nvSpPr>
          <p:cNvPr id="4" name="Slide Number Placeholder 3"/>
          <p:cNvSpPr>
            <a:spLocks noGrp="1"/>
          </p:cNvSpPr>
          <p:nvPr>
            <p:ph type="sldNum" sz="quarter" idx="10"/>
          </p:nvPr>
        </p:nvSpPr>
        <p:spPr/>
        <p:txBody>
          <a:bodyPr/>
          <a:lstStyle/>
          <a:p>
            <a:fld id="{B76C726F-85D9-4943-A85E-C7EB4F638CEE}" type="slidenum">
              <a:rPr lang="en-US" smtClean="0"/>
              <a:t>3</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0" name="Slide Image Placeholder 1"/>
          <p:cNvSpPr>
            <a:spLocks noGrp="1" noRot="1" noChangeAspect="1" noTextEdit="1"/>
          </p:cNvSpPr>
          <p:nvPr>
            <p:ph type="sldImg"/>
          </p:nvPr>
        </p:nvSpPr>
        <p:spPr bwMode="auto">
          <a:noFill/>
          <a:ln>
            <a:solidFill>
              <a:srgbClr val="000000"/>
            </a:solidFill>
            <a:miter lim="800000"/>
            <a:headEnd/>
            <a:tailEnd/>
          </a:ln>
        </p:spPr>
      </p:sp>
      <p:sp>
        <p:nvSpPr>
          <p:cNvPr id="16077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6077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1DDC7F2-8C4E-4E56-9C35-24810AA2ED41}" type="slidenum">
              <a:rPr lang="en-US"/>
              <a:pPr fontAlgn="base">
                <a:spcBef>
                  <a:spcPct val="0"/>
                </a:spcBef>
                <a:spcAft>
                  <a:spcPct val="0"/>
                </a:spcAft>
              </a:pPr>
              <a:t>25</a:t>
            </a:fld>
            <a:endParaRPr lang="en-US"/>
          </a:p>
        </p:txBody>
      </p:sp>
    </p:spTree>
    <p:extLst>
      <p:ext uri="{BB962C8B-B14F-4D97-AF65-F5344CB8AC3E}">
        <p14:creationId xmlns:p14="http://schemas.microsoft.com/office/powerpoint/2010/main" xmlns="" val="5496187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4" name="Slide Image Placeholder 1"/>
          <p:cNvSpPr>
            <a:spLocks noGrp="1" noRot="1" noChangeAspect="1" noTextEdit="1"/>
          </p:cNvSpPr>
          <p:nvPr>
            <p:ph type="sldImg"/>
          </p:nvPr>
        </p:nvSpPr>
        <p:spPr bwMode="auto">
          <a:noFill/>
          <a:ln>
            <a:solidFill>
              <a:srgbClr val="000000"/>
            </a:solidFill>
            <a:miter lim="800000"/>
            <a:headEnd/>
            <a:tailEnd/>
          </a:ln>
        </p:spPr>
      </p:sp>
      <p:sp>
        <p:nvSpPr>
          <p:cNvPr id="16179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dirty="0" smtClean="0"/>
          </a:p>
        </p:txBody>
      </p:sp>
      <p:sp>
        <p:nvSpPr>
          <p:cNvPr id="16179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C4FBE4F-F2AF-4A69-ADB9-7AE9702D66DE}" type="slidenum">
              <a:rPr lang="en-US"/>
              <a:pPr fontAlgn="base">
                <a:spcBef>
                  <a:spcPct val="0"/>
                </a:spcBef>
                <a:spcAft>
                  <a:spcPct val="0"/>
                </a:spcAft>
              </a:pPr>
              <a:t>26</a:t>
            </a:fld>
            <a:endParaRPr lang="en-US"/>
          </a:p>
        </p:txBody>
      </p:sp>
    </p:spTree>
    <p:extLst>
      <p:ext uri="{BB962C8B-B14F-4D97-AF65-F5344CB8AC3E}">
        <p14:creationId xmlns:p14="http://schemas.microsoft.com/office/powerpoint/2010/main" xmlns="" val="2954242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A760D0CF-7A23-4EA1-97A0-297F96E92A08}" type="slidenum">
              <a:rPr lang="en-US" smtClean="0"/>
              <a:pPr/>
              <a:t>29</a:t>
            </a:fld>
            <a:endParaRPr lang="en-US"/>
          </a:p>
        </p:txBody>
      </p:sp>
    </p:spTree>
    <p:extLst>
      <p:ext uri="{BB962C8B-B14F-4D97-AF65-F5344CB8AC3E}">
        <p14:creationId xmlns:p14="http://schemas.microsoft.com/office/powerpoint/2010/main" xmlns="" val="26076114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Slide Image Placeholder 1"/>
          <p:cNvSpPr>
            <a:spLocks noGrp="1" noRot="1" noChangeAspect="1" noTextEdit="1"/>
          </p:cNvSpPr>
          <p:nvPr>
            <p:ph type="sldImg"/>
          </p:nvPr>
        </p:nvSpPr>
        <p:spPr bwMode="auto">
          <a:noFill/>
          <a:ln>
            <a:solidFill>
              <a:srgbClr val="000000"/>
            </a:solidFill>
            <a:miter lim="800000"/>
            <a:headEnd/>
            <a:tailEnd/>
          </a:ln>
        </p:spPr>
      </p:sp>
      <p:sp>
        <p:nvSpPr>
          <p:cNvPr id="17408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7408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3A182FE0-E962-4146-A2F8-823DF8D45663}" type="slidenum">
              <a:rPr lang="en-US"/>
              <a:pPr fontAlgn="base">
                <a:spcBef>
                  <a:spcPct val="0"/>
                </a:spcBef>
                <a:spcAft>
                  <a:spcPct val="0"/>
                </a:spcAft>
              </a:pPr>
              <a:t>31</a:t>
            </a:fld>
            <a:endParaRPr lang="en-US"/>
          </a:p>
        </p:txBody>
      </p:sp>
    </p:spTree>
    <p:extLst>
      <p:ext uri="{BB962C8B-B14F-4D97-AF65-F5344CB8AC3E}">
        <p14:creationId xmlns:p14="http://schemas.microsoft.com/office/powerpoint/2010/main" xmlns="" val="21534629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Slide Image Placeholder 1"/>
          <p:cNvSpPr>
            <a:spLocks noGrp="1" noRot="1" noChangeAspect="1" noTextEdit="1"/>
          </p:cNvSpPr>
          <p:nvPr>
            <p:ph type="sldImg"/>
          </p:nvPr>
        </p:nvSpPr>
        <p:spPr bwMode="auto">
          <a:noFill/>
          <a:ln>
            <a:solidFill>
              <a:srgbClr val="000000"/>
            </a:solidFill>
            <a:miter lim="800000"/>
            <a:headEnd/>
            <a:tailEnd/>
          </a:ln>
        </p:spPr>
      </p:sp>
      <p:sp>
        <p:nvSpPr>
          <p:cNvPr id="167939"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
        <p:nvSpPr>
          <p:cNvPr id="4" name="Slide Number Placeholder 3"/>
          <p:cNvSpPr>
            <a:spLocks noGrp="1"/>
          </p:cNvSpPr>
          <p:nvPr>
            <p:ph type="sldNum" sz="quarter" idx="5"/>
          </p:nvPr>
        </p:nvSpPr>
        <p:spPr/>
        <p:txBody>
          <a:bodyPr/>
          <a:lstStyle/>
          <a:p>
            <a:pPr>
              <a:defRPr/>
            </a:pPr>
            <a:fld id="{3ABF0A1E-A990-4336-A8EF-A448E6B38DEB}" type="slidenum">
              <a:rPr lang="en-US" smtClean="0"/>
              <a:pPr>
                <a:defRPr/>
              </a:pPr>
              <a:t>7</a:t>
            </a:fld>
            <a:endParaRPr lang="en-US" dirty="0"/>
          </a:p>
        </p:txBody>
      </p:sp>
    </p:spTree>
    <p:extLst>
      <p:ext uri="{BB962C8B-B14F-4D97-AF65-F5344CB8AC3E}">
        <p14:creationId xmlns:p14="http://schemas.microsoft.com/office/powerpoint/2010/main" xmlns="" val="40941427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2338" name="Rectangle 8"/>
          <p:cNvSpPr>
            <a:spLocks noGrp="1" noChangeArrowheads="1"/>
          </p:cNvSpPr>
          <p:nvPr>
            <p:ph type="sldNum" sz="quarter"/>
          </p:nvPr>
        </p:nvSpPr>
        <p:spPr>
          <a:noFill/>
        </p:spPr>
        <p:txBody>
          <a:bodyPr/>
          <a:lstStyle/>
          <a:p>
            <a:fld id="{E0D3B492-1799-4D50-9504-E069194D539D}" type="slidenum">
              <a:rPr lang="en-GB" smtClean="0"/>
              <a:pPr/>
              <a:t>11</a:t>
            </a:fld>
            <a:endParaRPr lang="en-GB" smtClean="0"/>
          </a:p>
        </p:txBody>
      </p:sp>
      <p:sp>
        <p:nvSpPr>
          <p:cNvPr id="142339" name="Text Box 1"/>
          <p:cNvSpPr txBox="1">
            <a:spLocks noChangeArrowheads="1"/>
          </p:cNvSpPr>
          <p:nvPr/>
        </p:nvSpPr>
        <p:spPr bwMode="auto">
          <a:xfrm>
            <a:off x="1143001" y="685800"/>
            <a:ext cx="4572000" cy="3429000"/>
          </a:xfrm>
          <a:prstGeom prst="rect">
            <a:avLst/>
          </a:prstGeom>
          <a:solidFill>
            <a:srgbClr val="FFFFFF"/>
          </a:solidFill>
          <a:ln w="9360">
            <a:solidFill>
              <a:srgbClr val="000000"/>
            </a:solidFill>
            <a:miter lim="800000"/>
            <a:headEnd/>
            <a:tailEnd/>
          </a:ln>
        </p:spPr>
        <p:txBody>
          <a:bodyPr wrap="none" anchor="ctr"/>
          <a:lstStyle/>
          <a:p>
            <a:endParaRPr lang="en-US">
              <a:ea typeface="DejaVuSans" charset="0"/>
              <a:cs typeface="DejaVuSans" charset="0"/>
            </a:endParaRPr>
          </a:p>
        </p:txBody>
      </p:sp>
      <p:sp>
        <p:nvSpPr>
          <p:cNvPr id="142340" name="Text Box 2"/>
          <p:cNvSpPr>
            <a:spLocks noGrp="1" noChangeArrowheads="1"/>
          </p:cNvSpPr>
          <p:nvPr>
            <p:ph type="body"/>
          </p:nvPr>
        </p:nvSpPr>
        <p:spPr>
          <a:xfrm>
            <a:off x="685801" y="4343400"/>
            <a:ext cx="5486400" cy="4114800"/>
          </a:xfrm>
          <a:noFill/>
          <a:ln/>
        </p:spPr>
        <p:txBody>
          <a:bodyPr lIns="90000" tIns="46800" rIns="90000" bIns="46800"/>
          <a:lstStyle/>
          <a:p>
            <a:pPr eaLnBrk="1" hangingPunct="1">
              <a:lnSpc>
                <a:spcPct val="93000"/>
              </a:lnSpc>
              <a:spcBef>
                <a:spcPts val="450"/>
              </a:spcBef>
              <a:buFont typeface="Arial" charset="0"/>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GB" smtClean="0">
                <a:latin typeface="Arial" charset="0"/>
                <a:ea typeface="DejaVuSans" charset="0"/>
                <a:cs typeface="DejaVuSans" charset="0"/>
              </a:rPr>
              <a:t>Intradermal nevus</a:t>
            </a:r>
          </a:p>
        </p:txBody>
      </p:sp>
    </p:spTree>
    <p:extLst>
      <p:ext uri="{BB962C8B-B14F-4D97-AF65-F5344CB8AC3E}">
        <p14:creationId xmlns:p14="http://schemas.microsoft.com/office/powerpoint/2010/main" xmlns="" val="1595261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Slide Image Placeholder 1"/>
          <p:cNvSpPr>
            <a:spLocks noGrp="1" noRot="1" noChangeAspect="1" noTextEdit="1"/>
          </p:cNvSpPr>
          <p:nvPr>
            <p:ph type="sldImg"/>
          </p:nvPr>
        </p:nvSpPr>
        <p:spPr bwMode="auto">
          <a:noFill/>
          <a:ln>
            <a:solidFill>
              <a:srgbClr val="000000"/>
            </a:solidFill>
            <a:miter lim="800000"/>
            <a:headEnd/>
            <a:tailEnd/>
          </a:ln>
        </p:spPr>
      </p:sp>
      <p:sp>
        <p:nvSpPr>
          <p:cNvPr id="15360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36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E72E2890-4229-4F92-8BC5-84BF6AF18074}" type="slidenum">
              <a:rPr lang="en-US"/>
              <a:pPr fontAlgn="base">
                <a:spcBef>
                  <a:spcPct val="0"/>
                </a:spcBef>
                <a:spcAft>
                  <a:spcPct val="0"/>
                </a:spcAft>
              </a:pPr>
              <a:t>12</a:t>
            </a:fld>
            <a:endParaRPr lang="en-US"/>
          </a:p>
        </p:txBody>
      </p:sp>
    </p:spTree>
    <p:extLst>
      <p:ext uri="{BB962C8B-B14F-4D97-AF65-F5344CB8AC3E}">
        <p14:creationId xmlns:p14="http://schemas.microsoft.com/office/powerpoint/2010/main" xmlns="" val="42441762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Slide Image Placeholder 1"/>
          <p:cNvSpPr>
            <a:spLocks noGrp="1" noRot="1" noChangeAspect="1" noTextEdit="1"/>
          </p:cNvSpPr>
          <p:nvPr>
            <p:ph type="sldImg"/>
          </p:nvPr>
        </p:nvSpPr>
        <p:spPr bwMode="auto">
          <a:noFill/>
          <a:ln>
            <a:solidFill>
              <a:srgbClr val="000000"/>
            </a:solidFill>
            <a:miter lim="800000"/>
            <a:headEnd/>
            <a:tailEnd/>
          </a:ln>
        </p:spPr>
      </p:sp>
      <p:sp>
        <p:nvSpPr>
          <p:cNvPr id="154627"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4628"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BD394889-A929-4686-AA37-74A89D54538F}" type="slidenum">
              <a:rPr lang="en-US"/>
              <a:pPr fontAlgn="base">
                <a:spcBef>
                  <a:spcPct val="0"/>
                </a:spcBef>
                <a:spcAft>
                  <a:spcPct val="0"/>
                </a:spcAft>
              </a:pPr>
              <a:t>13</a:t>
            </a:fld>
            <a:endParaRPr lang="en-US"/>
          </a:p>
        </p:txBody>
      </p:sp>
    </p:spTree>
    <p:extLst>
      <p:ext uri="{BB962C8B-B14F-4D97-AF65-F5344CB8AC3E}">
        <p14:creationId xmlns:p14="http://schemas.microsoft.com/office/powerpoint/2010/main" xmlns="" val="18838474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50" name="Slide Image Placeholder 1"/>
          <p:cNvSpPr>
            <a:spLocks noGrp="1" noRot="1" noChangeAspect="1" noTextEdit="1"/>
          </p:cNvSpPr>
          <p:nvPr>
            <p:ph type="sldImg"/>
          </p:nvPr>
        </p:nvSpPr>
        <p:spPr bwMode="auto">
          <a:noFill/>
          <a:ln>
            <a:solidFill>
              <a:srgbClr val="000000"/>
            </a:solidFill>
            <a:miter lim="800000"/>
            <a:headEnd/>
            <a:tailEnd/>
          </a:ln>
        </p:spPr>
      </p:sp>
      <p:sp>
        <p:nvSpPr>
          <p:cNvPr id="411651"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1652"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4B32C362-4916-4E1B-950F-87E7D4E1945E}" type="slidenum">
              <a:rPr lang="en-US"/>
              <a:pPr fontAlgn="base">
                <a:spcBef>
                  <a:spcPct val="0"/>
                </a:spcBef>
                <a:spcAft>
                  <a:spcPct val="0"/>
                </a:spcAft>
              </a:pPr>
              <a:t>15</a:t>
            </a:fld>
            <a:endParaRPr lang="en-US"/>
          </a:p>
        </p:txBody>
      </p:sp>
    </p:spTree>
    <p:extLst>
      <p:ext uri="{BB962C8B-B14F-4D97-AF65-F5344CB8AC3E}">
        <p14:creationId xmlns:p14="http://schemas.microsoft.com/office/powerpoint/2010/main" xmlns="" val="8170333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4" name="Slide Image Placeholder 1"/>
          <p:cNvSpPr>
            <a:spLocks noGrp="1" noRot="1" noChangeAspect="1" noTextEdit="1"/>
          </p:cNvSpPr>
          <p:nvPr>
            <p:ph type="sldImg"/>
          </p:nvPr>
        </p:nvSpPr>
        <p:spPr bwMode="auto">
          <a:noFill/>
          <a:ln>
            <a:solidFill>
              <a:srgbClr val="000000"/>
            </a:solidFill>
            <a:miter lim="800000"/>
            <a:headEnd/>
            <a:tailEnd/>
          </a:ln>
        </p:spPr>
      </p:sp>
      <p:sp>
        <p:nvSpPr>
          <p:cNvPr id="412675"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412676"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9E69C0D6-1E4B-417A-9E8C-E0514C7715C0}" type="slidenum">
              <a:rPr lang="en-US"/>
              <a:pPr fontAlgn="base">
                <a:spcBef>
                  <a:spcPct val="0"/>
                </a:spcBef>
                <a:spcAft>
                  <a:spcPct val="0"/>
                </a:spcAft>
              </a:pPr>
              <a:t>16</a:t>
            </a:fld>
            <a:endParaRPr lang="en-US"/>
          </a:p>
        </p:txBody>
      </p:sp>
    </p:spTree>
    <p:extLst>
      <p:ext uri="{BB962C8B-B14F-4D97-AF65-F5344CB8AC3E}">
        <p14:creationId xmlns:p14="http://schemas.microsoft.com/office/powerpoint/2010/main" xmlns="" val="37213855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Slide Image Placeholder 1"/>
          <p:cNvSpPr>
            <a:spLocks noGrp="1" noRot="1" noChangeAspect="1" noTextEdit="1"/>
          </p:cNvSpPr>
          <p:nvPr>
            <p:ph type="sldImg"/>
          </p:nvPr>
        </p:nvSpPr>
        <p:spPr bwMode="auto">
          <a:noFill/>
          <a:ln>
            <a:solidFill>
              <a:srgbClr val="000000"/>
            </a:solidFill>
            <a:miter lim="800000"/>
            <a:headEnd/>
            <a:tailEnd/>
          </a:ln>
        </p:spPr>
      </p:sp>
      <p:sp>
        <p:nvSpPr>
          <p:cNvPr id="60419"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60420" name="Slide Number Placeholder 3"/>
          <p:cNvSpPr>
            <a:spLocks noGrp="1"/>
          </p:cNvSpPr>
          <p:nvPr>
            <p:ph type="sldNum" sz="quarter" idx="5"/>
          </p:nvPr>
        </p:nvSpPr>
        <p:spPr bwMode="auto">
          <a:noFill/>
          <a:ln>
            <a:miter lim="800000"/>
            <a:headEnd/>
            <a:tailEnd/>
          </a:ln>
        </p:spPr>
        <p:txBody>
          <a:bodyPr/>
          <a:lstStyle/>
          <a:p>
            <a:fld id="{92B2F6DD-A6F8-4C9D-86EB-F223B8C12D9D}" type="slidenum">
              <a:rPr lang="ar-SA"/>
              <a:pPr/>
              <a:t>20</a:t>
            </a:fld>
            <a:endParaRPr lang="en-US"/>
          </a:p>
        </p:txBody>
      </p:sp>
    </p:spTree>
    <p:extLst>
      <p:ext uri="{BB962C8B-B14F-4D97-AF65-F5344CB8AC3E}">
        <p14:creationId xmlns:p14="http://schemas.microsoft.com/office/powerpoint/2010/main" xmlns="" val="37270149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Slide Image Placeholder 1"/>
          <p:cNvSpPr>
            <a:spLocks noGrp="1" noRot="1" noChangeAspect="1" noTextEdit="1"/>
          </p:cNvSpPr>
          <p:nvPr>
            <p:ph type="sldImg"/>
          </p:nvPr>
        </p:nvSpPr>
        <p:spPr bwMode="auto">
          <a:noFill/>
          <a:ln>
            <a:solidFill>
              <a:srgbClr val="000000"/>
            </a:solidFill>
            <a:miter lim="800000"/>
            <a:headEnd/>
            <a:tailEnd/>
          </a:ln>
        </p:spPr>
      </p:sp>
      <p:sp>
        <p:nvSpPr>
          <p:cNvPr id="158723"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
        <p:nvSpPr>
          <p:cNvPr id="15872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1464FAEC-CB26-4079-8E3E-7AE28016E98A}" type="slidenum">
              <a:rPr lang="en-US"/>
              <a:pPr fontAlgn="base">
                <a:spcBef>
                  <a:spcPct val="0"/>
                </a:spcBef>
                <a:spcAft>
                  <a:spcPct val="0"/>
                </a:spcAft>
              </a:pPr>
              <a:t>21</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3">
        <a:schemeClr val="bg1"/>
      </p:bgRef>
    </p:bg>
    <p:spTree>
      <p:nvGrpSpPr>
        <p:cNvPr id="1" name=""/>
        <p:cNvGrpSpPr/>
        <p:nvPr/>
      </p:nvGrpSpPr>
      <p:grpSpPr>
        <a:xfrm>
          <a:off x="0" y="0"/>
          <a:ext cx="0" cy="0"/>
          <a:chOff x="0" y="0"/>
          <a:chExt cx="0" cy="0"/>
        </a:xfrm>
      </p:grpSpPr>
      <p:sp>
        <p:nvSpPr>
          <p:cNvPr id="12" name="Rectangle 11"/>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3" name="Rounded Rectangle 12"/>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9" name="Subtitle 8"/>
          <p:cNvSpPr>
            <a:spLocks noGrp="1"/>
          </p:cNvSpPr>
          <p:nvPr>
            <p:ph type="subTitle" idx="1"/>
          </p:nvPr>
        </p:nvSpPr>
        <p:spPr>
          <a:xfrm>
            <a:off x="1295400" y="3200400"/>
            <a:ext cx="6400800" cy="1600200"/>
          </a:xfrm>
        </p:spPr>
        <p:txBody>
          <a:bodyPr/>
          <a:lstStyle>
            <a:lvl1pPr marL="0" indent="0" algn="ctr">
              <a:buNone/>
              <a:defRPr sz="260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p:txBody>
          <a:bodyPr/>
          <a:lstStyle/>
          <a:p>
            <a:fld id="{70676C9A-20AD-4B09-A996-4813ECA86BA8}" type="datetimeFigureOut">
              <a:rPr lang="en-US" smtClean="0"/>
              <a:t>11/2/2014</a:t>
            </a:fld>
            <a:endParaRPr lang="en-US"/>
          </a:p>
        </p:txBody>
      </p:sp>
      <p:sp>
        <p:nvSpPr>
          <p:cNvPr id="17" name="Footer Placeholder 16"/>
          <p:cNvSpPr>
            <a:spLocks noGrp="1"/>
          </p:cNvSpPr>
          <p:nvPr>
            <p:ph type="ftr" sz="quarter" idx="11"/>
          </p:nvPr>
        </p:nvSpPr>
        <p:spPr/>
        <p:txBody>
          <a:bodyPr/>
          <a:lstStyle/>
          <a:p>
            <a:endParaRPr lang="en-US"/>
          </a:p>
        </p:txBody>
      </p:sp>
      <p:sp>
        <p:nvSpPr>
          <p:cNvPr id="29" name="Slide Number Placeholder 28"/>
          <p:cNvSpPr>
            <a:spLocks noGrp="1"/>
          </p:cNvSpPr>
          <p:nvPr>
            <p:ph type="sldNum" sz="quarter" idx="12"/>
          </p:nvPr>
        </p:nvSpPr>
        <p:spPr/>
        <p:txBody>
          <a:bodyPr lIns="0" tIns="0" rIns="0" bIns="0">
            <a:noAutofit/>
          </a:bodyPr>
          <a:lstStyle>
            <a:lvl1pPr>
              <a:defRPr sz="1400">
                <a:solidFill>
                  <a:srgbClr val="FFFFFF"/>
                </a:solidFill>
              </a:defRPr>
            </a:lvl1pPr>
          </a:lstStyle>
          <a:p>
            <a:fld id="{DDB8F410-8F4C-4E5B-B526-935BDF0A3ED0}" type="slidenum">
              <a:rPr lang="en-US" smtClean="0"/>
              <a:t>‹#›</a:t>
            </a:fld>
            <a:endParaRPr lang="en-US"/>
          </a:p>
        </p:txBody>
      </p:sp>
      <p:sp>
        <p:nvSpPr>
          <p:cNvPr id="7" name="Rectangle 6"/>
          <p:cNvSpPr/>
          <p:nvPr/>
        </p:nvSpPr>
        <p:spPr>
          <a:xfrm>
            <a:off x="62931" y="1449303"/>
            <a:ext cx="9021537" cy="1527349"/>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62931" y="1396720"/>
            <a:ext cx="9021537" cy="120580"/>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62931" y="2976649"/>
            <a:ext cx="9021537" cy="110532"/>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457200" y="1505930"/>
            <a:ext cx="8229600" cy="1470025"/>
          </a:xfrm>
        </p:spPr>
        <p:txBody>
          <a:bodyPr anchor="ctr"/>
          <a:lstStyle>
            <a:lvl1pPr algn="ctr">
              <a:defRPr lang="en-US" dirty="0">
                <a:solidFill>
                  <a:srgbClr val="FFFFFF"/>
                </a:solidFill>
              </a:defRPr>
            </a:lvl1pPr>
          </a:lstStyle>
          <a:p>
            <a:r>
              <a:rPr kumimoji="0" lang="en-US" smtClean="0"/>
              <a:t>Click to edit Master title style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1"/>
            <a:ext cx="201168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914400" y="274640"/>
            <a:ext cx="55626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DB8F410-8F4C-4E5B-B526-935BDF0A3ED0}" type="slidenum">
              <a:rPr lang="en-US" smtClean="0"/>
              <a:t>‹#›</a:t>
            </a:fld>
            <a:endParaRPr lang="en-US"/>
          </a:p>
        </p:txBody>
      </p:sp>
      <p:sp>
        <p:nvSpPr>
          <p:cNvPr id="8" name="Content Placeholder 7"/>
          <p:cNvSpPr>
            <a:spLocks noGrp="1"/>
          </p:cNvSpPr>
          <p:nvPr>
            <p:ph sz="quarter" idx="1"/>
          </p:nvPr>
        </p:nvSpPr>
        <p:spPr>
          <a:xfrm>
            <a:off x="914400" y="1447800"/>
            <a:ext cx="777240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11" name="Rectangle 10"/>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10" name="Rounded Rectangle 9"/>
          <p:cNvSpPr/>
          <p:nvPr/>
        </p:nvSpPr>
        <p:spPr>
          <a:xfrm>
            <a:off x="65313" y="69755"/>
            <a:ext cx="9013372" cy="6692201"/>
          </a:xfrm>
          <a:prstGeom prst="roundRect">
            <a:avLst>
              <a:gd name="adj" fmla="val 4929"/>
            </a:avLst>
          </a:prstGeom>
          <a:ln w="6350" cap="sq" cmpd="sng" algn="ctr">
            <a:solidFill>
              <a:schemeClr val="tx1">
                <a:alpha val="100000"/>
              </a:schemeClr>
            </a:solidFill>
            <a:prstDash val="solid"/>
          </a:ln>
          <a:effectLst/>
        </p:spPr>
        <p:style>
          <a:lnRef idx="3">
            <a:schemeClr val="lt1"/>
          </a:lnRef>
          <a:fillRef idx="1003">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722313" y="952500"/>
            <a:ext cx="7772400" cy="1362075"/>
          </a:xfrm>
        </p:spPr>
        <p:txBody>
          <a:bodyPr anchor="b" anchorCtr="0"/>
          <a:lstStyle>
            <a:lvl1pPr algn="l">
              <a:buNone/>
              <a:defRPr sz="4000" b="0" cap="none"/>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722313" y="2547938"/>
            <a:ext cx="7772400" cy="1338262"/>
          </a:xfrm>
        </p:spPr>
        <p:txBody>
          <a:bodyPr anchor="t" anchorCtr="0"/>
          <a:lstStyle>
            <a:lvl1pPr marL="0" indent="0">
              <a:buNone/>
              <a:defRPr sz="24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p>
            <a:fld id="{70676C9A-20AD-4B09-A996-4813ECA86BA8}" type="datetimeFigureOut">
              <a:rPr lang="en-US" smtClean="0"/>
              <a:t>11/2/2014</a:t>
            </a:fld>
            <a:endParaRPr lang="en-US"/>
          </a:p>
        </p:txBody>
      </p:sp>
      <p:sp>
        <p:nvSpPr>
          <p:cNvPr id="5" name="Footer Placeholder 4"/>
          <p:cNvSpPr>
            <a:spLocks noGrp="1"/>
          </p:cNvSpPr>
          <p:nvPr>
            <p:ph type="ftr" sz="quarter" idx="11"/>
          </p:nvPr>
        </p:nvSpPr>
        <p:spPr>
          <a:xfrm>
            <a:off x="800100" y="6172200"/>
            <a:ext cx="4000500" cy="457200"/>
          </a:xfrm>
        </p:spPr>
        <p:txBody>
          <a:bodyPr/>
          <a:lstStyle/>
          <a:p>
            <a:endParaRPr lang="en-US"/>
          </a:p>
        </p:txBody>
      </p:sp>
      <p:sp>
        <p:nvSpPr>
          <p:cNvPr id="7" name="Rectangle 6"/>
          <p:cNvSpPr/>
          <p:nvPr/>
        </p:nvSpPr>
        <p:spPr>
          <a:xfrm flipV="1">
            <a:off x="69412" y="2376830"/>
            <a:ext cx="9013515"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69146" y="2341475"/>
            <a:ext cx="9013781"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68306" y="2468880"/>
            <a:ext cx="9014621" cy="45720"/>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146304" y="6208776"/>
            <a:ext cx="457200" cy="457200"/>
          </a:xfrm>
        </p:spPr>
        <p:txBody>
          <a:bodyPr/>
          <a:lstStyle/>
          <a:p>
            <a:fld id="{DDB8F410-8F4C-4E5B-B526-935BDF0A3ED0}"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0676C9A-20AD-4B09-A996-4813ECA86BA8}"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8F410-8F4C-4E5B-B526-935BDF0A3ED0}" type="slidenum">
              <a:rPr lang="en-US" smtClean="0"/>
              <a:t>‹#›</a:t>
            </a:fld>
            <a:endParaRPr lang="en-US"/>
          </a:p>
        </p:txBody>
      </p:sp>
      <p:sp>
        <p:nvSpPr>
          <p:cNvPr id="9" name="Content Placeholder 8"/>
          <p:cNvSpPr>
            <a:spLocks noGrp="1"/>
          </p:cNvSpPr>
          <p:nvPr>
            <p:ph sz="quarter" idx="1"/>
          </p:nvPr>
        </p:nvSpPr>
        <p:spPr>
          <a:xfrm>
            <a:off x="91440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933950" y="1447800"/>
            <a:ext cx="3749040" cy="45720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4400" y="273050"/>
            <a:ext cx="7772400" cy="1143000"/>
          </a:xfrm>
        </p:spPr>
        <p:txBody>
          <a:bodyPr anchor="b" anchorCtr="0"/>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9144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953000" y="1447800"/>
            <a:ext cx="3733800" cy="762000"/>
          </a:xfrm>
          <a:noFill/>
          <a:ln w="12700" cap="sq" cmpd="sng" algn="ctr">
            <a:noFill/>
            <a:prstDash val="solid"/>
          </a:ln>
        </p:spPr>
        <p:txBody>
          <a:bodyPr lIns="91440" anchor="b" anchorCtr="0">
            <a:noAutofit/>
          </a:bodyPr>
          <a:lstStyle>
            <a:lvl1pPr marL="0" indent="0">
              <a:buNone/>
              <a:defRPr sz="2400" b="1">
                <a:solidFill>
                  <a:schemeClr val="accent1"/>
                </a:solidFill>
                <a:latin typeface="+mj-lt"/>
                <a:ea typeface="+mj-ea"/>
                <a:cs typeface="+mj-cs"/>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70676C9A-20AD-4B09-A996-4813ECA86BA8}" type="datetimeFigureOut">
              <a:rPr lang="en-US" smtClean="0"/>
              <a:t>11/2/2014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DB8F410-8F4C-4E5B-B526-935BDF0A3ED0}" type="slidenum">
              <a:rPr lang="en-US" smtClean="0"/>
              <a:t>‹#›</a:t>
            </a:fld>
            <a:endParaRPr lang="en-US"/>
          </a:p>
        </p:txBody>
      </p:sp>
      <p:sp>
        <p:nvSpPr>
          <p:cNvPr id="11" name="Content Placeholder 10"/>
          <p:cNvSpPr>
            <a:spLocks noGrp="1"/>
          </p:cNvSpPr>
          <p:nvPr>
            <p:ph sz="half" idx="2"/>
          </p:nvPr>
        </p:nvSpPr>
        <p:spPr>
          <a:xfrm>
            <a:off x="9144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half" idx="4"/>
          </p:nvPr>
        </p:nvSpPr>
        <p:spPr>
          <a:xfrm>
            <a:off x="4953000" y="2247900"/>
            <a:ext cx="3733800" cy="38862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0676C9A-20AD-4B09-A996-4813ECA86BA8}" type="datetimeFigureOut">
              <a:rPr lang="en-US" smtClean="0"/>
              <a:t>11/2/2014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0676C9A-20AD-4B09-A996-4813ECA86BA8}" type="datetimeFigureOut">
              <a:rPr lang="en-US" smtClean="0"/>
              <a:t>11/2/2014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DB8F410-8F4C-4E5B-B526-935BDF0A3ED0}"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Rectangle 7"/>
          <p:cNvSpPr/>
          <p:nvPr/>
        </p:nvSpPr>
        <p:spPr>
          <a:xfrm>
            <a:off x="0" y="0"/>
            <a:ext cx="9144000" cy="6858000"/>
          </a:xfrm>
          <a:prstGeom prst="rect">
            <a:avLst/>
          </a:prstGeom>
          <a:solidFill>
            <a:srgbClr val="FFFFFF"/>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useBgFill="1">
        <p:nvSpPr>
          <p:cNvPr id="9" name="Rounded Rectangle 8"/>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914400" y="273050"/>
            <a:ext cx="7772400" cy="1143000"/>
          </a:xfrm>
        </p:spPr>
        <p:txBody>
          <a:bodyPr anchor="b" anchorCtr="0"/>
          <a:lstStyle>
            <a:lvl1pPr algn="l">
              <a:buNone/>
              <a:defRPr sz="4000" b="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914400" y="1600200"/>
            <a:ext cx="1905000" cy="4495800"/>
          </a:xfrm>
        </p:spPr>
        <p:txBody>
          <a:bodyPr/>
          <a:lstStyle>
            <a:lvl1pPr marL="0" indent="0">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676C9A-20AD-4B09-A996-4813ECA86BA8}" type="datetimeFigureOut">
              <a:rPr lang="en-US" smtClean="0"/>
              <a:t>11/2/2014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DB8F410-8F4C-4E5B-B526-935BDF0A3ED0}" type="slidenum">
              <a:rPr lang="en-US" smtClean="0"/>
              <a:t>‹#›</a:t>
            </a:fld>
            <a:endParaRPr lang="en-US"/>
          </a:p>
        </p:txBody>
      </p:sp>
      <p:sp>
        <p:nvSpPr>
          <p:cNvPr id="11" name="Content Placeholder 10"/>
          <p:cNvSpPr>
            <a:spLocks noGrp="1"/>
          </p:cNvSpPr>
          <p:nvPr>
            <p:ph sz="quarter" idx="1"/>
          </p:nvPr>
        </p:nvSpPr>
        <p:spPr>
          <a:xfrm>
            <a:off x="2971800" y="1600200"/>
            <a:ext cx="5715000" cy="4495800"/>
          </a:xfrm>
        </p:spPr>
        <p:txBody>
          <a:bodyPr vert="horz"/>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4900550"/>
            <a:ext cx="7315200" cy="522288"/>
          </a:xfrm>
        </p:spPr>
        <p:txBody>
          <a:bodyPr anchor="ctr">
            <a:noAutofit/>
          </a:bodyPr>
          <a:lstStyle>
            <a:lvl1pPr algn="l">
              <a:buNone/>
              <a:defRPr sz="2800" b="0"/>
            </a:lvl1pPr>
          </a:lstStyle>
          <a:p>
            <a:r>
              <a:rPr kumimoji="0" lang="en-US" smtClean="0"/>
              <a:t>Click to edit Master title style</a:t>
            </a:r>
            <a:endParaRPr kumimoji="0" lang="en-US"/>
          </a:p>
        </p:txBody>
      </p:sp>
      <p:sp>
        <p:nvSpPr>
          <p:cNvPr id="4" name="Text Placeholder 3"/>
          <p:cNvSpPr>
            <a:spLocks noGrp="1"/>
          </p:cNvSpPr>
          <p:nvPr>
            <p:ph type="body" sz="half" idx="2"/>
          </p:nvPr>
        </p:nvSpPr>
        <p:spPr>
          <a:xfrm>
            <a:off x="914400" y="5445825"/>
            <a:ext cx="7315200" cy="685800"/>
          </a:xfrm>
        </p:spPr>
        <p:txBody>
          <a:bodyPr/>
          <a:lstStyle>
            <a:lvl1pPr marL="0" indent="0">
              <a:buFontTx/>
              <a:buNone/>
              <a:defRPr sz="16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70676C9A-20AD-4B09-A996-4813ECA86BA8}" type="datetimeFigureOut">
              <a:rPr lang="en-US" smtClean="0"/>
              <a:t>11/2/2014</a:t>
            </a:fld>
            <a:endParaRPr lang="en-US"/>
          </a:p>
        </p:txBody>
      </p:sp>
      <p:sp>
        <p:nvSpPr>
          <p:cNvPr id="6" name="Footer Placeholder 5"/>
          <p:cNvSpPr>
            <a:spLocks noGrp="1"/>
          </p:cNvSpPr>
          <p:nvPr>
            <p:ph type="ftr" sz="quarter" idx="11"/>
          </p:nvPr>
        </p:nvSpPr>
        <p:spPr>
          <a:xfrm>
            <a:off x="914400" y="6172200"/>
            <a:ext cx="3886200" cy="457200"/>
          </a:xfrm>
        </p:spPr>
        <p:txBody>
          <a:bodyPr/>
          <a:lstStyle/>
          <a:p>
            <a:endParaRPr lang="en-US"/>
          </a:p>
        </p:txBody>
      </p:sp>
      <p:sp>
        <p:nvSpPr>
          <p:cNvPr id="7" name="Slide Number Placeholder 6"/>
          <p:cNvSpPr>
            <a:spLocks noGrp="1"/>
          </p:cNvSpPr>
          <p:nvPr>
            <p:ph type="sldNum" sz="quarter" idx="12"/>
          </p:nvPr>
        </p:nvSpPr>
        <p:spPr>
          <a:xfrm>
            <a:off x="146304" y="6208776"/>
            <a:ext cx="457200" cy="457200"/>
          </a:xfrm>
        </p:spPr>
        <p:txBody>
          <a:bodyPr/>
          <a:lstStyle/>
          <a:p>
            <a:fld id="{DDB8F410-8F4C-4E5B-B526-935BDF0A3ED0}" type="slidenum">
              <a:rPr lang="en-US" smtClean="0"/>
              <a:t>‹#›</a:t>
            </a:fld>
            <a:endParaRPr lang="en-US"/>
          </a:p>
        </p:txBody>
      </p:sp>
      <p:sp>
        <p:nvSpPr>
          <p:cNvPr id="11" name="Rectangle 10"/>
          <p:cNvSpPr/>
          <p:nvPr/>
        </p:nvSpPr>
        <p:spPr>
          <a:xfrm flipV="1">
            <a:off x="68307" y="4683555"/>
            <a:ext cx="9006840" cy="91440"/>
          </a:xfrm>
          <a:prstGeom prst="rect">
            <a:avLst/>
          </a:prstGeom>
          <a:solidFill>
            <a:schemeClr val="accent1">
              <a:alpha val="10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Rectangle 11"/>
          <p:cNvSpPr/>
          <p:nvPr/>
        </p:nvSpPr>
        <p:spPr>
          <a:xfrm>
            <a:off x="68508" y="4650474"/>
            <a:ext cx="9006639" cy="45719"/>
          </a:xfrm>
          <a:prstGeom prst="rect">
            <a:avLst/>
          </a:prstGeom>
          <a:solidFill>
            <a:schemeClr val="accent1">
              <a:tint val="60000"/>
            </a:schemeClr>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p:nvPr/>
        </p:nvSpPr>
        <p:spPr>
          <a:xfrm>
            <a:off x="68510" y="4773224"/>
            <a:ext cx="9006637" cy="48807"/>
          </a:xfrm>
          <a:prstGeom prst="rect">
            <a:avLst/>
          </a:prstGeom>
          <a:solidFill>
            <a:schemeClr val="accent5"/>
          </a:solidFill>
          <a:ln w="19050" cap="sq"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 name="Picture Placeholder 2"/>
          <p:cNvSpPr>
            <a:spLocks noGrp="1"/>
          </p:cNvSpPr>
          <p:nvPr>
            <p:ph type="pic" idx="1"/>
          </p:nvPr>
        </p:nvSpPr>
        <p:spPr>
          <a:xfrm>
            <a:off x="68308" y="66675"/>
            <a:ext cx="9001873" cy="4581525"/>
          </a:xfrm>
          <a:prstGeom prst="round2SameRect">
            <a:avLst>
              <a:gd name="adj1" fmla="val 7101"/>
              <a:gd name="adj2" fmla="val 0"/>
            </a:avLst>
          </a:prstGeom>
          <a:solidFill>
            <a:schemeClr val="bg2"/>
          </a:solidFill>
          <a:ln w="6350">
            <a:solidFill>
              <a:schemeClr val="tx1"/>
            </a:solid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9" name="Rectangle 8"/>
          <p:cNvSpPr/>
          <p:nvPr/>
        </p:nvSpPr>
        <p:spPr>
          <a:xfrm>
            <a:off x="0" y="0"/>
            <a:ext cx="9144000" cy="6858000"/>
          </a:xfrm>
          <a:prstGeom prst="rect">
            <a:avLst/>
          </a:prstGeom>
          <a:solidFill>
            <a:srgbClr val="FFFFFF"/>
          </a:solidFill>
          <a:ln w="1270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useBgFill="1">
        <p:nvSpPr>
          <p:cNvPr id="8" name="Rounded Rectangle 7"/>
          <p:cNvSpPr/>
          <p:nvPr/>
        </p:nvSpPr>
        <p:spPr>
          <a:xfrm>
            <a:off x="64008" y="69755"/>
            <a:ext cx="9013372" cy="6693408"/>
          </a:xfrm>
          <a:prstGeom prst="roundRect">
            <a:avLst>
              <a:gd name="adj" fmla="val 4929"/>
            </a:avLst>
          </a:prstGeom>
          <a:ln w="6350" cap="sq" cmpd="sng" algn="ctr">
            <a:solidFill>
              <a:schemeClr val="tx1">
                <a:alpha val="100000"/>
              </a:schemeClr>
            </a:solidFill>
            <a:prstDash val="solid"/>
          </a:ln>
          <a:effectLst/>
        </p:spPr>
        <p:style>
          <a:lnRef idx="3">
            <a:schemeClr val="lt1"/>
          </a:lnRef>
          <a:fillRef idx="1001">
            <a:schemeClr val="lt1"/>
          </a:fillRef>
          <a:effectRef idx="1">
            <a:schemeClr val="accent1"/>
          </a:effectRef>
          <a:fontRef idx="minor">
            <a:schemeClr val="lt1"/>
          </a:fontRef>
        </p:style>
        <p:txBody>
          <a:bodyPr anchor="ctr"/>
          <a:lstStyle/>
          <a:p>
            <a:pPr algn="ctr" eaLnBrk="1" latinLnBrk="0" hangingPunct="1"/>
            <a:endParaRPr kumimoji="0" lang="en-US"/>
          </a:p>
        </p:txBody>
      </p:sp>
      <p:sp>
        <p:nvSpPr>
          <p:cNvPr id="22" name="Title Placeholder 21"/>
          <p:cNvSpPr>
            <a:spLocks noGrp="1"/>
          </p:cNvSpPr>
          <p:nvPr>
            <p:ph type="title"/>
          </p:nvPr>
        </p:nvSpPr>
        <p:spPr>
          <a:xfrm>
            <a:off x="914400" y="274638"/>
            <a:ext cx="7772400" cy="1143000"/>
          </a:xfrm>
          <a:prstGeom prst="rect">
            <a:avLst/>
          </a:prstGeom>
        </p:spPr>
        <p:txBody>
          <a:bodyPr bIns="91440"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914400" y="1447800"/>
            <a:ext cx="7772400" cy="4572000"/>
          </a:xfrm>
          <a:prstGeom prst="rect">
            <a:avLst/>
          </a:prstGeom>
        </p:spPr>
        <p:txBody>
          <a:bodyPr>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172200" y="6191250"/>
            <a:ext cx="2476500" cy="476250"/>
          </a:xfrm>
          <a:prstGeom prst="rect">
            <a:avLst/>
          </a:prstGeom>
        </p:spPr>
        <p:txBody>
          <a:bodyPr anchor="ctr" anchorCtr="0"/>
          <a:lstStyle>
            <a:lvl1pPr algn="r" eaLnBrk="1" latinLnBrk="0" hangingPunct="1">
              <a:defRPr kumimoji="0" sz="1400">
                <a:solidFill>
                  <a:schemeClr val="tx2"/>
                </a:solidFill>
              </a:defRPr>
            </a:lvl1pPr>
          </a:lstStyle>
          <a:p>
            <a:fld id="{70676C9A-20AD-4B09-A996-4813ECA86BA8}" type="datetimeFigureOut">
              <a:rPr lang="en-US" smtClean="0"/>
              <a:t>11/2/2014</a:t>
            </a:fld>
            <a:endParaRPr lang="en-US"/>
          </a:p>
        </p:txBody>
      </p:sp>
      <p:sp>
        <p:nvSpPr>
          <p:cNvPr id="3" name="Footer Placeholder 2"/>
          <p:cNvSpPr>
            <a:spLocks noGrp="1"/>
          </p:cNvSpPr>
          <p:nvPr>
            <p:ph type="ftr" sz="quarter" idx="3"/>
          </p:nvPr>
        </p:nvSpPr>
        <p:spPr>
          <a:xfrm>
            <a:off x="914400" y="6172200"/>
            <a:ext cx="3962400" cy="457200"/>
          </a:xfrm>
          <a:prstGeom prst="rect">
            <a:avLst/>
          </a:prstGeom>
        </p:spPr>
        <p:txBody>
          <a:bodyPr anchor="ctr" anchorCtr="0"/>
          <a:lstStyle>
            <a:lvl1pPr eaLnBrk="1" latinLnBrk="0" hangingPunct="1">
              <a:defRPr kumimoji="0" sz="1400">
                <a:solidFill>
                  <a:schemeClr val="tx2"/>
                </a:solidFill>
              </a:defRPr>
            </a:lvl1pPr>
          </a:lstStyle>
          <a:p>
            <a:endParaRPr lang="en-US"/>
          </a:p>
        </p:txBody>
      </p:sp>
      <p:sp>
        <p:nvSpPr>
          <p:cNvPr id="23" name="Slide Number Placeholder 22"/>
          <p:cNvSpPr>
            <a:spLocks noGrp="1"/>
          </p:cNvSpPr>
          <p:nvPr>
            <p:ph type="sldNum" sz="quarter" idx="4"/>
          </p:nvPr>
        </p:nvSpPr>
        <p:spPr>
          <a:xfrm>
            <a:off x="146304" y="6210300"/>
            <a:ext cx="457200" cy="457200"/>
          </a:xfrm>
          <a:prstGeom prst="ellipse">
            <a:avLst/>
          </a:prstGeom>
          <a:solidFill>
            <a:schemeClr val="accent1"/>
          </a:solidFill>
        </p:spPr>
        <p:txBody>
          <a:bodyPr wrap="none" lIns="0" tIns="0" rIns="0" bIns="0" anchor="ctr" anchorCtr="1">
            <a:noAutofit/>
          </a:bodyPr>
          <a:lstStyle>
            <a:lvl1pPr algn="ctr" eaLnBrk="1" latinLnBrk="0" hangingPunct="1">
              <a:defRPr kumimoji="0" sz="1400">
                <a:solidFill>
                  <a:srgbClr val="FFFFFF"/>
                </a:solidFill>
                <a:latin typeface="+mj-lt"/>
                <a:ea typeface="+mj-ea"/>
                <a:cs typeface="+mj-cs"/>
              </a:defRPr>
            </a:lvl1pPr>
          </a:lstStyle>
          <a:p>
            <a:fld id="{DDB8F410-8F4C-4E5B-B526-935BDF0A3ED0}"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000" kern="1200">
          <a:solidFill>
            <a:schemeClr val="tx2"/>
          </a:solidFill>
          <a:latin typeface="+mj-lt"/>
          <a:ea typeface="+mj-ea"/>
          <a:cs typeface="+mj-cs"/>
        </a:defRPr>
      </a:lvl1pPr>
    </p:titleStyle>
    <p:bodyStyle>
      <a:lvl1pPr marL="274320" indent="-274320" algn="l" rtl="0" eaLnBrk="1" latinLnBrk="0" hangingPunct="1">
        <a:spcBef>
          <a:spcPts val="580"/>
        </a:spcBef>
        <a:buClr>
          <a:schemeClr val="accent1"/>
        </a:buClr>
        <a:buSzPct val="85000"/>
        <a:buFont typeface="Wingdings 2"/>
        <a:buChar char=""/>
        <a:defRPr kumimoji="0" sz="2600" kern="1200">
          <a:solidFill>
            <a:schemeClr val="tx1"/>
          </a:solidFill>
          <a:latin typeface="+mn-lt"/>
          <a:ea typeface="+mn-ea"/>
          <a:cs typeface="+mn-cs"/>
        </a:defRPr>
      </a:lvl1pPr>
      <a:lvl2pPr marL="548640" indent="-228600" algn="l" rtl="0" eaLnBrk="1" latinLnBrk="0" hangingPunct="1">
        <a:spcBef>
          <a:spcPts val="370"/>
        </a:spcBef>
        <a:buClr>
          <a:schemeClr val="accent2"/>
        </a:buClr>
        <a:buSzPct val="85000"/>
        <a:buFont typeface="Wingdings 2"/>
        <a:buChar char=""/>
        <a:defRPr kumimoji="0" sz="2400" kern="1200">
          <a:solidFill>
            <a:schemeClr val="tx1"/>
          </a:solidFill>
          <a:latin typeface="+mn-lt"/>
          <a:ea typeface="+mn-ea"/>
          <a:cs typeface="+mn-cs"/>
        </a:defRPr>
      </a:lvl2pPr>
      <a:lvl3pPr marL="822960" indent="-228600" algn="l" rtl="0" eaLnBrk="1" latinLnBrk="0" hangingPunct="1">
        <a:spcBef>
          <a:spcPts val="370"/>
        </a:spcBef>
        <a:buClr>
          <a:schemeClr val="accent1">
            <a:tint val="60000"/>
          </a:schemeClr>
        </a:buClr>
        <a:buSzPct val="8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ts val="370"/>
        </a:spcBef>
        <a:buClr>
          <a:schemeClr val="accent3"/>
        </a:buClr>
        <a:buSzPct val="80000"/>
        <a:buFont typeface="Wingdings 2"/>
        <a:buChar char=""/>
        <a:defRPr kumimoji="0" sz="2000" kern="1200">
          <a:solidFill>
            <a:schemeClr val="tx1"/>
          </a:solidFill>
          <a:latin typeface="+mn-lt"/>
          <a:ea typeface="+mn-ea"/>
          <a:cs typeface="+mn-cs"/>
        </a:defRPr>
      </a:lvl4pPr>
      <a:lvl5pPr marL="1371600" indent="-228600" algn="l" rtl="0" eaLnBrk="1" latinLnBrk="0" hangingPunct="1">
        <a:spcBef>
          <a:spcPts val="370"/>
        </a:spcBef>
        <a:buClr>
          <a:schemeClr val="accent3"/>
        </a:buClr>
        <a:buFontTx/>
        <a:buChar char="o"/>
        <a:defRPr kumimoji="0" sz="2000" kern="1200">
          <a:solidFill>
            <a:schemeClr val="tx1"/>
          </a:solidFill>
          <a:latin typeface="+mn-lt"/>
          <a:ea typeface="+mn-ea"/>
          <a:cs typeface="+mn-cs"/>
        </a:defRPr>
      </a:lvl5pPr>
      <a:lvl6pPr marL="1645920" indent="-228600" algn="l" rtl="0" eaLnBrk="1" latinLnBrk="0" hangingPunct="1">
        <a:spcBef>
          <a:spcPts val="370"/>
        </a:spcBef>
        <a:buClr>
          <a:schemeClr val="accent3"/>
        </a:buClr>
        <a:buChar char="•"/>
        <a:defRPr kumimoji="0" sz="1800" kern="1200" baseline="0">
          <a:solidFill>
            <a:schemeClr val="tx1"/>
          </a:solidFill>
          <a:latin typeface="+mn-lt"/>
          <a:ea typeface="+mn-ea"/>
          <a:cs typeface="+mn-cs"/>
        </a:defRPr>
      </a:lvl6pPr>
      <a:lvl7pPr marL="1920240" indent="-228600" algn="l" rtl="0" eaLnBrk="1" latinLnBrk="0" hangingPunct="1">
        <a:spcBef>
          <a:spcPts val="370"/>
        </a:spcBef>
        <a:buClr>
          <a:schemeClr val="accent2"/>
        </a:buClr>
        <a:buChar char="•"/>
        <a:defRPr kumimoji="0" sz="1800" kern="1200">
          <a:solidFill>
            <a:schemeClr val="tx1"/>
          </a:solidFill>
          <a:latin typeface="+mn-lt"/>
          <a:ea typeface="+mn-ea"/>
          <a:cs typeface="+mn-cs"/>
        </a:defRPr>
      </a:lvl7pPr>
      <a:lvl8pPr marL="2194560" indent="-228600" algn="l" rtl="0" eaLnBrk="1" latinLnBrk="0" hangingPunct="1">
        <a:spcBef>
          <a:spcPts val="370"/>
        </a:spcBef>
        <a:buClr>
          <a:schemeClr val="accent1">
            <a:tint val="60000"/>
          </a:schemeClr>
        </a:buClr>
        <a:buChar char="•"/>
        <a:defRPr kumimoji="0" sz="1800" kern="1200">
          <a:solidFill>
            <a:schemeClr val="tx1"/>
          </a:solidFill>
          <a:latin typeface="+mn-lt"/>
          <a:ea typeface="+mn-ea"/>
          <a:cs typeface="+mn-cs"/>
        </a:defRPr>
      </a:lvl8pPr>
      <a:lvl9pPr marL="2468880" indent="-228600" algn="l" rtl="0" eaLnBrk="1" latinLnBrk="0" hangingPunct="1">
        <a:spcBef>
          <a:spcPts val="370"/>
        </a:spcBef>
        <a:buClr>
          <a:schemeClr val="accent2">
            <a:tint val="60000"/>
          </a:schemeClr>
        </a:buClr>
        <a:buChar char="•"/>
        <a:defRPr kumimoji="0" sz="18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hyperlink" Target="//upload.wikimedia.org/wikipedia/commons/2/2c/Spitz_nevus.jpg"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hyperlink" Target="http://www.pedorthpath.com/enchondroma_histo_1.jpg" TargetMode="Externa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hyperlink" Target="http://missinglink.ucsf.edu/lm/DermatologyGlossary/infantile_hemangioma.html" TargetMode="External"/><Relationship Id="rId2" Type="http://schemas.openxmlformats.org/officeDocument/2006/relationships/image" Target="../media/image24.jpeg"/><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3" Type="http://schemas.openxmlformats.org/officeDocument/2006/relationships/hyperlink" Target="//upload.wikimedia.org/wikipedia/commons/e/e5/Capillary_hemangioma_of_skin_(1).jpg" TargetMode="External"/><Relationship Id="rId2" Type="http://schemas.openxmlformats.org/officeDocument/2006/relationships/notesSlide" Target="../notesSlides/notesSlide10.xml"/><Relationship Id="rId1" Type="http://schemas.openxmlformats.org/officeDocument/2006/relationships/slideLayout" Target="../slideLayouts/slideLayout6.xml"/><Relationship Id="rId4" Type="http://schemas.openxmlformats.org/officeDocument/2006/relationships/image" Target="../media/image26.jpeg"/></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hyperlink" Target="http://www.google.com.sa/url?sa=i&amp;rct=j&amp;q=hemangioma%20skin&amp;source=images&amp;cd=&amp;cad=rja&amp;docid=T6pFzEZL8FG9fM&amp;tbnid=HgyysqMSycvHZM:&amp;ved=0CAUQjRw&amp;url=http://www.webpathology.com/image.asp?case=472&amp;n=7&amp;ei=bZ0nUYS9PJS6hAevvIHQCA&amp;psig=AFQjCNHaRQdiKp49GQQORfI4HK1D99g0Yg&amp;ust=1361636455588554"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2.wmf"/><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http://www.med.und.nodak.edu/depts/path/powerpoint/blk5/NP1_files/slide0031_image029.wmz" TargetMode="Externa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7.jpeg"/><Relationship Id="rId4" Type="http://schemas.openxmlformats.org/officeDocument/2006/relationships/hyperlink" Target="http://www.google.com.sa/url?sa=i&amp;rct=j&amp;q=subcutaneous+lipoma&amp;source=images&amp;cd=&amp;cad=rja&amp;docid=JaunMrOasC2ALM&amp;tbnid=DoqVssMazFyVfM:&amp;ved=0CAUQjRw&amp;url=http://wacky5.com/lipoma-and-its-excision.html&amp;ei=2KwmUbCXM-Wb1AXGnoCwDA&amp;psig=AFQjCNG9N0B3XCOo7gvdjxas-qIwM__gxQ&amp;ust=1361575185995362"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75656" y="2204864"/>
            <a:ext cx="6457968" cy="3155242"/>
          </a:xfrm>
          <a:noFill/>
        </p:spPr>
        <p:txBody>
          <a:bodyPr>
            <a:noAutofit/>
          </a:bodyPr>
          <a:lstStyle/>
          <a:p>
            <a:pPr algn="ctr"/>
            <a:r>
              <a:rPr lang="en-US" sz="6600" b="1" i="1" dirty="0" smtClean="0">
                <a:solidFill>
                  <a:srgbClr val="FF0000"/>
                </a:solidFill>
                <a:effectLst>
                  <a:outerShdw blurRad="38100" dist="38100" dir="2700000" algn="tl">
                    <a:srgbClr val="000000">
                      <a:alpha val="43137"/>
                    </a:srgbClr>
                  </a:outerShdw>
                </a:effectLst>
              </a:rPr>
              <a:t>NEOPLASIA</a:t>
            </a:r>
            <a:r>
              <a:rPr lang="en-US" sz="5400" b="1" i="1" dirty="0" smtClean="0">
                <a:solidFill>
                  <a:srgbClr val="1801A3"/>
                </a:solidFill>
                <a:effectLst>
                  <a:outerShdw blurRad="38100" dist="38100" dir="2700000" algn="tl">
                    <a:srgbClr val="000000">
                      <a:alpha val="43137"/>
                    </a:srgbClr>
                  </a:outerShdw>
                </a:effectLst>
              </a:rPr>
              <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1801A3"/>
                </a:solidFill>
                <a:effectLst>
                  <a:outerShdw blurRad="38100" dist="38100" dir="2700000" algn="tl">
                    <a:srgbClr val="000000">
                      <a:alpha val="43137"/>
                    </a:srgbClr>
                  </a:outerShdw>
                </a:effectLst>
              </a:rPr>
              <a:t>---------</a:t>
            </a:r>
            <a:br>
              <a:rPr lang="en-US" sz="5400" b="1" i="1" dirty="0" smtClean="0">
                <a:solidFill>
                  <a:srgbClr val="1801A3"/>
                </a:solidFill>
                <a:effectLst>
                  <a:outerShdw blurRad="38100" dist="38100" dir="2700000" algn="tl">
                    <a:srgbClr val="000000">
                      <a:alpha val="43137"/>
                    </a:srgbClr>
                  </a:outerShdw>
                </a:effectLst>
              </a:rPr>
            </a:br>
            <a:r>
              <a:rPr lang="en-US" sz="5400" b="1" i="1" dirty="0" smtClean="0">
                <a:solidFill>
                  <a:srgbClr val="00CCFF"/>
                </a:solidFill>
                <a:effectLst>
                  <a:outerShdw blurRad="38100" dist="38100" dir="2700000" algn="tl">
                    <a:srgbClr val="000000">
                      <a:alpha val="43137"/>
                    </a:srgbClr>
                  </a:outerShdw>
                </a:effectLst>
              </a:rPr>
              <a:t>(Benign Tumors)</a:t>
            </a:r>
            <a:endParaRPr lang="en-US" sz="5400" b="1" i="1" dirty="0">
              <a:solidFill>
                <a:srgbClr val="00CCFF"/>
              </a:solidFill>
              <a:effectLst>
                <a:outerShdw blurRad="38100" dist="38100" dir="2700000" algn="tl">
                  <a:srgbClr val="000000">
                    <a:alpha val="43137"/>
                  </a:srgbClr>
                </a:outerShdw>
              </a:effectLst>
            </a:endParaRPr>
          </a:p>
        </p:txBody>
      </p:sp>
      <p:sp>
        <p:nvSpPr>
          <p:cNvPr id="5" name="Rectangle 4"/>
          <p:cNvSpPr/>
          <p:nvPr/>
        </p:nvSpPr>
        <p:spPr>
          <a:xfrm>
            <a:off x="2627784" y="764704"/>
            <a:ext cx="3888432" cy="769441"/>
          </a:xfrm>
          <a:prstGeom prst="rect">
            <a:avLst/>
          </a:prstGeom>
        </p:spPr>
        <p:txBody>
          <a:bodyPr wrap="square">
            <a:spAutoFit/>
          </a:bodyPr>
          <a:lstStyle/>
          <a:p>
            <a:pPr algn="ctr"/>
            <a:r>
              <a:rPr lang="en-US" sz="4400" b="1" i="1" cap="small" dirty="0" smtClean="0">
                <a:effectLst>
                  <a:outerShdw blurRad="38100" dist="38100" dir="2700000" algn="tl">
                    <a:srgbClr val="000000">
                      <a:alpha val="43137"/>
                    </a:srgbClr>
                  </a:outerShdw>
                </a:effectLst>
                <a:ea typeface="+mj-ea"/>
                <a:cs typeface="+mj-cs"/>
              </a:rPr>
              <a:t>PRACTICAL 5</a:t>
            </a:r>
            <a:endParaRPr lang="en-US" sz="4400" dirty="0"/>
          </a:p>
        </p:txBody>
      </p:sp>
      <p:sp>
        <p:nvSpPr>
          <p:cNvPr id="6"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7"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819972206"/>
      </p:ext>
    </p:extLst>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357290" y="2500306"/>
            <a:ext cx="7500990" cy="136815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3- </a:t>
            </a:r>
            <a:r>
              <a:rPr lang="en-US" b="1" i="1" dirty="0" err="1" smtClean="0">
                <a:solidFill>
                  <a:srgbClr val="00CCFF"/>
                </a:solidFill>
                <a:effectLst>
                  <a:outerShdw blurRad="38100" dist="38100" dir="2700000" algn="tl">
                    <a:srgbClr val="000000">
                      <a:alpha val="43137"/>
                    </a:srgbClr>
                  </a:outerShdw>
                </a:effectLst>
              </a:rPr>
              <a:t>Intradermal</a:t>
            </a:r>
            <a:r>
              <a:rPr lang="en-US" b="1" i="1" dirty="0" smtClean="0">
                <a:solidFill>
                  <a:srgbClr val="00CCFF"/>
                </a:solidFill>
                <a:effectLst>
                  <a:outerShdw blurRad="38100" dist="38100" dir="2700000" algn="tl">
                    <a:srgbClr val="000000">
                      <a:alpha val="43137"/>
                    </a:srgbClr>
                  </a:outerShdw>
                </a:effectLst>
              </a:rPr>
              <a:t> Nevus</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509797464"/>
      </p:ext>
    </p:extLst>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
          <p:cNvPicPr>
            <a:picLocks noChangeAspect="1" noChangeArrowheads="1"/>
          </p:cNvPicPr>
          <p:nvPr/>
        </p:nvPicPr>
        <p:blipFill>
          <a:blip r:embed="rId3" cstate="print"/>
          <a:srcRect/>
          <a:stretch>
            <a:fillRect/>
          </a:stretch>
        </p:blipFill>
        <p:spPr bwMode="auto">
          <a:xfrm>
            <a:off x="539552" y="980728"/>
            <a:ext cx="3916798" cy="2160240"/>
          </a:xfrm>
          <a:prstGeom prst="rect">
            <a:avLst/>
          </a:prstGeom>
          <a:noFill/>
          <a:ln w="28575">
            <a:solidFill>
              <a:schemeClr val="tx1"/>
            </a:solidFill>
            <a:round/>
            <a:headEnd/>
            <a:tailEnd/>
          </a:ln>
        </p:spPr>
      </p:pic>
      <p:sp>
        <p:nvSpPr>
          <p:cNvPr id="3" name="Rounded Rectangle 2"/>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a:t>
            </a:r>
            <a:endParaRPr lang="en-US" sz="2400" b="1" i="1" dirty="0">
              <a:effectLst>
                <a:outerShdw blurRad="38100" dist="38100" dir="2700000" algn="tl">
                  <a:srgbClr val="000000">
                    <a:alpha val="43137"/>
                  </a:srgbClr>
                </a:outerShdw>
              </a:effectLst>
            </a:endParaRPr>
          </a:p>
        </p:txBody>
      </p:sp>
      <p:sp>
        <p:nvSpPr>
          <p:cNvPr id="4" name="Rectangle 3"/>
          <p:cNvSpPr/>
          <p:nvPr/>
        </p:nvSpPr>
        <p:spPr>
          <a:xfrm>
            <a:off x="683568" y="5817458"/>
            <a:ext cx="7560840" cy="707886"/>
          </a:xfrm>
          <a:prstGeom prst="rect">
            <a:avLst/>
          </a:prstGeom>
        </p:spPr>
        <p:txBody>
          <a:bodyPr wrap="square">
            <a:spAutoFit/>
          </a:bodyPr>
          <a:lstStyle/>
          <a:p>
            <a:pPr algn="ctr"/>
            <a:r>
              <a:rPr lang="en-US" sz="2000" b="1" i="1" dirty="0" smtClean="0"/>
              <a:t>The lesion is small, symmetrical, and uniformly has different colors </a:t>
            </a:r>
          </a:p>
          <a:p>
            <a:pPr algn="ctr"/>
            <a:r>
              <a:rPr lang="en-US" sz="2000" b="1" i="1" dirty="0" smtClean="0"/>
              <a:t>(Pink – Tan – Brown etc)</a:t>
            </a:r>
            <a:endParaRPr lang="en-US" sz="2000" b="1" i="1" dirty="0"/>
          </a:p>
        </p:txBody>
      </p:sp>
      <p:pic>
        <p:nvPicPr>
          <p:cNvPr id="67586" name="Picture 2" descr="File:Spitz nevus.jpg">
            <a:hlinkClick r:id="rId4"/>
          </p:cNvPr>
          <p:cNvPicPr>
            <a:picLocks noChangeAspect="1" noChangeArrowheads="1"/>
          </p:cNvPicPr>
          <p:nvPr/>
        </p:nvPicPr>
        <p:blipFill>
          <a:blip r:embed="rId5" cstate="print"/>
          <a:srcRect/>
          <a:stretch>
            <a:fillRect/>
          </a:stretch>
        </p:blipFill>
        <p:spPr bwMode="auto">
          <a:xfrm>
            <a:off x="4716016" y="3284984"/>
            <a:ext cx="3622904" cy="2429669"/>
          </a:xfrm>
          <a:prstGeom prst="rect">
            <a:avLst/>
          </a:prstGeom>
          <a:noFill/>
          <a:ln w="28575">
            <a:solidFill>
              <a:schemeClr val="tx1"/>
            </a:solidFill>
          </a:ln>
        </p:spPr>
      </p:pic>
      <p:pic>
        <p:nvPicPr>
          <p:cNvPr id="67587" name="Picture 3"/>
          <p:cNvPicPr>
            <a:picLocks noChangeAspect="1" noChangeArrowheads="1"/>
          </p:cNvPicPr>
          <p:nvPr/>
        </p:nvPicPr>
        <p:blipFill>
          <a:blip r:embed="rId6" cstate="print"/>
          <a:srcRect/>
          <a:stretch>
            <a:fillRect/>
          </a:stretch>
        </p:blipFill>
        <p:spPr bwMode="auto">
          <a:xfrm>
            <a:off x="539552" y="3284984"/>
            <a:ext cx="3888432" cy="2448272"/>
          </a:xfrm>
          <a:prstGeom prst="rect">
            <a:avLst/>
          </a:prstGeom>
          <a:noFill/>
          <a:ln w="28575">
            <a:solidFill>
              <a:schemeClr val="tx1"/>
            </a:solidFill>
            <a:miter lim="800000"/>
            <a:headEnd/>
            <a:tailEnd/>
          </a:ln>
        </p:spPr>
      </p:pic>
      <p:pic>
        <p:nvPicPr>
          <p:cNvPr id="67588" name="Picture 4"/>
          <p:cNvPicPr>
            <a:picLocks noChangeAspect="1" noChangeArrowheads="1"/>
          </p:cNvPicPr>
          <p:nvPr/>
        </p:nvPicPr>
        <p:blipFill>
          <a:blip r:embed="rId7" cstate="print"/>
          <a:srcRect/>
          <a:stretch>
            <a:fillRect/>
          </a:stretch>
        </p:blipFill>
        <p:spPr bwMode="auto">
          <a:xfrm>
            <a:off x="4716016" y="947769"/>
            <a:ext cx="3642717" cy="222827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58532900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395536" y="908720"/>
            <a:ext cx="8208912" cy="47526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323528" y="5805264"/>
            <a:ext cx="7776864"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Nests and clusters of small round or spindle shaped nevus cells with few </a:t>
            </a:r>
            <a:r>
              <a:rPr lang="en-US" sz="2000" b="1" i="1" dirty="0" err="1" smtClean="0"/>
              <a:t>melanophages</a:t>
            </a:r>
            <a:r>
              <a:rPr lang="en-US" sz="2000" b="1" i="1" dirty="0" smtClean="0"/>
              <a:t> in the upper dermis.</a:t>
            </a:r>
            <a:endParaRPr lang="en-US" sz="2000" b="1" i="1" dirty="0"/>
          </a:p>
        </p:txBody>
      </p:sp>
      <p:sp>
        <p:nvSpPr>
          <p:cNvPr id="5" name="Rounded Rectangle 4"/>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LPF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358432087"/>
      </p:ext>
    </p:extLst>
  </p:cSld>
  <p:clrMapOvr>
    <a:masterClrMapping/>
  </p:clrMapOv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srcRect/>
          <a:stretch>
            <a:fillRect/>
          </a:stretch>
        </p:blipFill>
        <p:spPr>
          <a:xfrm>
            <a:off x="467544" y="980728"/>
            <a:ext cx="8064896" cy="46085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11560" y="5733256"/>
            <a:ext cx="7560840" cy="707886"/>
          </a:xfrm>
          <a:prstGeom prst="rect">
            <a:avLst/>
          </a:prstGeom>
        </p:spPr>
        <p:txBody>
          <a:bodyPr wrap="square">
            <a:spAutoFit/>
          </a:bodyPr>
          <a:lstStyle/>
          <a:p>
            <a:pPr marL="534988" indent="-534988" algn="ctr" fontAlgn="auto">
              <a:spcBef>
                <a:spcPts val="0"/>
              </a:spcBef>
              <a:spcAft>
                <a:spcPts val="0"/>
              </a:spcAft>
              <a:defRPr/>
            </a:pPr>
            <a:r>
              <a:rPr lang="en-US" sz="2000" b="1" i="1" dirty="0" smtClean="0"/>
              <a:t>The cells contain varying amount of brown melanin pigment. No junctional activity</a:t>
            </a:r>
            <a:endParaRPr lang="en-US" sz="2000" b="1" i="1" dirty="0"/>
          </a:p>
        </p:txBody>
      </p:sp>
      <p:sp>
        <p:nvSpPr>
          <p:cNvPr id="6" name="Rounded Rectangle 5"/>
          <p:cNvSpPr/>
          <p:nvPr/>
        </p:nvSpPr>
        <p:spPr>
          <a:xfrm>
            <a:off x="2483768" y="260648"/>
            <a:ext cx="4248472"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Intradermal Nevus - HPF</a:t>
            </a:r>
            <a:endParaRPr lang="en-US" sz="2400" b="1" i="1" dirty="0">
              <a:effectLst>
                <a:outerShdw blurRad="38100" dist="38100" dir="2700000" algn="tl">
                  <a:srgbClr val="000000">
                    <a:alpha val="43137"/>
                  </a:srgbClr>
                </a:outerShdw>
              </a:effectLst>
            </a:endParaRPr>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160684731"/>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123728" y="1772816"/>
            <a:ext cx="5072098" cy="2357454"/>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4- Uterine Leiomyomata </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844225666"/>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95536" y="5733256"/>
            <a:ext cx="8136904" cy="1015663"/>
          </a:xfrm>
          <a:prstGeom prst="rect">
            <a:avLst/>
          </a:prstGeom>
        </p:spPr>
        <p:txBody>
          <a:bodyPr wrap="square">
            <a:spAutoFit/>
          </a:bodyPr>
          <a:lstStyle/>
          <a:p>
            <a:pPr marL="534988" indent="-534988" algn="ctr"/>
            <a:r>
              <a:rPr lang="en-US" sz="2000" b="1" i="1" dirty="0" smtClean="0"/>
              <a:t>Smooth muscle tumors of the uterus are often multiple. </a:t>
            </a:r>
          </a:p>
          <a:p>
            <a:pPr marL="534988" indent="-534988" algn="ctr"/>
            <a:r>
              <a:rPr lang="en-US" sz="2000" b="1" i="1" dirty="0" smtClean="0"/>
              <a:t>Seen here are submucosal, intramural, and subserosal leiomyomata </a:t>
            </a:r>
          </a:p>
          <a:p>
            <a:pPr marL="534988" indent="-534988" algn="ctr"/>
            <a:r>
              <a:rPr lang="en-US" sz="2000" b="1" i="1" dirty="0" smtClean="0"/>
              <a:t>of the uterus.</a:t>
            </a:r>
            <a:endParaRPr lang="en-US" sz="2000" b="1" i="1" dirty="0"/>
          </a:p>
        </p:txBody>
      </p:sp>
      <p:sp>
        <p:nvSpPr>
          <p:cNvPr id="4" name="Rounded Rectangle 3"/>
          <p:cNvSpPr/>
          <p:nvPr/>
        </p:nvSpPr>
        <p:spPr>
          <a:xfrm>
            <a:off x="1259632" y="188640"/>
            <a:ext cx="619268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pic>
        <p:nvPicPr>
          <p:cNvPr id="57346" name="Picture 2" descr="http://library.med.utah.edu/WebPath/jpeg4/FEM028.jpg"/>
          <p:cNvPicPr>
            <a:picLocks noChangeAspect="1" noChangeArrowheads="1"/>
          </p:cNvPicPr>
          <p:nvPr/>
        </p:nvPicPr>
        <p:blipFill>
          <a:blip r:embed="rId3" cstate="print"/>
          <a:srcRect/>
          <a:stretch>
            <a:fillRect/>
          </a:stretch>
        </p:blipFill>
        <p:spPr bwMode="auto">
          <a:xfrm>
            <a:off x="467544" y="820424"/>
            <a:ext cx="7992888" cy="4887730"/>
          </a:xfrm>
          <a:prstGeom prst="rect">
            <a:avLst/>
          </a:prstGeom>
          <a:noFill/>
          <a:ln w="28575">
            <a:solidFill>
              <a:schemeClr val="tx1"/>
            </a:solidFill>
          </a:ln>
        </p:spPr>
      </p:pic>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986234741"/>
      </p:ext>
    </p:extLst>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1"/>
          <p:cNvPicPr>
            <a:picLocks noChangeAspect="1"/>
          </p:cNvPicPr>
          <p:nvPr/>
        </p:nvPicPr>
        <p:blipFill>
          <a:blip r:embed="rId3" cstate="print"/>
          <a:srcRect/>
          <a:stretch>
            <a:fillRect/>
          </a:stretch>
        </p:blipFill>
        <p:spPr bwMode="auto">
          <a:xfrm>
            <a:off x="539552" y="692696"/>
            <a:ext cx="7920880" cy="5112568"/>
          </a:xfrm>
          <a:prstGeom prst="rect">
            <a:avLst/>
          </a:prstGeom>
          <a:noFill/>
          <a:ln w="28575">
            <a:solidFill>
              <a:schemeClr val="tx1"/>
            </a:solidFill>
            <a:miter lim="800000"/>
            <a:headEnd/>
            <a:tailEnd/>
          </a:ln>
        </p:spPr>
      </p:pic>
      <p:sp>
        <p:nvSpPr>
          <p:cNvPr id="3" name="Rounded Rectangle 2"/>
          <p:cNvSpPr/>
          <p:nvPr/>
        </p:nvSpPr>
        <p:spPr>
          <a:xfrm>
            <a:off x="1259632" y="116632"/>
            <a:ext cx="6336704"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Multiple Uterine Leiomyomata - Gross</a:t>
            </a:r>
            <a:endParaRPr lang="en-US" sz="2400" b="1" i="1" dirty="0"/>
          </a:p>
        </p:txBody>
      </p:sp>
      <p:sp>
        <p:nvSpPr>
          <p:cNvPr id="4" name="Rectangle 3"/>
          <p:cNvSpPr/>
          <p:nvPr/>
        </p:nvSpPr>
        <p:spPr>
          <a:xfrm>
            <a:off x="395536" y="5961474"/>
            <a:ext cx="8424936" cy="707886"/>
          </a:xfrm>
          <a:prstGeom prst="rect">
            <a:avLst/>
          </a:prstGeom>
        </p:spPr>
        <p:txBody>
          <a:bodyPr wrap="square">
            <a:spAutoFit/>
          </a:bodyPr>
          <a:lstStyle/>
          <a:p>
            <a:pPr marL="534988" indent="-534988" algn="ctr"/>
            <a:r>
              <a:rPr lang="en-US" sz="2000" b="1" i="1" dirty="0" smtClean="0"/>
              <a:t>A well demarcated tumour mass in the muscle coat of </a:t>
            </a:r>
          </a:p>
          <a:p>
            <a:pPr marL="534988" indent="-534988" algn="ctr"/>
            <a:r>
              <a:rPr lang="en-US" sz="2000" b="1" i="1" dirty="0" smtClean="0"/>
              <a:t>uterus without a definite capsule.</a:t>
            </a:r>
            <a:endParaRPr lang="en-US" sz="20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403151158"/>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LPF Microscopy</a:t>
            </a:r>
            <a:endParaRPr lang="en-US" sz="2400" b="1" i="1" dirty="0"/>
          </a:p>
        </p:txBody>
      </p:sp>
      <p:sp>
        <p:nvSpPr>
          <p:cNvPr id="5" name="Rectangle 4"/>
          <p:cNvSpPr/>
          <p:nvPr/>
        </p:nvSpPr>
        <p:spPr>
          <a:xfrm>
            <a:off x="539552" y="5489937"/>
            <a:ext cx="7776864" cy="1077218"/>
          </a:xfrm>
          <a:prstGeom prst="rect">
            <a:avLst/>
          </a:prstGeom>
        </p:spPr>
        <p:txBody>
          <a:bodyPr wrap="square">
            <a:spAutoFit/>
          </a:bodyPr>
          <a:lstStyle/>
          <a:p>
            <a:pPr algn="ctr"/>
            <a:r>
              <a:rPr lang="en-US" sz="2000" b="1" i="1" dirty="0" smtClean="0"/>
              <a:t>Normal myometrium is at the left, and the neoplasm is well-differentiated so that the leiomyoma at the right hardly appears different. </a:t>
            </a:r>
            <a:endParaRPr lang="en-US" sz="2000" b="1" i="1" dirty="0" smtClean="0"/>
          </a:p>
          <a:p>
            <a:pPr algn="ctr"/>
            <a:r>
              <a:rPr lang="en-US" sz="2400" b="1" i="1" dirty="0" smtClean="0">
                <a:solidFill>
                  <a:srgbClr val="FF0000"/>
                </a:solidFill>
              </a:rPr>
              <a:t>Bundles </a:t>
            </a:r>
            <a:r>
              <a:rPr lang="en-US" sz="2400" b="1" i="1" dirty="0" smtClean="0">
                <a:solidFill>
                  <a:srgbClr val="FF0000"/>
                </a:solidFill>
              </a:rPr>
              <a:t>of smooth muscle are interlacing in the tumor mass</a:t>
            </a:r>
            <a:endParaRPr lang="en-US" sz="2400" b="1" i="1" dirty="0">
              <a:solidFill>
                <a:srgbClr val="FF0000"/>
              </a:solidFill>
            </a:endParaRPr>
          </a:p>
        </p:txBody>
      </p:sp>
      <p:pic>
        <p:nvPicPr>
          <p:cNvPr id="53250" name="Picture 2" descr="http://library.med.utah.edu/WebPath/jpeg4/FEM030.jpg"/>
          <p:cNvPicPr>
            <a:picLocks noChangeAspect="1" noChangeArrowheads="1"/>
          </p:cNvPicPr>
          <p:nvPr/>
        </p:nvPicPr>
        <p:blipFill>
          <a:blip r:embed="rId2" cstate="print"/>
          <a:srcRect/>
          <a:stretch>
            <a:fillRect/>
          </a:stretch>
        </p:blipFill>
        <p:spPr bwMode="auto">
          <a:xfrm>
            <a:off x="539552" y="836712"/>
            <a:ext cx="7932663" cy="4581080"/>
          </a:xfrm>
          <a:prstGeom prst="rect">
            <a:avLst/>
          </a:prstGeom>
          <a:noFill/>
          <a:ln w="28575">
            <a:solidFill>
              <a:schemeClr val="tx1"/>
            </a:solidFill>
          </a:ln>
        </p:spPr>
      </p:pic>
      <p:cxnSp>
        <p:nvCxnSpPr>
          <p:cNvPr id="8" name="Straight Connector 7"/>
          <p:cNvCxnSpPr/>
          <p:nvPr/>
        </p:nvCxnSpPr>
        <p:spPr>
          <a:xfrm>
            <a:off x="3491880" y="836712"/>
            <a:ext cx="72008" cy="45365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1" name="Rectangle 10"/>
          <p:cNvSpPr/>
          <p:nvPr/>
        </p:nvSpPr>
        <p:spPr>
          <a:xfrm>
            <a:off x="533400" y="838200"/>
            <a:ext cx="926857" cy="369332"/>
          </a:xfrm>
          <a:prstGeom prst="rect">
            <a:avLst/>
          </a:prstGeom>
          <a:solidFill>
            <a:schemeClr val="accent1">
              <a:lumMod val="60000"/>
              <a:lumOff val="40000"/>
            </a:schemeClr>
          </a:solidFill>
        </p:spPr>
        <p:txBody>
          <a:bodyPr wrap="none">
            <a:spAutoFit/>
          </a:bodyPr>
          <a:lstStyle/>
          <a:p>
            <a:r>
              <a:rPr lang="en-US" b="1" i="1" dirty="0" smtClean="0"/>
              <a:t>Normal </a:t>
            </a:r>
            <a:endParaRPr lang="en-US" dirty="0"/>
          </a:p>
        </p:txBody>
      </p:sp>
    </p:spTree>
    <p:extLst>
      <p:ext uri="{BB962C8B-B14F-4D97-AF65-F5344CB8AC3E}">
        <p14:creationId xmlns:p14="http://schemas.microsoft.com/office/powerpoint/2010/main" xmlns="" val="122462087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7746" name="Picture 2"/>
          <p:cNvPicPr>
            <a:picLocks noChangeAspect="1" noChangeArrowheads="1"/>
          </p:cNvPicPr>
          <p:nvPr/>
        </p:nvPicPr>
        <p:blipFill>
          <a:blip r:embed="rId2" cstate="print"/>
          <a:srcRect/>
          <a:stretch>
            <a:fillRect/>
          </a:stretch>
        </p:blipFill>
        <p:spPr bwMode="auto">
          <a:xfrm>
            <a:off x="714348" y="836712"/>
            <a:ext cx="7818092" cy="4896544"/>
          </a:xfrm>
          <a:prstGeom prst="rect">
            <a:avLst/>
          </a:prstGeom>
          <a:noFill/>
          <a:ln w="28575">
            <a:solidFill>
              <a:schemeClr val="tx1"/>
            </a:solidFill>
            <a:miter lim="800000"/>
            <a:headEnd/>
            <a:tailEnd/>
          </a:ln>
        </p:spPr>
      </p:pic>
      <p:sp>
        <p:nvSpPr>
          <p:cNvPr id="3" name="Rounded Rectangle 2"/>
          <p:cNvSpPr/>
          <p:nvPr/>
        </p:nvSpPr>
        <p:spPr>
          <a:xfrm>
            <a:off x="1187624" y="188640"/>
            <a:ext cx="6552728" cy="504056"/>
          </a:xfrm>
          <a:prstGeom prst="roundRect">
            <a:avLst/>
          </a:prstGeom>
          <a:solidFill>
            <a:srgbClr val="0033C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Uterine Leiomyoma – HPF Microscopy</a:t>
            </a:r>
            <a:endParaRPr lang="en-US" sz="2400" b="1" i="1" dirty="0"/>
          </a:p>
        </p:txBody>
      </p:sp>
      <p:sp>
        <p:nvSpPr>
          <p:cNvPr id="4" name="Rectangle 3"/>
          <p:cNvSpPr/>
          <p:nvPr/>
        </p:nvSpPr>
        <p:spPr>
          <a:xfrm>
            <a:off x="323528" y="5817458"/>
            <a:ext cx="7848872" cy="707886"/>
          </a:xfrm>
          <a:prstGeom prst="rect">
            <a:avLst/>
          </a:prstGeom>
        </p:spPr>
        <p:txBody>
          <a:bodyPr wrap="square">
            <a:spAutoFit/>
          </a:bodyPr>
          <a:lstStyle/>
          <a:p>
            <a:pPr algn="ctr"/>
            <a:r>
              <a:rPr lang="en-US" sz="2000" b="1" i="1" dirty="0" smtClean="0">
                <a:solidFill>
                  <a:srgbClr val="FF0000"/>
                </a:solidFill>
              </a:rPr>
              <a:t>The muscle cells are spindle shaped with elongated</a:t>
            </a:r>
          </a:p>
          <a:p>
            <a:pPr algn="ctr"/>
            <a:r>
              <a:rPr lang="en-US" sz="2000" b="1" i="1" dirty="0" smtClean="0">
                <a:solidFill>
                  <a:srgbClr val="FF0000"/>
                </a:solidFill>
              </a:rPr>
              <a:t> nuclei and eosinophilic cytoplasm</a:t>
            </a:r>
            <a:endParaRPr lang="en-US" sz="2000" b="1" i="1" dirty="0">
              <a:solidFill>
                <a:srgbClr val="FF0000"/>
              </a:solidFill>
            </a:endParaRPr>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894826747"/>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483768" y="3284984"/>
            <a:ext cx="5254352" cy="86409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5- Chondroma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755591573"/>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428728" y="2780928"/>
            <a:ext cx="7100910" cy="1576766"/>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1- </a:t>
            </a:r>
            <a:r>
              <a:rPr lang="en-US" b="1" i="1" dirty="0" err="1" smtClean="0">
                <a:solidFill>
                  <a:srgbClr val="00CCFF"/>
                </a:solidFill>
                <a:effectLst>
                  <a:outerShdw blurRad="38100" dist="38100" dir="2700000" algn="tl">
                    <a:srgbClr val="000000">
                      <a:alpha val="43137"/>
                    </a:srgbClr>
                  </a:outerShdw>
                </a:effectLst>
              </a:rPr>
              <a:t>Adenomatous</a:t>
            </a:r>
            <a:r>
              <a:rPr lang="en-US" b="1" i="1" dirty="0" smtClean="0">
                <a:solidFill>
                  <a:srgbClr val="00CCFF"/>
                </a:solidFill>
                <a:effectLst>
                  <a:outerShdw blurRad="38100" dist="38100" dir="2700000" algn="tl">
                    <a:srgbClr val="000000">
                      <a:alpha val="43137"/>
                    </a:srgbClr>
                  </a:outerShdw>
                </a:effectLst>
              </a:rPr>
              <a:t> Polyp of Rectum / Colon</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483590316"/>
      </p:ext>
    </p:extLst>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a:stretch>
            <a:fillRect/>
          </a:stretch>
        </p:blipFill>
        <p:spPr bwMode="auto">
          <a:xfrm>
            <a:off x="4395167" y="828675"/>
            <a:ext cx="3705225" cy="5120605"/>
          </a:xfrm>
          <a:prstGeom prst="rect">
            <a:avLst/>
          </a:prstGeom>
          <a:noFill/>
          <a:ln w="28575">
            <a:solidFill>
              <a:schemeClr val="tx1"/>
            </a:solidFill>
            <a:miter lim="800000"/>
            <a:headEnd/>
            <a:tailEnd/>
          </a:ln>
        </p:spPr>
      </p:pic>
      <p:sp>
        <p:nvSpPr>
          <p:cNvPr id="5" name="Rounded Rectangle 4"/>
          <p:cNvSpPr/>
          <p:nvPr/>
        </p:nvSpPr>
        <p:spPr>
          <a:xfrm>
            <a:off x="1979712" y="144016"/>
            <a:ext cx="5040560" cy="548680"/>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20000"/>
              </a:spcBef>
              <a:buClr>
                <a:schemeClr val="accent1"/>
              </a:buClr>
              <a:buSzPct val="70000"/>
              <a:buFont typeface="Wingdings 2" pitchFamily="18" charset="2"/>
              <a:buNone/>
            </a:pPr>
            <a:r>
              <a:rPr lang="en-US" sz="2400" b="1" i="1" dirty="0" smtClean="0">
                <a:solidFill>
                  <a:schemeClr val="bg1"/>
                </a:solidFill>
              </a:rPr>
              <a:t>Enchondroma of the fibula</a:t>
            </a:r>
            <a:endParaRPr lang="en-US" sz="2400" b="1" i="1" dirty="0">
              <a:solidFill>
                <a:schemeClr val="bg1"/>
              </a:solidFill>
            </a:endParaRPr>
          </a:p>
        </p:txBody>
      </p:sp>
      <p:sp>
        <p:nvSpPr>
          <p:cNvPr id="6" name="Rectangle 5"/>
          <p:cNvSpPr/>
          <p:nvPr/>
        </p:nvSpPr>
        <p:spPr>
          <a:xfrm>
            <a:off x="683568" y="6033482"/>
            <a:ext cx="7488832" cy="707886"/>
          </a:xfrm>
          <a:prstGeom prst="rect">
            <a:avLst/>
          </a:prstGeom>
        </p:spPr>
        <p:txBody>
          <a:bodyPr wrap="square">
            <a:spAutoFit/>
          </a:bodyPr>
          <a:lstStyle/>
          <a:p>
            <a:pPr algn="ctr">
              <a:spcBef>
                <a:spcPct val="0"/>
              </a:spcBef>
              <a:defRPr/>
            </a:pPr>
            <a:r>
              <a:rPr lang="en-US" sz="2000" b="1" i="1" dirty="0" smtClean="0"/>
              <a:t>The picture shows intramedullary bone expansion, chondromyxoid material, thin bone cortex.</a:t>
            </a:r>
          </a:p>
        </p:txBody>
      </p:sp>
      <p:pic>
        <p:nvPicPr>
          <p:cNvPr id="1028" name="Picture 4" descr="http://www.rebone.com/images/case/bone/202.jpg"/>
          <p:cNvPicPr>
            <a:picLocks noChangeAspect="1" noChangeArrowheads="1"/>
          </p:cNvPicPr>
          <p:nvPr/>
        </p:nvPicPr>
        <p:blipFill>
          <a:blip r:embed="rId4" cstate="print"/>
          <a:srcRect/>
          <a:stretch>
            <a:fillRect/>
          </a:stretch>
        </p:blipFill>
        <p:spPr bwMode="auto">
          <a:xfrm>
            <a:off x="467544" y="842738"/>
            <a:ext cx="3744416" cy="5106542"/>
          </a:xfrm>
          <a:prstGeom prst="rect">
            <a:avLst/>
          </a:prstGeom>
          <a:noFill/>
          <a:ln w="28575">
            <a:solidFill>
              <a:schemeClr val="tx1"/>
            </a:solidFill>
          </a:ln>
        </p:spPr>
      </p:pic>
      <p:sp>
        <p:nvSpPr>
          <p:cNvPr id="8" name="Right Arrow 7"/>
          <p:cNvSpPr/>
          <p:nvPr/>
        </p:nvSpPr>
        <p:spPr>
          <a:xfrm rot="7529504">
            <a:off x="2761133" y="3528705"/>
            <a:ext cx="648072" cy="3600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15" name="Bent Arrow 14"/>
          <p:cNvSpPr/>
          <p:nvPr/>
        </p:nvSpPr>
        <p:spPr>
          <a:xfrm>
            <a:off x="4267200" y="3505200"/>
            <a:ext cx="152400" cy="2895600"/>
          </a:xfrm>
          <a:prstGeom prst="bentArrow">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solidFill>
                <a:schemeClr val="tx1"/>
              </a:solidFill>
            </a:endParaRPr>
          </a:p>
        </p:txBody>
      </p:sp>
      <p:cxnSp>
        <p:nvCxnSpPr>
          <p:cNvPr id="17" name="Straight Arrow Connector 16"/>
          <p:cNvCxnSpPr/>
          <p:nvPr/>
        </p:nvCxnSpPr>
        <p:spPr>
          <a:xfrm flipV="1">
            <a:off x="7086600" y="3505200"/>
            <a:ext cx="373380" cy="2590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817934614"/>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403462"/>
          </a:xfrm>
        </p:spPr>
        <p:txBody>
          <a:bodyPr/>
          <a:lstStyle/>
          <a:p>
            <a:pPr algn="ctr" fontAlgn="auto">
              <a:spcAft>
                <a:spcPts val="0"/>
              </a:spcAft>
              <a:defRPr/>
            </a:pPr>
            <a:r>
              <a:rPr lang="en-US" sz="3600" dirty="0" smtClean="0">
                <a:solidFill>
                  <a:schemeClr val="accent1">
                    <a:satMod val="150000"/>
                  </a:schemeClr>
                </a:solidFill>
                <a:latin typeface="Franklin Gothic Demi" pitchFamily="34" charset="0"/>
              </a:rPr>
              <a:t> CHONDROMA OF BONE</a:t>
            </a:r>
            <a:endParaRPr lang="en-US" sz="3600" dirty="0">
              <a:solidFill>
                <a:schemeClr val="accent1">
                  <a:satMod val="150000"/>
                </a:schemeClr>
              </a:solidFill>
              <a:latin typeface="Franklin Gothic Demi" pitchFamily="34" charset="0"/>
            </a:endParaRPr>
          </a:p>
        </p:txBody>
      </p:sp>
      <p:pic>
        <p:nvPicPr>
          <p:cNvPr id="3" name="Picture 4"/>
          <p:cNvPicPr>
            <a:picLocks noChangeAspect="1" noChangeArrowheads="1"/>
          </p:cNvPicPr>
          <p:nvPr/>
        </p:nvPicPr>
        <p:blipFill>
          <a:blip r:embed="rId3" cstate="print">
            <a:lum bright="8000"/>
          </a:blip>
          <a:srcRect/>
          <a:stretch>
            <a:fillRect/>
          </a:stretch>
        </p:blipFill>
        <p:spPr>
          <a:xfrm>
            <a:off x="0" y="1500188"/>
            <a:ext cx="9144000" cy="53816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 xmlns:p14="http://schemas.microsoft.com/office/powerpoint/2010/main" val="1362638306"/>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2321" name="Rectangle 1"/>
          <p:cNvSpPr>
            <a:spLocks noChangeArrowheads="1"/>
          </p:cNvSpPr>
          <p:nvPr/>
        </p:nvSpPr>
        <p:spPr bwMode="auto">
          <a:xfrm>
            <a:off x="916360" y="5608615"/>
            <a:ext cx="7313240" cy="646331"/>
          </a:xfrm>
          <a:prstGeom prst="rect">
            <a:avLst/>
          </a:prstGeom>
          <a:solidFill>
            <a:schemeClr val="accent6">
              <a:lumMod val="20000"/>
              <a:lumOff val="80000"/>
            </a:schemeClr>
          </a:solid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err="1" smtClean="0">
                <a:ln>
                  <a:noFill/>
                </a:ln>
                <a:solidFill>
                  <a:srgbClr val="000000"/>
                </a:solidFill>
                <a:effectLst/>
                <a:cs typeface="Arial" pitchFamily="34" charset="0"/>
              </a:rPr>
              <a:t>Condrocyte</a:t>
            </a:r>
            <a:r>
              <a:rPr kumimoji="0" lang="en-US" sz="1800" b="1" i="1" u="none" strike="noStrike" cap="none" normalizeH="0" baseline="0" dirty="0" smtClean="0">
                <a:ln>
                  <a:noFill/>
                </a:ln>
                <a:solidFill>
                  <a:srgbClr val="000000"/>
                </a:solidFill>
                <a:effectLst/>
                <a:cs typeface="Arial" pitchFamily="34" charset="0"/>
              </a:rPr>
              <a:t> </a:t>
            </a:r>
            <a:r>
              <a:rPr kumimoji="0" lang="en-US" sz="1800" b="1" i="1" u="none" strike="noStrike" cap="none" normalizeH="0" baseline="0" dirty="0" smtClean="0">
                <a:ln>
                  <a:noFill/>
                </a:ln>
                <a:solidFill>
                  <a:srgbClr val="000000"/>
                </a:solidFill>
                <a:effectLst/>
                <a:cs typeface="Arial" pitchFamily="34" charset="0"/>
              </a:rPr>
              <a:t>nuclei tend to be small, round and hyperchromatic.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800" b="1" i="1" u="none" strike="noStrike" cap="none" normalizeH="0" baseline="0" dirty="0" smtClean="0">
                <a:ln>
                  <a:noFill/>
                </a:ln>
                <a:solidFill>
                  <a:srgbClr val="000000"/>
                </a:solidFill>
                <a:effectLst/>
                <a:cs typeface="Arial" pitchFamily="34" charset="0"/>
              </a:rPr>
              <a:t>Irregular purple granules within the matrix represent calcifications.</a:t>
            </a:r>
            <a:r>
              <a:rPr kumimoji="0" lang="en-US" sz="1800" b="0" i="0" u="none" strike="noStrike" cap="none" normalizeH="0" baseline="0" dirty="0" smtClean="0">
                <a:ln>
                  <a:noFill/>
                </a:ln>
                <a:solidFill>
                  <a:srgbClr val="000000"/>
                </a:solidFill>
                <a:effectLst/>
                <a:latin typeface=" sans-serif"/>
                <a:cs typeface="Arial" pitchFamily="34" charset="0"/>
              </a:rPr>
              <a:t> </a:t>
            </a:r>
          </a:p>
        </p:txBody>
      </p:sp>
      <p:pic>
        <p:nvPicPr>
          <p:cNvPr id="312326" name="Picture 6" descr="http://www.pedorthpath.com/enchondroma_histo_1.jpg">
            <a:hlinkClick r:id="rId2"/>
          </p:cNvPr>
          <p:cNvPicPr>
            <a:picLocks noChangeAspect="1" noChangeArrowheads="1"/>
          </p:cNvPicPr>
          <p:nvPr/>
        </p:nvPicPr>
        <p:blipFill>
          <a:blip r:embed="rId3" cstate="print"/>
          <a:srcRect/>
          <a:stretch>
            <a:fillRect/>
          </a:stretch>
        </p:blipFill>
        <p:spPr bwMode="auto">
          <a:xfrm>
            <a:off x="611560" y="836712"/>
            <a:ext cx="5560640" cy="4451177"/>
          </a:xfrm>
          <a:prstGeom prst="rect">
            <a:avLst/>
          </a:prstGeom>
          <a:noFill/>
          <a:ln w="28575">
            <a:solidFill>
              <a:schemeClr val="tx1"/>
            </a:solidFill>
          </a:ln>
        </p:spPr>
      </p:pic>
      <p:sp>
        <p:nvSpPr>
          <p:cNvPr id="8" name="Rounded Rectangle 7"/>
          <p:cNvSpPr/>
          <p:nvPr/>
        </p:nvSpPr>
        <p:spPr>
          <a:xfrm>
            <a:off x="971600" y="188640"/>
            <a:ext cx="7200800"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Enchondroma of the </a:t>
            </a:r>
            <a:r>
              <a:rPr lang="en-US" sz="2400" b="1" i="1" dirty="0" smtClean="0"/>
              <a:t>bone </a:t>
            </a:r>
            <a:r>
              <a:rPr lang="en-US" sz="2400" b="1" i="1" dirty="0" smtClean="0"/>
              <a:t>- HPF</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Rectangle 8"/>
          <p:cNvSpPr/>
          <p:nvPr/>
        </p:nvSpPr>
        <p:spPr>
          <a:xfrm>
            <a:off x="6248400" y="2057400"/>
            <a:ext cx="2743200" cy="2308324"/>
          </a:xfrm>
          <a:prstGeom prst="rect">
            <a:avLst/>
          </a:prstGeom>
          <a:solidFill>
            <a:schemeClr val="accent2">
              <a:lumMod val="20000"/>
              <a:lumOff val="80000"/>
            </a:schemeClr>
          </a:solidFill>
        </p:spPr>
        <p:txBody>
          <a:bodyPr wrap="square">
            <a:spAutoFit/>
          </a:bodyPr>
          <a:lstStyle/>
          <a:p>
            <a:r>
              <a:rPr lang="en-US" b="1" i="1" dirty="0" smtClean="0"/>
              <a:t>Lobules consist of mature cartilage cells  (</a:t>
            </a:r>
            <a:r>
              <a:rPr lang="en-US" b="1" i="1" dirty="0" err="1" smtClean="0">
                <a:solidFill>
                  <a:srgbClr val="000000"/>
                </a:solidFill>
                <a:cs typeface="Arial" pitchFamily="34" charset="0"/>
              </a:rPr>
              <a:t>chondrocytes</a:t>
            </a:r>
            <a:r>
              <a:rPr lang="en-US" b="1" i="1" dirty="0" smtClean="0">
                <a:solidFill>
                  <a:srgbClr val="000000"/>
                </a:solidFill>
                <a:cs typeface="Arial" pitchFamily="34" charset="0"/>
              </a:rPr>
              <a:t>) </a:t>
            </a:r>
            <a:r>
              <a:rPr lang="en-US" b="1" i="1" dirty="0" smtClean="0"/>
              <a:t>irregularly distributed through pale blue homogenous matrix and are contained within the </a:t>
            </a:r>
            <a:r>
              <a:rPr lang="en-US" b="1" i="1" dirty="0" err="1" smtClean="0"/>
              <a:t>lacunar</a:t>
            </a:r>
            <a:r>
              <a:rPr lang="en-US" b="1" i="1" dirty="0" smtClean="0"/>
              <a:t> spaces singly, in pairs or in tetrads</a:t>
            </a:r>
            <a:endParaRPr lang="en-US" dirty="0"/>
          </a:p>
        </p:txBody>
      </p:sp>
    </p:spTree>
    <p:extLst>
      <p:ext uri="{BB962C8B-B14F-4D97-AF65-F5344CB8AC3E}">
        <p14:creationId xmlns:p14="http://schemas.microsoft.com/office/powerpoint/2010/main" xmlns="" val="3727515081"/>
      </p:ext>
    </p:extLst>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2071670" y="2928934"/>
            <a:ext cx="6172200" cy="1148708"/>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6 - Hemangioma</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1904538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D:\derm15.jpg"/>
          <p:cNvPicPr>
            <a:picLocks noChangeAspect="1" noChangeArrowheads="1"/>
          </p:cNvPicPr>
          <p:nvPr/>
        </p:nvPicPr>
        <p:blipFill>
          <a:blip r:embed="rId2" cstate="print"/>
          <a:srcRect/>
          <a:stretch>
            <a:fillRect/>
          </a:stretch>
        </p:blipFill>
        <p:spPr bwMode="auto">
          <a:xfrm>
            <a:off x="4610378" y="1196752"/>
            <a:ext cx="4176464" cy="3672408"/>
          </a:xfrm>
          <a:prstGeom prst="rect">
            <a:avLst/>
          </a:prstGeom>
          <a:noFill/>
          <a:ln w="28575">
            <a:solidFill>
              <a:schemeClr val="tx1"/>
            </a:solidFill>
          </a:ln>
        </p:spPr>
      </p:pic>
      <p:sp>
        <p:nvSpPr>
          <p:cNvPr id="3" name="Rectangle 2"/>
          <p:cNvSpPr/>
          <p:nvPr/>
        </p:nvSpPr>
        <p:spPr>
          <a:xfrm>
            <a:off x="395536" y="5301208"/>
            <a:ext cx="7920880" cy="400110"/>
          </a:xfrm>
          <a:prstGeom prst="rect">
            <a:avLst/>
          </a:prstGeom>
        </p:spPr>
        <p:txBody>
          <a:bodyPr wrap="square">
            <a:spAutoFit/>
          </a:bodyPr>
          <a:lstStyle/>
          <a:p>
            <a:pPr marL="450850" indent="-450850" algn="ctr"/>
            <a:r>
              <a:rPr lang="en-US" sz="2000" b="1" i="1" dirty="0" smtClean="0"/>
              <a:t>A </a:t>
            </a:r>
            <a:r>
              <a:rPr lang="en-US" sz="2000" b="1" i="1" dirty="0" smtClean="0"/>
              <a:t>deep red </a:t>
            </a:r>
            <a:r>
              <a:rPr lang="en-US" sz="2000" b="1" i="1" dirty="0" err="1" smtClean="0"/>
              <a:t>tumour</a:t>
            </a:r>
            <a:r>
              <a:rPr lang="en-US" sz="2000" b="1" i="1" dirty="0" smtClean="0"/>
              <a:t> </a:t>
            </a:r>
            <a:r>
              <a:rPr lang="en-US" sz="2000" b="1" i="1" dirty="0" smtClean="0"/>
              <a:t>mass in the </a:t>
            </a:r>
            <a:r>
              <a:rPr lang="en-US" sz="2000" b="1" i="1" dirty="0" smtClean="0"/>
              <a:t>dermis</a:t>
            </a:r>
            <a:endParaRPr lang="en-US" sz="2000" b="1" i="1" dirty="0"/>
          </a:p>
        </p:txBody>
      </p:sp>
      <p:sp>
        <p:nvSpPr>
          <p:cNvPr id="4" name="Rounded Rectangle 3"/>
          <p:cNvSpPr/>
          <p:nvPr/>
        </p:nvSpPr>
        <p:spPr>
          <a:xfrm>
            <a:off x="1907704" y="260648"/>
            <a:ext cx="5184576"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Hemangioma of the Skin</a:t>
            </a:r>
            <a:endParaRPr lang="en-US" sz="2400" b="1" i="1" dirty="0"/>
          </a:p>
        </p:txBody>
      </p:sp>
      <p:pic>
        <p:nvPicPr>
          <p:cNvPr id="44034" name="Picture 2" descr="Infantile Hemangioma (Photo Courtesy University of California Regents)">
            <a:hlinkClick r:id="rId3" tooltip="Opens external link in new window"/>
          </p:cNvPr>
          <p:cNvPicPr>
            <a:picLocks noChangeAspect="1" noChangeArrowheads="1"/>
          </p:cNvPicPr>
          <p:nvPr/>
        </p:nvPicPr>
        <p:blipFill>
          <a:blip r:embed="rId4" cstate="print"/>
          <a:srcRect/>
          <a:stretch>
            <a:fillRect/>
          </a:stretch>
        </p:blipFill>
        <p:spPr bwMode="auto">
          <a:xfrm>
            <a:off x="337903" y="1196752"/>
            <a:ext cx="4128459" cy="3727301"/>
          </a:xfrm>
          <a:prstGeom prst="rect">
            <a:avLst/>
          </a:prstGeom>
          <a:noFill/>
          <a:ln w="28575">
            <a:solidFill>
              <a:schemeClr val="tx1"/>
            </a:solidFill>
          </a:ln>
        </p:spPr>
      </p:pic>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682004837"/>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6" name="Rectangle 5"/>
          <p:cNvSpPr/>
          <p:nvPr/>
        </p:nvSpPr>
        <p:spPr>
          <a:xfrm>
            <a:off x="539552" y="5817458"/>
            <a:ext cx="7560840" cy="707886"/>
          </a:xfrm>
          <a:prstGeom prst="rect">
            <a:avLst/>
          </a:prstGeom>
        </p:spPr>
        <p:txBody>
          <a:bodyPr wrap="square">
            <a:spAutoFit/>
          </a:bodyPr>
          <a:lstStyle/>
          <a:p>
            <a:pPr algn="ctr"/>
            <a:r>
              <a:rPr lang="en-US" sz="2000" b="1" i="1" dirty="0" smtClean="0"/>
              <a:t>It consists of </a:t>
            </a:r>
            <a:r>
              <a:rPr lang="en-US" sz="2000" b="1" i="1" dirty="0" smtClean="0">
                <a:solidFill>
                  <a:srgbClr val="FF0000"/>
                </a:solidFill>
              </a:rPr>
              <a:t>large number of vascular spaces of varying shapes and sizes separated by connective tissue </a:t>
            </a:r>
            <a:r>
              <a:rPr lang="en-US" sz="2000" b="1" i="1" dirty="0" err="1" smtClean="0">
                <a:solidFill>
                  <a:srgbClr val="FF0000"/>
                </a:solidFill>
              </a:rPr>
              <a:t>stroma</a:t>
            </a:r>
            <a:r>
              <a:rPr lang="en-US" sz="2000" b="1" i="1" dirty="0" smtClean="0"/>
              <a:t>.</a:t>
            </a:r>
            <a:endParaRPr lang="en-US" sz="2000" b="1" i="1" dirty="0"/>
          </a:p>
        </p:txBody>
      </p:sp>
      <p:pic>
        <p:nvPicPr>
          <p:cNvPr id="43010" name="Picture 2" descr="File:Capillary hemangioma of skin (1).jpg">
            <a:hlinkClick r:id="rId3"/>
          </p:cNvPr>
          <p:cNvPicPr>
            <a:picLocks noChangeAspect="1" noChangeArrowheads="1"/>
          </p:cNvPicPr>
          <p:nvPr/>
        </p:nvPicPr>
        <p:blipFill>
          <a:blip r:embed="rId4" cstate="print"/>
          <a:srcRect/>
          <a:stretch>
            <a:fillRect/>
          </a:stretch>
        </p:blipFill>
        <p:spPr bwMode="auto">
          <a:xfrm>
            <a:off x="642910" y="836712"/>
            <a:ext cx="7817522" cy="4896544"/>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561543634"/>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857224" y="836712"/>
            <a:ext cx="7603208" cy="482453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Rectangle 3"/>
          <p:cNvSpPr/>
          <p:nvPr/>
        </p:nvSpPr>
        <p:spPr>
          <a:xfrm>
            <a:off x="621904" y="5733256"/>
            <a:ext cx="8064896" cy="1015663"/>
          </a:xfrm>
          <a:prstGeom prst="rect">
            <a:avLst/>
          </a:prstGeom>
        </p:spPr>
        <p:txBody>
          <a:bodyPr wrap="square">
            <a:spAutoFit/>
          </a:bodyPr>
          <a:lstStyle/>
          <a:p>
            <a:pPr algn="ctr"/>
            <a:r>
              <a:rPr lang="en-US" sz="2000" b="1" i="1" dirty="0" smtClean="0"/>
              <a:t>Vascular spaces are lined by the flattened endothelial cells and some contain blood. Delicate connective tissue stroma separated the capillary vascular spaces</a:t>
            </a:r>
            <a:endParaRPr lang="en-US" sz="2000" b="1" i="1" dirty="0"/>
          </a:p>
        </p:txBody>
      </p:sp>
      <p:sp>
        <p:nvSpPr>
          <p:cNvPr id="6" name="Rounded Rectangle 5"/>
          <p:cNvSpPr/>
          <p:nvPr/>
        </p:nvSpPr>
        <p:spPr>
          <a:xfrm>
            <a:off x="1159694" y="188640"/>
            <a:ext cx="6912768"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Capillary hemangioma of the skin - LPF</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47403539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3346" name="Picture 2" descr="http://www.webpathology.com/slides/slides/Hemangioma_Cavernous3.jpg">
            <a:hlinkClick r:id="rId2"/>
          </p:cNvPr>
          <p:cNvPicPr>
            <a:picLocks noChangeAspect="1" noChangeArrowheads="1"/>
          </p:cNvPicPr>
          <p:nvPr/>
        </p:nvPicPr>
        <p:blipFill>
          <a:blip r:embed="rId3" cstate="print"/>
          <a:srcRect/>
          <a:stretch>
            <a:fillRect/>
          </a:stretch>
        </p:blipFill>
        <p:spPr bwMode="auto">
          <a:xfrm>
            <a:off x="652218" y="836713"/>
            <a:ext cx="7848872" cy="4752528"/>
          </a:xfrm>
          <a:prstGeom prst="rect">
            <a:avLst/>
          </a:prstGeom>
          <a:noFill/>
          <a:ln w="28575">
            <a:solidFill>
              <a:schemeClr val="tx1"/>
            </a:solidFill>
          </a:ln>
        </p:spPr>
      </p:pic>
      <p:sp>
        <p:nvSpPr>
          <p:cNvPr id="4" name="Rounded Rectangle 3"/>
          <p:cNvSpPr/>
          <p:nvPr/>
        </p:nvSpPr>
        <p:spPr>
          <a:xfrm>
            <a:off x="1043608" y="188640"/>
            <a:ext cx="6696744" cy="504056"/>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Cavernous </a:t>
            </a:r>
            <a:r>
              <a:rPr lang="en-US" sz="2400" b="1" i="1" dirty="0" err="1" smtClean="0"/>
              <a:t>Hemangioma</a:t>
            </a:r>
            <a:r>
              <a:rPr lang="en-US" sz="2400" b="1" i="1" dirty="0" smtClean="0"/>
              <a:t> of Skin – HPF</a:t>
            </a:r>
            <a:endParaRPr lang="en-US" sz="2400" b="1" i="1" dirty="0"/>
          </a:p>
        </p:txBody>
      </p:sp>
      <p:sp>
        <p:nvSpPr>
          <p:cNvPr id="5" name="Rectangle 4"/>
          <p:cNvSpPr/>
          <p:nvPr/>
        </p:nvSpPr>
        <p:spPr>
          <a:xfrm>
            <a:off x="509342" y="5589240"/>
            <a:ext cx="7848872" cy="369332"/>
          </a:xfrm>
          <a:prstGeom prst="rect">
            <a:avLst/>
          </a:prstGeom>
        </p:spPr>
        <p:txBody>
          <a:bodyPr wrap="square">
            <a:spAutoFit/>
          </a:bodyPr>
          <a:lstStyle/>
          <a:p>
            <a:pPr algn="ctr"/>
            <a:r>
              <a:rPr lang="en-US" b="1" i="1" dirty="0" smtClean="0"/>
              <a:t>Large cavernous </a:t>
            </a:r>
            <a:r>
              <a:rPr lang="en-US" b="1" i="1" dirty="0" err="1" smtClean="0"/>
              <a:t>hemangioma</a:t>
            </a:r>
            <a:endParaRPr lang="en-US" b="1" i="1" dirty="0" smtClean="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9"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881136713"/>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285852" y="1714488"/>
            <a:ext cx="7572428" cy="2434592"/>
          </a:xfrm>
        </p:spPr>
        <p:txBody>
          <a:bodyPr>
            <a:noAutofit/>
          </a:bodyPr>
          <a:lstStyle/>
          <a:p>
            <a:pPr algn="ctr"/>
            <a:r>
              <a:rPr lang="en-US" b="1" i="1" dirty="0" smtClean="0">
                <a:solidFill>
                  <a:srgbClr val="00CCFF"/>
                </a:solidFill>
                <a:effectLst>
                  <a:outerShdw blurRad="38100" dist="38100" dir="2700000" algn="tl">
                    <a:srgbClr val="000000">
                      <a:alpha val="43137"/>
                    </a:srgbClr>
                  </a:outerShdw>
                </a:effectLst>
              </a:rPr>
              <a:t>7- Teratoma (dermoid cyst) </a:t>
            </a:r>
            <a:br>
              <a:rPr lang="en-US" b="1" i="1" dirty="0" smtClean="0">
                <a:solidFill>
                  <a:srgbClr val="00CCFF"/>
                </a:solidFill>
                <a:effectLst>
                  <a:outerShdw blurRad="38100" dist="38100" dir="2700000" algn="tl">
                    <a:srgbClr val="000000">
                      <a:alpha val="43137"/>
                    </a:srgbClr>
                  </a:outerShdw>
                </a:effectLst>
              </a:rPr>
            </a:br>
            <a:r>
              <a:rPr lang="en-US" b="1" i="1" dirty="0" smtClean="0">
                <a:solidFill>
                  <a:srgbClr val="00CCFF"/>
                </a:solidFill>
                <a:effectLst>
                  <a:outerShdw blurRad="38100" dist="38100" dir="2700000" algn="tl">
                    <a:srgbClr val="000000">
                      <a:alpha val="43137"/>
                    </a:srgbClr>
                  </a:outerShdw>
                </a:effectLst>
              </a:rPr>
              <a:t>of the ovary</a:t>
            </a:r>
            <a:endParaRPr lang="en-US"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832851779"/>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Cotran\Images\CH24\F024046.jpg"/>
          <p:cNvPicPr>
            <a:picLocks noChangeAspect="1" noChangeArrowheads="1"/>
          </p:cNvPicPr>
          <p:nvPr/>
        </p:nvPicPr>
        <p:blipFill>
          <a:blip r:embed="rId3" cstate="print"/>
          <a:srcRect/>
          <a:stretch>
            <a:fillRect/>
          </a:stretch>
        </p:blipFill>
        <p:spPr bwMode="auto">
          <a:xfrm>
            <a:off x="755576" y="836712"/>
            <a:ext cx="7467600" cy="4872037"/>
          </a:xfrm>
          <a:prstGeom prst="rect">
            <a:avLst/>
          </a:prstGeom>
          <a:noFill/>
          <a:ln w="28575">
            <a:solidFill>
              <a:schemeClr val="tx1"/>
            </a:solidFill>
          </a:ln>
        </p:spPr>
      </p:pic>
      <p:sp>
        <p:nvSpPr>
          <p:cNvPr id="7" name="Rounded Rectangle 6"/>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8" name="Rectangle 7"/>
          <p:cNvSpPr/>
          <p:nvPr/>
        </p:nvSpPr>
        <p:spPr>
          <a:xfrm>
            <a:off x="755576" y="5961474"/>
            <a:ext cx="7488832" cy="707886"/>
          </a:xfrm>
          <a:prstGeom prst="rect">
            <a:avLst/>
          </a:prstGeom>
        </p:spPr>
        <p:txBody>
          <a:bodyPr wrap="square">
            <a:spAutoFit/>
          </a:bodyPr>
          <a:lstStyle/>
          <a:p>
            <a:pPr algn="ctr"/>
            <a:r>
              <a:rPr lang="en-US" sz="2000" b="1" i="1" dirty="0" smtClean="0"/>
              <a:t>Opened mature cystic teratoma ( dermoid cyst ) shows hair (bottom ) and a mixture of tissues .</a:t>
            </a:r>
            <a:endParaRPr lang="en-US" sz="20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350450073"/>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http://www.med.und.nodak.edu/depts/path/powerpoint/blk5/NP1_files/slide0031_image029.wmz"/>
          <p:cNvPicPr>
            <a:picLocks noChangeArrowheads="1"/>
          </p:cNvPicPr>
          <p:nvPr/>
        </p:nvPicPr>
        <p:blipFill>
          <a:blip r:embed="rId3" r:link="rId4" cstate="print">
            <a:lum bright="6000"/>
          </a:blip>
          <a:srcRect b="23607"/>
          <a:stretch>
            <a:fillRect/>
          </a:stretch>
        </p:blipFill>
        <p:spPr bwMode="auto">
          <a:xfrm>
            <a:off x="916360" y="980728"/>
            <a:ext cx="7160840" cy="4392488"/>
          </a:xfrm>
          <a:prstGeom prst="rect">
            <a:avLst/>
          </a:prstGeom>
          <a:noFill/>
          <a:ln w="28575">
            <a:solidFill>
              <a:schemeClr val="tx1"/>
            </a:solidFill>
            <a:miter lim="800000"/>
            <a:headEnd/>
            <a:tailEnd/>
          </a:ln>
        </p:spPr>
      </p:pic>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539552" y="5373216"/>
            <a:ext cx="8604448" cy="400110"/>
          </a:xfrm>
          <a:prstGeom prst="rect">
            <a:avLst/>
          </a:prstGeom>
        </p:spPr>
        <p:txBody>
          <a:bodyPr wrap="square">
            <a:spAutoFit/>
          </a:bodyPr>
          <a:lstStyle/>
          <a:p>
            <a:pPr algn="ctr"/>
            <a:r>
              <a:rPr lang="en-US" sz="2000" b="1" i="1" dirty="0" err="1" smtClean="0"/>
              <a:t>Polypoid</a:t>
            </a:r>
            <a:r>
              <a:rPr lang="en-US" sz="2000" b="1" i="1" dirty="0" smtClean="0"/>
              <a:t> </a:t>
            </a:r>
            <a:r>
              <a:rPr lang="en-US" sz="2000" b="1" i="1" dirty="0"/>
              <a:t>lesion showing a </a:t>
            </a:r>
            <a:r>
              <a:rPr lang="en-US" sz="2000" b="1" i="1" dirty="0" err="1"/>
              <a:t>haemorrhagic</a:t>
            </a:r>
            <a:r>
              <a:rPr lang="en-US" sz="2000" b="1" i="1" dirty="0"/>
              <a:t> area on its surface </a:t>
            </a:r>
            <a:r>
              <a:rPr lang="en-US" sz="2000" b="1" i="1" dirty="0" smtClean="0"/>
              <a:t>and </a:t>
            </a:r>
            <a:r>
              <a:rPr lang="en-US" sz="2000" b="1" i="1" dirty="0" smtClean="0"/>
              <a:t>a long narrow stalk. </a:t>
            </a:r>
            <a:endParaRPr lang="en-US" sz="2000" b="1" i="1" dirty="0" smtClean="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Rectangle 7"/>
          <p:cNvSpPr/>
          <p:nvPr/>
        </p:nvSpPr>
        <p:spPr>
          <a:xfrm>
            <a:off x="76200" y="6019800"/>
            <a:ext cx="8915400" cy="646331"/>
          </a:xfrm>
          <a:prstGeom prst="rect">
            <a:avLst/>
          </a:prstGeom>
          <a:solidFill>
            <a:schemeClr val="accent1">
              <a:lumMod val="60000"/>
              <a:lumOff val="40000"/>
            </a:schemeClr>
          </a:solidFill>
        </p:spPr>
        <p:txBody>
          <a:bodyPr wrap="square">
            <a:spAutoFit/>
          </a:bodyPr>
          <a:lstStyle/>
          <a:p>
            <a:pPr algn="ctr"/>
            <a:r>
              <a:rPr lang="en-US" b="1" i="1" dirty="0" smtClean="0"/>
              <a:t>The size of this polyp--above 2 cm--makes the possibility of malignancy more likely, but this polyp proved to be benign</a:t>
            </a:r>
            <a:endParaRPr lang="en-US" b="1" i="1" dirty="0"/>
          </a:p>
        </p:txBody>
      </p:sp>
    </p:spTree>
    <p:extLst>
      <p:ext uri="{BB962C8B-B14F-4D97-AF65-F5344CB8AC3E}">
        <p14:creationId xmlns:p14="http://schemas.microsoft.com/office/powerpoint/2010/main" xmlns="" val="132162853"/>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539552" y="5613047"/>
            <a:ext cx="7776864" cy="1231106"/>
          </a:xfrm>
          <a:prstGeom prst="rect">
            <a:avLst/>
          </a:prstGeom>
        </p:spPr>
        <p:txBody>
          <a:bodyPr wrap="square">
            <a:spAutoFit/>
          </a:bodyPr>
          <a:lstStyle/>
          <a:p>
            <a:pPr algn="ctr"/>
            <a:r>
              <a:rPr lang="en-US" b="1" i="1" dirty="0" smtClean="0"/>
              <a:t>This 4.0 cm dermoid cyst is filled with greasy material (keratin and sebaceous secretions) and shows tufts of hair. </a:t>
            </a:r>
            <a:endParaRPr lang="en-US" b="1" i="1" dirty="0" smtClean="0"/>
          </a:p>
          <a:p>
            <a:pPr algn="ctr"/>
            <a:r>
              <a:rPr lang="en-US" b="1" i="1" dirty="0" smtClean="0"/>
              <a:t>The </a:t>
            </a:r>
            <a:r>
              <a:rPr lang="en-US" b="1" i="1" dirty="0" smtClean="0"/>
              <a:t>rounded solid area at the bottom is called </a:t>
            </a:r>
            <a:r>
              <a:rPr lang="en-US" sz="2000" b="1" i="1" dirty="0" smtClean="0">
                <a:solidFill>
                  <a:srgbClr val="FF0000"/>
                </a:solidFill>
              </a:rPr>
              <a:t>Rokitansky's protruberance</a:t>
            </a:r>
            <a:r>
              <a:rPr lang="en-US" b="1" i="1" dirty="0" smtClean="0"/>
              <a:t>. Microscopically, it also showed foci of neural tissue. </a:t>
            </a:r>
            <a:endParaRPr lang="en-US" b="1" i="1" dirty="0"/>
          </a:p>
        </p:txBody>
      </p:sp>
      <p:pic>
        <p:nvPicPr>
          <p:cNvPr id="315394" name="Picture 2" descr="http://www.webpathology.com/slides/slides/Ovary_MatureCysticTeratomaGross1.jpg"/>
          <p:cNvPicPr>
            <a:picLocks noChangeAspect="1" noChangeArrowheads="1"/>
          </p:cNvPicPr>
          <p:nvPr/>
        </p:nvPicPr>
        <p:blipFill>
          <a:blip r:embed="rId2" cstate="print"/>
          <a:srcRect/>
          <a:stretch>
            <a:fillRect/>
          </a:stretch>
        </p:blipFill>
        <p:spPr bwMode="auto">
          <a:xfrm>
            <a:off x="899592" y="797024"/>
            <a:ext cx="7200800" cy="4792216"/>
          </a:xfrm>
          <a:prstGeom prst="rect">
            <a:avLst/>
          </a:prstGeom>
          <a:noFill/>
          <a:ln w="28575">
            <a:solidFill>
              <a:schemeClr val="tx1"/>
            </a:solidFill>
          </a:ln>
        </p:spPr>
      </p:pic>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9" name="Up Arrow 8"/>
          <p:cNvSpPr/>
          <p:nvPr/>
        </p:nvSpPr>
        <p:spPr>
          <a:xfrm>
            <a:off x="5486400" y="4800600"/>
            <a:ext cx="152400" cy="1371600"/>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6884244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p:cNvPicPr>
            <a:picLocks noChangeAspect="1" noChangeArrowheads="1"/>
          </p:cNvPicPr>
          <p:nvPr/>
        </p:nvPicPr>
        <p:blipFill>
          <a:blip r:embed="rId3" cstate="print">
            <a:lum bright="10000" contrast="20000"/>
          </a:blip>
          <a:srcRect/>
          <a:stretch>
            <a:fillRect/>
          </a:stretch>
        </p:blipFill>
        <p:spPr>
          <a:xfrm>
            <a:off x="467544" y="764704"/>
            <a:ext cx="7992888" cy="45365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Rectangle 4"/>
          <p:cNvSpPr/>
          <p:nvPr/>
        </p:nvSpPr>
        <p:spPr>
          <a:xfrm>
            <a:off x="701824" y="5340952"/>
            <a:ext cx="7668344" cy="1200329"/>
          </a:xfrm>
          <a:prstGeom prst="rect">
            <a:avLst/>
          </a:prstGeom>
        </p:spPr>
        <p:txBody>
          <a:bodyPr wrap="square">
            <a:spAutoFit/>
          </a:bodyPr>
          <a:lstStyle/>
          <a:p>
            <a:pPr algn="ctr"/>
            <a:r>
              <a:rPr lang="en-US" b="1" i="1" dirty="0" smtClean="0"/>
              <a:t>Stratified  Squamous epithelium with underlying sweat glands, sebaceous glands, hair follicles, columnar ciliated epithelium, mucous and serous glands and structures from other germ layers such as bone and cartilage, lymphoid tissue, </a:t>
            </a:r>
            <a:r>
              <a:rPr lang="en-US" b="1" i="1" dirty="0" smtClean="0"/>
              <a:t>fat and </a:t>
            </a:r>
            <a:r>
              <a:rPr lang="en-US" b="1" i="1" dirty="0" smtClean="0"/>
              <a:t>brain tissue containing neurons and glial cells</a:t>
            </a:r>
            <a:endParaRPr lang="en-US" b="1" i="1" dirty="0"/>
          </a:p>
        </p:txBody>
      </p:sp>
      <p:sp>
        <p:nvSpPr>
          <p:cNvPr id="6" name="Rounded Rectangle 5"/>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cxnSp>
        <p:nvCxnSpPr>
          <p:cNvPr id="8" name="Straight Arrow Connector 7"/>
          <p:cNvCxnSpPr/>
          <p:nvPr/>
        </p:nvCxnSpPr>
        <p:spPr>
          <a:xfrm flipH="1" flipV="1">
            <a:off x="2667000" y="4724400"/>
            <a:ext cx="381000" cy="990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5029200" y="2133600"/>
            <a:ext cx="1447800" cy="38862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H="1" flipV="1">
            <a:off x="3352800" y="2667000"/>
            <a:ext cx="2590800" cy="33528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H="1" flipV="1">
            <a:off x="5181600" y="1295400"/>
            <a:ext cx="1066800" cy="441960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553809694"/>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42" name="Picture 2" descr="http://www.webpathology.com/slides/slides/Ovary_GermCellTumors_MatureTeratoma5.jpg"/>
          <p:cNvPicPr>
            <a:picLocks noChangeAspect="1" noChangeArrowheads="1"/>
          </p:cNvPicPr>
          <p:nvPr/>
        </p:nvPicPr>
        <p:blipFill>
          <a:blip r:embed="rId2" cstate="print"/>
          <a:srcRect/>
          <a:stretch>
            <a:fillRect/>
          </a:stretch>
        </p:blipFill>
        <p:spPr bwMode="auto">
          <a:xfrm>
            <a:off x="683568" y="836712"/>
            <a:ext cx="7631410" cy="4854699"/>
          </a:xfrm>
          <a:prstGeom prst="rect">
            <a:avLst/>
          </a:prstGeom>
          <a:noFill/>
          <a:ln w="28575">
            <a:solidFill>
              <a:schemeClr val="tx1"/>
            </a:solidFill>
          </a:ln>
        </p:spPr>
      </p:pic>
      <p:sp>
        <p:nvSpPr>
          <p:cNvPr id="3" name="Rectangle 2"/>
          <p:cNvSpPr/>
          <p:nvPr/>
        </p:nvSpPr>
        <p:spPr>
          <a:xfrm>
            <a:off x="611560" y="5807005"/>
            <a:ext cx="7560840" cy="707886"/>
          </a:xfrm>
          <a:prstGeom prst="rect">
            <a:avLst/>
          </a:prstGeom>
        </p:spPr>
        <p:txBody>
          <a:bodyPr wrap="square">
            <a:spAutoFit/>
          </a:bodyPr>
          <a:lstStyle/>
          <a:p>
            <a:pPr algn="ctr"/>
            <a:r>
              <a:rPr lang="en-US" sz="2000" b="1" i="1" dirty="0" smtClean="0"/>
              <a:t>This image shows skin and mucinous glands in </a:t>
            </a:r>
          </a:p>
          <a:p>
            <a:pPr algn="ctr"/>
            <a:r>
              <a:rPr lang="en-US" sz="2000" b="1" i="1" dirty="0" smtClean="0"/>
              <a:t>a mature solid teratoma of the ovary</a:t>
            </a:r>
            <a:endParaRPr lang="en-US" sz="2000" b="1" i="1" dirty="0"/>
          </a:p>
        </p:txBody>
      </p:sp>
      <p:sp>
        <p:nvSpPr>
          <p:cNvPr id="4" name="Rounded Rectangle 3"/>
          <p:cNvSpPr/>
          <p:nvPr/>
        </p:nvSpPr>
        <p:spPr>
          <a:xfrm>
            <a:off x="1259632" y="116632"/>
            <a:ext cx="6552728" cy="504056"/>
          </a:xfrm>
          <a:prstGeom prst="roundRect">
            <a:avLst/>
          </a:prstGeom>
          <a:solidFill>
            <a:srgbClr val="61279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Ovary: Mature Cystic Teratoma</a:t>
            </a:r>
            <a:endParaRPr lang="en-US" sz="2400" b="1" i="1" dirty="0"/>
          </a:p>
        </p:txBody>
      </p:sp>
      <p:sp>
        <p:nvSpPr>
          <p:cNvPr id="7"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8"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803765427"/>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4" descr="polyp"/>
          <p:cNvSpPr>
            <a:spLocks noGrp="1" noChangeAspect="1" noChangeArrowheads="1"/>
          </p:cNvSpPr>
          <p:nvPr isPhoto="1"/>
        </p:nvSpPr>
        <p:spPr bwMode="auto">
          <a:xfrm>
            <a:off x="395536" y="908720"/>
            <a:ext cx="3960440" cy="4392488"/>
          </a:xfrm>
          <a:prstGeom prst="rect">
            <a:avLst/>
          </a:prstGeom>
          <a:blipFill dpi="0" rotWithShape="1">
            <a:blip r:embed="rId2" cstate="print"/>
            <a:srcRect/>
            <a:stretch>
              <a:fillRect b="-25856"/>
            </a:stretch>
          </a:blipFill>
          <a:ln w="28575">
            <a:solidFill>
              <a:schemeClr val="tx1"/>
            </a:solidFill>
            <a:miter lim="800000"/>
            <a:headEnd/>
            <a:tailEnd/>
          </a:ln>
          <a:effectLst/>
        </p:spPr>
        <p:txBody>
          <a:bodyPr/>
          <a:lstStyle/>
          <a:p>
            <a:endParaRPr lang="en-US"/>
          </a:p>
        </p:txBody>
      </p:sp>
      <p:pic>
        <p:nvPicPr>
          <p:cNvPr id="74754" name="Picture 2" descr="http://library.med.utah.edu/WebPath/jpeg4/GI115.jpg"/>
          <p:cNvPicPr>
            <a:picLocks noChangeAspect="1" noChangeArrowheads="1"/>
          </p:cNvPicPr>
          <p:nvPr/>
        </p:nvPicPr>
        <p:blipFill>
          <a:blip r:embed="rId3" cstate="print"/>
          <a:srcRect/>
          <a:stretch>
            <a:fillRect/>
          </a:stretch>
        </p:blipFill>
        <p:spPr bwMode="auto">
          <a:xfrm>
            <a:off x="4572000" y="908720"/>
            <a:ext cx="4032448" cy="4392489"/>
          </a:xfrm>
          <a:prstGeom prst="rect">
            <a:avLst/>
          </a:prstGeom>
          <a:noFill/>
          <a:ln w="28575">
            <a:solidFill>
              <a:schemeClr val="tx1"/>
            </a:solidFill>
          </a:ln>
        </p:spPr>
      </p:pic>
      <p:sp>
        <p:nvSpPr>
          <p:cNvPr id="5" name="Rectangle 4"/>
          <p:cNvSpPr/>
          <p:nvPr/>
        </p:nvSpPr>
        <p:spPr>
          <a:xfrm>
            <a:off x="0" y="5380672"/>
            <a:ext cx="9144000" cy="1015663"/>
          </a:xfrm>
          <a:prstGeom prst="rect">
            <a:avLst/>
          </a:prstGeom>
        </p:spPr>
        <p:txBody>
          <a:bodyPr wrap="square">
            <a:spAutoFit/>
          </a:bodyPr>
          <a:lstStyle/>
          <a:p>
            <a:pPr algn="ctr"/>
            <a:r>
              <a:rPr lang="en-US" b="1" i="1" dirty="0" smtClean="0"/>
              <a:t>This small adenomatous polyp (tubular adenoma) on a small stalk is seen microscopically to have more </a:t>
            </a:r>
            <a:r>
              <a:rPr lang="en-US" sz="2400" b="1" i="1" dirty="0" smtClean="0">
                <a:solidFill>
                  <a:srgbClr val="FF0000"/>
                </a:solidFill>
              </a:rPr>
              <a:t>crowded, disorganized glands </a:t>
            </a:r>
            <a:r>
              <a:rPr lang="en-US" b="1" i="1" dirty="0" smtClean="0"/>
              <a:t>than the normal underlying colonic mucosa. </a:t>
            </a:r>
            <a:endParaRPr lang="en-US" b="1" i="1" dirty="0" smtClean="0"/>
          </a:p>
          <a:p>
            <a:pPr algn="ctr"/>
            <a:r>
              <a:rPr lang="en-US" b="1" i="1" dirty="0" smtClean="0"/>
              <a:t>Goblet </a:t>
            </a:r>
            <a:r>
              <a:rPr lang="en-US" b="1" i="1" dirty="0" smtClean="0"/>
              <a:t>cells are less numerous and the cells lining the glands of the polyp have hyperchromatic nuclei</a:t>
            </a:r>
            <a:endParaRPr lang="en-US" b="1" i="1" dirty="0"/>
          </a:p>
        </p:txBody>
      </p:sp>
      <p:sp>
        <p:nvSpPr>
          <p:cNvPr id="6" name="Rounded Rectangle 5"/>
          <p:cNvSpPr/>
          <p:nvPr/>
        </p:nvSpPr>
        <p:spPr>
          <a:xfrm>
            <a:off x="1187624" y="260648"/>
            <a:ext cx="6480720"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182470877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http://library.med.utah.edu/WebPath/jpeg4/GI068.jpg"/>
          <p:cNvPicPr>
            <a:picLocks noChangeAspect="1" noChangeArrowheads="1"/>
          </p:cNvPicPr>
          <p:nvPr/>
        </p:nvPicPr>
        <p:blipFill>
          <a:blip r:embed="rId2" cstate="print"/>
          <a:srcRect/>
          <a:stretch>
            <a:fillRect/>
          </a:stretch>
        </p:blipFill>
        <p:spPr bwMode="auto">
          <a:xfrm>
            <a:off x="539552" y="980728"/>
            <a:ext cx="7992888" cy="4608512"/>
          </a:xfrm>
          <a:prstGeom prst="rect">
            <a:avLst/>
          </a:prstGeom>
          <a:noFill/>
          <a:ln w="28575">
            <a:solidFill>
              <a:schemeClr val="tx1"/>
            </a:solidFill>
          </a:ln>
        </p:spPr>
      </p:pic>
      <p:sp>
        <p:nvSpPr>
          <p:cNvPr id="3" name="Rectangle 2"/>
          <p:cNvSpPr/>
          <p:nvPr/>
        </p:nvSpPr>
        <p:spPr>
          <a:xfrm>
            <a:off x="467544" y="5613047"/>
            <a:ext cx="7848872" cy="923330"/>
          </a:xfrm>
          <a:prstGeom prst="rect">
            <a:avLst/>
          </a:prstGeom>
        </p:spPr>
        <p:txBody>
          <a:bodyPr wrap="square">
            <a:spAutoFit/>
          </a:bodyPr>
          <a:lstStyle/>
          <a:p>
            <a:pPr algn="ctr"/>
            <a:r>
              <a:rPr lang="en-US" b="1" i="1" dirty="0" smtClean="0"/>
              <a:t>A microscopic comparison of normal colonic mucosa on the right and that of an adenomatous polyp (tubular adenoma) on the left is seen here. The neoplastic glands are more irregular with darker (hyperchromatic) and more crowded nuclei</a:t>
            </a:r>
            <a:endParaRPr lang="en-US" b="1" i="1" dirty="0"/>
          </a:p>
        </p:txBody>
      </p:sp>
      <p:sp>
        <p:nvSpPr>
          <p:cNvPr id="4" name="Rounded Rectangle 3"/>
          <p:cNvSpPr/>
          <p:nvPr/>
        </p:nvSpPr>
        <p:spPr>
          <a:xfrm>
            <a:off x="1676400" y="260648"/>
            <a:ext cx="5991944" cy="504056"/>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Adenomatous polyp of the colon</a:t>
            </a:r>
            <a:endParaRPr lang="en-US" sz="2400" b="1" i="1" dirty="0">
              <a:effectLst>
                <a:outerShdw blurRad="38100" dist="38100" dir="2700000" algn="tl">
                  <a:srgbClr val="000000">
                    <a:alpha val="43137"/>
                  </a:srgbClr>
                </a:outerShdw>
              </a:effectLst>
            </a:endParaRPr>
          </a:p>
        </p:txBody>
      </p:sp>
      <p:cxnSp>
        <p:nvCxnSpPr>
          <p:cNvPr id="6" name="Straight Connector 5"/>
          <p:cNvCxnSpPr>
            <a:stCxn id="347138" idx="0"/>
          </p:cNvCxnSpPr>
          <p:nvPr/>
        </p:nvCxnSpPr>
        <p:spPr>
          <a:xfrm>
            <a:off x="4535996" y="980728"/>
            <a:ext cx="108012" cy="4608512"/>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
        <p:nvSpPr>
          <p:cNvPr id="8" name="TextBox 7"/>
          <p:cNvSpPr txBox="1"/>
          <p:nvPr/>
        </p:nvSpPr>
        <p:spPr>
          <a:xfrm>
            <a:off x="714348" y="304800"/>
            <a:ext cx="657252" cy="369332"/>
          </a:xfrm>
          <a:prstGeom prst="rect">
            <a:avLst/>
          </a:prstGeom>
          <a:noFill/>
        </p:spPr>
        <p:txBody>
          <a:bodyPr wrap="square" rtlCol="0">
            <a:spAutoFit/>
          </a:bodyPr>
          <a:lstStyle/>
          <a:p>
            <a:r>
              <a:rPr lang="en-US" dirty="0" smtClean="0"/>
              <a:t>Right</a:t>
            </a:r>
            <a:endParaRPr lang="en-US" dirty="0"/>
          </a:p>
        </p:txBody>
      </p:sp>
      <p:sp>
        <p:nvSpPr>
          <p:cNvPr id="11" name="TextBox 10"/>
          <p:cNvSpPr txBox="1"/>
          <p:nvPr/>
        </p:nvSpPr>
        <p:spPr>
          <a:xfrm>
            <a:off x="7848600" y="301481"/>
            <a:ext cx="523924" cy="369332"/>
          </a:xfrm>
          <a:prstGeom prst="rect">
            <a:avLst/>
          </a:prstGeom>
          <a:noFill/>
        </p:spPr>
        <p:txBody>
          <a:bodyPr wrap="square" rtlCol="0">
            <a:spAutoFit/>
          </a:bodyPr>
          <a:lstStyle/>
          <a:p>
            <a:r>
              <a:rPr lang="en-US" dirty="0" smtClean="0"/>
              <a:t>Left</a:t>
            </a:r>
            <a:endParaRPr lang="en-US" dirty="0"/>
          </a:p>
        </p:txBody>
      </p:sp>
      <p:sp>
        <p:nvSpPr>
          <p:cNvPr id="12" name="Rectangle 11"/>
          <p:cNvSpPr/>
          <p:nvPr/>
        </p:nvSpPr>
        <p:spPr>
          <a:xfrm>
            <a:off x="3581400" y="990600"/>
            <a:ext cx="885179" cy="369332"/>
          </a:xfrm>
          <a:prstGeom prst="rect">
            <a:avLst/>
          </a:prstGeom>
          <a:solidFill>
            <a:schemeClr val="accent2"/>
          </a:solidFill>
        </p:spPr>
        <p:txBody>
          <a:bodyPr wrap="none">
            <a:spAutoFit/>
          </a:bodyPr>
          <a:lstStyle/>
          <a:p>
            <a:r>
              <a:rPr lang="en-US" b="1" i="1" dirty="0" smtClean="0"/>
              <a:t>normal </a:t>
            </a:r>
            <a:endParaRPr lang="en-US" dirty="0"/>
          </a:p>
        </p:txBody>
      </p:sp>
    </p:spTree>
    <p:extLst>
      <p:ext uri="{BB962C8B-B14F-4D97-AF65-F5344CB8AC3E}">
        <p14:creationId xmlns:p14="http://schemas.microsoft.com/office/powerpoint/2010/main" xmlns="" val="1608982214"/>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1928794" y="2571744"/>
            <a:ext cx="6172200" cy="1240904"/>
          </a:xfrm>
        </p:spPr>
        <p:txBody>
          <a:bodyPr>
            <a:normAutofit/>
          </a:bodyPr>
          <a:lstStyle/>
          <a:p>
            <a:pPr algn="ctr"/>
            <a:r>
              <a:rPr lang="en-US" sz="4800" b="1" i="1" dirty="0" smtClean="0">
                <a:solidFill>
                  <a:srgbClr val="00CCFF"/>
                </a:solidFill>
                <a:effectLst>
                  <a:outerShdw blurRad="38100" dist="38100" dir="2700000" algn="tl">
                    <a:srgbClr val="000000">
                      <a:alpha val="43137"/>
                    </a:srgbClr>
                  </a:outerShdw>
                </a:effectLst>
              </a:rPr>
              <a:t>2- Lipoma</a:t>
            </a:r>
            <a:endParaRPr lang="en-US" sz="4800" b="1" i="1" dirty="0">
              <a:solidFill>
                <a:srgbClr val="00CCFF"/>
              </a:solidFill>
              <a:effectLst>
                <a:outerShdw blurRad="38100" dist="38100" dir="2700000" algn="tl">
                  <a:srgbClr val="000000">
                    <a:alpha val="43137"/>
                  </a:srgbClr>
                </a:outerShdw>
              </a:effectLst>
            </a:endParaRPr>
          </a:p>
        </p:txBody>
      </p:sp>
      <p:sp>
        <p:nvSpPr>
          <p:cNvPr id="5"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6" name="TextBox 7"/>
          <p:cNvSpPr txBox="1"/>
          <p:nvPr/>
        </p:nvSpPr>
        <p:spPr>
          <a:xfrm>
            <a:off x="0" y="6581025"/>
            <a:ext cx="1571604" cy="276999"/>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032776752"/>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3" name="Picture 2" descr="http://meded.ucsd.edu/clinicalimg/skin_lipoma.jpg"/>
          <p:cNvPicPr>
            <a:picLocks noChangeAspect="1" noChangeArrowheads="1"/>
          </p:cNvPicPr>
          <p:nvPr/>
        </p:nvPicPr>
        <p:blipFill>
          <a:blip r:embed="rId3" cstate="print"/>
          <a:srcRect/>
          <a:stretch>
            <a:fillRect/>
          </a:stretch>
        </p:blipFill>
        <p:spPr bwMode="auto">
          <a:xfrm>
            <a:off x="4644008" y="1268760"/>
            <a:ext cx="3888432" cy="4248471"/>
          </a:xfrm>
          <a:prstGeom prst="rect">
            <a:avLst/>
          </a:prstGeom>
          <a:noFill/>
          <a:ln w="28575">
            <a:solidFill>
              <a:schemeClr val="tx1"/>
            </a:solidFill>
            <a:miter lim="800000"/>
            <a:headEnd/>
            <a:tailEnd/>
          </a:ln>
        </p:spPr>
      </p:pic>
      <p:sp>
        <p:nvSpPr>
          <p:cNvPr id="71684" name="Rectangle 3"/>
          <p:cNvSpPr>
            <a:spLocks noChangeArrowheads="1"/>
          </p:cNvSpPr>
          <p:nvPr/>
        </p:nvSpPr>
        <p:spPr bwMode="auto">
          <a:xfrm>
            <a:off x="914400" y="5589240"/>
            <a:ext cx="6800872" cy="923330"/>
          </a:xfrm>
          <a:prstGeom prst="rect">
            <a:avLst/>
          </a:prstGeom>
          <a:solidFill>
            <a:schemeClr val="accent1">
              <a:lumMod val="60000"/>
              <a:lumOff val="40000"/>
            </a:schemeClr>
          </a:solidFill>
          <a:ln w="9525">
            <a:noFill/>
            <a:miter lim="800000"/>
            <a:headEnd/>
            <a:tailEnd/>
          </a:ln>
        </p:spPr>
        <p:txBody>
          <a:bodyPr wrap="square">
            <a:spAutoFit/>
          </a:bodyPr>
          <a:lstStyle/>
          <a:p>
            <a:pPr algn="ctr"/>
            <a:r>
              <a:rPr lang="en-US" b="1" i="1" dirty="0"/>
              <a:t>Benign, slow growing, subcutaneous skin growth. In this case, the lipoma is rather </a:t>
            </a:r>
            <a:r>
              <a:rPr lang="en-US" b="1" i="1" dirty="0" smtClean="0"/>
              <a:t>large and </a:t>
            </a:r>
            <a:r>
              <a:rPr lang="en-US" b="1" i="1" dirty="0"/>
              <a:t>located in the neck region. </a:t>
            </a:r>
            <a:endParaRPr lang="en-US" b="1" i="1" dirty="0" smtClean="0"/>
          </a:p>
          <a:p>
            <a:pPr algn="ctr"/>
            <a:r>
              <a:rPr lang="en-US" b="1" i="1" dirty="0" smtClean="0"/>
              <a:t>On </a:t>
            </a:r>
            <a:r>
              <a:rPr lang="en-US" b="1" i="1" dirty="0"/>
              <a:t>palpation, these are soft, </a:t>
            </a:r>
            <a:r>
              <a:rPr lang="en-US" b="1" i="1" dirty="0" smtClean="0"/>
              <a:t>non tender</a:t>
            </a:r>
            <a:r>
              <a:rPr lang="en-US" b="1" i="1" dirty="0"/>
              <a:t>, and </a:t>
            </a:r>
            <a:r>
              <a:rPr lang="en-US" b="1" i="1" dirty="0" smtClean="0"/>
              <a:t>mobile if it is small size. </a:t>
            </a:r>
            <a:endParaRPr lang="en-US" b="1" i="1" dirty="0"/>
          </a:p>
        </p:txBody>
      </p:sp>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of the Neck</a:t>
            </a:r>
            <a:endParaRPr lang="en-US" sz="2400" b="1" i="1" dirty="0"/>
          </a:p>
        </p:txBody>
      </p:sp>
      <p:pic>
        <p:nvPicPr>
          <p:cNvPr id="72707" name="Picture 3" descr="http://t1.gstatic.com/images?q=tbn:ANd9GcQpGwIloTaFcfsk6gYvxC4f9eVxt1v7FKqF12VJ_CpNoi3Q7RCm">
            <a:hlinkClick r:id="rId4"/>
          </p:cNvPr>
          <p:cNvPicPr>
            <a:picLocks noChangeAspect="1" noChangeArrowheads="1"/>
          </p:cNvPicPr>
          <p:nvPr/>
        </p:nvPicPr>
        <p:blipFill>
          <a:blip r:embed="rId5" cstate="print"/>
          <a:srcRect/>
          <a:stretch>
            <a:fillRect/>
          </a:stretch>
        </p:blipFill>
        <p:spPr bwMode="auto">
          <a:xfrm>
            <a:off x="323528" y="1268760"/>
            <a:ext cx="4092699" cy="4247381"/>
          </a:xfrm>
          <a:prstGeom prst="rect">
            <a:avLst/>
          </a:prstGeom>
          <a:noFill/>
          <a:ln w="28575">
            <a:solidFill>
              <a:schemeClr val="tx1"/>
            </a:solidFill>
          </a:ln>
        </p:spPr>
      </p:pic>
      <p:sp>
        <p:nvSpPr>
          <p:cNvPr id="9"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0"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979750773"/>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28600" y="5613047"/>
            <a:ext cx="8610600" cy="984885"/>
          </a:xfrm>
          <a:prstGeom prst="rect">
            <a:avLst/>
          </a:prstGeom>
          <a:solidFill>
            <a:schemeClr val="accent1">
              <a:lumMod val="60000"/>
              <a:lumOff val="40000"/>
            </a:schemeClr>
          </a:solidFill>
        </p:spPr>
        <p:txBody>
          <a:bodyPr wrap="square">
            <a:spAutoFit/>
          </a:bodyPr>
          <a:lstStyle/>
          <a:p>
            <a:pPr algn="ctr"/>
            <a:r>
              <a:rPr lang="en-US" b="1" i="1" dirty="0" smtClean="0"/>
              <a:t>Lipoma is a benign tumor composed of mature adipose tissue. </a:t>
            </a:r>
            <a:endParaRPr lang="en-US" b="1" i="1" dirty="0"/>
          </a:p>
          <a:p>
            <a:pPr algn="ctr"/>
            <a:r>
              <a:rPr lang="en-US" sz="1600" b="1" i="1" dirty="0" smtClean="0"/>
              <a:t>Most </a:t>
            </a:r>
            <a:r>
              <a:rPr lang="en-US" sz="1600" b="1" i="1" dirty="0" smtClean="0"/>
              <a:t>of them are superficially located in the upper part of the body, although they can arise anywhere. </a:t>
            </a:r>
            <a:endParaRPr lang="en-US" sz="1600" b="1" i="1" dirty="0" smtClean="0"/>
          </a:p>
          <a:p>
            <a:pPr algn="ctr"/>
            <a:r>
              <a:rPr lang="en-US" sz="2400" b="1" i="1" dirty="0" smtClean="0">
                <a:solidFill>
                  <a:srgbClr val="FF0000"/>
                </a:solidFill>
              </a:rPr>
              <a:t>Grossly</a:t>
            </a:r>
            <a:r>
              <a:rPr lang="en-US" sz="2400" b="1" i="1" dirty="0" smtClean="0">
                <a:solidFill>
                  <a:srgbClr val="FF0000"/>
                </a:solidFill>
              </a:rPr>
              <a:t>, they appear bright yellow and lobulated</a:t>
            </a:r>
            <a:endParaRPr lang="en-US" sz="2400" b="1" i="1" dirty="0">
              <a:solidFill>
                <a:srgbClr val="FF0000"/>
              </a:solidFill>
            </a:endParaRPr>
          </a:p>
        </p:txBody>
      </p:sp>
      <p:pic>
        <p:nvPicPr>
          <p:cNvPr id="314371" name="Picture 3"/>
          <p:cNvPicPr>
            <a:picLocks noChangeAspect="1" noChangeArrowheads="1"/>
          </p:cNvPicPr>
          <p:nvPr/>
        </p:nvPicPr>
        <p:blipFill>
          <a:blip r:embed="rId2" cstate="print"/>
          <a:srcRect/>
          <a:stretch>
            <a:fillRect/>
          </a:stretch>
        </p:blipFill>
        <p:spPr bwMode="auto">
          <a:xfrm>
            <a:off x="611560" y="1052736"/>
            <a:ext cx="7740649" cy="4536505"/>
          </a:xfrm>
          <a:prstGeom prst="rect">
            <a:avLst/>
          </a:prstGeom>
          <a:noFill/>
          <a:ln w="28575">
            <a:solidFill>
              <a:schemeClr val="tx1"/>
            </a:solidFill>
            <a:miter lim="800000"/>
            <a:headEnd/>
            <a:tailEnd/>
          </a:ln>
        </p:spPr>
      </p:pic>
      <p:sp>
        <p:nvSpPr>
          <p:cNvPr id="6" name="Rounded Rectangle 5"/>
          <p:cNvSpPr/>
          <p:nvPr/>
        </p:nvSpPr>
        <p:spPr>
          <a:xfrm>
            <a:off x="1907704" y="260648"/>
            <a:ext cx="4824536" cy="648072"/>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t>Lipoma – Cut section</a:t>
            </a:r>
            <a:endParaRPr lang="en-US" sz="2400" b="1" i="1" dirty="0"/>
          </a:p>
        </p:txBody>
      </p:sp>
      <p:sp>
        <p:nvSpPr>
          <p:cNvPr id="8"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260935097"/>
      </p:ext>
    </p:extLst>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Text Box 3"/>
          <p:cNvSpPr txBox="1">
            <a:spLocks noChangeArrowheads="1"/>
          </p:cNvSpPr>
          <p:nvPr/>
        </p:nvSpPr>
        <p:spPr bwMode="auto">
          <a:xfrm>
            <a:off x="609600" y="228600"/>
            <a:ext cx="1538288" cy="579438"/>
          </a:xfrm>
          <a:prstGeom prst="rect">
            <a:avLst/>
          </a:prstGeom>
          <a:noFill/>
          <a:ln w="9525">
            <a:noFill/>
            <a:miter lim="800000"/>
            <a:headEnd/>
            <a:tailEnd/>
          </a:ln>
          <a:effectLst/>
        </p:spPr>
        <p:txBody>
          <a:bodyPr wrap="none">
            <a:spAutoFit/>
          </a:bodyPr>
          <a:lstStyle/>
          <a:p>
            <a:r>
              <a:rPr lang="en-US" altLang="en-US" sz="3200" b="1" u="sng" dirty="0">
                <a:solidFill>
                  <a:schemeClr val="bg1"/>
                </a:solidFill>
              </a:rPr>
              <a:t>Lipoma</a:t>
            </a:r>
          </a:p>
        </p:txBody>
      </p:sp>
      <p:sp>
        <p:nvSpPr>
          <p:cNvPr id="6" name="Rounded Rectangle 5"/>
          <p:cNvSpPr/>
          <p:nvPr/>
        </p:nvSpPr>
        <p:spPr>
          <a:xfrm>
            <a:off x="2339752" y="188640"/>
            <a:ext cx="4464496" cy="576064"/>
          </a:xfrm>
          <a:prstGeom prst="roundRect">
            <a:avLst/>
          </a:prstGeom>
          <a:solidFill>
            <a:schemeClr val="accent3">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i="1" dirty="0" smtClean="0">
                <a:effectLst>
                  <a:outerShdw blurRad="38100" dist="38100" dir="2700000" algn="tl">
                    <a:srgbClr val="000000">
                      <a:alpha val="43137"/>
                    </a:srgbClr>
                  </a:outerShdw>
                </a:effectLst>
              </a:rPr>
              <a:t>Lipoma with fat necrosis</a:t>
            </a:r>
            <a:endParaRPr lang="en-US" sz="2400" b="1" i="1" dirty="0">
              <a:effectLst>
                <a:outerShdw blurRad="38100" dist="38100" dir="2700000" algn="tl">
                  <a:srgbClr val="000000">
                    <a:alpha val="43137"/>
                  </a:srgbClr>
                </a:outerShdw>
              </a:effectLst>
            </a:endParaRPr>
          </a:p>
        </p:txBody>
      </p:sp>
      <p:sp>
        <p:nvSpPr>
          <p:cNvPr id="7" name="Rectangle 6"/>
          <p:cNvSpPr/>
          <p:nvPr/>
        </p:nvSpPr>
        <p:spPr>
          <a:xfrm>
            <a:off x="323528" y="5589240"/>
            <a:ext cx="7848872" cy="923330"/>
          </a:xfrm>
          <a:prstGeom prst="rect">
            <a:avLst/>
          </a:prstGeom>
        </p:spPr>
        <p:txBody>
          <a:bodyPr wrap="square">
            <a:spAutoFit/>
          </a:bodyPr>
          <a:lstStyle/>
          <a:p>
            <a:pPr algn="ctr"/>
            <a:r>
              <a:rPr lang="en-US" b="1" i="1" dirty="0" smtClean="0"/>
              <a:t>This picture shows an area of fat necrosis within a lipoma. The masses are comprised primarily of mature adipocytes. Histiocytes present within these areas should not be mistaken for lipoblasts</a:t>
            </a:r>
            <a:endParaRPr lang="en-US" b="1" i="1" dirty="0"/>
          </a:p>
        </p:txBody>
      </p:sp>
      <p:pic>
        <p:nvPicPr>
          <p:cNvPr id="66564" name="Picture 4"/>
          <p:cNvPicPr>
            <a:picLocks noChangeAspect="1" noChangeArrowheads="1"/>
          </p:cNvPicPr>
          <p:nvPr/>
        </p:nvPicPr>
        <p:blipFill>
          <a:blip r:embed="rId2" cstate="print"/>
          <a:srcRect/>
          <a:stretch>
            <a:fillRect/>
          </a:stretch>
        </p:blipFill>
        <p:spPr bwMode="auto">
          <a:xfrm>
            <a:off x="683568" y="908720"/>
            <a:ext cx="7704856" cy="4666303"/>
          </a:xfrm>
          <a:prstGeom prst="rect">
            <a:avLst/>
          </a:prstGeom>
          <a:noFill/>
          <a:ln w="28575">
            <a:solidFill>
              <a:schemeClr val="tx1"/>
            </a:solidFill>
            <a:miter lim="800000"/>
            <a:headEnd/>
            <a:tailEnd/>
          </a:ln>
        </p:spPr>
      </p:pic>
      <p:sp>
        <p:nvSpPr>
          <p:cNvPr id="10" name="TextBox 6"/>
          <p:cNvSpPr txBox="1"/>
          <p:nvPr/>
        </p:nvSpPr>
        <p:spPr>
          <a:xfrm>
            <a:off x="7715272" y="6572296"/>
            <a:ext cx="1428728" cy="285728"/>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Foundation Block</a:t>
            </a:r>
            <a:endParaRPr lang="en-US" sz="1200" b="1" i="1" dirty="0">
              <a:solidFill>
                <a:srgbClr val="0033CC"/>
              </a:solidFill>
              <a:latin typeface="Goudy Old Style" pitchFamily="18" charset="0"/>
            </a:endParaRPr>
          </a:p>
        </p:txBody>
      </p:sp>
      <p:sp>
        <p:nvSpPr>
          <p:cNvPr id="11" name="TextBox 7"/>
          <p:cNvSpPr txBox="1"/>
          <p:nvPr/>
        </p:nvSpPr>
        <p:spPr>
          <a:xfrm>
            <a:off x="0" y="6581025"/>
            <a:ext cx="1571604" cy="276999"/>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200" b="1" i="1" dirty="0" smtClean="0">
                <a:solidFill>
                  <a:srgbClr val="0033CC"/>
                </a:solidFill>
                <a:latin typeface="Goudy Old Style" pitchFamily="18" charset="0"/>
              </a:rPr>
              <a:t>Pathology Dept, KSU</a:t>
            </a:r>
            <a:endParaRPr lang="en-US" sz="1200" b="1" i="1" dirty="0">
              <a:solidFill>
                <a:srgbClr val="0033CC"/>
              </a:solidFill>
              <a:latin typeface="Goudy Old Style" pitchFamily="18" charset="0"/>
            </a:endParaRPr>
          </a:p>
        </p:txBody>
      </p:sp>
    </p:spTree>
    <p:extLst>
      <p:ext uri="{BB962C8B-B14F-4D97-AF65-F5344CB8AC3E}">
        <p14:creationId xmlns:p14="http://schemas.microsoft.com/office/powerpoint/2010/main" xmlns="" val="3087117001"/>
      </p:ext>
    </p:extLst>
  </p:cSld>
  <p:clrMapOvr>
    <a:masterClrMapping/>
  </p:clrMapOvr>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quity">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Equity">
      <a:majorFont>
        <a:latin typeface="Franklin Gothic Book"/>
        <a:ea typeface=""/>
        <a:cs typeface=""/>
        <a:font script="Grek" typeface="Calibri"/>
        <a:font script="Cyrl" typeface="Calibri"/>
        <a:font script="Jpan" typeface="HGｺﾞｼｯｸM"/>
        <a:font script="Hang" typeface="바탕"/>
        <a:font script="Hans" typeface="幼圆"/>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Perpetua"/>
        <a:ea typeface=""/>
        <a:cs typeface=""/>
        <a:font script="Grek" typeface="Cambria"/>
        <a:font script="Cyrl" typeface="Cambria"/>
        <a:font script="Jpan" typeface="HG創英ﾌﾟﾚｾﾞﾝｽEB"/>
        <a:font script="Hang" typeface="맑은 고딕"/>
        <a:font script="Hans" typeface="宋体"/>
        <a:font script="Hant" typeface="新細明體"/>
        <a:font script="Arab" typeface="Times New Roman"/>
        <a:font script="Hebr" typeface="Aharoni"/>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Equity">
      <a:fillStyleLst>
        <a:solidFill>
          <a:schemeClr val="phClr"/>
        </a:solidFill>
        <a:blipFill>
          <a:blip xmlns:r="http://schemas.openxmlformats.org/officeDocument/2006/relationships" r:embed="rId1">
            <a:duotone>
              <a:schemeClr val="phClr">
                <a:tint val="30000"/>
                <a:satMod val="300000"/>
              </a:schemeClr>
              <a:schemeClr val="phClr">
                <a:tint val="40000"/>
                <a:satMod val="200000"/>
              </a:schemeClr>
            </a:duotone>
          </a:blip>
          <a:tile tx="0" ty="0" sx="70000" sy="70000" flip="none" algn="ctr"/>
        </a:blipFill>
        <a:blipFill>
          <a:blip xmlns:r="http://schemas.openxmlformats.org/officeDocument/2006/relationships" r:embed="rId1">
            <a:duotone>
              <a:schemeClr val="phClr">
                <a:shade val="22000"/>
                <a:satMod val="160000"/>
              </a:schemeClr>
              <a:schemeClr val="phClr">
                <a:shade val="45000"/>
                <a:satMod val="100000"/>
              </a:schemeClr>
            </a:duotone>
          </a:blip>
          <a:tile tx="0" ty="0" sx="65000" sy="65000" flip="none" algn="ctr"/>
        </a:blipFill>
      </a:fillStyleLst>
      <a:lnStyleLst>
        <a:ln w="9525" cap="flat" cmpd="sng" algn="ctr">
          <a:solidFill>
            <a:schemeClr val="phClr">
              <a:shade val="60000"/>
              <a:satMod val="110000"/>
            </a:schemeClr>
          </a:solidFill>
          <a:prstDash val="solid"/>
        </a:ln>
        <a:ln w="127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algn="t" rotWithShape="0">
              <a:srgbClr val="000000">
                <a:alpha val="50000"/>
              </a:srgbClr>
            </a:outerShdw>
          </a:effectLst>
        </a:effectStyle>
        <a:effectStyle>
          <a:effectLst>
            <a:outerShdw blurRad="38100" dist="25400" dir="5400000" algn="t" rotWithShape="0">
              <a:srgbClr val="000000">
                <a:alpha val="50000"/>
              </a:srgbClr>
            </a:outerShdw>
          </a:effectLst>
        </a:effectStyle>
        <a:effectStyle>
          <a:effectLst>
            <a:outerShdw blurRad="50800" dist="50800" dir="5400000" algn="t" rotWithShape="0">
              <a:srgbClr val="000000">
                <a:alpha val="60000"/>
              </a:srgbClr>
            </a:outerShdw>
          </a:effectLst>
          <a:scene3d>
            <a:camera prst="isometricBottomUp" fov="0">
              <a:rot lat="0" lon="0" rev="0"/>
            </a:camera>
            <a:lightRig rig="soft" dir="b">
              <a:rot lat="0" lon="0" rev="9000000"/>
            </a:lightRig>
          </a:scene3d>
          <a:sp3d contourW="35000" prstMaterial="matte">
            <a:bevelT w="45000" h="38100" prst="convex"/>
            <a:contourClr>
              <a:schemeClr val="phClr">
                <a:tint val="10000"/>
                <a:satMod val="130000"/>
              </a:schemeClr>
            </a:contourClr>
          </a:sp3d>
        </a:effectStyle>
      </a:effectStyleLst>
      <a:bgFillStyleLst>
        <a:solidFill>
          <a:schemeClr val="phClr"/>
        </a:solidFill>
        <a:gradFill rotWithShape="1">
          <a:gsLst>
            <a:gs pos="0">
              <a:schemeClr val="phClr">
                <a:shade val="40000"/>
                <a:satMod val="165000"/>
              </a:schemeClr>
            </a:gs>
            <a:gs pos="50000">
              <a:schemeClr val="phClr">
                <a:shade val="80000"/>
                <a:satMod val="155000"/>
              </a:schemeClr>
            </a:gs>
            <a:gs pos="100000">
              <a:schemeClr val="phClr">
                <a:tint val="95000"/>
                <a:satMod val="200000"/>
              </a:schemeClr>
            </a:gs>
          </a:gsLst>
          <a:lin ang="16200000" scaled="1"/>
        </a:gradFill>
        <a:blipFill>
          <a:blip xmlns:r="http://schemas.openxmlformats.org/officeDocument/2006/relationships" r:embed="rId1">
            <a:duotone>
              <a:schemeClr val="phClr">
                <a:tint val="95000"/>
                <a:satMod val="200000"/>
              </a:schemeClr>
              <a:schemeClr val="phClr">
                <a:shade val="80000"/>
                <a:satMod val="100000"/>
              </a:schemeClr>
            </a:duotone>
          </a:blip>
          <a:tile tx="0" ty="0" sx="55000" sy="5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Equity</Template>
  <TotalTime>59</TotalTime>
  <Words>983</Words>
  <Application>Microsoft Office PowerPoint</Application>
  <PresentationFormat>On-screen Show (4:3)</PresentationFormat>
  <Paragraphs>152</Paragraphs>
  <Slides>32</Slides>
  <Notes>13</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Equity</vt:lpstr>
      <vt:lpstr>NEOPLASIA --------- (Benign Tumors)</vt:lpstr>
      <vt:lpstr>1- Adenomatous Polyp of Rectum / Colon</vt:lpstr>
      <vt:lpstr>Slide 3</vt:lpstr>
      <vt:lpstr>Slide 4</vt:lpstr>
      <vt:lpstr>Slide 5</vt:lpstr>
      <vt:lpstr>2- Lipoma</vt:lpstr>
      <vt:lpstr>Slide 7</vt:lpstr>
      <vt:lpstr>Slide 8</vt:lpstr>
      <vt:lpstr>Slide 9</vt:lpstr>
      <vt:lpstr>3- Intradermal Nevus</vt:lpstr>
      <vt:lpstr>Slide 11</vt:lpstr>
      <vt:lpstr>Slide 12</vt:lpstr>
      <vt:lpstr>Slide 13</vt:lpstr>
      <vt:lpstr>4- Uterine Leiomyomata </vt:lpstr>
      <vt:lpstr>Slide 15</vt:lpstr>
      <vt:lpstr>Slide 16</vt:lpstr>
      <vt:lpstr>Slide 17</vt:lpstr>
      <vt:lpstr>Slide 18</vt:lpstr>
      <vt:lpstr>5- Chondroma</vt:lpstr>
      <vt:lpstr>Slide 20</vt:lpstr>
      <vt:lpstr> CHONDROMA OF BONE</vt:lpstr>
      <vt:lpstr>Slide 22</vt:lpstr>
      <vt:lpstr>6 - Hemangioma</vt:lpstr>
      <vt:lpstr>Slide 24</vt:lpstr>
      <vt:lpstr>Slide 25</vt:lpstr>
      <vt:lpstr>Slide 26</vt:lpstr>
      <vt:lpstr>Slide 27</vt:lpstr>
      <vt:lpstr>7- Teratoma (dermoid cyst)  of the ovary</vt:lpstr>
      <vt:lpstr>Slide 29</vt:lpstr>
      <vt:lpstr>Slide 30</vt:lpstr>
      <vt:lpstr>Slide 31</vt:lpstr>
      <vt:lpstr>Slide 32</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NEOPLASIA --------- (Benign Tumors)</dc:title>
  <dc:creator>DrShaesta</dc:creator>
  <cp:lastModifiedBy>DrShaesta</cp:lastModifiedBy>
  <cp:revision>3</cp:revision>
  <dcterms:created xsi:type="dcterms:W3CDTF">2014-11-02T05:57:28Z</dcterms:created>
  <dcterms:modified xsi:type="dcterms:W3CDTF">2014-11-02T06:57:25Z</dcterms:modified>
</cp:coreProperties>
</file>