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4"/>
  </p:notesMasterIdLst>
  <p:sldIdLst>
    <p:sldId id="257" r:id="rId2"/>
    <p:sldId id="258" r:id="rId3"/>
    <p:sldId id="259" r:id="rId4"/>
    <p:sldId id="260" r:id="rId5"/>
    <p:sldId id="262" r:id="rId6"/>
    <p:sldId id="264" r:id="rId7"/>
    <p:sldId id="261" r:id="rId8"/>
    <p:sldId id="263" r:id="rId9"/>
    <p:sldId id="265" r:id="rId10"/>
    <p:sldId id="267" r:id="rId11"/>
    <p:sldId id="266" r:id="rId12"/>
    <p:sldId id="268" r:id="rId13"/>
    <p:sldId id="270" r:id="rId14"/>
    <p:sldId id="269" r:id="rId15"/>
    <p:sldId id="271" r:id="rId16"/>
    <p:sldId id="272" r:id="rId17"/>
    <p:sldId id="273" r:id="rId18"/>
    <p:sldId id="274" r:id="rId19"/>
    <p:sldId id="275" r:id="rId20"/>
    <p:sldId id="276" r:id="rId21"/>
    <p:sldId id="278"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737" autoAdjust="0"/>
  </p:normalViewPr>
  <p:slideViewPr>
    <p:cSldViewPr>
      <p:cViewPr varScale="1">
        <p:scale>
          <a:sx n="105" d="100"/>
          <a:sy n="105" d="100"/>
        </p:scale>
        <p:origin x="-14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EB0B1A-39C6-482C-8630-FBFE3ABB5942}" type="datetimeFigureOut">
              <a:rPr lang="en-US" smtClean="0"/>
              <a:pPr/>
              <a:t>11/10/2014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72A0EF-F87E-415A-9382-9967D66C2897}" type="slidenum">
              <a:rPr lang="en-US" smtClean="0"/>
              <a:pPr/>
              <a:t>‹#›</a:t>
            </a:fld>
            <a:endParaRPr lang="en-US"/>
          </a:p>
        </p:txBody>
      </p:sp>
    </p:spTree>
    <p:extLst>
      <p:ext uri="{BB962C8B-B14F-4D97-AF65-F5344CB8AC3E}">
        <p14:creationId xmlns:p14="http://schemas.microsoft.com/office/powerpoint/2010/main" val="2027133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9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C3C2B1-BD8D-4667-A679-1A883F9AEE6F}" type="slidenum">
              <a:rPr lang="en-US"/>
              <a:pPr fontAlgn="base">
                <a:spcBef>
                  <a:spcPct val="0"/>
                </a:spcBef>
                <a:spcAft>
                  <a:spcPct val="0"/>
                </a:spcAft>
              </a:pPr>
              <a:t>6</a:t>
            </a:fld>
            <a:endParaRPr lang="en-US"/>
          </a:p>
        </p:txBody>
      </p:sp>
    </p:spTree>
    <p:extLst>
      <p:ext uri="{BB962C8B-B14F-4D97-AF65-F5344CB8AC3E}">
        <p14:creationId xmlns:p14="http://schemas.microsoft.com/office/powerpoint/2010/main" val="3664749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72A0EF-F87E-415A-9382-9967D66C2897}"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40F2E86-9CD4-424C-8B8C-4233FB01759F}" type="datetimeFigureOut">
              <a:rPr lang="en-US" smtClean="0"/>
              <a:pPr/>
              <a:t>11/10/2014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9E3C06E-CC20-44DC-8190-CFBE6874576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0F2E86-9CD4-424C-8B8C-4233FB01759F}" type="datetimeFigureOut">
              <a:rPr lang="en-US" smtClean="0"/>
              <a:pPr/>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3C06E-CC20-44DC-8190-CFBE687457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40F2E86-9CD4-424C-8B8C-4233FB01759F}" type="datetimeFigureOut">
              <a:rPr lang="en-US" smtClean="0"/>
              <a:pPr/>
              <a:t>11/10/2014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29E3C06E-CC20-44DC-8190-CFBE6874576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40F2E86-9CD4-424C-8B8C-4233FB01759F}" type="datetimeFigureOut">
              <a:rPr lang="en-US" smtClean="0"/>
              <a:pPr/>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9E3C06E-CC20-44DC-8190-CFBE68745764}"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40F2E86-9CD4-424C-8B8C-4233FB01759F}" type="datetimeFigureOut">
              <a:rPr lang="en-US" smtClean="0"/>
              <a:pPr/>
              <a:t>11/10/2014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9E3C06E-CC20-44DC-8190-CFBE68745764}"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840F2E86-9CD4-424C-8B8C-4233FB01759F}" type="datetimeFigureOut">
              <a:rPr lang="en-US" smtClean="0"/>
              <a:pPr/>
              <a:t>11/10/2014</a:t>
            </a:fld>
            <a:endParaRPr lang="en-US"/>
          </a:p>
        </p:txBody>
      </p:sp>
      <p:sp>
        <p:nvSpPr>
          <p:cNvPr id="10" name="Slide Number Placeholder 9"/>
          <p:cNvSpPr>
            <a:spLocks noGrp="1"/>
          </p:cNvSpPr>
          <p:nvPr>
            <p:ph type="sldNum" sz="quarter" idx="16"/>
          </p:nvPr>
        </p:nvSpPr>
        <p:spPr/>
        <p:txBody>
          <a:bodyPr rtlCol="0"/>
          <a:lstStyle/>
          <a:p>
            <a:fld id="{29E3C06E-CC20-44DC-8190-CFBE68745764}"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40F2E86-9CD4-424C-8B8C-4233FB01759F}" type="datetimeFigureOut">
              <a:rPr lang="en-US" smtClean="0"/>
              <a:pPr/>
              <a:t>11/10/2014</a:t>
            </a:fld>
            <a:endParaRPr lang="en-US"/>
          </a:p>
        </p:txBody>
      </p:sp>
      <p:sp>
        <p:nvSpPr>
          <p:cNvPr id="12" name="Slide Number Placeholder 11"/>
          <p:cNvSpPr>
            <a:spLocks noGrp="1"/>
          </p:cNvSpPr>
          <p:nvPr>
            <p:ph type="sldNum" sz="quarter" idx="16"/>
          </p:nvPr>
        </p:nvSpPr>
        <p:spPr/>
        <p:txBody>
          <a:bodyPr rtlCol="0"/>
          <a:lstStyle/>
          <a:p>
            <a:fld id="{29E3C06E-CC20-44DC-8190-CFBE68745764}"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40F2E86-9CD4-424C-8B8C-4233FB01759F}" type="datetimeFigureOut">
              <a:rPr lang="en-US" smtClean="0"/>
              <a:pPr/>
              <a:t>11/10/2014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9E3C06E-CC20-44DC-8190-CFBE687457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0F2E86-9CD4-424C-8B8C-4233FB01759F}" type="datetimeFigureOut">
              <a:rPr lang="en-US" smtClean="0"/>
              <a:pPr/>
              <a:t>11/10/2014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9E3C06E-CC20-44DC-8190-CFBE687457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40F2E86-9CD4-424C-8B8C-4233FB01759F}" type="datetimeFigureOut">
              <a:rPr lang="en-US" smtClean="0"/>
              <a:pPr/>
              <a:t>11/10/2014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9E3C06E-CC20-44DC-8190-CFBE68745764}"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40F2E86-9CD4-424C-8B8C-4233FB01759F}" type="datetimeFigureOut">
              <a:rPr lang="en-US" smtClean="0"/>
              <a:pPr/>
              <a:t>11/10/2014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9E3C06E-CC20-44DC-8190-CFBE68745764}"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40F2E86-9CD4-424C-8B8C-4233FB01759F}" type="datetimeFigureOut">
              <a:rPr lang="en-US" smtClean="0"/>
              <a:pPr/>
              <a:t>11/10/2014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9E3C06E-CC20-44DC-8190-CFBE687457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857356" y="2071678"/>
            <a:ext cx="6606480" cy="2928958"/>
          </a:xfrm>
        </p:spPr>
        <p:txBody>
          <a:bodyPr>
            <a:noAutofit/>
          </a:bodyPr>
          <a:lstStyle/>
          <a:p>
            <a:pPr algn="ctr"/>
            <a:r>
              <a:rPr lang="en-US" sz="6600" b="1" i="1" dirty="0" smtClean="0">
                <a:solidFill>
                  <a:srgbClr val="FF0000"/>
                </a:solidFill>
                <a:effectLst>
                  <a:outerShdw blurRad="38100" dist="38100" dir="2700000" algn="tl">
                    <a:srgbClr val="000000">
                      <a:alpha val="43137"/>
                    </a:srgbClr>
                  </a:outerShdw>
                </a:effectLst>
              </a:rPr>
              <a:t>NEOPLASIA</a:t>
            </a:r>
            <a:r>
              <a:rPr lang="en-US" sz="6600" b="1" i="1" dirty="0" smtClean="0">
                <a:solidFill>
                  <a:srgbClr val="1801A3"/>
                </a:solidFill>
                <a:effectLst>
                  <a:outerShdw blurRad="38100" dist="38100" dir="2700000" algn="tl">
                    <a:srgbClr val="000000">
                      <a:alpha val="43137"/>
                    </a:srgbClr>
                  </a:outerShdw>
                </a:effectLst>
              </a:rPr>
              <a:t/>
            </a:r>
            <a:br>
              <a:rPr lang="en-US" sz="6600" b="1" i="1" dirty="0" smtClean="0">
                <a:solidFill>
                  <a:srgbClr val="1801A3"/>
                </a:solidFill>
                <a:effectLst>
                  <a:outerShdw blurRad="38100" dist="38100" dir="2700000" algn="tl">
                    <a:srgbClr val="000000">
                      <a:alpha val="43137"/>
                    </a:srgbClr>
                  </a:outerShdw>
                </a:effectLst>
              </a:rPr>
            </a:br>
            <a:r>
              <a:rPr lang="en-US" sz="6600" b="1" i="1" dirty="0" smtClean="0">
                <a:solidFill>
                  <a:srgbClr val="1801A3"/>
                </a:solidFill>
                <a:effectLst>
                  <a:outerShdw blurRad="38100" dist="38100" dir="2700000" algn="tl">
                    <a:srgbClr val="000000">
                      <a:alpha val="43137"/>
                    </a:srgbClr>
                  </a:outerShdw>
                </a:effectLst>
              </a:rPr>
              <a:t>-------</a:t>
            </a:r>
            <a:r>
              <a:rPr lang="en-US" sz="5400" b="1" i="1" dirty="0" smtClean="0">
                <a:solidFill>
                  <a:srgbClr val="1801A3"/>
                </a:solidFill>
                <a:effectLst>
                  <a:outerShdw blurRad="38100" dist="38100" dir="2700000" algn="tl">
                    <a:srgbClr val="000000">
                      <a:alpha val="43137"/>
                    </a:srgbClr>
                  </a:outerShdw>
                </a:effectLst>
              </a:rPr>
              <a:t/>
            </a:r>
            <a:br>
              <a:rPr lang="en-US" sz="5400" b="1" i="1" dirty="0" smtClean="0">
                <a:solidFill>
                  <a:srgbClr val="1801A3"/>
                </a:solidFill>
                <a:effectLst>
                  <a:outerShdw blurRad="38100" dist="38100" dir="2700000" algn="tl">
                    <a:srgbClr val="000000">
                      <a:alpha val="43137"/>
                    </a:srgbClr>
                  </a:outerShdw>
                </a:effectLst>
              </a:rPr>
            </a:br>
            <a:r>
              <a:rPr lang="en-US" sz="5400" b="1" i="1" dirty="0" smtClean="0">
                <a:solidFill>
                  <a:srgbClr val="FFC000"/>
                </a:solidFill>
                <a:effectLst>
                  <a:outerShdw blurRad="38100" dist="38100" dir="2700000" algn="tl">
                    <a:srgbClr val="000000">
                      <a:alpha val="43137"/>
                    </a:srgbClr>
                  </a:outerShdw>
                </a:effectLst>
              </a:rPr>
              <a:t>(Malignant Tumors)</a:t>
            </a:r>
            <a:endParaRPr lang="en-US" sz="5400" b="1" i="1" dirty="0">
              <a:solidFill>
                <a:srgbClr val="FFC000"/>
              </a:solidFill>
              <a:effectLst>
                <a:outerShdw blurRad="38100" dist="38100" dir="2700000" algn="tl">
                  <a:srgbClr val="000000">
                    <a:alpha val="43137"/>
                  </a:srgbClr>
                </a:outerShdw>
              </a:effectLst>
            </a:endParaRPr>
          </a:p>
        </p:txBody>
      </p:sp>
      <p:sp>
        <p:nvSpPr>
          <p:cNvPr id="5" name="TextBox 4"/>
          <p:cNvSpPr txBox="1"/>
          <p:nvPr/>
        </p:nvSpPr>
        <p:spPr>
          <a:xfrm>
            <a:off x="3214678" y="714356"/>
            <a:ext cx="3672408" cy="769441"/>
          </a:xfrm>
          <a:prstGeom prst="rect">
            <a:avLst/>
          </a:prstGeom>
          <a:noFill/>
        </p:spPr>
        <p:txBody>
          <a:bodyPr wrap="square" rtlCol="0">
            <a:spAutoFit/>
          </a:bodyPr>
          <a:lstStyle/>
          <a:p>
            <a:pPr algn="ctr"/>
            <a:r>
              <a:rPr lang="en-US" sz="4400" b="1" i="1" dirty="0" smtClean="0">
                <a:effectLst>
                  <a:outerShdw blurRad="38100" dist="38100" dir="2700000" algn="tl">
                    <a:srgbClr val="000000">
                      <a:alpha val="43137"/>
                    </a:srgbClr>
                  </a:outerShdw>
                </a:effectLst>
              </a:rPr>
              <a:t>PRACTICAL 6</a:t>
            </a:r>
            <a:endParaRPr lang="en-US" sz="4400" b="1" i="1" dirty="0">
              <a:effectLst>
                <a:outerShdw blurRad="38100" dist="38100" dir="2700000" algn="tl">
                  <a:srgbClr val="000000">
                    <a:alpha val="43137"/>
                  </a:srgbClr>
                </a:outerShdw>
              </a:effectLst>
            </a:endParaRPr>
          </a:p>
        </p:txBody>
      </p:sp>
      <p:sp>
        <p:nvSpPr>
          <p:cNvPr id="6" name="TextBox 6"/>
          <p:cNvSpPr txBox="1"/>
          <p:nvPr/>
        </p:nvSpPr>
        <p:spPr>
          <a:xfrm>
            <a:off x="7715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Foundation Block</a:t>
            </a:r>
            <a:endParaRPr lang="en-US" sz="1200" b="1" i="1" dirty="0">
              <a:solidFill>
                <a:srgbClr val="0033CC"/>
              </a:solidFill>
              <a:latin typeface="Goudy Old Style" pitchFamily="18" charset="0"/>
            </a:endParaRPr>
          </a:p>
        </p:txBody>
      </p:sp>
      <p:sp>
        <p:nvSpPr>
          <p:cNvPr id="7" name="TextBox 7"/>
          <p:cNvSpPr txBox="1"/>
          <p:nvPr/>
        </p:nvSpPr>
        <p:spPr>
          <a:xfrm>
            <a:off x="0" y="6581025"/>
            <a:ext cx="157160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Pathology Dept, KSU</a:t>
            </a:r>
            <a:endParaRPr lang="en-US" sz="1200" b="1" i="1" dirty="0">
              <a:solidFill>
                <a:srgbClr val="0033CC"/>
              </a:solidFill>
              <a:latin typeface="Goudy Old Style" pitchFamily="18" charset="0"/>
            </a:endParaRPr>
          </a:p>
        </p:txBody>
      </p:sp>
    </p:spTree>
    <p:extLst>
      <p:ext uri="{BB962C8B-B14F-4D97-AF65-F5344CB8AC3E}">
        <p14:creationId xmlns:p14="http://schemas.microsoft.com/office/powerpoint/2010/main" val="171115326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5613047"/>
            <a:ext cx="7776864" cy="923330"/>
          </a:xfrm>
          <a:prstGeom prst="rect">
            <a:avLst/>
          </a:prstGeom>
        </p:spPr>
        <p:txBody>
          <a:bodyPr wrap="square">
            <a:spAutoFit/>
          </a:bodyPr>
          <a:lstStyle/>
          <a:p>
            <a:pPr algn="ctr"/>
            <a:r>
              <a:rPr lang="en-US" b="1" i="1" dirty="0" smtClean="0"/>
              <a:t>Colon showing </a:t>
            </a:r>
            <a:r>
              <a:rPr lang="en-US" b="1" i="1" dirty="0" err="1" smtClean="0"/>
              <a:t>polypoid</a:t>
            </a:r>
            <a:r>
              <a:rPr lang="en-US" b="1" i="1" dirty="0" smtClean="0"/>
              <a:t>  mass with  </a:t>
            </a:r>
            <a:r>
              <a:rPr lang="en-US" b="1" i="1" dirty="0" err="1"/>
              <a:t>haemorrhagic</a:t>
            </a:r>
            <a:r>
              <a:rPr lang="en-US" b="1" i="1" dirty="0"/>
              <a:t> area on its </a:t>
            </a:r>
            <a:r>
              <a:rPr lang="en-US" b="1" i="1" dirty="0" smtClean="0"/>
              <a:t>surface. Because of this , </a:t>
            </a:r>
            <a:r>
              <a:rPr lang="en-US" b="1" i="1" u="sng" dirty="0" smtClean="0">
                <a:solidFill>
                  <a:srgbClr val="FF0000"/>
                </a:solidFill>
              </a:rPr>
              <a:t>occult blood  </a:t>
            </a:r>
            <a:r>
              <a:rPr lang="en-US" b="1" i="1" dirty="0" smtClean="0"/>
              <a:t>in the </a:t>
            </a:r>
            <a:r>
              <a:rPr lang="en-US" b="1" i="1" dirty="0" err="1" smtClean="0"/>
              <a:t>faeces</a:t>
            </a:r>
            <a:r>
              <a:rPr lang="en-US" b="1" i="1" dirty="0" smtClean="0"/>
              <a:t> can be detected on lab examination of the </a:t>
            </a:r>
            <a:r>
              <a:rPr lang="en-US" b="1" i="1" dirty="0" smtClean="0"/>
              <a:t>patient which is at used to confirm and support our </a:t>
            </a:r>
            <a:r>
              <a:rPr lang="en-US" b="1" i="1" dirty="0" err="1" smtClean="0"/>
              <a:t>histopathological</a:t>
            </a:r>
            <a:r>
              <a:rPr lang="en-US" b="1" i="1" dirty="0" smtClean="0"/>
              <a:t> </a:t>
            </a:r>
            <a:r>
              <a:rPr lang="en-US" b="1" i="1" dirty="0" err="1" smtClean="0"/>
              <a:t>diagniosis</a:t>
            </a:r>
            <a:r>
              <a:rPr lang="en-US" b="1" i="1" dirty="0" smtClean="0"/>
              <a:t>.</a:t>
            </a:r>
            <a:endParaRPr lang="en-US" b="1" i="1" dirty="0"/>
          </a:p>
        </p:txBody>
      </p:sp>
      <p:pic>
        <p:nvPicPr>
          <p:cNvPr id="15362" name="Picture 2" descr="http://library.med.utah.edu/WebPath/jpeg4/GI112.jpg"/>
          <p:cNvPicPr>
            <a:picLocks noChangeAspect="1" noChangeArrowheads="1"/>
          </p:cNvPicPr>
          <p:nvPr/>
        </p:nvPicPr>
        <p:blipFill>
          <a:blip r:embed="rId3" cstate="print"/>
          <a:srcRect/>
          <a:stretch>
            <a:fillRect/>
          </a:stretch>
        </p:blipFill>
        <p:spPr bwMode="auto">
          <a:xfrm>
            <a:off x="611560" y="836712"/>
            <a:ext cx="7824936" cy="4645893"/>
          </a:xfrm>
          <a:prstGeom prst="rect">
            <a:avLst/>
          </a:prstGeom>
          <a:noFill/>
          <a:ln w="28575">
            <a:solidFill>
              <a:schemeClr val="tx1"/>
            </a:solidFill>
          </a:ln>
        </p:spPr>
      </p:pic>
      <p:sp>
        <p:nvSpPr>
          <p:cNvPr id="5" name="Rounded Rectangle 4"/>
          <p:cNvSpPr/>
          <p:nvPr/>
        </p:nvSpPr>
        <p:spPr>
          <a:xfrm>
            <a:off x="1907704" y="188640"/>
            <a:ext cx="5184576" cy="504056"/>
          </a:xfrm>
          <a:prstGeom prst="roundRect">
            <a:avLst/>
          </a:prstGeom>
          <a:solidFill>
            <a:srgbClr val="612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Adenocarcinoma of the Colon</a:t>
            </a:r>
            <a:endParaRPr lang="en-US" sz="2400" b="1" i="1" dirty="0"/>
          </a:p>
        </p:txBody>
      </p:sp>
      <p:sp>
        <p:nvSpPr>
          <p:cNvPr id="8" name="TextBox 6"/>
          <p:cNvSpPr txBox="1"/>
          <p:nvPr/>
        </p:nvSpPr>
        <p:spPr>
          <a:xfrm>
            <a:off x="7715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Foundation Block</a:t>
            </a:r>
            <a:endParaRPr lang="en-US" sz="1200" b="1" i="1" dirty="0">
              <a:solidFill>
                <a:srgbClr val="0033CC"/>
              </a:solidFill>
              <a:latin typeface="Goudy Old Style" pitchFamily="18" charset="0"/>
            </a:endParaRPr>
          </a:p>
        </p:txBody>
      </p:sp>
      <p:sp>
        <p:nvSpPr>
          <p:cNvPr id="9" name="TextBox 7"/>
          <p:cNvSpPr txBox="1"/>
          <p:nvPr/>
        </p:nvSpPr>
        <p:spPr>
          <a:xfrm>
            <a:off x="0" y="6581025"/>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Pathology Dept, KSU</a:t>
            </a:r>
            <a:endParaRPr lang="en-US" sz="1200" b="1" i="1" dirty="0">
              <a:solidFill>
                <a:srgbClr val="0033CC"/>
              </a:solidFill>
              <a:latin typeface="Goudy Old Style" pitchFamily="18" charset="0"/>
            </a:endParaRPr>
          </a:p>
        </p:txBody>
      </p:sp>
      <p:cxnSp>
        <p:nvCxnSpPr>
          <p:cNvPr id="10" name="Straight Arrow Connector 9"/>
          <p:cNvCxnSpPr/>
          <p:nvPr/>
        </p:nvCxnSpPr>
        <p:spPr>
          <a:xfrm flipV="1">
            <a:off x="3124200" y="2438400"/>
            <a:ext cx="914400" cy="3276600"/>
          </a:xfrm>
          <a:prstGeom prst="straightConnector1">
            <a:avLst/>
          </a:prstGeom>
          <a:ln w="15875" cmpd="sng">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258995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http://www-medlib.med.utah.edu/WebPath/jpeg4/GI065.jpg"/>
          <p:cNvPicPr>
            <a:picLocks noChangeAspect="1" noChangeArrowheads="1"/>
          </p:cNvPicPr>
          <p:nvPr/>
        </p:nvPicPr>
        <p:blipFill>
          <a:blip r:embed="rId2" cstate="print"/>
          <a:stretch>
            <a:fillRect/>
          </a:stretch>
        </p:blipFill>
        <p:spPr bwMode="auto">
          <a:xfrm>
            <a:off x="539552" y="836712"/>
            <a:ext cx="7920880" cy="4896544"/>
          </a:xfrm>
          <a:prstGeom prst="rect">
            <a:avLst/>
          </a:prstGeom>
          <a:noFill/>
          <a:ln w="28575">
            <a:solidFill>
              <a:schemeClr val="tx1"/>
            </a:solidFill>
          </a:ln>
        </p:spPr>
      </p:pic>
      <p:sp>
        <p:nvSpPr>
          <p:cNvPr id="5" name="Rectangle 4"/>
          <p:cNvSpPr/>
          <p:nvPr/>
        </p:nvSpPr>
        <p:spPr>
          <a:xfrm>
            <a:off x="611560" y="5818038"/>
            <a:ext cx="7632848" cy="646331"/>
          </a:xfrm>
          <a:prstGeom prst="rect">
            <a:avLst/>
          </a:prstGeom>
        </p:spPr>
        <p:txBody>
          <a:bodyPr wrap="square">
            <a:spAutoFit/>
          </a:bodyPr>
          <a:lstStyle/>
          <a:p>
            <a:pPr algn="ctr"/>
            <a:r>
              <a:rPr lang="en-US" b="1" i="1" dirty="0" smtClean="0"/>
              <a:t>This cancer is more exophytic in its growth pattern. </a:t>
            </a:r>
          </a:p>
          <a:p>
            <a:pPr algn="ctr"/>
            <a:r>
              <a:rPr lang="en-US" b="1" i="1" dirty="0" smtClean="0"/>
              <a:t>Thus, one of the complications of a carcinoma is obstruction (usually partial).</a:t>
            </a:r>
            <a:endParaRPr lang="en-US" b="1" i="1" dirty="0"/>
          </a:p>
        </p:txBody>
      </p:sp>
      <p:sp>
        <p:nvSpPr>
          <p:cNvPr id="6" name="Rounded Rectangle 5"/>
          <p:cNvSpPr/>
          <p:nvPr/>
        </p:nvSpPr>
        <p:spPr>
          <a:xfrm>
            <a:off x="1835696" y="188640"/>
            <a:ext cx="5184576" cy="504056"/>
          </a:xfrm>
          <a:prstGeom prst="roundRect">
            <a:avLst/>
          </a:prstGeom>
          <a:solidFill>
            <a:srgbClr val="612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Adenocarcinoma of the Colon</a:t>
            </a:r>
            <a:endParaRPr lang="en-US" sz="2400" b="1" i="1" dirty="0"/>
          </a:p>
        </p:txBody>
      </p:sp>
      <p:sp>
        <p:nvSpPr>
          <p:cNvPr id="9" name="TextBox 6"/>
          <p:cNvSpPr txBox="1"/>
          <p:nvPr/>
        </p:nvSpPr>
        <p:spPr>
          <a:xfrm>
            <a:off x="7715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Foundation Block</a:t>
            </a:r>
            <a:endParaRPr lang="en-US" sz="1200" b="1" i="1" dirty="0">
              <a:solidFill>
                <a:srgbClr val="0033CC"/>
              </a:solidFill>
              <a:latin typeface="Goudy Old Style" pitchFamily="18" charset="0"/>
            </a:endParaRPr>
          </a:p>
        </p:txBody>
      </p:sp>
      <p:sp>
        <p:nvSpPr>
          <p:cNvPr id="10" name="TextBox 7"/>
          <p:cNvSpPr txBox="1"/>
          <p:nvPr/>
        </p:nvSpPr>
        <p:spPr>
          <a:xfrm>
            <a:off x="0" y="6581025"/>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Pathology Dept, KSU</a:t>
            </a:r>
            <a:endParaRPr lang="en-US" sz="1200" b="1" i="1" dirty="0">
              <a:solidFill>
                <a:srgbClr val="0033CC"/>
              </a:solidFill>
              <a:latin typeface="Goudy Old Style" pitchFamily="18" charset="0"/>
            </a:endParaRPr>
          </a:p>
        </p:txBody>
      </p:sp>
    </p:spTree>
    <p:extLst>
      <p:ext uri="{BB962C8B-B14F-4D97-AF65-F5344CB8AC3E}">
        <p14:creationId xmlns:p14="http://schemas.microsoft.com/office/powerpoint/2010/main" val="2661355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571472" y="914400"/>
            <a:ext cx="8104984" cy="4746848"/>
          </a:xfrm>
          <a:prstGeom prst="rect">
            <a:avLst/>
          </a:prstGeom>
          <a:noFill/>
          <a:ln w="28575">
            <a:solidFill>
              <a:schemeClr val="tx1"/>
            </a:solidFill>
            <a:miter lim="800000"/>
            <a:headEnd/>
            <a:tailEnd/>
          </a:ln>
        </p:spPr>
      </p:pic>
      <p:sp>
        <p:nvSpPr>
          <p:cNvPr id="3" name="Rounded Rectangle 2"/>
          <p:cNvSpPr/>
          <p:nvPr/>
        </p:nvSpPr>
        <p:spPr>
          <a:xfrm>
            <a:off x="1907704" y="188640"/>
            <a:ext cx="5184576" cy="649560"/>
          </a:xfrm>
          <a:prstGeom prst="roundRect">
            <a:avLst/>
          </a:prstGeom>
          <a:solidFill>
            <a:srgbClr val="612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Adenocarcinoma of the </a:t>
            </a:r>
            <a:r>
              <a:rPr lang="en-US" sz="2400" b="1" i="1" dirty="0" smtClean="0"/>
              <a:t>Colon, arising from villous adenoma</a:t>
            </a:r>
            <a:endParaRPr lang="en-US" sz="2400" b="1" i="1" dirty="0"/>
          </a:p>
        </p:txBody>
      </p:sp>
      <p:sp>
        <p:nvSpPr>
          <p:cNvPr id="4" name="Rectangle 3"/>
          <p:cNvSpPr/>
          <p:nvPr/>
        </p:nvSpPr>
        <p:spPr>
          <a:xfrm>
            <a:off x="0" y="5733256"/>
            <a:ext cx="8763000" cy="1692771"/>
          </a:xfrm>
          <a:prstGeom prst="rect">
            <a:avLst/>
          </a:prstGeom>
        </p:spPr>
        <p:txBody>
          <a:bodyPr wrap="square">
            <a:spAutoFit/>
          </a:bodyPr>
          <a:lstStyle/>
          <a:p>
            <a:pPr algn="ctr"/>
            <a:r>
              <a:rPr lang="en-US" sz="2000" b="1" i="1" dirty="0" smtClean="0"/>
              <a:t>Tumor </a:t>
            </a:r>
            <a:r>
              <a:rPr lang="en-US" sz="2000" b="1" i="1" dirty="0" smtClean="0"/>
              <a:t>consists of </a:t>
            </a:r>
            <a:r>
              <a:rPr lang="en-US" sz="2400" b="1" i="1" dirty="0" smtClean="0"/>
              <a:t>crowded irregular malignant acini </a:t>
            </a:r>
            <a:r>
              <a:rPr lang="en-US" sz="2000" b="1" i="1" dirty="0" smtClean="0"/>
              <a:t>separated by </a:t>
            </a:r>
          </a:p>
          <a:p>
            <a:pPr algn="ctr"/>
            <a:r>
              <a:rPr lang="en-US" sz="2000" b="1" i="1" dirty="0" smtClean="0"/>
              <a:t>thin fibrovascular </a:t>
            </a:r>
            <a:r>
              <a:rPr lang="en-US" sz="2000" b="1" i="1" dirty="0" err="1" smtClean="0"/>
              <a:t>stroma</a:t>
            </a:r>
            <a:r>
              <a:rPr lang="en-US" sz="2000" b="1" i="1" dirty="0" smtClean="0"/>
              <a:t>. </a:t>
            </a:r>
          </a:p>
          <a:p>
            <a:pPr algn="ctr"/>
            <a:r>
              <a:rPr lang="en-US" sz="2000" b="1" i="1" dirty="0" smtClean="0"/>
              <a:t>Colonic </a:t>
            </a:r>
            <a:r>
              <a:rPr lang="en-US" sz="2000" b="1" i="1" dirty="0" err="1" smtClean="0"/>
              <a:t>adenocarcinoma</a:t>
            </a:r>
            <a:r>
              <a:rPr lang="en-US" sz="2000" b="1" i="1" dirty="0" smtClean="0"/>
              <a:t> arising from villous adenoma . </a:t>
            </a:r>
          </a:p>
          <a:p>
            <a:pPr algn="ctr"/>
            <a:endParaRPr lang="en-US" sz="2000" b="1" i="1" dirty="0" smtClean="0"/>
          </a:p>
          <a:p>
            <a:pPr algn="ctr"/>
            <a:endParaRPr lang="en-US" sz="2000" b="1" i="1" dirty="0"/>
          </a:p>
        </p:txBody>
      </p:sp>
      <p:sp>
        <p:nvSpPr>
          <p:cNvPr id="7" name="TextBox 6"/>
          <p:cNvSpPr txBox="1"/>
          <p:nvPr/>
        </p:nvSpPr>
        <p:spPr>
          <a:xfrm>
            <a:off x="7715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Foundation Block</a:t>
            </a:r>
            <a:endParaRPr lang="en-US" sz="1200" b="1" i="1" dirty="0">
              <a:solidFill>
                <a:srgbClr val="0033CC"/>
              </a:solidFill>
              <a:latin typeface="Goudy Old Style" pitchFamily="18" charset="0"/>
            </a:endParaRPr>
          </a:p>
        </p:txBody>
      </p:sp>
      <p:sp>
        <p:nvSpPr>
          <p:cNvPr id="8" name="TextBox 7"/>
          <p:cNvSpPr txBox="1"/>
          <p:nvPr/>
        </p:nvSpPr>
        <p:spPr>
          <a:xfrm>
            <a:off x="0" y="6581025"/>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Pathology Dept, KSU</a:t>
            </a:r>
            <a:endParaRPr lang="en-US" sz="1200" b="1" i="1" dirty="0">
              <a:solidFill>
                <a:srgbClr val="0033CC"/>
              </a:solidFill>
              <a:latin typeface="Goudy Old Style" pitchFamily="18" charset="0"/>
            </a:endParaRPr>
          </a:p>
        </p:txBody>
      </p:sp>
      <p:sp>
        <p:nvSpPr>
          <p:cNvPr id="10" name="Up Arrow 9"/>
          <p:cNvSpPr/>
          <p:nvPr/>
        </p:nvSpPr>
        <p:spPr>
          <a:xfrm>
            <a:off x="2743200" y="4191000"/>
            <a:ext cx="152400" cy="1676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p:cNvSpPr/>
          <p:nvPr/>
        </p:nvSpPr>
        <p:spPr>
          <a:xfrm>
            <a:off x="6553200" y="4191000"/>
            <a:ext cx="76200" cy="2286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964852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467544" y="764704"/>
            <a:ext cx="8028384" cy="4896543"/>
          </a:xfrm>
          <a:prstGeom prst="rect">
            <a:avLst/>
          </a:prstGeom>
          <a:noFill/>
          <a:ln w="28575">
            <a:solidFill>
              <a:schemeClr val="tx1"/>
            </a:solidFill>
            <a:miter lim="800000"/>
            <a:headEnd/>
            <a:tailEnd/>
          </a:ln>
        </p:spPr>
      </p:pic>
      <p:sp>
        <p:nvSpPr>
          <p:cNvPr id="3" name="Rectangle 2"/>
          <p:cNvSpPr/>
          <p:nvPr/>
        </p:nvSpPr>
        <p:spPr>
          <a:xfrm>
            <a:off x="467544" y="5733256"/>
            <a:ext cx="7848872" cy="1200329"/>
          </a:xfrm>
          <a:prstGeom prst="rect">
            <a:avLst/>
          </a:prstGeom>
        </p:spPr>
        <p:txBody>
          <a:bodyPr wrap="square">
            <a:spAutoFit/>
          </a:bodyPr>
          <a:lstStyle/>
          <a:p>
            <a:pPr marL="531813" indent="-531813" algn="ctr" fontAlgn="auto">
              <a:spcBef>
                <a:spcPts val="0"/>
              </a:spcBef>
              <a:spcAft>
                <a:spcPts val="0"/>
              </a:spcAft>
              <a:defRPr/>
            </a:pPr>
            <a:r>
              <a:rPr lang="en-US" b="1" i="1" dirty="0" smtClean="0"/>
              <a:t>The acini are lined by one or several layers of neoplastic cells with papillary projection showing pleomorphism, hyperchromatism and few mitoses.</a:t>
            </a:r>
            <a:endParaRPr lang="en-US" b="1" i="1" dirty="0"/>
          </a:p>
          <a:p>
            <a:pPr marL="531813" indent="-531813" algn="ctr" fontAlgn="auto">
              <a:spcBef>
                <a:spcPts val="0"/>
              </a:spcBef>
              <a:spcAft>
                <a:spcPts val="0"/>
              </a:spcAft>
              <a:defRPr/>
            </a:pPr>
            <a:r>
              <a:rPr lang="en-US" b="1" i="1" dirty="0" smtClean="0"/>
              <a:t>Sometimes, the patient with </a:t>
            </a:r>
            <a:r>
              <a:rPr lang="en-US" b="1" i="1" dirty="0" smtClean="0">
                <a:solidFill>
                  <a:srgbClr val="FF0000"/>
                </a:solidFill>
              </a:rPr>
              <a:t>100’s polyps </a:t>
            </a:r>
            <a:r>
              <a:rPr lang="en-US" b="1" i="1" dirty="0" smtClean="0"/>
              <a:t>in their lumen (Familial </a:t>
            </a:r>
            <a:r>
              <a:rPr lang="en-US" b="1" i="1" dirty="0" err="1" smtClean="0"/>
              <a:t>polyposis</a:t>
            </a:r>
            <a:r>
              <a:rPr lang="en-US" b="1" i="1" dirty="0" smtClean="0"/>
              <a:t> coli) with </a:t>
            </a:r>
            <a:r>
              <a:rPr lang="en-US" b="1" i="1" dirty="0" smtClean="0">
                <a:solidFill>
                  <a:srgbClr val="FF0000"/>
                </a:solidFill>
              </a:rPr>
              <a:t>APS gene mutation are more prone to develop </a:t>
            </a:r>
            <a:r>
              <a:rPr lang="en-US" b="1" i="1" dirty="0" err="1" smtClean="0">
                <a:solidFill>
                  <a:srgbClr val="FF0000"/>
                </a:solidFill>
              </a:rPr>
              <a:t>Adenocarcinoma</a:t>
            </a:r>
            <a:r>
              <a:rPr lang="en-US" b="1" i="1" dirty="0" smtClean="0">
                <a:solidFill>
                  <a:srgbClr val="FF0000"/>
                </a:solidFill>
              </a:rPr>
              <a:t> of the colon.</a:t>
            </a:r>
            <a:endParaRPr lang="en-US" b="1" i="1" dirty="0">
              <a:solidFill>
                <a:srgbClr val="FF0000"/>
              </a:solidFill>
            </a:endParaRPr>
          </a:p>
        </p:txBody>
      </p:sp>
      <p:sp>
        <p:nvSpPr>
          <p:cNvPr id="4" name="Rounded Rectangle 3"/>
          <p:cNvSpPr/>
          <p:nvPr/>
        </p:nvSpPr>
        <p:spPr>
          <a:xfrm>
            <a:off x="1331640" y="116632"/>
            <a:ext cx="6336704" cy="504056"/>
          </a:xfrm>
          <a:prstGeom prst="roundRect">
            <a:avLst/>
          </a:prstGeom>
          <a:solidFill>
            <a:srgbClr val="612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Adenocarcinoma of the Colon - LPF</a:t>
            </a:r>
            <a:endParaRPr lang="en-US" sz="2400" b="1" i="1" dirty="0"/>
          </a:p>
        </p:txBody>
      </p:sp>
      <p:sp>
        <p:nvSpPr>
          <p:cNvPr id="9" name="Up Arrow 8"/>
          <p:cNvSpPr/>
          <p:nvPr/>
        </p:nvSpPr>
        <p:spPr>
          <a:xfrm>
            <a:off x="990600" y="2819400"/>
            <a:ext cx="152400" cy="3048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flipV="1">
            <a:off x="2667000" y="1752600"/>
            <a:ext cx="4114800" cy="4114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0221231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library.med.utah.edu/WebPath/jpeg4/GI120.jpg"/>
          <p:cNvPicPr>
            <a:picLocks noChangeAspect="1" noChangeArrowheads="1"/>
          </p:cNvPicPr>
          <p:nvPr/>
        </p:nvPicPr>
        <p:blipFill>
          <a:blip r:embed="rId2" cstate="print"/>
          <a:srcRect/>
          <a:stretch>
            <a:fillRect/>
          </a:stretch>
        </p:blipFill>
        <p:spPr bwMode="auto">
          <a:xfrm>
            <a:off x="611560" y="836712"/>
            <a:ext cx="7848872" cy="4896544"/>
          </a:xfrm>
          <a:prstGeom prst="rect">
            <a:avLst/>
          </a:prstGeom>
          <a:noFill/>
          <a:ln w="28575">
            <a:solidFill>
              <a:schemeClr val="tx1"/>
            </a:solidFill>
          </a:ln>
        </p:spPr>
      </p:pic>
      <p:sp>
        <p:nvSpPr>
          <p:cNvPr id="4" name="Rectangle 3"/>
          <p:cNvSpPr/>
          <p:nvPr/>
        </p:nvSpPr>
        <p:spPr>
          <a:xfrm>
            <a:off x="827584" y="5805264"/>
            <a:ext cx="7344816" cy="707886"/>
          </a:xfrm>
          <a:prstGeom prst="rect">
            <a:avLst/>
          </a:prstGeom>
        </p:spPr>
        <p:txBody>
          <a:bodyPr wrap="square">
            <a:spAutoFit/>
          </a:bodyPr>
          <a:lstStyle/>
          <a:p>
            <a:pPr algn="ctr"/>
            <a:r>
              <a:rPr lang="en-US" sz="2000" b="1" i="1" dirty="0" smtClean="0"/>
              <a:t>Here is an adenocarcinoma in which the glands are much larger </a:t>
            </a:r>
          </a:p>
          <a:p>
            <a:pPr algn="ctr"/>
            <a:r>
              <a:rPr lang="en-US" sz="2000" b="1" i="1" dirty="0" smtClean="0"/>
              <a:t>and filled with necrotic debris.</a:t>
            </a:r>
            <a:endParaRPr lang="en-US" sz="2000" b="1" i="1" dirty="0"/>
          </a:p>
        </p:txBody>
      </p:sp>
      <p:sp>
        <p:nvSpPr>
          <p:cNvPr id="5" name="Rounded Rectangle 4"/>
          <p:cNvSpPr/>
          <p:nvPr/>
        </p:nvSpPr>
        <p:spPr>
          <a:xfrm>
            <a:off x="1331640" y="188640"/>
            <a:ext cx="6336704" cy="504056"/>
          </a:xfrm>
          <a:prstGeom prst="roundRect">
            <a:avLst/>
          </a:prstGeom>
          <a:solidFill>
            <a:srgbClr val="612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Adenocarcinoma of the Colon - LPF</a:t>
            </a:r>
            <a:endParaRPr lang="en-US" sz="2400" b="1" i="1" dirty="0"/>
          </a:p>
        </p:txBody>
      </p:sp>
      <p:sp>
        <p:nvSpPr>
          <p:cNvPr id="8" name="TextBox 6"/>
          <p:cNvSpPr txBox="1"/>
          <p:nvPr/>
        </p:nvSpPr>
        <p:spPr>
          <a:xfrm>
            <a:off x="7715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Foundation Block</a:t>
            </a:r>
            <a:endParaRPr lang="en-US" sz="1200" b="1" i="1" dirty="0">
              <a:solidFill>
                <a:srgbClr val="0033CC"/>
              </a:solidFill>
              <a:latin typeface="Goudy Old Style" pitchFamily="18" charset="0"/>
            </a:endParaRPr>
          </a:p>
        </p:txBody>
      </p:sp>
      <p:sp>
        <p:nvSpPr>
          <p:cNvPr id="9" name="TextBox 7"/>
          <p:cNvSpPr txBox="1"/>
          <p:nvPr/>
        </p:nvSpPr>
        <p:spPr>
          <a:xfrm>
            <a:off x="0" y="6581025"/>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Pathology Dept, KSU</a:t>
            </a:r>
            <a:endParaRPr lang="en-US" sz="1200" b="1" i="1" dirty="0">
              <a:solidFill>
                <a:srgbClr val="0033CC"/>
              </a:solidFill>
              <a:latin typeface="Goudy Old Style" pitchFamily="18" charset="0"/>
            </a:endParaRPr>
          </a:p>
        </p:txBody>
      </p:sp>
    </p:spTree>
    <p:extLst>
      <p:ext uri="{BB962C8B-B14F-4D97-AF65-F5344CB8AC3E}">
        <p14:creationId xmlns:p14="http://schemas.microsoft.com/office/powerpoint/2010/main" val="202612833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514" name="Picture 2" descr="http://library.med.utah.edu/WebPath/jpeg4/GI118.jpg"/>
          <p:cNvPicPr>
            <a:picLocks noChangeAspect="1" noChangeArrowheads="1"/>
          </p:cNvPicPr>
          <p:nvPr/>
        </p:nvPicPr>
        <p:blipFill>
          <a:blip r:embed="rId2" cstate="print"/>
          <a:srcRect/>
          <a:stretch>
            <a:fillRect/>
          </a:stretch>
        </p:blipFill>
        <p:spPr bwMode="auto">
          <a:xfrm>
            <a:off x="611560" y="882718"/>
            <a:ext cx="7848872" cy="4850538"/>
          </a:xfrm>
          <a:prstGeom prst="rect">
            <a:avLst/>
          </a:prstGeom>
          <a:noFill/>
          <a:ln w="28575">
            <a:solidFill>
              <a:schemeClr val="tx1"/>
            </a:solidFill>
          </a:ln>
        </p:spPr>
      </p:pic>
      <p:sp>
        <p:nvSpPr>
          <p:cNvPr id="3" name="Rectangle 2"/>
          <p:cNvSpPr/>
          <p:nvPr/>
        </p:nvSpPr>
        <p:spPr>
          <a:xfrm>
            <a:off x="611560" y="5890046"/>
            <a:ext cx="7632848" cy="923330"/>
          </a:xfrm>
          <a:prstGeom prst="rect">
            <a:avLst/>
          </a:prstGeom>
        </p:spPr>
        <p:txBody>
          <a:bodyPr wrap="square">
            <a:spAutoFit/>
          </a:bodyPr>
          <a:lstStyle/>
          <a:p>
            <a:pPr algn="ctr"/>
            <a:r>
              <a:rPr lang="en-US" b="1" i="1" dirty="0" smtClean="0"/>
              <a:t>At high magnification, the neoplastic glands of adenocarcinoma have crowded nuclei with hyperchromatism and pleomorphism. No normal goblet cells are seen</a:t>
            </a:r>
            <a:endParaRPr lang="en-US" b="1" i="1" dirty="0"/>
          </a:p>
        </p:txBody>
      </p:sp>
      <p:sp>
        <p:nvSpPr>
          <p:cNvPr id="4" name="Rounded Rectangle 3"/>
          <p:cNvSpPr/>
          <p:nvPr/>
        </p:nvSpPr>
        <p:spPr>
          <a:xfrm>
            <a:off x="1331640" y="188640"/>
            <a:ext cx="6336704" cy="504056"/>
          </a:xfrm>
          <a:prstGeom prst="roundRect">
            <a:avLst/>
          </a:prstGeom>
          <a:solidFill>
            <a:srgbClr val="612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Adenocarcinoma of the Colon - HPF</a:t>
            </a:r>
            <a:endParaRPr lang="en-US" sz="2400" b="1" i="1" dirty="0"/>
          </a:p>
        </p:txBody>
      </p:sp>
      <p:sp>
        <p:nvSpPr>
          <p:cNvPr id="7" name="TextBox 6"/>
          <p:cNvSpPr txBox="1"/>
          <p:nvPr/>
        </p:nvSpPr>
        <p:spPr>
          <a:xfrm>
            <a:off x="7715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Foundation Block</a:t>
            </a:r>
            <a:endParaRPr lang="en-US" sz="1200" b="1" i="1" dirty="0">
              <a:solidFill>
                <a:srgbClr val="0033CC"/>
              </a:solidFill>
              <a:latin typeface="Goudy Old Style" pitchFamily="18" charset="0"/>
            </a:endParaRPr>
          </a:p>
        </p:txBody>
      </p:sp>
      <p:sp>
        <p:nvSpPr>
          <p:cNvPr id="8" name="TextBox 7"/>
          <p:cNvSpPr txBox="1"/>
          <p:nvPr/>
        </p:nvSpPr>
        <p:spPr>
          <a:xfrm>
            <a:off x="0" y="6581025"/>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Pathology Dept, KSU</a:t>
            </a:r>
            <a:endParaRPr lang="en-US" sz="1200" b="1" i="1" dirty="0">
              <a:solidFill>
                <a:srgbClr val="0033CC"/>
              </a:solidFill>
              <a:latin typeface="Goudy Old Style" pitchFamily="18" charset="0"/>
            </a:endParaRPr>
          </a:p>
        </p:txBody>
      </p:sp>
    </p:spTree>
    <p:extLst>
      <p:ext uri="{BB962C8B-B14F-4D97-AF65-F5344CB8AC3E}">
        <p14:creationId xmlns:p14="http://schemas.microsoft.com/office/powerpoint/2010/main" val="243878585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214414" y="3143248"/>
            <a:ext cx="7572428" cy="936104"/>
          </a:xfrm>
        </p:spPr>
        <p:txBody>
          <a:bodyPr>
            <a:noAutofit/>
          </a:bodyPr>
          <a:lstStyle/>
          <a:p>
            <a:pPr algn="ctr"/>
            <a:r>
              <a:rPr lang="en-US" b="1" i="1" dirty="0" smtClean="0">
                <a:solidFill>
                  <a:srgbClr val="FFC000"/>
                </a:solidFill>
                <a:effectLst>
                  <a:outerShdw blurRad="38100" dist="38100" dir="2700000" algn="tl">
                    <a:srgbClr val="000000">
                      <a:alpha val="43137"/>
                    </a:srgbClr>
                  </a:outerShdw>
                </a:effectLst>
              </a:rPr>
              <a:t>3- Leiomyosarcoma</a:t>
            </a:r>
            <a:endParaRPr lang="en-US" b="1" i="1" dirty="0">
              <a:solidFill>
                <a:srgbClr val="FFC000"/>
              </a:solidFill>
              <a:effectLst>
                <a:outerShdw blurRad="38100" dist="38100" dir="2700000" algn="tl">
                  <a:srgbClr val="000000">
                    <a:alpha val="43137"/>
                  </a:srgbClr>
                </a:outerShdw>
              </a:effectLst>
            </a:endParaRPr>
          </a:p>
        </p:txBody>
      </p:sp>
      <p:sp>
        <p:nvSpPr>
          <p:cNvPr id="5" name="TextBox 6"/>
          <p:cNvSpPr txBox="1"/>
          <p:nvPr/>
        </p:nvSpPr>
        <p:spPr>
          <a:xfrm>
            <a:off x="7715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Foundation Block</a:t>
            </a:r>
            <a:endParaRPr lang="en-US" sz="1200" b="1" i="1" dirty="0">
              <a:solidFill>
                <a:srgbClr val="0033CC"/>
              </a:solidFill>
              <a:latin typeface="Goudy Old Style" pitchFamily="18" charset="0"/>
            </a:endParaRPr>
          </a:p>
        </p:txBody>
      </p:sp>
      <p:sp>
        <p:nvSpPr>
          <p:cNvPr id="6" name="TextBox 7"/>
          <p:cNvSpPr txBox="1"/>
          <p:nvPr/>
        </p:nvSpPr>
        <p:spPr>
          <a:xfrm>
            <a:off x="0" y="6581025"/>
            <a:ext cx="157160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Pathology Dept, KSU</a:t>
            </a:r>
            <a:endParaRPr lang="en-US" sz="1200" b="1" i="1" dirty="0">
              <a:solidFill>
                <a:srgbClr val="0033CC"/>
              </a:solidFill>
              <a:latin typeface="Goudy Old Style" pitchFamily="18" charset="0"/>
            </a:endParaRPr>
          </a:p>
        </p:txBody>
      </p:sp>
    </p:spTree>
    <p:extLst>
      <p:ext uri="{BB962C8B-B14F-4D97-AF65-F5344CB8AC3E}">
        <p14:creationId xmlns:p14="http://schemas.microsoft.com/office/powerpoint/2010/main" val="270272899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Documents and Settings\Mr. Amer Shafie\My Documents\My Pictures\leiomyosarcoma.jpg"/>
          <p:cNvPicPr>
            <a:picLocks noGrp="1" noChangeAspect="1" noChangeArrowheads="1"/>
          </p:cNvPicPr>
          <p:nvPr>
            <p:ph idx="4294967295"/>
          </p:nvPr>
        </p:nvPicPr>
        <p:blipFill>
          <a:blip r:embed="rId2" cstate="print"/>
          <a:srcRect/>
          <a:stretch>
            <a:fillRect/>
          </a:stretch>
        </p:blipFill>
        <p:spPr bwMode="auto">
          <a:xfrm>
            <a:off x="0" y="881063"/>
            <a:ext cx="7488238" cy="4826000"/>
          </a:xfrm>
          <a:prstGeom prst="rect">
            <a:avLst/>
          </a:prstGeom>
          <a:noFill/>
          <a:ln w="28575">
            <a:solidFill>
              <a:schemeClr val="tx1"/>
            </a:solidFill>
          </a:ln>
        </p:spPr>
      </p:pic>
      <p:sp>
        <p:nvSpPr>
          <p:cNvPr id="5" name="Rectangle 4"/>
          <p:cNvSpPr/>
          <p:nvPr/>
        </p:nvSpPr>
        <p:spPr>
          <a:xfrm>
            <a:off x="107504" y="5877272"/>
            <a:ext cx="8136904" cy="707886"/>
          </a:xfrm>
          <a:prstGeom prst="rect">
            <a:avLst/>
          </a:prstGeom>
        </p:spPr>
        <p:txBody>
          <a:bodyPr wrap="square">
            <a:spAutoFit/>
          </a:bodyPr>
          <a:lstStyle/>
          <a:p>
            <a:pPr algn="ctr"/>
            <a:r>
              <a:rPr lang="en-US" sz="2000" b="1" i="1" dirty="0" smtClean="0"/>
              <a:t> Cut surface of this leiomyosarcoma showing ill defined pale and soft large fleshy mass with hemorrhage and necrosis. </a:t>
            </a:r>
            <a:endParaRPr lang="en-US" sz="2000" b="1" i="1" dirty="0"/>
          </a:p>
        </p:txBody>
      </p:sp>
      <p:sp>
        <p:nvSpPr>
          <p:cNvPr id="4" name="Rounded Rectangle 3"/>
          <p:cNvSpPr/>
          <p:nvPr/>
        </p:nvSpPr>
        <p:spPr>
          <a:xfrm>
            <a:off x="2915816" y="260648"/>
            <a:ext cx="3312368" cy="504056"/>
          </a:xfrm>
          <a:prstGeom prst="roundRect">
            <a:avLst/>
          </a:prstGeom>
          <a:solidFill>
            <a:srgbClr val="612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Leiomyosarcoma</a:t>
            </a:r>
            <a:endParaRPr lang="en-US" sz="2400" b="1" i="1" dirty="0"/>
          </a:p>
        </p:txBody>
      </p:sp>
      <p:sp>
        <p:nvSpPr>
          <p:cNvPr id="8" name="TextBox 6"/>
          <p:cNvSpPr txBox="1"/>
          <p:nvPr/>
        </p:nvSpPr>
        <p:spPr>
          <a:xfrm>
            <a:off x="7715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Foundation Block</a:t>
            </a:r>
            <a:endParaRPr lang="en-US" sz="1200" b="1" i="1" dirty="0">
              <a:solidFill>
                <a:srgbClr val="0033CC"/>
              </a:solidFill>
              <a:latin typeface="Goudy Old Style" pitchFamily="18" charset="0"/>
            </a:endParaRPr>
          </a:p>
        </p:txBody>
      </p:sp>
      <p:sp>
        <p:nvSpPr>
          <p:cNvPr id="9" name="TextBox 7"/>
          <p:cNvSpPr txBox="1"/>
          <p:nvPr/>
        </p:nvSpPr>
        <p:spPr>
          <a:xfrm>
            <a:off x="0" y="6581025"/>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Pathology Dept, KSU</a:t>
            </a:r>
            <a:endParaRPr lang="en-US" sz="1200" b="1" i="1" dirty="0">
              <a:solidFill>
                <a:srgbClr val="0033CC"/>
              </a:solidFill>
              <a:latin typeface="Goudy Old Style" pitchFamily="18" charset="0"/>
            </a:endParaRPr>
          </a:p>
        </p:txBody>
      </p:sp>
    </p:spTree>
    <p:extLst>
      <p:ext uri="{BB962C8B-B14F-4D97-AF65-F5344CB8AC3E}">
        <p14:creationId xmlns:p14="http://schemas.microsoft.com/office/powerpoint/2010/main" val="93411919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538" name="Picture 2" descr="http://library.med.utah.edu/WebPath/jpeg4/GI246.jpg"/>
          <p:cNvPicPr>
            <a:picLocks noChangeAspect="1" noChangeArrowheads="1"/>
          </p:cNvPicPr>
          <p:nvPr/>
        </p:nvPicPr>
        <p:blipFill>
          <a:blip r:embed="rId2" cstate="print"/>
          <a:srcRect/>
          <a:stretch>
            <a:fillRect/>
          </a:stretch>
        </p:blipFill>
        <p:spPr bwMode="auto">
          <a:xfrm>
            <a:off x="827584" y="836713"/>
            <a:ext cx="7488832" cy="4680520"/>
          </a:xfrm>
          <a:prstGeom prst="rect">
            <a:avLst/>
          </a:prstGeom>
          <a:noFill/>
        </p:spPr>
      </p:pic>
      <p:sp>
        <p:nvSpPr>
          <p:cNvPr id="3" name="Rectangle 2"/>
          <p:cNvSpPr/>
          <p:nvPr/>
        </p:nvSpPr>
        <p:spPr>
          <a:xfrm>
            <a:off x="683568" y="5613047"/>
            <a:ext cx="7344816" cy="923330"/>
          </a:xfrm>
          <a:prstGeom prst="rect">
            <a:avLst/>
          </a:prstGeom>
        </p:spPr>
        <p:txBody>
          <a:bodyPr wrap="square">
            <a:spAutoFit/>
          </a:bodyPr>
          <a:lstStyle/>
          <a:p>
            <a:r>
              <a:rPr lang="en-US" b="1" i="1" dirty="0" smtClean="0"/>
              <a:t>It is a large </a:t>
            </a:r>
            <a:r>
              <a:rPr lang="en-US" b="1" i="1" dirty="0"/>
              <a:t>mass obstructing the small bowel lumen.</a:t>
            </a:r>
            <a:endParaRPr lang="en-US" dirty="0"/>
          </a:p>
          <a:p>
            <a:r>
              <a:rPr lang="en-US" b="1" i="1" dirty="0" smtClean="0"/>
              <a:t>Pale </a:t>
            </a:r>
            <a:r>
              <a:rPr lang="en-US" b="1" i="1" dirty="0"/>
              <a:t>firm and partly </a:t>
            </a:r>
            <a:r>
              <a:rPr lang="en-US" b="1" i="1" dirty="0" err="1"/>
              <a:t>haemorrhagic</a:t>
            </a:r>
            <a:r>
              <a:rPr lang="en-US" b="1" i="1" dirty="0"/>
              <a:t> cut surface with focal necrosis.                            </a:t>
            </a:r>
            <a:endParaRPr lang="en-US" dirty="0"/>
          </a:p>
          <a:p>
            <a:pPr algn="ctr"/>
            <a:r>
              <a:rPr lang="en-US" b="1" i="1" dirty="0" smtClean="0"/>
              <a:t>.</a:t>
            </a:r>
            <a:endParaRPr lang="en-US" b="1" i="1" dirty="0"/>
          </a:p>
        </p:txBody>
      </p:sp>
      <p:sp>
        <p:nvSpPr>
          <p:cNvPr id="4" name="Rounded Rectangle 3"/>
          <p:cNvSpPr/>
          <p:nvPr/>
        </p:nvSpPr>
        <p:spPr>
          <a:xfrm>
            <a:off x="1547664" y="188640"/>
            <a:ext cx="5976664" cy="504056"/>
          </a:xfrm>
          <a:prstGeom prst="roundRect">
            <a:avLst/>
          </a:prstGeom>
          <a:solidFill>
            <a:srgbClr val="612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Leiomyosarcoma of Small Intestine</a:t>
            </a:r>
            <a:endParaRPr lang="en-US" sz="2400" b="1" i="1" dirty="0"/>
          </a:p>
        </p:txBody>
      </p:sp>
      <p:sp>
        <p:nvSpPr>
          <p:cNvPr id="7" name="TextBox 6"/>
          <p:cNvSpPr txBox="1"/>
          <p:nvPr/>
        </p:nvSpPr>
        <p:spPr>
          <a:xfrm>
            <a:off x="7715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Foundation Block</a:t>
            </a:r>
            <a:endParaRPr lang="en-US" sz="1200" b="1" i="1" dirty="0">
              <a:solidFill>
                <a:srgbClr val="0033CC"/>
              </a:solidFill>
              <a:latin typeface="Goudy Old Style" pitchFamily="18" charset="0"/>
            </a:endParaRPr>
          </a:p>
        </p:txBody>
      </p:sp>
      <p:sp>
        <p:nvSpPr>
          <p:cNvPr id="8" name="TextBox 7"/>
          <p:cNvSpPr txBox="1"/>
          <p:nvPr/>
        </p:nvSpPr>
        <p:spPr>
          <a:xfrm>
            <a:off x="0" y="6581025"/>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Pathology Dept, KSU</a:t>
            </a:r>
            <a:endParaRPr lang="en-US" sz="1200" b="1" i="1" dirty="0">
              <a:solidFill>
                <a:srgbClr val="0033CC"/>
              </a:solidFill>
              <a:latin typeface="Goudy Old Style" pitchFamily="18" charset="0"/>
            </a:endParaRPr>
          </a:p>
        </p:txBody>
      </p:sp>
      <p:cxnSp>
        <p:nvCxnSpPr>
          <p:cNvPr id="14" name="Straight Arrow Connector 13"/>
          <p:cNvCxnSpPr/>
          <p:nvPr/>
        </p:nvCxnSpPr>
        <p:spPr>
          <a:xfrm flipV="1">
            <a:off x="3200400" y="1371600"/>
            <a:ext cx="1828800" cy="4648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0196155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5818038"/>
            <a:ext cx="7920880" cy="923330"/>
          </a:xfrm>
          <a:prstGeom prst="rect">
            <a:avLst/>
          </a:prstGeom>
        </p:spPr>
        <p:txBody>
          <a:bodyPr wrap="square">
            <a:spAutoFit/>
          </a:bodyPr>
          <a:lstStyle/>
          <a:p>
            <a:pPr algn="ctr"/>
            <a:r>
              <a:rPr lang="en-US" b="1" i="1" dirty="0" smtClean="0"/>
              <a:t>Marked atypia and cellularity with multiple mitoses present.                                                                Classic features of leiomyosarcoma including cigar shaped nuclei and arrangement of cells in fascicles are seen. </a:t>
            </a:r>
            <a:endParaRPr lang="en-US" b="1" i="1" dirty="0"/>
          </a:p>
        </p:txBody>
      </p:sp>
      <p:pic>
        <p:nvPicPr>
          <p:cNvPr id="7170" name="Picture 2" descr="http://www.webpathology.com/slides/slides/SoftTissue_Leiomyosarcoma7.jpg"/>
          <p:cNvPicPr>
            <a:picLocks noChangeAspect="1" noChangeArrowheads="1"/>
          </p:cNvPicPr>
          <p:nvPr/>
        </p:nvPicPr>
        <p:blipFill>
          <a:blip r:embed="rId2" cstate="print"/>
          <a:srcRect/>
          <a:stretch>
            <a:fillRect/>
          </a:stretch>
        </p:blipFill>
        <p:spPr bwMode="auto">
          <a:xfrm>
            <a:off x="683568" y="908720"/>
            <a:ext cx="7632848" cy="4792216"/>
          </a:xfrm>
          <a:prstGeom prst="rect">
            <a:avLst/>
          </a:prstGeom>
          <a:noFill/>
          <a:ln w="28575">
            <a:solidFill>
              <a:schemeClr val="tx1"/>
            </a:solidFill>
          </a:ln>
        </p:spPr>
      </p:pic>
      <p:sp>
        <p:nvSpPr>
          <p:cNvPr id="6" name="Rounded Rectangle 5"/>
          <p:cNvSpPr/>
          <p:nvPr/>
        </p:nvSpPr>
        <p:spPr>
          <a:xfrm>
            <a:off x="1547664" y="188640"/>
            <a:ext cx="5976664" cy="504056"/>
          </a:xfrm>
          <a:prstGeom prst="roundRect">
            <a:avLst/>
          </a:prstGeom>
          <a:solidFill>
            <a:srgbClr val="612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Leiomyosarcoma – HPF Microscopy </a:t>
            </a:r>
            <a:endParaRPr lang="en-US" sz="2400" b="1" i="1" dirty="0"/>
          </a:p>
        </p:txBody>
      </p:sp>
      <p:sp>
        <p:nvSpPr>
          <p:cNvPr id="8" name="TextBox 6"/>
          <p:cNvSpPr txBox="1"/>
          <p:nvPr/>
        </p:nvSpPr>
        <p:spPr>
          <a:xfrm>
            <a:off x="7715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Foundation Block</a:t>
            </a:r>
            <a:endParaRPr lang="en-US" sz="1200" b="1" i="1" dirty="0">
              <a:solidFill>
                <a:srgbClr val="0033CC"/>
              </a:solidFill>
              <a:latin typeface="Goudy Old Style" pitchFamily="18" charset="0"/>
            </a:endParaRPr>
          </a:p>
        </p:txBody>
      </p:sp>
      <p:sp>
        <p:nvSpPr>
          <p:cNvPr id="9" name="TextBox 7"/>
          <p:cNvSpPr txBox="1"/>
          <p:nvPr/>
        </p:nvSpPr>
        <p:spPr>
          <a:xfrm>
            <a:off x="0" y="6581025"/>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Pathology Dept, KSU</a:t>
            </a:r>
            <a:endParaRPr lang="en-US" sz="1200" b="1" i="1" dirty="0">
              <a:solidFill>
                <a:srgbClr val="0033CC"/>
              </a:solidFill>
              <a:latin typeface="Goudy Old Style" pitchFamily="18" charset="0"/>
            </a:endParaRPr>
          </a:p>
        </p:txBody>
      </p:sp>
      <p:cxnSp>
        <p:nvCxnSpPr>
          <p:cNvPr id="10" name="Straight Arrow Connector 9"/>
          <p:cNvCxnSpPr/>
          <p:nvPr/>
        </p:nvCxnSpPr>
        <p:spPr>
          <a:xfrm flipH="1" flipV="1">
            <a:off x="4191000" y="4724400"/>
            <a:ext cx="16764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05349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71538" y="1928802"/>
            <a:ext cx="7429552" cy="3022882"/>
          </a:xfrm>
        </p:spPr>
        <p:txBody>
          <a:bodyPr>
            <a:noAutofit/>
          </a:bodyPr>
          <a:lstStyle/>
          <a:p>
            <a:pPr algn="ctr"/>
            <a:r>
              <a:rPr lang="en-US" b="1" i="1" dirty="0" smtClean="0">
                <a:solidFill>
                  <a:srgbClr val="FFC000"/>
                </a:solidFill>
                <a:effectLst>
                  <a:outerShdw blurRad="38100" dist="38100" dir="2700000" algn="tl">
                    <a:srgbClr val="000000">
                      <a:alpha val="43137"/>
                    </a:srgbClr>
                  </a:outerShdw>
                </a:effectLst>
              </a:rPr>
              <a:t>1- Squamous cell carcinoma of</a:t>
            </a:r>
            <a:br>
              <a:rPr lang="en-US" b="1" i="1" dirty="0" smtClean="0">
                <a:solidFill>
                  <a:srgbClr val="FFC000"/>
                </a:solidFill>
                <a:effectLst>
                  <a:outerShdw blurRad="38100" dist="38100" dir="2700000" algn="tl">
                    <a:srgbClr val="000000">
                      <a:alpha val="43137"/>
                    </a:srgbClr>
                  </a:outerShdw>
                </a:effectLst>
              </a:rPr>
            </a:br>
            <a:r>
              <a:rPr lang="en-US" b="1" i="1" dirty="0" smtClean="0">
                <a:solidFill>
                  <a:srgbClr val="FFC000"/>
                </a:solidFill>
                <a:effectLst>
                  <a:outerShdw blurRad="38100" dist="38100" dir="2700000" algn="tl">
                    <a:srgbClr val="000000">
                      <a:alpha val="43137"/>
                    </a:srgbClr>
                  </a:outerShdw>
                </a:effectLst>
              </a:rPr>
              <a:t> the skin</a:t>
            </a:r>
            <a:endParaRPr lang="en-US" b="1" i="1" dirty="0">
              <a:solidFill>
                <a:srgbClr val="FFC000"/>
              </a:solidFill>
              <a:effectLst>
                <a:outerShdw blurRad="38100" dist="38100" dir="2700000" algn="tl">
                  <a:srgbClr val="000000">
                    <a:alpha val="43137"/>
                  </a:srgbClr>
                </a:outerShdw>
              </a:effectLst>
            </a:endParaRPr>
          </a:p>
        </p:txBody>
      </p:sp>
      <p:sp>
        <p:nvSpPr>
          <p:cNvPr id="5" name="TextBox 6"/>
          <p:cNvSpPr txBox="1"/>
          <p:nvPr/>
        </p:nvSpPr>
        <p:spPr>
          <a:xfrm>
            <a:off x="7715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Foundation Block</a:t>
            </a:r>
            <a:endParaRPr lang="en-US" sz="1200" b="1" i="1" dirty="0">
              <a:solidFill>
                <a:srgbClr val="0033CC"/>
              </a:solidFill>
              <a:latin typeface="Goudy Old Style" pitchFamily="18" charset="0"/>
            </a:endParaRPr>
          </a:p>
        </p:txBody>
      </p:sp>
      <p:sp>
        <p:nvSpPr>
          <p:cNvPr id="6" name="TextBox 7"/>
          <p:cNvSpPr txBox="1"/>
          <p:nvPr/>
        </p:nvSpPr>
        <p:spPr>
          <a:xfrm>
            <a:off x="0" y="6581025"/>
            <a:ext cx="157160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Pathology Dept, KSU</a:t>
            </a:r>
            <a:endParaRPr lang="en-US" sz="1200" b="1" i="1" dirty="0">
              <a:solidFill>
                <a:srgbClr val="0033CC"/>
              </a:solidFill>
              <a:latin typeface="Goudy Old Style" pitchFamily="18" charset="0"/>
            </a:endParaRPr>
          </a:p>
        </p:txBody>
      </p:sp>
    </p:spTree>
    <p:extLst>
      <p:ext uri="{BB962C8B-B14F-4D97-AF65-F5344CB8AC3E}">
        <p14:creationId xmlns:p14="http://schemas.microsoft.com/office/powerpoint/2010/main" val="331588409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586" name="Picture 2" descr="http://library.med.utah.edu/WebPath/jpeg4/FEM034.jpg"/>
          <p:cNvPicPr>
            <a:picLocks noChangeAspect="1" noChangeArrowheads="1"/>
          </p:cNvPicPr>
          <p:nvPr/>
        </p:nvPicPr>
        <p:blipFill>
          <a:blip r:embed="rId2" cstate="print"/>
          <a:srcRect/>
          <a:stretch>
            <a:fillRect/>
          </a:stretch>
        </p:blipFill>
        <p:spPr bwMode="auto">
          <a:xfrm>
            <a:off x="827584" y="908720"/>
            <a:ext cx="4735016" cy="4727426"/>
          </a:xfrm>
          <a:prstGeom prst="rect">
            <a:avLst/>
          </a:prstGeom>
          <a:noFill/>
          <a:ln w="28575">
            <a:solidFill>
              <a:schemeClr val="tx1"/>
            </a:solidFill>
          </a:ln>
        </p:spPr>
      </p:pic>
      <p:sp>
        <p:nvSpPr>
          <p:cNvPr id="3" name="Rounded Rectangle 2"/>
          <p:cNvSpPr/>
          <p:nvPr/>
        </p:nvSpPr>
        <p:spPr>
          <a:xfrm>
            <a:off x="1547664" y="188640"/>
            <a:ext cx="5976664" cy="504056"/>
          </a:xfrm>
          <a:prstGeom prst="roundRect">
            <a:avLst/>
          </a:prstGeom>
          <a:solidFill>
            <a:srgbClr val="612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Leiomyosarcoma of the Uterus - HPF</a:t>
            </a:r>
            <a:endParaRPr lang="en-US" sz="2400" b="1" i="1" dirty="0"/>
          </a:p>
        </p:txBody>
      </p:sp>
      <p:sp>
        <p:nvSpPr>
          <p:cNvPr id="7" name="TextBox 6"/>
          <p:cNvSpPr txBox="1"/>
          <p:nvPr/>
        </p:nvSpPr>
        <p:spPr>
          <a:xfrm>
            <a:off x="7715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Foundation Block</a:t>
            </a:r>
            <a:endParaRPr lang="en-US" sz="1200" b="1" i="1" dirty="0">
              <a:solidFill>
                <a:srgbClr val="0033CC"/>
              </a:solidFill>
              <a:latin typeface="Goudy Old Style" pitchFamily="18" charset="0"/>
            </a:endParaRPr>
          </a:p>
        </p:txBody>
      </p:sp>
      <p:sp>
        <p:nvSpPr>
          <p:cNvPr id="8" name="TextBox 7"/>
          <p:cNvSpPr txBox="1"/>
          <p:nvPr/>
        </p:nvSpPr>
        <p:spPr>
          <a:xfrm>
            <a:off x="0" y="6581025"/>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Pathology Dept, KSU</a:t>
            </a:r>
            <a:endParaRPr lang="en-US" sz="1200" b="1" i="1" dirty="0">
              <a:solidFill>
                <a:srgbClr val="0033CC"/>
              </a:solidFill>
              <a:latin typeface="Goudy Old Style" pitchFamily="18" charset="0"/>
            </a:endParaRPr>
          </a:p>
        </p:txBody>
      </p:sp>
      <p:sp>
        <p:nvSpPr>
          <p:cNvPr id="15361" name="Rectangle 1"/>
          <p:cNvSpPr>
            <a:spLocks noChangeArrowheads="1"/>
          </p:cNvSpPr>
          <p:nvPr/>
        </p:nvSpPr>
        <p:spPr bwMode="auto">
          <a:xfrm>
            <a:off x="6172200" y="1704633"/>
            <a:ext cx="2667000"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endParaRPr kumimoji="0" lang="en-US" sz="1400" b="1" i="1" u="none" strike="noStrike" cap="none" normalizeH="0" baseline="0" dirty="0" smtClean="0">
              <a:ln>
                <a:noFill/>
              </a:ln>
              <a:solidFill>
                <a:srgbClr val="FF0000"/>
              </a:solidFill>
              <a:effectLst/>
              <a:latin typeface="Calibri" pitchFamily="34" charset="0"/>
              <a:ea typeface="Calibri" pitchFamily="34" charset="0"/>
              <a:cs typeface="Arial" pitchFamily="34" charset="0"/>
            </a:endParaRPr>
          </a:p>
          <a:p>
            <a:pPr lvl="0" eaLnBrk="0" fontAlgn="base" hangingPunct="0">
              <a:spcBef>
                <a:spcPct val="0"/>
              </a:spcBef>
              <a:spcAft>
                <a:spcPct val="0"/>
              </a:spcAft>
            </a:pPr>
            <a:endParaRPr kumimoji="0" lang="en-US" sz="1400" b="1" i="1" u="none" strike="noStrike" cap="none" normalizeH="0" baseline="0" dirty="0" smtClean="0">
              <a:ln>
                <a:noFill/>
              </a:ln>
              <a:solidFill>
                <a:srgbClr val="FF0000"/>
              </a:solidFill>
              <a:effectLst/>
              <a:latin typeface="Calibri" pitchFamily="34" charset="0"/>
              <a:ea typeface="Calibri" pitchFamily="34" charset="0"/>
              <a:cs typeface="Arial" pitchFamily="34" charset="0"/>
            </a:endParaRPr>
          </a:p>
          <a:p>
            <a:pPr lvl="0" eaLnBrk="0" fontAlgn="base" hangingPunct="0">
              <a:spcBef>
                <a:spcPct val="0"/>
              </a:spcBef>
              <a:spcAft>
                <a:spcPct val="0"/>
              </a:spcAft>
            </a:pPr>
            <a:r>
              <a:rPr kumimoji="0" lang="en-US" sz="1400" b="1" i="1" u="none" strike="noStrike" cap="none" normalizeH="0" baseline="0" dirty="0" err="1" smtClean="0">
                <a:ln>
                  <a:noFill/>
                </a:ln>
                <a:solidFill>
                  <a:srgbClr val="FF0000"/>
                </a:solidFill>
                <a:effectLst/>
                <a:latin typeface="Calibri" pitchFamily="34" charset="0"/>
                <a:ea typeface="Calibri" pitchFamily="34" charset="0"/>
                <a:cs typeface="Arial" pitchFamily="34" charset="0"/>
              </a:rPr>
              <a:t>Multinucleation</a:t>
            </a:r>
            <a:r>
              <a:rPr kumimoji="0" lang="en-US" sz="1400" b="1" i="1" u="none" strike="noStrike" cap="none" normalizeH="0" baseline="0" dirty="0" smtClean="0">
                <a:ln>
                  <a:noFill/>
                </a:ln>
                <a:solidFill>
                  <a:srgbClr val="FF0000"/>
                </a:solidFill>
                <a:effectLst/>
                <a:latin typeface="Calibri" pitchFamily="34" charset="0"/>
                <a:ea typeface="Calibri" pitchFamily="34" charset="0"/>
                <a:cs typeface="Arial" pitchFamily="34" charset="0"/>
              </a:rPr>
              <a:t> /</a:t>
            </a:r>
            <a:r>
              <a:rPr lang="en-US" sz="1400" b="1" i="1" dirty="0" smtClean="0">
                <a:solidFill>
                  <a:srgbClr val="FF0000"/>
                </a:solidFill>
              </a:rPr>
              <a:t> large bizarre giant cells</a:t>
            </a:r>
            <a:r>
              <a:rPr kumimoji="0" lang="en-US" sz="1400" b="1" i="1" u="none" strike="noStrike" cap="none" normalizeH="0" baseline="0" dirty="0" smtClean="0">
                <a:ln>
                  <a:noFill/>
                </a:ln>
                <a:solidFill>
                  <a:srgbClr val="FF0000"/>
                </a:solidFill>
                <a:effectLst/>
                <a:latin typeface="Calibri" pitchFamily="34" charset="0"/>
                <a:ea typeface="Calibri"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FF0000"/>
                </a:solidFill>
                <a:effectLst/>
                <a:latin typeface="Calibri" pitchFamily="34" charset="0"/>
                <a:ea typeface="Calibri" pitchFamily="34" charset="0"/>
                <a:cs typeface="Arial" pitchFamily="34" charset="0"/>
              </a:rPr>
              <a:t>Mitotic figures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ight Arrow 15"/>
          <p:cNvSpPr/>
          <p:nvPr/>
        </p:nvSpPr>
        <p:spPr>
          <a:xfrm>
            <a:off x="3810000" y="2590800"/>
            <a:ext cx="2438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1600200" y="3200400"/>
            <a:ext cx="46482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flipV="1">
            <a:off x="3962400" y="3735289"/>
            <a:ext cx="2209800" cy="22711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3" name="Rectangle 22"/>
          <p:cNvSpPr/>
          <p:nvPr/>
        </p:nvSpPr>
        <p:spPr>
          <a:xfrm>
            <a:off x="6019800" y="3505200"/>
            <a:ext cx="3124200" cy="523220"/>
          </a:xfrm>
          <a:prstGeom prst="rect">
            <a:avLst/>
          </a:prstGeom>
        </p:spPr>
        <p:txBody>
          <a:bodyPr wrap="square">
            <a:spAutoFit/>
          </a:bodyPr>
          <a:lstStyle/>
          <a:p>
            <a:r>
              <a:rPr lang="en-US" sz="1400" b="1" i="1" dirty="0" smtClean="0">
                <a:solidFill>
                  <a:srgbClr val="FF0000"/>
                </a:solidFill>
                <a:latin typeface="Calibri" pitchFamily="34" charset="0"/>
              </a:rPr>
              <a:t>cigar shaped nuclei and arrangement of cells </a:t>
            </a:r>
            <a:r>
              <a:rPr lang="en-US" sz="1400" b="1" i="1" smtClean="0">
                <a:solidFill>
                  <a:srgbClr val="FF0000"/>
                </a:solidFill>
                <a:latin typeface="Calibri" pitchFamily="34" charset="0"/>
              </a:rPr>
              <a:t>in fascicles. </a:t>
            </a:r>
            <a:endParaRPr lang="en-US" sz="1400" dirty="0">
              <a:solidFill>
                <a:srgbClr val="FF0000"/>
              </a:solidFill>
              <a:latin typeface="Calibri" pitchFamily="34" charset="0"/>
            </a:endParaRPr>
          </a:p>
        </p:txBody>
      </p:sp>
    </p:spTree>
    <p:extLst>
      <p:ext uri="{BB962C8B-B14F-4D97-AF65-F5344CB8AC3E}">
        <p14:creationId xmlns:p14="http://schemas.microsoft.com/office/powerpoint/2010/main" val="65991458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Immunohistochemistry is performed for confirmation of the diagnosis of this sarcoma.</a:t>
            </a:r>
          </a:p>
          <a:p>
            <a:r>
              <a:rPr lang="en-US" dirty="0" smtClean="0"/>
              <a:t>The neoplastic cells are positive for </a:t>
            </a:r>
            <a:r>
              <a:rPr lang="en-US" dirty="0" smtClean="0">
                <a:solidFill>
                  <a:srgbClr val="FF0000"/>
                </a:solidFill>
              </a:rPr>
              <a:t>actin and </a:t>
            </a:r>
            <a:r>
              <a:rPr lang="en-US" dirty="0" err="1" smtClean="0">
                <a:solidFill>
                  <a:srgbClr val="FF0000"/>
                </a:solidFill>
              </a:rPr>
              <a:t>desmin</a:t>
            </a:r>
            <a:r>
              <a:rPr lang="en-US" dirty="0" smtClean="0">
                <a:solidFill>
                  <a:srgbClr val="FF0000"/>
                </a:solidFill>
              </a:rPr>
              <a:t> stain </a:t>
            </a:r>
            <a:r>
              <a:rPr lang="en-US" dirty="0" smtClean="0"/>
              <a:t>confirming </a:t>
            </a:r>
            <a:r>
              <a:rPr lang="en-US" b="1" dirty="0" smtClean="0"/>
              <a:t>cell of origin </a:t>
            </a:r>
            <a:r>
              <a:rPr lang="en-US" dirty="0" smtClean="0"/>
              <a:t>as </a:t>
            </a:r>
            <a:r>
              <a:rPr lang="en-US" b="1" i="1" dirty="0" smtClean="0"/>
              <a:t>Smooth </a:t>
            </a:r>
            <a:r>
              <a:rPr lang="en-US" b="1" i="1" dirty="0"/>
              <a:t>muscle cell or </a:t>
            </a:r>
            <a:r>
              <a:rPr lang="en-US" b="1" i="1" dirty="0" smtClean="0"/>
              <a:t>fiber .</a:t>
            </a:r>
          </a:p>
          <a:p>
            <a:r>
              <a:rPr lang="en-US" dirty="0" smtClean="0"/>
              <a:t>Hence we can make the final </a:t>
            </a:r>
            <a:r>
              <a:rPr lang="en-US" dirty="0" err="1" smtClean="0"/>
              <a:t>histopathological</a:t>
            </a:r>
            <a:r>
              <a:rPr lang="en-US" dirty="0" smtClean="0"/>
              <a:t> diagnosis of </a:t>
            </a:r>
            <a:r>
              <a:rPr lang="en-US" b="1" dirty="0" err="1" smtClean="0"/>
              <a:t>leiomyosarcoma</a:t>
            </a:r>
            <a:r>
              <a:rPr lang="en-US" b="1" dirty="0" smtClean="0"/>
              <a:t>.</a:t>
            </a:r>
          </a:p>
          <a:p>
            <a:endParaRPr lang="en-US" dirty="0"/>
          </a:p>
          <a:p>
            <a:r>
              <a:rPr lang="en-US" dirty="0" smtClean="0"/>
              <a:t> </a:t>
            </a:r>
            <a:endParaRPr lang="en-US" dirty="0"/>
          </a:p>
        </p:txBody>
      </p:sp>
    </p:spTree>
    <p:extLst>
      <p:ext uri="{BB962C8B-B14F-4D97-AF65-F5344CB8AC3E}">
        <p14:creationId xmlns:p14="http://schemas.microsoft.com/office/powerpoint/2010/main" val="279840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2924944"/>
            <a:ext cx="5904656" cy="1107996"/>
          </a:xfrm>
          <a:prstGeom prst="rect">
            <a:avLst/>
          </a:prstGeom>
          <a:noFill/>
        </p:spPr>
        <p:txBody>
          <a:bodyPr wrap="square" rtlCol="0">
            <a:spAutoFit/>
          </a:bodyPr>
          <a:lstStyle/>
          <a:p>
            <a:pPr algn="ctr"/>
            <a:r>
              <a:rPr lang="en-US" sz="6600" b="1" i="1" dirty="0" smtClean="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END</a:t>
            </a:r>
            <a:endParaRPr lang="en-US" sz="6600" b="1" i="1"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864201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http://wecareforyourskin.com/images/scc_kok7.jpg"/>
          <p:cNvPicPr>
            <a:picLocks noChangeAspect="1" noChangeArrowheads="1"/>
          </p:cNvPicPr>
          <p:nvPr/>
        </p:nvPicPr>
        <p:blipFill>
          <a:blip r:embed="rId2" cstate="print"/>
          <a:srcRect/>
          <a:stretch>
            <a:fillRect/>
          </a:stretch>
        </p:blipFill>
        <p:spPr bwMode="auto">
          <a:xfrm>
            <a:off x="179512" y="836713"/>
            <a:ext cx="3024336" cy="3312368"/>
          </a:xfrm>
          <a:prstGeom prst="rect">
            <a:avLst/>
          </a:prstGeom>
          <a:noFill/>
          <a:ln w="28575">
            <a:solidFill>
              <a:schemeClr val="tx1"/>
            </a:solidFill>
            <a:miter lim="800000"/>
            <a:headEnd/>
            <a:tailEnd/>
          </a:ln>
        </p:spPr>
      </p:pic>
      <p:pic>
        <p:nvPicPr>
          <p:cNvPr id="98308" name="Picture 6" descr="http://www.mskcc.org/mskcc/shared/graphics/Scc.jpg"/>
          <p:cNvPicPr>
            <a:picLocks noChangeAspect="1" noChangeArrowheads="1"/>
          </p:cNvPicPr>
          <p:nvPr/>
        </p:nvPicPr>
        <p:blipFill>
          <a:blip r:embed="rId3" cstate="print"/>
          <a:srcRect/>
          <a:stretch>
            <a:fillRect/>
          </a:stretch>
        </p:blipFill>
        <p:spPr bwMode="auto">
          <a:xfrm>
            <a:off x="3347864" y="836713"/>
            <a:ext cx="2664295" cy="3312368"/>
          </a:xfrm>
          <a:prstGeom prst="rect">
            <a:avLst/>
          </a:prstGeom>
          <a:noFill/>
          <a:ln w="28575">
            <a:solidFill>
              <a:schemeClr val="tx1"/>
            </a:solidFill>
            <a:miter lim="800000"/>
            <a:headEnd/>
            <a:tailEnd/>
          </a:ln>
        </p:spPr>
      </p:pic>
      <p:sp>
        <p:nvSpPr>
          <p:cNvPr id="5" name="Rounded Rectangle 4"/>
          <p:cNvSpPr/>
          <p:nvPr/>
        </p:nvSpPr>
        <p:spPr>
          <a:xfrm>
            <a:off x="899592" y="188640"/>
            <a:ext cx="7344816" cy="504056"/>
          </a:xfrm>
          <a:prstGeom prst="roundRect">
            <a:avLst/>
          </a:prstGeom>
          <a:solidFill>
            <a:srgbClr val="612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Squamous Cell Carcinoma - Gross</a:t>
            </a:r>
            <a:endParaRPr lang="en-US" sz="2400" b="1" i="1" dirty="0">
              <a:effectLst>
                <a:outerShdw blurRad="38100" dist="38100" dir="2700000" algn="tl">
                  <a:srgbClr val="000000">
                    <a:alpha val="43137"/>
                  </a:srgbClr>
                </a:outerShdw>
              </a:effectLst>
            </a:endParaRPr>
          </a:p>
        </p:txBody>
      </p:sp>
      <p:pic>
        <p:nvPicPr>
          <p:cNvPr id="23554" name="Picture 2" descr="http://www.ceri-hughes.com/content/images/lipscc.jpg"/>
          <p:cNvPicPr>
            <a:picLocks noChangeAspect="1" noChangeArrowheads="1"/>
          </p:cNvPicPr>
          <p:nvPr/>
        </p:nvPicPr>
        <p:blipFill>
          <a:blip r:embed="rId4" cstate="print"/>
          <a:srcRect/>
          <a:stretch>
            <a:fillRect/>
          </a:stretch>
        </p:blipFill>
        <p:spPr bwMode="auto">
          <a:xfrm>
            <a:off x="6156176" y="836712"/>
            <a:ext cx="2450223" cy="3312369"/>
          </a:xfrm>
          <a:prstGeom prst="rect">
            <a:avLst/>
          </a:prstGeom>
          <a:noFill/>
          <a:ln w="28575">
            <a:solidFill>
              <a:schemeClr val="tx1"/>
            </a:solidFill>
          </a:ln>
        </p:spPr>
      </p:pic>
      <p:sp>
        <p:nvSpPr>
          <p:cNvPr id="7" name="Rectangle 6"/>
          <p:cNvSpPr/>
          <p:nvPr/>
        </p:nvSpPr>
        <p:spPr>
          <a:xfrm>
            <a:off x="142844" y="4221088"/>
            <a:ext cx="8640960" cy="1754326"/>
          </a:xfrm>
          <a:prstGeom prst="rect">
            <a:avLst/>
          </a:prstGeom>
        </p:spPr>
        <p:txBody>
          <a:bodyPr wrap="square">
            <a:spAutoFit/>
          </a:bodyPr>
          <a:lstStyle/>
          <a:p>
            <a:pPr algn="ctr"/>
            <a:r>
              <a:rPr lang="en-US" b="1" i="1" dirty="0" smtClean="0"/>
              <a:t>Squamous cell carcinoma (SCC) is the second most common cancer of the skin A sore that does not heal or any change in an existing mole, wart, or skin lesion can point to SCC.  There may be an ulcer or reddish skin plaque that grows very slowly, may bleed occasionally (especially if located on the lip), may have an ulcerated center with raised, hard edges, may have a pearly quality with tiny blood vessels, is commonly present on sun-exposed areas (back of hands, lip</a:t>
            </a:r>
          </a:p>
          <a:p>
            <a:pPr algn="ctr"/>
            <a:r>
              <a:rPr lang="en-US" b="1" i="1" dirty="0" smtClean="0"/>
              <a:t> (usually a small ulcer which will not heal and bleeds sporadically, ears and  the scalp.</a:t>
            </a:r>
            <a:endParaRPr lang="en-US" b="1" i="1" dirty="0"/>
          </a:p>
        </p:txBody>
      </p:sp>
      <p:sp>
        <p:nvSpPr>
          <p:cNvPr id="9" name="TextBox 6"/>
          <p:cNvSpPr txBox="1"/>
          <p:nvPr/>
        </p:nvSpPr>
        <p:spPr>
          <a:xfrm>
            <a:off x="7715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Foundation Block</a:t>
            </a:r>
            <a:endParaRPr lang="en-US" sz="1200" b="1" i="1" dirty="0">
              <a:solidFill>
                <a:srgbClr val="0033CC"/>
              </a:solidFill>
              <a:latin typeface="Goudy Old Style" pitchFamily="18" charset="0"/>
            </a:endParaRPr>
          </a:p>
        </p:txBody>
      </p:sp>
      <p:sp>
        <p:nvSpPr>
          <p:cNvPr id="10" name="TextBox 7"/>
          <p:cNvSpPr txBox="1"/>
          <p:nvPr/>
        </p:nvSpPr>
        <p:spPr>
          <a:xfrm>
            <a:off x="0" y="6581025"/>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Pathology Dept, KSU</a:t>
            </a:r>
            <a:endParaRPr lang="en-US" sz="1200" b="1" i="1" dirty="0">
              <a:solidFill>
                <a:srgbClr val="0033CC"/>
              </a:solidFill>
              <a:latin typeface="Goudy Old Style" pitchFamily="18" charset="0"/>
            </a:endParaRPr>
          </a:p>
        </p:txBody>
      </p:sp>
    </p:spTree>
    <p:extLst>
      <p:ext uri="{BB962C8B-B14F-4D97-AF65-F5344CB8AC3E}">
        <p14:creationId xmlns:p14="http://schemas.microsoft.com/office/powerpoint/2010/main" val="321754578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051" descr="scc"/>
          <p:cNvSpPr>
            <a:spLocks noGrp="1" noChangeAspect="1" noChangeArrowheads="1"/>
          </p:cNvSpPr>
          <p:nvPr isPhoto="1"/>
        </p:nvSpPr>
        <p:spPr bwMode="auto">
          <a:xfrm>
            <a:off x="467544" y="836712"/>
            <a:ext cx="8064896" cy="4824536"/>
          </a:xfrm>
          <a:prstGeom prst="rect">
            <a:avLst/>
          </a:prstGeom>
          <a:blipFill dpi="0" rotWithShape="1">
            <a:blip r:embed="rId2" cstate="print"/>
            <a:srcRect/>
            <a:stretch>
              <a:fillRect r="-14199"/>
            </a:stretch>
          </a:blipFill>
          <a:ln w="28575">
            <a:solidFill>
              <a:schemeClr val="tx1"/>
            </a:solidFill>
            <a:miter lim="800000"/>
            <a:headEnd/>
            <a:tailEnd/>
          </a:ln>
          <a:effectLst/>
        </p:spPr>
        <p:txBody>
          <a:bodyPr/>
          <a:lstStyle/>
          <a:p>
            <a:endParaRPr lang="en-US">
              <a:solidFill>
                <a:schemeClr val="bg2"/>
              </a:solidFill>
            </a:endParaRPr>
          </a:p>
        </p:txBody>
      </p:sp>
      <p:sp>
        <p:nvSpPr>
          <p:cNvPr id="4" name="Rounded Rectangle 3"/>
          <p:cNvSpPr/>
          <p:nvPr/>
        </p:nvSpPr>
        <p:spPr>
          <a:xfrm>
            <a:off x="827584" y="188640"/>
            <a:ext cx="7344816" cy="504056"/>
          </a:xfrm>
          <a:prstGeom prst="roundRect">
            <a:avLst/>
          </a:prstGeom>
          <a:solidFill>
            <a:srgbClr val="612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Squamous Cell Carcinoma - Histopathology</a:t>
            </a:r>
            <a:endParaRPr lang="en-US" sz="2400" b="1" i="1" dirty="0">
              <a:effectLst>
                <a:outerShdw blurRad="38100" dist="38100" dir="2700000" algn="tl">
                  <a:srgbClr val="000000">
                    <a:alpha val="43137"/>
                  </a:srgbClr>
                </a:outerShdw>
              </a:effectLst>
            </a:endParaRPr>
          </a:p>
        </p:txBody>
      </p:sp>
      <p:sp>
        <p:nvSpPr>
          <p:cNvPr id="5" name="Rectangle 4"/>
          <p:cNvSpPr/>
          <p:nvPr/>
        </p:nvSpPr>
        <p:spPr>
          <a:xfrm>
            <a:off x="467544" y="5643578"/>
            <a:ext cx="7992888" cy="923330"/>
          </a:xfrm>
          <a:prstGeom prst="rect">
            <a:avLst/>
          </a:prstGeom>
        </p:spPr>
        <p:txBody>
          <a:bodyPr wrap="square">
            <a:spAutoFit/>
          </a:bodyPr>
          <a:lstStyle/>
          <a:p>
            <a:pPr algn="ctr"/>
            <a:r>
              <a:rPr lang="en-US" b="1" i="1" dirty="0" smtClean="0"/>
              <a:t>The normal squamous epithelium at the right merges into the squamous </a:t>
            </a:r>
          </a:p>
          <a:p>
            <a:pPr algn="ctr"/>
            <a:r>
              <a:rPr lang="en-US" b="1" i="1" dirty="0" smtClean="0"/>
              <a:t>cell carcinoma at the left, which is infiltrating downward. The neoplastic squamous cells are still similar to the normal squamous cells, but are less orderly</a:t>
            </a:r>
            <a:endParaRPr lang="en-US" b="1" i="1" dirty="0"/>
          </a:p>
        </p:txBody>
      </p:sp>
      <p:cxnSp>
        <p:nvCxnSpPr>
          <p:cNvPr id="7" name="Straight Connector 6"/>
          <p:cNvCxnSpPr/>
          <p:nvPr/>
        </p:nvCxnSpPr>
        <p:spPr>
          <a:xfrm flipH="1">
            <a:off x="2411760" y="1052736"/>
            <a:ext cx="2520280" cy="45365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148064" y="980728"/>
            <a:ext cx="2304256" cy="369332"/>
          </a:xfrm>
          <a:prstGeom prst="rect">
            <a:avLst/>
          </a:prstGeom>
          <a:noFill/>
        </p:spPr>
        <p:txBody>
          <a:bodyPr wrap="square" rtlCol="0">
            <a:spAutoFit/>
          </a:bodyPr>
          <a:lstStyle/>
          <a:p>
            <a:r>
              <a:rPr lang="en-US" dirty="0" smtClean="0"/>
              <a:t>Sq Cell Carcinoma</a:t>
            </a:r>
            <a:endParaRPr lang="en-US" dirty="0"/>
          </a:p>
        </p:txBody>
      </p:sp>
      <p:sp>
        <p:nvSpPr>
          <p:cNvPr id="11" name="TextBox 6"/>
          <p:cNvSpPr txBox="1"/>
          <p:nvPr/>
        </p:nvSpPr>
        <p:spPr>
          <a:xfrm>
            <a:off x="7715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Foundation Block</a:t>
            </a:r>
            <a:endParaRPr lang="en-US" sz="1200" b="1" i="1" dirty="0">
              <a:solidFill>
                <a:srgbClr val="0033CC"/>
              </a:solidFill>
              <a:latin typeface="Goudy Old Style" pitchFamily="18" charset="0"/>
            </a:endParaRPr>
          </a:p>
        </p:txBody>
      </p:sp>
      <p:sp>
        <p:nvSpPr>
          <p:cNvPr id="12" name="TextBox 7"/>
          <p:cNvSpPr txBox="1"/>
          <p:nvPr/>
        </p:nvSpPr>
        <p:spPr>
          <a:xfrm>
            <a:off x="0" y="6581025"/>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Pathology Dept, KSU</a:t>
            </a:r>
            <a:endParaRPr lang="en-US" sz="1200" b="1" i="1" dirty="0">
              <a:solidFill>
                <a:srgbClr val="0033CC"/>
              </a:solidFill>
              <a:latin typeface="Goudy Old Style" pitchFamily="18" charset="0"/>
            </a:endParaRPr>
          </a:p>
        </p:txBody>
      </p:sp>
    </p:spTree>
    <p:extLst>
      <p:ext uri="{BB962C8B-B14F-4D97-AF65-F5344CB8AC3E}">
        <p14:creationId xmlns:p14="http://schemas.microsoft.com/office/powerpoint/2010/main" val="426378688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5408056"/>
            <a:ext cx="8280920" cy="1477328"/>
          </a:xfrm>
          <a:prstGeom prst="rect">
            <a:avLst/>
          </a:prstGeom>
        </p:spPr>
        <p:txBody>
          <a:bodyPr wrap="square">
            <a:spAutoFit/>
          </a:bodyPr>
          <a:lstStyle/>
          <a:p>
            <a:pPr algn="ctr"/>
            <a:r>
              <a:rPr lang="en-US" b="1" i="1" dirty="0" smtClean="0"/>
              <a:t>At high magnification, this squamous cell carcinoma demonstrates enough differentiation to tell that the cells are of squamous origin. The cells are pink</a:t>
            </a:r>
          </a:p>
          <a:p>
            <a:pPr algn="ctr"/>
            <a:r>
              <a:rPr lang="en-US" b="1" i="1" dirty="0" smtClean="0"/>
              <a:t> and polygonal in shape with intercellular bridges.    </a:t>
            </a:r>
          </a:p>
          <a:p>
            <a:pPr algn="ctr"/>
            <a:r>
              <a:rPr lang="en-US" b="1" i="1" dirty="0" smtClean="0"/>
              <a:t>The neoplastic cells show pleomorphism, with hyperchromatic nuclei. </a:t>
            </a:r>
          </a:p>
          <a:p>
            <a:pPr algn="ctr"/>
            <a:r>
              <a:rPr lang="en-US" b="1" i="1" dirty="0" smtClean="0"/>
              <a:t>A mitotic figure is present  near the center</a:t>
            </a:r>
            <a:endParaRPr lang="en-US" b="1" i="1" dirty="0"/>
          </a:p>
        </p:txBody>
      </p:sp>
      <p:pic>
        <p:nvPicPr>
          <p:cNvPr id="21506" name="Picture 2" descr="http://library.med.utah.edu/WebPath/jpeg1/NEO096.jpg"/>
          <p:cNvPicPr>
            <a:picLocks noChangeAspect="1" noChangeArrowheads="1"/>
          </p:cNvPicPr>
          <p:nvPr/>
        </p:nvPicPr>
        <p:blipFill>
          <a:blip r:embed="rId2" cstate="print"/>
          <a:srcRect/>
          <a:stretch>
            <a:fillRect/>
          </a:stretch>
        </p:blipFill>
        <p:spPr bwMode="auto">
          <a:xfrm>
            <a:off x="642910" y="836712"/>
            <a:ext cx="7961538" cy="4592935"/>
          </a:xfrm>
          <a:prstGeom prst="rect">
            <a:avLst/>
          </a:prstGeom>
          <a:noFill/>
          <a:ln w="28575">
            <a:solidFill>
              <a:schemeClr val="tx1"/>
            </a:solidFill>
          </a:ln>
        </p:spPr>
      </p:pic>
      <p:sp>
        <p:nvSpPr>
          <p:cNvPr id="5" name="Rounded Rectangle 4"/>
          <p:cNvSpPr/>
          <p:nvPr/>
        </p:nvSpPr>
        <p:spPr>
          <a:xfrm>
            <a:off x="1619672" y="188640"/>
            <a:ext cx="5976664" cy="504056"/>
          </a:xfrm>
          <a:prstGeom prst="roundRect">
            <a:avLst/>
          </a:prstGeom>
          <a:solidFill>
            <a:srgbClr val="612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Squamous Cell Carcinoma - HPF</a:t>
            </a:r>
            <a:endParaRPr lang="en-US" sz="2400" b="1" i="1" dirty="0">
              <a:effectLst>
                <a:outerShdw blurRad="38100" dist="38100" dir="2700000" algn="tl">
                  <a:srgbClr val="000000">
                    <a:alpha val="43137"/>
                  </a:srgbClr>
                </a:outerShdw>
              </a:effectLst>
            </a:endParaRPr>
          </a:p>
        </p:txBody>
      </p:sp>
      <p:sp>
        <p:nvSpPr>
          <p:cNvPr id="8" name="TextBox 6"/>
          <p:cNvSpPr txBox="1"/>
          <p:nvPr/>
        </p:nvSpPr>
        <p:spPr>
          <a:xfrm>
            <a:off x="7715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Foundation Block</a:t>
            </a:r>
            <a:endParaRPr lang="en-US" sz="1200" b="1" i="1" dirty="0">
              <a:solidFill>
                <a:srgbClr val="0033CC"/>
              </a:solidFill>
              <a:latin typeface="Goudy Old Style" pitchFamily="18" charset="0"/>
            </a:endParaRPr>
          </a:p>
        </p:txBody>
      </p:sp>
      <p:sp>
        <p:nvSpPr>
          <p:cNvPr id="9" name="TextBox 7"/>
          <p:cNvSpPr txBox="1"/>
          <p:nvPr/>
        </p:nvSpPr>
        <p:spPr>
          <a:xfrm>
            <a:off x="0" y="6581025"/>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Pathology Dept, KSU</a:t>
            </a:r>
            <a:endParaRPr lang="en-US" sz="1200" b="1" i="1" dirty="0">
              <a:solidFill>
                <a:srgbClr val="0033CC"/>
              </a:solidFill>
              <a:latin typeface="Goudy Old Style" pitchFamily="18" charset="0"/>
            </a:endParaRPr>
          </a:p>
        </p:txBody>
      </p:sp>
      <p:cxnSp>
        <p:nvCxnSpPr>
          <p:cNvPr id="10" name="Straight Arrow Connector 9"/>
          <p:cNvCxnSpPr/>
          <p:nvPr/>
        </p:nvCxnSpPr>
        <p:spPr>
          <a:xfrm rot="5400000" flipH="1" flipV="1">
            <a:off x="2286000" y="4114800"/>
            <a:ext cx="3810000" cy="1676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3744744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cstate="print">
            <a:lum bright="20000" contrast="10000"/>
          </a:blip>
          <a:srcRect/>
          <a:stretch>
            <a:fillRect/>
          </a:stretch>
        </p:blipFill>
        <p:spPr>
          <a:xfrm>
            <a:off x="395536" y="764704"/>
            <a:ext cx="8208912" cy="43204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395536" y="5131058"/>
            <a:ext cx="8280920" cy="1477328"/>
          </a:xfrm>
          <a:prstGeom prst="rect">
            <a:avLst/>
          </a:prstGeom>
        </p:spPr>
        <p:txBody>
          <a:bodyPr wrap="square">
            <a:spAutoFit/>
          </a:bodyPr>
          <a:lstStyle/>
          <a:p>
            <a:pPr algn="ctr"/>
            <a:r>
              <a:rPr lang="en-US" b="1" i="1" dirty="0" smtClean="0"/>
              <a:t>The dermis is infiltrated by masses of well differentiated neoplastic squamous cells separated by fibrous tissue stroma with chronic inflammatory cells.  Tumour cells show pleomorphism, hyperchromatism and many mitotic figures .                                     </a:t>
            </a:r>
          </a:p>
          <a:p>
            <a:pPr algn="ctr"/>
            <a:r>
              <a:rPr lang="en-US" b="1" i="1" dirty="0" smtClean="0"/>
              <a:t>Pinkish laminated keratin pearls (epithelial cell nests) are present</a:t>
            </a:r>
          </a:p>
          <a:p>
            <a:pPr algn="ctr"/>
            <a:r>
              <a:rPr lang="en-US" b="1" i="1" dirty="0" smtClean="0"/>
              <a:t> in the center of some cell masses </a:t>
            </a:r>
            <a:endParaRPr lang="en-US" b="1" i="1" dirty="0"/>
          </a:p>
        </p:txBody>
      </p:sp>
      <p:sp>
        <p:nvSpPr>
          <p:cNvPr id="6" name="Rounded Rectangle 5"/>
          <p:cNvSpPr/>
          <p:nvPr/>
        </p:nvSpPr>
        <p:spPr>
          <a:xfrm>
            <a:off x="1619672" y="116632"/>
            <a:ext cx="5976664" cy="504056"/>
          </a:xfrm>
          <a:prstGeom prst="roundRect">
            <a:avLst/>
          </a:prstGeom>
          <a:solidFill>
            <a:srgbClr val="612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Squamous Cell Carcinoma - HPF</a:t>
            </a:r>
            <a:endParaRPr lang="en-US" sz="2400" b="1" i="1" dirty="0">
              <a:effectLst>
                <a:outerShdw blurRad="38100" dist="38100" dir="2700000" algn="tl">
                  <a:srgbClr val="000000">
                    <a:alpha val="43137"/>
                  </a:srgbClr>
                </a:outerShdw>
              </a:effectLst>
            </a:endParaRPr>
          </a:p>
        </p:txBody>
      </p:sp>
      <p:sp>
        <p:nvSpPr>
          <p:cNvPr id="9" name="TextBox 6"/>
          <p:cNvSpPr txBox="1"/>
          <p:nvPr/>
        </p:nvSpPr>
        <p:spPr>
          <a:xfrm>
            <a:off x="7715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Foundation Block</a:t>
            </a:r>
            <a:endParaRPr lang="en-US" sz="1200" b="1" i="1" dirty="0">
              <a:solidFill>
                <a:srgbClr val="0033CC"/>
              </a:solidFill>
              <a:latin typeface="Goudy Old Style" pitchFamily="18" charset="0"/>
            </a:endParaRPr>
          </a:p>
        </p:txBody>
      </p:sp>
      <p:sp>
        <p:nvSpPr>
          <p:cNvPr id="10" name="TextBox 7"/>
          <p:cNvSpPr txBox="1"/>
          <p:nvPr/>
        </p:nvSpPr>
        <p:spPr>
          <a:xfrm>
            <a:off x="0" y="6581025"/>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Pathology Dept, KSU</a:t>
            </a:r>
            <a:endParaRPr lang="en-US" sz="1200" b="1" i="1" dirty="0">
              <a:solidFill>
                <a:srgbClr val="0033CC"/>
              </a:solidFill>
              <a:latin typeface="Goudy Old Style" pitchFamily="18" charset="0"/>
            </a:endParaRPr>
          </a:p>
        </p:txBody>
      </p:sp>
      <p:cxnSp>
        <p:nvCxnSpPr>
          <p:cNvPr id="8" name="Straight Arrow Connector 7"/>
          <p:cNvCxnSpPr/>
          <p:nvPr/>
        </p:nvCxnSpPr>
        <p:spPr>
          <a:xfrm rot="16200000" flipV="1">
            <a:off x="1638300" y="4762500"/>
            <a:ext cx="1752600" cy="914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5243552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6" name="Picture 2" descr="http://library.med.utah.edu/WebPath/jpeg1/NEO095.jpg"/>
          <p:cNvPicPr>
            <a:picLocks noChangeAspect="1" noChangeArrowheads="1"/>
          </p:cNvPicPr>
          <p:nvPr/>
        </p:nvPicPr>
        <p:blipFill>
          <a:blip r:embed="rId2" cstate="print"/>
          <a:srcRect/>
          <a:stretch>
            <a:fillRect/>
          </a:stretch>
        </p:blipFill>
        <p:spPr bwMode="auto">
          <a:xfrm>
            <a:off x="683568" y="836712"/>
            <a:ext cx="7776864" cy="4896544"/>
          </a:xfrm>
          <a:prstGeom prst="rect">
            <a:avLst/>
          </a:prstGeom>
          <a:noFill/>
          <a:ln w="28575">
            <a:solidFill>
              <a:schemeClr val="tx1"/>
            </a:solidFill>
          </a:ln>
        </p:spPr>
      </p:pic>
      <p:sp>
        <p:nvSpPr>
          <p:cNvPr id="3" name="Rectangle 2"/>
          <p:cNvSpPr/>
          <p:nvPr/>
        </p:nvSpPr>
        <p:spPr>
          <a:xfrm>
            <a:off x="899592" y="5818038"/>
            <a:ext cx="7272808" cy="646331"/>
          </a:xfrm>
          <a:prstGeom prst="rect">
            <a:avLst/>
          </a:prstGeom>
        </p:spPr>
        <p:txBody>
          <a:bodyPr wrap="square">
            <a:spAutoFit/>
          </a:bodyPr>
          <a:lstStyle/>
          <a:p>
            <a:pPr algn="ctr"/>
            <a:r>
              <a:rPr lang="en-US" b="1" i="1" dirty="0" smtClean="0"/>
              <a:t>Here is a moderately differentiated squamous cell carcinoma in which some, but not all, of the neoplastic cells in nests have pink cytoplasmic keratin</a:t>
            </a:r>
            <a:endParaRPr lang="en-US" b="1" i="1" dirty="0"/>
          </a:p>
        </p:txBody>
      </p:sp>
      <p:sp>
        <p:nvSpPr>
          <p:cNvPr id="4" name="Rounded Rectangle 3"/>
          <p:cNvSpPr/>
          <p:nvPr/>
        </p:nvSpPr>
        <p:spPr>
          <a:xfrm>
            <a:off x="899592" y="188640"/>
            <a:ext cx="7344816" cy="504056"/>
          </a:xfrm>
          <a:prstGeom prst="roundRect">
            <a:avLst/>
          </a:prstGeom>
          <a:solidFill>
            <a:srgbClr val="612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Squamous Cell Carcinoma - Histopathology</a:t>
            </a:r>
            <a:endParaRPr lang="en-US" sz="2400" b="1" i="1" dirty="0">
              <a:effectLst>
                <a:outerShdw blurRad="38100" dist="38100" dir="2700000" algn="tl">
                  <a:srgbClr val="000000">
                    <a:alpha val="43137"/>
                  </a:srgbClr>
                </a:outerShdw>
              </a:effectLst>
            </a:endParaRPr>
          </a:p>
        </p:txBody>
      </p:sp>
      <p:sp>
        <p:nvSpPr>
          <p:cNvPr id="7" name="TextBox 6"/>
          <p:cNvSpPr txBox="1"/>
          <p:nvPr/>
        </p:nvSpPr>
        <p:spPr>
          <a:xfrm>
            <a:off x="7715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Foundation Block</a:t>
            </a:r>
            <a:endParaRPr lang="en-US" sz="1200" b="1" i="1" dirty="0">
              <a:solidFill>
                <a:srgbClr val="0033CC"/>
              </a:solidFill>
              <a:latin typeface="Goudy Old Style" pitchFamily="18" charset="0"/>
            </a:endParaRPr>
          </a:p>
        </p:txBody>
      </p:sp>
      <p:sp>
        <p:nvSpPr>
          <p:cNvPr id="8" name="TextBox 7"/>
          <p:cNvSpPr txBox="1"/>
          <p:nvPr/>
        </p:nvSpPr>
        <p:spPr>
          <a:xfrm>
            <a:off x="0" y="6581025"/>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Pathology Dept, KSU</a:t>
            </a:r>
            <a:endParaRPr lang="en-US" sz="1200" b="1" i="1" dirty="0">
              <a:solidFill>
                <a:srgbClr val="0033CC"/>
              </a:solidFill>
              <a:latin typeface="Goudy Old Style" pitchFamily="18" charset="0"/>
            </a:endParaRPr>
          </a:p>
        </p:txBody>
      </p:sp>
    </p:spTree>
    <p:extLst>
      <p:ext uri="{BB962C8B-B14F-4D97-AF65-F5344CB8AC3E}">
        <p14:creationId xmlns:p14="http://schemas.microsoft.com/office/powerpoint/2010/main" val="129536702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490" name="Picture 2" descr="http://library.med.utah.edu/WebPath/jpeg1/NEO100.jpg"/>
          <p:cNvPicPr>
            <a:picLocks noChangeAspect="1" noChangeArrowheads="1"/>
          </p:cNvPicPr>
          <p:nvPr/>
        </p:nvPicPr>
        <p:blipFill>
          <a:blip r:embed="rId2" cstate="print"/>
          <a:srcRect/>
          <a:stretch>
            <a:fillRect/>
          </a:stretch>
        </p:blipFill>
        <p:spPr bwMode="auto">
          <a:xfrm>
            <a:off x="755576" y="836712"/>
            <a:ext cx="7488832" cy="4522070"/>
          </a:xfrm>
          <a:prstGeom prst="rect">
            <a:avLst/>
          </a:prstGeom>
          <a:noFill/>
          <a:ln w="28575">
            <a:solidFill>
              <a:schemeClr val="tx1"/>
            </a:solidFill>
          </a:ln>
        </p:spPr>
      </p:pic>
      <p:sp>
        <p:nvSpPr>
          <p:cNvPr id="3" name="Rectangle 2"/>
          <p:cNvSpPr/>
          <p:nvPr/>
        </p:nvSpPr>
        <p:spPr>
          <a:xfrm>
            <a:off x="755576" y="5373216"/>
            <a:ext cx="7488832" cy="1477328"/>
          </a:xfrm>
          <a:prstGeom prst="rect">
            <a:avLst/>
          </a:prstGeom>
        </p:spPr>
        <p:txBody>
          <a:bodyPr wrap="square">
            <a:spAutoFit/>
          </a:bodyPr>
          <a:lstStyle/>
          <a:p>
            <a:pPr algn="ctr"/>
            <a:r>
              <a:rPr lang="en-US" b="1" i="1" dirty="0" smtClean="0"/>
              <a:t>A mitotic figure is seen here in the center, surrounded by cells of a poorly differentiated squamous cell carcinoma, with pleomorphic cells that have minimal pink keratinization in their cytoplasm. In general, mitoses are more likely to be seen in malignant neoplasms</a:t>
            </a:r>
            <a:endParaRPr lang="en-US" b="1" i="1" dirty="0"/>
          </a:p>
        </p:txBody>
      </p:sp>
      <p:sp>
        <p:nvSpPr>
          <p:cNvPr id="4" name="Rounded Rectangle 3"/>
          <p:cNvSpPr/>
          <p:nvPr/>
        </p:nvSpPr>
        <p:spPr>
          <a:xfrm>
            <a:off x="1619672" y="188640"/>
            <a:ext cx="5976664" cy="504056"/>
          </a:xfrm>
          <a:prstGeom prst="roundRect">
            <a:avLst/>
          </a:prstGeom>
          <a:solidFill>
            <a:srgbClr val="612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Squamous Cell Carcinoma - HPF</a:t>
            </a:r>
            <a:endParaRPr lang="en-US" sz="2400" b="1" i="1" dirty="0">
              <a:effectLst>
                <a:outerShdw blurRad="38100" dist="38100" dir="2700000" algn="tl">
                  <a:srgbClr val="000000">
                    <a:alpha val="43137"/>
                  </a:srgbClr>
                </a:outerShdw>
              </a:effectLst>
            </a:endParaRPr>
          </a:p>
        </p:txBody>
      </p:sp>
      <p:sp>
        <p:nvSpPr>
          <p:cNvPr id="7" name="TextBox 6"/>
          <p:cNvSpPr txBox="1"/>
          <p:nvPr/>
        </p:nvSpPr>
        <p:spPr>
          <a:xfrm>
            <a:off x="7715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Foundation Block</a:t>
            </a:r>
            <a:endParaRPr lang="en-US" sz="1200" b="1" i="1" dirty="0">
              <a:solidFill>
                <a:srgbClr val="0033CC"/>
              </a:solidFill>
              <a:latin typeface="Goudy Old Style" pitchFamily="18" charset="0"/>
            </a:endParaRPr>
          </a:p>
        </p:txBody>
      </p:sp>
      <p:sp>
        <p:nvSpPr>
          <p:cNvPr id="8" name="TextBox 7"/>
          <p:cNvSpPr txBox="1"/>
          <p:nvPr/>
        </p:nvSpPr>
        <p:spPr>
          <a:xfrm>
            <a:off x="0" y="6581025"/>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Pathology Dept, KSU</a:t>
            </a:r>
            <a:endParaRPr lang="en-US" sz="1200" b="1" i="1" dirty="0">
              <a:solidFill>
                <a:srgbClr val="0033CC"/>
              </a:solidFill>
              <a:latin typeface="Goudy Old Style" pitchFamily="18" charset="0"/>
            </a:endParaRPr>
          </a:p>
        </p:txBody>
      </p:sp>
    </p:spTree>
    <p:extLst>
      <p:ext uri="{BB962C8B-B14F-4D97-AF65-F5344CB8AC3E}">
        <p14:creationId xmlns:p14="http://schemas.microsoft.com/office/powerpoint/2010/main" val="30648299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285852" y="2571744"/>
            <a:ext cx="7406640" cy="1472184"/>
          </a:xfrm>
        </p:spPr>
        <p:txBody>
          <a:bodyPr>
            <a:noAutofit/>
          </a:bodyPr>
          <a:lstStyle/>
          <a:p>
            <a:pPr algn="ctr"/>
            <a:r>
              <a:rPr lang="en-US" b="1" i="1" dirty="0" smtClean="0">
                <a:solidFill>
                  <a:srgbClr val="FFC000"/>
                </a:solidFill>
                <a:effectLst>
                  <a:outerShdw blurRad="38100" dist="38100" dir="2700000" algn="tl">
                    <a:srgbClr val="000000">
                      <a:alpha val="43137"/>
                    </a:srgbClr>
                  </a:outerShdw>
                </a:effectLst>
              </a:rPr>
              <a:t>2- Adenocarcinoma of the large intestine</a:t>
            </a:r>
            <a:endParaRPr lang="en-US" b="1" i="1" dirty="0">
              <a:solidFill>
                <a:srgbClr val="FFC000"/>
              </a:solidFill>
              <a:effectLst>
                <a:outerShdw blurRad="38100" dist="38100" dir="2700000" algn="tl">
                  <a:srgbClr val="000000">
                    <a:alpha val="43137"/>
                  </a:srgbClr>
                </a:outerShdw>
              </a:effectLst>
            </a:endParaRPr>
          </a:p>
        </p:txBody>
      </p:sp>
      <p:sp>
        <p:nvSpPr>
          <p:cNvPr id="5" name="TextBox 6"/>
          <p:cNvSpPr txBox="1"/>
          <p:nvPr/>
        </p:nvSpPr>
        <p:spPr>
          <a:xfrm>
            <a:off x="7715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Foundation Block</a:t>
            </a:r>
            <a:endParaRPr lang="en-US" sz="1200" b="1" i="1" dirty="0">
              <a:solidFill>
                <a:srgbClr val="0033CC"/>
              </a:solidFill>
              <a:latin typeface="Goudy Old Style" pitchFamily="18" charset="0"/>
            </a:endParaRPr>
          </a:p>
        </p:txBody>
      </p:sp>
      <p:sp>
        <p:nvSpPr>
          <p:cNvPr id="6" name="TextBox 7"/>
          <p:cNvSpPr txBox="1"/>
          <p:nvPr/>
        </p:nvSpPr>
        <p:spPr>
          <a:xfrm>
            <a:off x="0" y="6581025"/>
            <a:ext cx="157160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smtClean="0">
                <a:solidFill>
                  <a:srgbClr val="0033CC"/>
                </a:solidFill>
                <a:latin typeface="Goudy Old Style" pitchFamily="18" charset="0"/>
              </a:rPr>
              <a:t>Pathology Dept, KSU</a:t>
            </a:r>
            <a:endParaRPr lang="en-US" sz="1200" b="1" i="1" dirty="0">
              <a:solidFill>
                <a:srgbClr val="0033CC"/>
              </a:solidFill>
              <a:latin typeface="Goudy Old Style" pitchFamily="18" charset="0"/>
            </a:endParaRPr>
          </a:p>
        </p:txBody>
      </p:sp>
    </p:spTree>
    <p:extLst>
      <p:ext uri="{BB962C8B-B14F-4D97-AF65-F5344CB8AC3E}">
        <p14:creationId xmlns:p14="http://schemas.microsoft.com/office/powerpoint/2010/main" val="2310973901"/>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155</TotalTime>
  <Words>782</Words>
  <Application>Microsoft Office PowerPoint</Application>
  <PresentationFormat>On-screen Show (4:3)</PresentationFormat>
  <Paragraphs>104</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Median</vt:lpstr>
      <vt:lpstr>NEOPLASIA ------- (Malignant Tumors)</vt:lpstr>
      <vt:lpstr>1- Squamous cell carcinoma of  the skin</vt:lpstr>
      <vt:lpstr>PowerPoint Presentation</vt:lpstr>
      <vt:lpstr>PowerPoint Presentation</vt:lpstr>
      <vt:lpstr>PowerPoint Presentation</vt:lpstr>
      <vt:lpstr>PowerPoint Presentation</vt:lpstr>
      <vt:lpstr>PowerPoint Presentation</vt:lpstr>
      <vt:lpstr>PowerPoint Presentation</vt:lpstr>
      <vt:lpstr>2- Adenocarcinoma of the large intestine</vt:lpstr>
      <vt:lpstr>PowerPoint Presentation</vt:lpstr>
      <vt:lpstr>PowerPoint Presentation</vt:lpstr>
      <vt:lpstr>PowerPoint Presentation</vt:lpstr>
      <vt:lpstr>PowerPoint Presentation</vt:lpstr>
      <vt:lpstr>PowerPoint Presentation</vt:lpstr>
      <vt:lpstr>PowerPoint Presentation</vt:lpstr>
      <vt:lpstr>3- Leiomyosarcoma</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NEOPLASIA ------- (Malignant Tumors)</dc:title>
  <dc:creator>DrShaesta</dc:creator>
  <cp:lastModifiedBy>dr-sashtah</cp:lastModifiedBy>
  <cp:revision>11</cp:revision>
  <dcterms:created xsi:type="dcterms:W3CDTF">2014-11-04T09:49:43Z</dcterms:created>
  <dcterms:modified xsi:type="dcterms:W3CDTF">2014-11-10T07:04:06Z</dcterms:modified>
</cp:coreProperties>
</file>