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14" r:id="rId2"/>
    <p:sldId id="300" r:id="rId3"/>
    <p:sldId id="369" r:id="rId4"/>
    <p:sldId id="275" r:id="rId5"/>
    <p:sldId id="400" r:id="rId6"/>
    <p:sldId id="404" r:id="rId7"/>
    <p:sldId id="403" r:id="rId8"/>
    <p:sldId id="405" r:id="rId9"/>
    <p:sldId id="409" r:id="rId10"/>
    <p:sldId id="388" r:id="rId11"/>
    <p:sldId id="389" r:id="rId12"/>
    <p:sldId id="410" r:id="rId13"/>
    <p:sldId id="40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00B9"/>
    <a:srgbClr val="6600FF"/>
    <a:srgbClr val="5100C8"/>
    <a:srgbClr val="FF00FF"/>
    <a:srgbClr val="EBE2F2"/>
    <a:srgbClr val="FFE5FF"/>
    <a:srgbClr val="7B48A2"/>
    <a:srgbClr val="DBCEFE"/>
    <a:srgbClr val="ECCD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67" autoAdjust="0"/>
  </p:normalViewPr>
  <p:slideViewPr>
    <p:cSldViewPr>
      <p:cViewPr>
        <p:scale>
          <a:sx n="70" d="100"/>
          <a:sy n="70" d="100"/>
        </p:scale>
        <p:origin x="-686" y="34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4FC63C-2F67-412C-B2B1-0B3FFE960C9E}" type="datetimeFigureOut">
              <a:rPr lang="en-US" smtClean="0"/>
              <a:pPr/>
              <a:t>11/9/2014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401110-AB8C-4187-8990-CF74EE5DAA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4632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F2C86BA-C06B-4BFD-ACCF-82E7ABE99C32}" type="datetimeFigureOut">
              <a:rPr lang="en-US"/>
              <a:pPr>
                <a:defRPr/>
              </a:pPr>
              <a:t>11/9/2014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FA2C1D7-C971-42FE-A045-C29984E2A46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8447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A3C964-7AE2-42D7-8131-0212610B9FD1}" type="slidenum">
              <a:rPr lang="ar-SA" smtClean="0">
                <a:cs typeface="Arial" pitchFamily="34" charset="0"/>
              </a:rPr>
              <a:pPr/>
              <a:t>1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F07E8-FC06-4B11-ABE5-E2A2C62658A3}" type="datetimeFigureOut">
              <a:rPr lang="en-US"/>
              <a:pPr>
                <a:defRPr/>
              </a:pPr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5FDF9-25BF-4526-8413-8CC2AAD13C7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48DA9-2FD7-421C-B8B4-8ADE807B6EB3}" type="datetimeFigureOut">
              <a:rPr lang="en-US"/>
              <a:pPr>
                <a:defRPr/>
              </a:pPr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0F584-2479-412E-B3BA-F0677780DFA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F63C2-1971-45B5-8F19-E82830D92755}" type="datetimeFigureOut">
              <a:rPr lang="en-US"/>
              <a:pPr>
                <a:defRPr/>
              </a:pPr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2AC39-2DB6-40F8-A3A4-7898DC80543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3CB51-33BC-48A2-A3C4-E1810E60A83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BDC56-3E8A-4EBE-B7F6-A60E665510A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75C9D-D634-4BE6-B8C9-05C9C9F4023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217B0-1A62-4CBF-8FF7-7B05CCD1890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9FDDA-C9CA-4B70-B1E8-377DB247625E}" type="datetimeFigureOut">
              <a:rPr lang="en-US"/>
              <a:pPr>
                <a:defRPr/>
              </a:pPr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8DC6-D3CE-4518-997C-6CDBA0A8892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40561-1877-4E4B-9D48-CC44B364BA5A}" type="datetimeFigureOut">
              <a:rPr lang="en-US"/>
              <a:pPr>
                <a:defRPr/>
              </a:pPr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CAF9B-D776-4347-BB1A-ECA63DD9CB2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9ACFC-EBDB-4774-AEE3-7434292772FB}" type="datetimeFigureOut">
              <a:rPr lang="en-US"/>
              <a:pPr>
                <a:defRPr/>
              </a:pPr>
              <a:t>11/9/2014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D7CC7-FBDF-480B-A357-C6391F34C31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4F078-DCF6-454B-AF12-AC65099C3FDA}" type="datetimeFigureOut">
              <a:rPr lang="en-US"/>
              <a:pPr>
                <a:defRPr/>
              </a:pPr>
              <a:t>11/9/2014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04E00-481F-495C-A5DC-9BC636E27D7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97DC5-A5B6-4BE4-B1F7-1A9BA9D42469}" type="datetimeFigureOut">
              <a:rPr lang="en-US"/>
              <a:pPr>
                <a:defRPr/>
              </a:pPr>
              <a:t>11/9/2014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01D54-F728-4B1D-815B-24FCC531065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2333B-25FF-431C-A291-21818927A64E}" type="datetimeFigureOut">
              <a:rPr lang="en-US"/>
              <a:pPr>
                <a:defRPr/>
              </a:pPr>
              <a:t>11/9/2014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72F35-961D-4A70-BC8E-31AA8E888EC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9E377-FAD8-4F55-BAF4-7FD04CBC10C5}" type="datetimeFigureOut">
              <a:rPr lang="en-US"/>
              <a:pPr>
                <a:defRPr/>
              </a:pPr>
              <a:t>11/9/2014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552DA-E8BB-47C1-9801-17F413804A7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95A67-AAF6-4A52-8822-821C007D9D0B}" type="datetimeFigureOut">
              <a:rPr lang="en-US"/>
              <a:pPr>
                <a:defRPr/>
              </a:pPr>
              <a:t>11/9/2014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DCE05-0EEE-4FA9-9E3B-0BC67C02747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0F84DC-8C69-4CB0-8B2A-58E02388FB7E}" type="datetimeFigureOut">
              <a:rPr lang="en-US"/>
              <a:pPr>
                <a:defRPr/>
              </a:pPr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37B6BE0-E4C1-4F56-8FC8-2B6DC44EBB7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26"/>
          <p:cNvGrpSpPr>
            <a:grpSpLocks/>
          </p:cNvGrpSpPr>
          <p:nvPr/>
        </p:nvGrpSpPr>
        <p:grpSpPr bwMode="auto">
          <a:xfrm>
            <a:off x="649288" y="225425"/>
            <a:ext cx="7808912" cy="5888038"/>
            <a:chOff x="142" y="142"/>
            <a:chExt cx="4919" cy="3709"/>
          </a:xfrm>
        </p:grpSpPr>
        <p:pic>
          <p:nvPicPr>
            <p:cNvPr id="18460" name="Picture 7" descr="prescription_drugs"/>
            <p:cNvPicPr>
              <a:picLocks noChangeAspect="1" noChangeArrowheads="1"/>
            </p:cNvPicPr>
            <p:nvPr/>
          </p:nvPicPr>
          <p:blipFill>
            <a:blip r:embed="rId3" cstate="print">
              <a:lum bright="16000" contrast="-22000"/>
            </a:blip>
            <a:srcRect/>
            <a:stretch>
              <a:fillRect/>
            </a:stretch>
          </p:blipFill>
          <p:spPr bwMode="auto">
            <a:xfrm>
              <a:off x="142" y="142"/>
              <a:ext cx="2469" cy="3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61" name="Picture 7" descr="prescription_drugs"/>
            <p:cNvPicPr>
              <a:picLocks noChangeAspect="1" noChangeArrowheads="1"/>
            </p:cNvPicPr>
            <p:nvPr/>
          </p:nvPicPr>
          <p:blipFill>
            <a:blip r:embed="rId3" cstate="print">
              <a:lum bright="16000" contrast="-22000"/>
            </a:blip>
            <a:srcRect/>
            <a:stretch>
              <a:fillRect/>
            </a:stretch>
          </p:blipFill>
          <p:spPr bwMode="auto">
            <a:xfrm>
              <a:off x="2592" y="153"/>
              <a:ext cx="2469" cy="3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838200" y="6096000"/>
            <a:ext cx="8077200" cy="430212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5000">
                <a:schemeClr val="bg1">
                  <a:alpha val="34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b="1" dirty="0">
                <a:solidFill>
                  <a:srgbClr val="2E6CB8"/>
                </a:solidFill>
                <a:latin typeface="Arial Narrow" pitchFamily="34" charset="0"/>
              </a:rPr>
              <a:t>    Within the same individual</a:t>
            </a:r>
          </a:p>
        </p:txBody>
      </p:sp>
      <p:sp>
        <p:nvSpPr>
          <p:cNvPr id="18447" name="Rectangle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endParaRPr lang="en-US" sz="2400" b="1">
              <a:latin typeface="Arial Narrow" pitchFamily="34" charset="0"/>
            </a:endParaRPr>
          </a:p>
        </p:txBody>
      </p:sp>
      <p:sp>
        <p:nvSpPr>
          <p:cNvPr id="27" name="TextBox 86"/>
          <p:cNvSpPr txBox="1">
            <a:spLocks noChangeArrowheads="1"/>
          </p:cNvSpPr>
          <p:nvPr/>
        </p:nvSpPr>
        <p:spPr bwMode="auto">
          <a:xfrm>
            <a:off x="1143000" y="228600"/>
            <a:ext cx="8001000" cy="52387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Comic Sans MS" pitchFamily="66" charset="0"/>
                <a:cs typeface="Aharoni" pitchFamily="2" charset="-79"/>
              </a:rPr>
              <a:t>  VARIATION IN DRUG RESONSIVNESS</a:t>
            </a:r>
          </a:p>
        </p:txBody>
      </p:sp>
      <p:sp>
        <p:nvSpPr>
          <p:cNvPr id="28" name="Up Arrow 27"/>
          <p:cNvSpPr/>
          <p:nvPr/>
        </p:nvSpPr>
        <p:spPr>
          <a:xfrm>
            <a:off x="1295400" y="1752600"/>
            <a:ext cx="304800" cy="2514600"/>
          </a:xfrm>
          <a:prstGeom prst="up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rgbClr val="FFD88B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8450" name="Picture 44" descr="babies_doctors_193969_tnb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457200" y="2701925"/>
            <a:ext cx="480060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Down Arrow 20"/>
          <p:cNvSpPr/>
          <p:nvPr/>
        </p:nvSpPr>
        <p:spPr>
          <a:xfrm>
            <a:off x="850900" y="1524000"/>
            <a:ext cx="292100" cy="2743200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rgbClr val="FFD88B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TextBox 30"/>
          <p:cNvSpPr txBox="1">
            <a:spLocks noChangeArrowheads="1"/>
          </p:cNvSpPr>
          <p:nvPr/>
        </p:nvSpPr>
        <p:spPr bwMode="auto">
          <a:xfrm>
            <a:off x="1371600" y="5665787"/>
            <a:ext cx="7543800" cy="430213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5000">
                <a:schemeClr val="bg1">
                  <a:alpha val="34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b="1" dirty="0">
                <a:solidFill>
                  <a:srgbClr val="2E6CB8"/>
                </a:solidFill>
                <a:latin typeface="Arial Narrow" pitchFamily="34" charset="0"/>
              </a:rPr>
              <a:t>Between different individuals</a:t>
            </a:r>
          </a:p>
        </p:txBody>
      </p:sp>
      <p:pic>
        <p:nvPicPr>
          <p:cNvPr id="18455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574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" name="Group 23"/>
          <p:cNvGrpSpPr>
            <a:grpSpLocks/>
          </p:cNvGrpSpPr>
          <p:nvPr/>
        </p:nvGrpSpPr>
        <p:grpSpPr bwMode="auto">
          <a:xfrm>
            <a:off x="2071688" y="1295400"/>
            <a:ext cx="6538913" cy="1219200"/>
            <a:chOff x="2071255" y="2611580"/>
            <a:chExt cx="5029201" cy="1219200"/>
          </a:xfrm>
        </p:grpSpPr>
        <p:sp>
          <p:nvSpPr>
            <p:cNvPr id="20" name="Oval 19"/>
            <p:cNvSpPr/>
            <p:nvPr/>
          </p:nvSpPr>
          <p:spPr>
            <a:xfrm>
              <a:off x="2071255" y="2611580"/>
              <a:ext cx="5029200" cy="1219200"/>
            </a:xfrm>
            <a:prstGeom prst="ellipse">
              <a:avLst/>
            </a:prstGeom>
            <a:solidFill>
              <a:srgbClr val="2E6CB8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385" name="Rectangle 1"/>
            <p:cNvSpPr>
              <a:spLocks noChangeArrowheads="1"/>
            </p:cNvSpPr>
            <p:nvPr/>
          </p:nvSpPr>
          <p:spPr bwMode="auto">
            <a:xfrm>
              <a:off x="2353301" y="2718791"/>
              <a:ext cx="4747155" cy="9079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99000"/>
                </a:prstClr>
              </a:outerShdw>
            </a:effectLst>
          </p:spPr>
          <p:txBody>
            <a:bodyPr wrap="square" anchor="ctr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  <a:cs typeface="Times New Roman" pitchFamily="18" charset="0"/>
                </a:rPr>
                <a:t>Decrease in drug </a:t>
              </a:r>
              <a:r>
                <a:rPr 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  <a:cs typeface="Times New Roman" pitchFamily="18" charset="0"/>
                </a:rPr>
                <a:t>effects.</a:t>
              </a:r>
            </a:p>
            <a:p>
              <a:pPr algn="ctr" eaLnBrk="0" hangingPunct="0">
                <a:spcBef>
                  <a:spcPts val="600"/>
                </a:spcBef>
              </a:pPr>
              <a:r>
                <a:rPr 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  <a:cs typeface="Times New Roman" pitchFamily="18" charset="0"/>
                </a:rPr>
                <a:t>Development of side </a:t>
              </a:r>
              <a:r>
                <a:rPr 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  <a:cs typeface="Times New Roman" pitchFamily="18" charset="0"/>
                </a:rPr>
                <a:t>effects</a:t>
              </a:r>
              <a:r>
                <a:rPr 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</a:rPr>
                <a:t> </a:t>
              </a:r>
            </a:p>
          </p:txBody>
        </p: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7" grpId="0" animBg="1"/>
      <p:bldP spid="28" grpId="0" animBg="1"/>
      <p:bldP spid="21" grpId="0" animBg="1"/>
      <p:bldP spid="2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0" y="-1270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5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6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76200"/>
            <a:ext cx="9144000" cy="584775"/>
          </a:xfrm>
          <a:prstGeom prst="rect">
            <a:avLst/>
          </a:prstGeom>
          <a:gradFill>
            <a:gsLst>
              <a:gs pos="17000">
                <a:schemeClr val="accent6">
                  <a:lumMod val="20000"/>
                  <a:lumOff val="80000"/>
                </a:schemeClr>
              </a:gs>
              <a:gs pos="46000">
                <a:schemeClr val="bg1"/>
              </a:gs>
              <a:gs pos="80000">
                <a:schemeClr val="accent6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</a:gradFill>
          <a:effectLst>
            <a:outerShdw blurRad="50800" dist="38100" dir="2700000" algn="tl" rotWithShape="0">
              <a:schemeClr val="tx1"/>
            </a:outerShdw>
            <a:reflection blurRad="6350" stA="50000" endA="300" endPos="90000" dist="50800" dir="5400000" sy="-100000" algn="bl" rotWithShape="0"/>
          </a:effectLst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2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/>
                <a:latin typeface="Comic Sans MS" pitchFamily="66" charset="0"/>
              </a:rPr>
              <a:t>Comparison between </a:t>
            </a:r>
            <a:r>
              <a:rPr lang="en-US" sz="32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/>
                <a:latin typeface="Comic Sans MS" pitchFamily="66" charset="0"/>
              </a:rPr>
              <a:t>typeA</a:t>
            </a:r>
            <a:r>
              <a:rPr lang="en-US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/>
                <a:latin typeface="Comic Sans MS" pitchFamily="66" charset="0"/>
              </a:rPr>
              <a:t> &amp; B ADRs</a:t>
            </a:r>
            <a:endParaRPr lang="en-US" sz="32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/>
              <a:latin typeface="Comic Sans MS" pitchFamily="66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76200" y="685800"/>
          <a:ext cx="8991600" cy="5867400"/>
        </p:xfrm>
        <a:graphic>
          <a:graphicData uri="http://schemas.openxmlformats.org/drawingml/2006/table">
            <a:tbl>
              <a:tblPr/>
              <a:tblGrid>
                <a:gridCol w="3296920"/>
                <a:gridCol w="2922269"/>
                <a:gridCol w="2772411"/>
              </a:tblGrid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endParaRPr lang="en-US" sz="2000" b="0" baseline="0" dirty="0">
                        <a:solidFill>
                          <a:srgbClr val="FF00FF"/>
                        </a:solidFill>
                        <a:latin typeface="Bernard MT Condense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90170" algn="r"/>
                        </a:tabLst>
                        <a:defRPr/>
                      </a:pPr>
                      <a:r>
                        <a:rPr lang="en-US" sz="2200" b="1" u="none" baseline="0" dirty="0" smtClean="0">
                          <a:solidFill>
                            <a:srgbClr val="FA00B9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Type A </a:t>
                      </a:r>
                      <a:r>
                        <a:rPr lang="en-US" sz="2200" dirty="0" smtClean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Augmentation</a:t>
                      </a:r>
                      <a:endParaRPr lang="en-US" sz="2200" b="1" u="none" baseline="0" dirty="0" smtClean="0">
                        <a:solidFill>
                          <a:srgbClr val="FA00B9"/>
                        </a:solidFill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90170" algn="r"/>
                        </a:tabLst>
                        <a:defRPr/>
                      </a:pPr>
                      <a:r>
                        <a:rPr lang="en-US" sz="2200" b="1" u="none" baseline="0" dirty="0" smtClean="0">
                          <a:solidFill>
                            <a:srgbClr val="FA00B9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Type B </a:t>
                      </a:r>
                      <a:r>
                        <a:rPr lang="en-US" sz="2200" b="0" u="none" baseline="0" dirty="0" err="1" smtClean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Idiosyncrotic</a:t>
                      </a:r>
                      <a:endParaRPr lang="en-US" sz="2200" b="0" u="none" baseline="0" dirty="0" smtClean="0">
                        <a:solidFill>
                          <a:srgbClr val="FA00B9"/>
                        </a:solidFill>
                        <a:latin typeface="Bernard MT Condense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000" b="0" baseline="0" dirty="0" smtClean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 Pharmacological </a:t>
                      </a:r>
                      <a:r>
                        <a:rPr lang="en-US" sz="2000" b="0" baseline="0" dirty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predictability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Yes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No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000" b="0" baseline="0" dirty="0" smtClean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 Nature</a:t>
                      </a:r>
                      <a:endParaRPr lang="en-US" sz="2000" b="0" baseline="0" dirty="0">
                        <a:solidFill>
                          <a:srgbClr val="FA00B9"/>
                        </a:solidFill>
                        <a:latin typeface="Bernard MT Condense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kern="1200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Quantitative [ extension of pharmacology effect ]</a:t>
                      </a:r>
                      <a:endParaRPr lang="en-US" sz="2200" b="1" kern="1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kern="1200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Qualitative [ immune or genetic base] </a:t>
                      </a:r>
                      <a:endParaRPr lang="en-US" sz="2200" b="1" kern="1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000" b="0" baseline="0" dirty="0" smtClean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 Dose dependent </a:t>
                      </a:r>
                      <a:endParaRPr lang="en-US" sz="2000" b="0" baseline="0" dirty="0">
                        <a:solidFill>
                          <a:srgbClr val="FA00B9"/>
                        </a:solidFill>
                        <a:latin typeface="Bernard MT Condense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Yes (dose response relationship present)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No (dose response relationship absent)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000" b="0" baseline="0" dirty="0" smtClean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 Onset of symptoms</a:t>
                      </a:r>
                      <a:endParaRPr lang="en-US" sz="2000" b="0" baseline="0" dirty="0">
                        <a:solidFill>
                          <a:srgbClr val="FA00B9"/>
                        </a:solidFill>
                        <a:latin typeface="Bernard MT Condense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kern="1200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Usually Rapid</a:t>
                      </a:r>
                      <a:endParaRPr lang="en-US" sz="2200" b="1" kern="1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kern="1200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Usually delayed</a:t>
                      </a:r>
                      <a:endParaRPr lang="en-US" sz="2200" b="1" kern="1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000" b="0" baseline="0" dirty="0" smtClean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 Incidence </a:t>
                      </a:r>
                      <a:r>
                        <a:rPr lang="en-US" sz="2000" b="0" baseline="0" dirty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and morbidity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High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Low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000" b="0" baseline="0" dirty="0" smtClean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 Mortality</a:t>
                      </a:r>
                      <a:endParaRPr lang="en-US" sz="2000" b="0" baseline="0" dirty="0">
                        <a:solidFill>
                          <a:srgbClr val="FA00B9"/>
                        </a:solidFill>
                        <a:latin typeface="Bernard MT Condense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Low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High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2090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000" b="0" baseline="0" dirty="0" smtClean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 Treatment</a:t>
                      </a:r>
                      <a:endParaRPr lang="en-US" sz="2000" b="0" baseline="0" dirty="0">
                        <a:solidFill>
                          <a:srgbClr val="FA00B9"/>
                        </a:solidFill>
                        <a:latin typeface="Bernard MT Condense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Dose </a:t>
                      </a: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adjustment or</a:t>
                      </a:r>
                    </a:p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Substitute by &gt;  selective</a:t>
                      </a:r>
                    </a:p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+ Antagonize unwanted effect of 1</a:t>
                      </a:r>
                      <a:r>
                        <a:rPr lang="en-US" sz="2200" b="1" baseline="3000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st</a:t>
                      </a: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 drug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Stop </a:t>
                      </a: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drug</a:t>
                      </a:r>
                    </a:p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+  Symptomatic </a:t>
                      </a: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treatment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4690">
                <a:tc>
                  <a:txBody>
                    <a:bodyPr/>
                    <a:lstStyle/>
                    <a:p>
                      <a:pPr marL="0" marR="0" indent="0" algn="justLow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90170" algn="r"/>
                        </a:tabLst>
                        <a:defRPr/>
                      </a:pPr>
                      <a:r>
                        <a:rPr lang="en-US" sz="2000" b="0" baseline="0" dirty="0" smtClean="0">
                          <a:solidFill>
                            <a:srgbClr val="FF00FF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Example</a:t>
                      </a:r>
                      <a:endParaRPr lang="en-US" sz="2000" b="0" baseline="0" dirty="0">
                        <a:solidFill>
                          <a:srgbClr val="FF00FF"/>
                        </a:solidFill>
                        <a:latin typeface="Bernard MT Condense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Arial Narrow" pitchFamily="34" charset="0"/>
                        </a:rPr>
                        <a:t>Hemorrhage </a:t>
                      </a:r>
                      <a:r>
                        <a:rPr lang="en-US" sz="2000" b="1" dirty="0" smtClean="0">
                          <a:latin typeface="Arial Narrow" pitchFamily="34" charset="0"/>
                          <a:sym typeface="Wingdings 3"/>
                        </a:rPr>
                        <a:t></a:t>
                      </a:r>
                      <a:r>
                        <a:rPr lang="en-US" sz="2000" b="1" dirty="0" err="1" smtClean="0">
                          <a:solidFill>
                            <a:srgbClr val="6600FF"/>
                          </a:solidFill>
                          <a:latin typeface="Arial Narrow" pitchFamily="34" charset="0"/>
                        </a:rPr>
                        <a:t>Warfarin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>
                          <a:latin typeface="Arial Narrow" pitchFamily="34" charset="0"/>
                        </a:rPr>
                        <a:t>Thrombocytopenia </a:t>
                      </a:r>
                      <a:r>
                        <a:rPr lang="en-US" sz="2000" b="1" dirty="0" smtClean="0">
                          <a:latin typeface="Arial Narrow" pitchFamily="34" charset="0"/>
                          <a:sym typeface="Wingdings 3"/>
                        </a:rPr>
                        <a:t></a:t>
                      </a:r>
                      <a:r>
                        <a:rPr lang="en-US" sz="2000" b="1" dirty="0" err="1" smtClean="0">
                          <a:solidFill>
                            <a:srgbClr val="6600FF"/>
                          </a:solidFill>
                          <a:latin typeface="Arial Narrow" pitchFamily="34" charset="0"/>
                        </a:rPr>
                        <a:t>Quinidine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5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6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228600"/>
            <a:ext cx="9144000" cy="646331"/>
          </a:xfrm>
          <a:prstGeom prst="rect">
            <a:avLst/>
          </a:prstGeom>
          <a:gradFill>
            <a:gsLst>
              <a:gs pos="17000">
                <a:schemeClr val="accent6">
                  <a:lumMod val="20000"/>
                  <a:lumOff val="80000"/>
                </a:schemeClr>
              </a:gs>
              <a:gs pos="46000">
                <a:schemeClr val="bg1"/>
              </a:gs>
              <a:gs pos="80000">
                <a:schemeClr val="accent6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</a:gradFill>
          <a:effectLst>
            <a:outerShdw blurRad="50800" dist="38100" dir="2700000" algn="tl" rotWithShape="0">
              <a:schemeClr val="tx1"/>
            </a:outerShdw>
            <a:reflection blurRad="6350" stA="50000" endA="300" endPos="90000" dist="50800" dir="5400000" sy="-100000" algn="bl" rotWithShape="0"/>
          </a:effectLst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mic Sans MS" pitchFamily="66" charset="0"/>
              </a:rPr>
              <a:t>Examples of TYPE A &amp; B ADR</a:t>
            </a:r>
          </a:p>
        </p:txBody>
      </p:sp>
      <p:grpSp>
        <p:nvGrpSpPr>
          <p:cNvPr id="38915" name="Group 8"/>
          <p:cNvGrpSpPr>
            <a:grpSpLocks/>
          </p:cNvGrpSpPr>
          <p:nvPr/>
        </p:nvGrpSpPr>
        <p:grpSpPr bwMode="auto">
          <a:xfrm>
            <a:off x="0" y="1447800"/>
            <a:ext cx="9144000" cy="4454525"/>
            <a:chOff x="0" y="1447800"/>
            <a:chExt cx="9144000" cy="4454425"/>
          </a:xfrm>
        </p:grpSpPr>
        <p:sp>
          <p:nvSpPr>
            <p:cNvPr id="10" name="Rectangle 9"/>
            <p:cNvSpPr/>
            <p:nvPr/>
          </p:nvSpPr>
          <p:spPr>
            <a:xfrm>
              <a:off x="0" y="1524000"/>
              <a:ext cx="9144000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600FF"/>
              </a:solidFill>
            </a:ln>
            <a:effectLst>
              <a:outerShdw blurRad="50800" dist="38100" dir="2700000" algn="tl" rotWithShape="0">
                <a:schemeClr val="tx1"/>
              </a:outerShdw>
              <a:reflection blurRad="6350" stA="50000" endA="300" endPos="90000" dist="50800" dir="5400000" sy="-100000" algn="bl" rotWithShape="0"/>
            </a:effectLst>
          </p:spPr>
          <p:txBody>
            <a:bodyPr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accent4">
                    <a:alpha val="95000"/>
                  </a:schemeClr>
                </a:contourClr>
              </a:sp3d>
            </a:bodyPr>
            <a:lstStyle/>
            <a:p>
              <a:pPr algn="ctr">
                <a:defRPr/>
              </a:pPr>
              <a:endParaRPr lang="en-US" sz="36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0" y="2362179"/>
              <a:ext cx="9144000" cy="3505121"/>
            </a:xfrm>
            <a:prstGeom prst="rect">
              <a:avLst/>
            </a:prstGeom>
            <a:solidFill>
              <a:srgbClr val="EBE2F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920" name="Rectangle 7"/>
            <p:cNvSpPr>
              <a:spLocks noChangeArrowheads="1"/>
            </p:cNvSpPr>
            <p:nvPr/>
          </p:nvSpPr>
          <p:spPr bwMode="auto">
            <a:xfrm>
              <a:off x="228600" y="1447800"/>
              <a:ext cx="8915400" cy="4454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pl-PL" sz="2600" b="1">
                  <a:solidFill>
                    <a:srgbClr val="FF00FF"/>
                  </a:solidFill>
                  <a:latin typeface="Comic Sans MS" pitchFamily="66" charset="0"/>
                </a:rPr>
                <a:t>Drug</a:t>
              </a:r>
              <a:r>
                <a:rPr lang="en-US" sz="2600" b="1">
                  <a:solidFill>
                    <a:srgbClr val="FF00FF"/>
                  </a:solidFill>
                  <a:latin typeface="Comic Sans MS" pitchFamily="66" charset="0"/>
                </a:rPr>
                <a:t>			</a:t>
              </a:r>
              <a:r>
                <a:rPr lang="pl-PL" sz="2600" b="1">
                  <a:solidFill>
                    <a:srgbClr val="FF00FF"/>
                  </a:solidFill>
                  <a:latin typeface="Comic Sans MS" pitchFamily="66" charset="0"/>
                </a:rPr>
                <a:t>Type A </a:t>
              </a:r>
              <a:r>
                <a:rPr lang="en-US" sz="2600" b="1">
                  <a:solidFill>
                    <a:srgbClr val="FF00FF"/>
                  </a:solidFill>
                  <a:latin typeface="Comic Sans MS" pitchFamily="66" charset="0"/>
                </a:rPr>
                <a:t>			</a:t>
              </a:r>
              <a:r>
                <a:rPr lang="pl-PL" sz="2600" b="1">
                  <a:solidFill>
                    <a:srgbClr val="FF00FF"/>
                  </a:solidFill>
                  <a:latin typeface="Comic Sans MS" pitchFamily="66" charset="0"/>
                </a:rPr>
                <a:t>Type B</a:t>
              </a:r>
            </a:p>
            <a:p>
              <a:endParaRPr lang="en-US" sz="2400">
                <a:latin typeface="Arial Narrow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400" b="1">
                  <a:solidFill>
                    <a:srgbClr val="6600FF"/>
                  </a:solidFill>
                  <a:latin typeface="Arial Narrow" pitchFamily="34" charset="0"/>
                </a:rPr>
                <a:t>Chlorpromazine</a:t>
              </a:r>
              <a:r>
                <a:rPr lang="en-US" sz="2400">
                  <a:latin typeface="Arial Narrow" pitchFamily="34" charset="0"/>
                </a:rPr>
                <a:t> 	Sedation 		Cholestatic jaundice</a:t>
              </a:r>
            </a:p>
            <a:p>
              <a:pPr>
                <a:lnSpc>
                  <a:spcPct val="150000"/>
                </a:lnSpc>
              </a:pPr>
              <a:r>
                <a:rPr lang="en-US" sz="2400" b="1">
                  <a:solidFill>
                    <a:srgbClr val="6600FF"/>
                  </a:solidFill>
                  <a:latin typeface="Arial Narrow" pitchFamily="34" charset="0"/>
                </a:rPr>
                <a:t>Naproxen</a:t>
              </a:r>
              <a:r>
                <a:rPr lang="en-US" sz="2400">
                  <a:latin typeface="Arial Narrow" pitchFamily="34" charset="0"/>
                </a:rPr>
                <a:t>		GIT haemorrhage 	Agranulocytosis</a:t>
              </a:r>
            </a:p>
            <a:p>
              <a:pPr>
                <a:lnSpc>
                  <a:spcPct val="150000"/>
                </a:lnSpc>
              </a:pPr>
              <a:r>
                <a:rPr lang="en-US" sz="2400" b="1">
                  <a:solidFill>
                    <a:srgbClr val="6600FF"/>
                  </a:solidFill>
                  <a:latin typeface="Arial Narrow" pitchFamily="34" charset="0"/>
                </a:rPr>
                <a:t>Phenytoin</a:t>
              </a:r>
              <a:r>
                <a:rPr lang="en-US" sz="2400">
                  <a:solidFill>
                    <a:srgbClr val="6600FF"/>
                  </a:solidFill>
                  <a:latin typeface="Arial Narrow" pitchFamily="34" charset="0"/>
                </a:rPr>
                <a:t> </a:t>
              </a:r>
              <a:r>
                <a:rPr lang="en-US" sz="2400">
                  <a:latin typeface="Arial Narrow" pitchFamily="34" charset="0"/>
                </a:rPr>
                <a:t>		Ataxia 			Hepatitis, lymphadenopathy</a:t>
              </a:r>
            </a:p>
            <a:p>
              <a:pPr>
                <a:lnSpc>
                  <a:spcPct val="150000"/>
                </a:lnSpc>
              </a:pPr>
              <a:r>
                <a:rPr lang="en-US" sz="2400" b="1">
                  <a:solidFill>
                    <a:srgbClr val="6600FF"/>
                  </a:solidFill>
                  <a:latin typeface="Arial Narrow" pitchFamily="34" charset="0"/>
                </a:rPr>
                <a:t>Thiazides</a:t>
              </a:r>
              <a:r>
                <a:rPr lang="en-US" sz="2400">
                  <a:latin typeface="Arial Narrow" pitchFamily="34" charset="0"/>
                </a:rPr>
                <a:t>		Hypokalaemia 		Thrombocytopenia</a:t>
              </a:r>
            </a:p>
            <a:p>
              <a:pPr>
                <a:lnSpc>
                  <a:spcPct val="150000"/>
                </a:lnSpc>
              </a:pPr>
              <a:r>
                <a:rPr lang="en-US" sz="2400" b="1">
                  <a:solidFill>
                    <a:srgbClr val="6600FF"/>
                  </a:solidFill>
                  <a:latin typeface="Arial Narrow" pitchFamily="34" charset="0"/>
                </a:rPr>
                <a:t>Quinine</a:t>
              </a:r>
              <a:r>
                <a:rPr lang="en-US" sz="2400">
                  <a:latin typeface="Arial Narrow" pitchFamily="34" charset="0"/>
                </a:rPr>
                <a:t>		Tinnitus 		Thrombocytopenia</a:t>
              </a:r>
            </a:p>
            <a:p>
              <a:pPr>
                <a:lnSpc>
                  <a:spcPct val="150000"/>
                </a:lnSpc>
              </a:pPr>
              <a:r>
                <a:rPr lang="en-US" sz="2400" b="1">
                  <a:solidFill>
                    <a:srgbClr val="6600FF"/>
                  </a:solidFill>
                  <a:latin typeface="Arial Narrow" pitchFamily="34" charset="0"/>
                </a:rPr>
                <a:t>Warfarin</a:t>
              </a:r>
              <a:r>
                <a:rPr lang="en-US" sz="2400" b="1">
                  <a:latin typeface="Arial Narrow" pitchFamily="34" charset="0"/>
                </a:rPr>
                <a:t> </a:t>
              </a:r>
              <a:r>
                <a:rPr lang="en-US" sz="2400">
                  <a:latin typeface="Arial Narrow" pitchFamily="34" charset="0"/>
                </a:rPr>
                <a:t>		Bleeding 		Breast necrosis</a:t>
              </a:r>
            </a:p>
          </p:txBody>
        </p:sp>
      </p:grp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5410200" y="6199187"/>
            <a:ext cx="348615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en-US" sz="2200" dirty="0">
                <a:latin typeface="Bernard MT Condensed" pitchFamily="18" charset="0"/>
              </a:rPr>
              <a:t>Immunological Predisposition</a:t>
            </a:r>
          </a:p>
        </p:txBody>
      </p:sp>
      <p:sp>
        <p:nvSpPr>
          <p:cNvPr id="38917" name="Rectangle 6"/>
          <p:cNvSpPr>
            <a:spLocks noChangeArrowheads="1"/>
          </p:cNvSpPr>
          <p:nvPr/>
        </p:nvSpPr>
        <p:spPr bwMode="auto">
          <a:xfrm>
            <a:off x="5410200" y="5867400"/>
            <a:ext cx="34154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en-US" sz="2400" dirty="0" smtClean="0">
                <a:latin typeface="Bernard MT Condensed" pitchFamily="18" charset="0"/>
              </a:rPr>
              <a:t>Genetics Variation / defect</a:t>
            </a:r>
            <a:endParaRPr lang="en-US" sz="2400" dirty="0"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89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6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7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152400"/>
            <a:ext cx="9144000" cy="523220"/>
          </a:xfrm>
          <a:prstGeom prst="rect">
            <a:avLst/>
          </a:prstGeom>
          <a:gradFill>
            <a:gsLst>
              <a:gs pos="17000">
                <a:schemeClr val="accent6">
                  <a:lumMod val="20000"/>
                  <a:lumOff val="80000"/>
                </a:schemeClr>
              </a:gs>
              <a:gs pos="46000">
                <a:schemeClr val="bg1"/>
              </a:gs>
              <a:gs pos="80000">
                <a:schemeClr val="accent6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</a:gradFill>
          <a:effectLst>
            <a:outerShdw blurRad="50800" dist="38100" dir="2700000" algn="tl" rotWithShape="0">
              <a:schemeClr val="tx1"/>
            </a:outerShdw>
            <a:reflection blurRad="6350" stA="50000" endA="300" endPos="90000" dist="50800" dir="5400000" sy="-100000" algn="bl" rotWithShape="0"/>
          </a:effectLst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defRPr/>
            </a:pPr>
            <a:r>
              <a:rPr lang="en-US" sz="28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mic Sans MS" pitchFamily="66" charset="0"/>
              </a:rPr>
              <a:t>  TYPE B</a:t>
            </a:r>
          </a:p>
        </p:txBody>
      </p:sp>
      <p:sp>
        <p:nvSpPr>
          <p:cNvPr id="42017" name="Rectangle 33"/>
          <p:cNvSpPr>
            <a:spLocks noChangeArrowheads="1"/>
          </p:cNvSpPr>
          <p:nvPr/>
        </p:nvSpPr>
        <p:spPr bwMode="auto">
          <a:xfrm>
            <a:off x="0" y="816858"/>
            <a:ext cx="18288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200" b="1" dirty="0">
                <a:solidFill>
                  <a:srgbClr val="5100C8"/>
                </a:solidFill>
                <a:latin typeface="Arial Narrow" pitchFamily="34" charset="0"/>
              </a:rPr>
              <a:t>1</a:t>
            </a:r>
            <a:r>
              <a:rPr lang="en-US" sz="2200" b="1" baseline="30000" dirty="0">
                <a:solidFill>
                  <a:srgbClr val="5100C8"/>
                </a:solidFill>
                <a:latin typeface="Arial Narrow" pitchFamily="34" charset="0"/>
              </a:rPr>
              <a:t>st</a:t>
            </a:r>
            <a:r>
              <a:rPr lang="en-US" sz="2200" b="1" dirty="0">
                <a:solidFill>
                  <a:srgbClr val="5100C8"/>
                </a:solidFill>
                <a:latin typeface="Arial Narrow" pitchFamily="34" charset="0"/>
              </a:rPr>
              <a:t> exposure to a drug</a:t>
            </a:r>
            <a:r>
              <a:rPr lang="en-US" sz="2200" dirty="0">
                <a:latin typeface="Arial Narrow" pitchFamily="34" charset="0"/>
              </a:rPr>
              <a:t> </a:t>
            </a:r>
          </a:p>
        </p:txBody>
      </p:sp>
      <p:sp>
        <p:nvSpPr>
          <p:cNvPr id="42018" name="Rectangle 34"/>
          <p:cNvSpPr>
            <a:spLocks noChangeArrowheads="1"/>
          </p:cNvSpPr>
          <p:nvPr/>
        </p:nvSpPr>
        <p:spPr bwMode="auto">
          <a:xfrm>
            <a:off x="4114800" y="838200"/>
            <a:ext cx="157638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100"/>
              </a:lnSpc>
            </a:pPr>
            <a:r>
              <a:rPr lang="en-US" sz="2200" b="1" dirty="0">
                <a:solidFill>
                  <a:srgbClr val="5100C8"/>
                </a:solidFill>
                <a:latin typeface="Arial Narrow" pitchFamily="34" charset="0"/>
              </a:rPr>
              <a:t>Repeated exposures</a:t>
            </a:r>
            <a:endParaRPr lang="en-US" sz="2200" dirty="0">
              <a:latin typeface="Arial Narrow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6063342" y="1036804"/>
            <a:ext cx="2954655" cy="400110"/>
          </a:xfrm>
          <a:prstGeom prst="rect">
            <a:avLst/>
          </a:prstGeom>
          <a:solidFill>
            <a:srgbClr val="FFE5FF"/>
          </a:solidFill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00FF"/>
                </a:solidFill>
                <a:latin typeface="Bernard MT Condensed" pitchFamily="18" charset="0"/>
              </a:rPr>
              <a:t>HYPERSENSITIVITY REACTION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209800" y="1045030"/>
            <a:ext cx="1524000" cy="400110"/>
          </a:xfrm>
          <a:prstGeom prst="rect">
            <a:avLst/>
          </a:prstGeom>
          <a:solidFill>
            <a:srgbClr val="FFE5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Bernard MT Condensed" pitchFamily="18" charset="0"/>
              </a:rPr>
              <a:t>Sensitization</a:t>
            </a:r>
          </a:p>
        </p:txBody>
      </p:sp>
      <p:sp>
        <p:nvSpPr>
          <p:cNvPr id="21" name="Right Arrow 20"/>
          <p:cNvSpPr/>
          <p:nvPr/>
        </p:nvSpPr>
        <p:spPr>
          <a:xfrm>
            <a:off x="1676400" y="1066800"/>
            <a:ext cx="533400" cy="381000"/>
          </a:xfrm>
          <a:prstGeom prst="rightArrow">
            <a:avLst/>
          </a:prstGeom>
          <a:solidFill>
            <a:srgbClr val="FFE5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Curved Up Arrow 32"/>
          <p:cNvSpPr/>
          <p:nvPr/>
        </p:nvSpPr>
        <p:spPr>
          <a:xfrm rot="2879632" flipV="1">
            <a:off x="7368804" y="357363"/>
            <a:ext cx="838200" cy="457200"/>
          </a:xfrm>
          <a:prstGeom prst="curvedUpArrow">
            <a:avLst>
              <a:gd name="adj1" fmla="val 42793"/>
              <a:gd name="adj2" fmla="val 91667"/>
              <a:gd name="adj3" fmla="val 51191"/>
            </a:avLst>
          </a:prstGeom>
          <a:solidFill>
            <a:srgbClr val="FFE5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228600" y="1447800"/>
            <a:ext cx="8686800" cy="1812925"/>
            <a:chOff x="228600" y="1022350"/>
            <a:chExt cx="8686800" cy="1812925"/>
          </a:xfrm>
        </p:grpSpPr>
        <p:cxnSp>
          <p:nvCxnSpPr>
            <p:cNvPr id="36" name="Straight Arrow Connector 35"/>
            <p:cNvCxnSpPr/>
            <p:nvPr/>
          </p:nvCxnSpPr>
          <p:spPr bwMode="auto">
            <a:xfrm rot="5400000">
              <a:off x="989806" y="1761331"/>
              <a:ext cx="304800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 bwMode="auto">
            <a:xfrm rot="5400000">
              <a:off x="5259388" y="1751012"/>
              <a:ext cx="304800" cy="3175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 bwMode="auto">
            <a:xfrm rot="5400000">
              <a:off x="7543006" y="1783556"/>
              <a:ext cx="3048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Line 14"/>
            <p:cNvSpPr>
              <a:spLocks noChangeShapeType="1"/>
            </p:cNvSpPr>
            <p:nvPr/>
          </p:nvSpPr>
          <p:spPr bwMode="auto">
            <a:xfrm>
              <a:off x="1143000" y="1631950"/>
              <a:ext cx="6553200" cy="0"/>
            </a:xfrm>
            <a:prstGeom prst="line">
              <a:avLst/>
            </a:prstGeom>
            <a:noFill/>
            <a:ln w="57150">
              <a:solidFill>
                <a:srgbClr val="5100C8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42" name="Straight Arrow Connector 26"/>
            <p:cNvCxnSpPr/>
            <p:nvPr/>
          </p:nvCxnSpPr>
          <p:spPr bwMode="auto">
            <a:xfrm rot="5400000">
              <a:off x="2972594" y="1761331"/>
              <a:ext cx="304800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228600" y="1920875"/>
              <a:ext cx="1905000" cy="89217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600" dirty="0">
                  <a:solidFill>
                    <a:srgbClr val="FF00FF"/>
                  </a:solidFill>
                  <a:latin typeface="Bernard MT Condensed" pitchFamily="18" charset="0"/>
                </a:rPr>
                <a:t>TYPE I</a:t>
              </a:r>
            </a:p>
            <a:p>
              <a:pPr algn="ctr">
                <a:defRPr/>
              </a:pPr>
              <a:r>
                <a:rPr lang="en-US" sz="2600" dirty="0" err="1">
                  <a:solidFill>
                    <a:srgbClr val="FF00FF"/>
                  </a:solidFill>
                  <a:latin typeface="Bernard MT Condensed" pitchFamily="18" charset="0"/>
                </a:rPr>
                <a:t>Anaphylaxsis</a:t>
              </a:r>
              <a:endParaRPr lang="en-US" sz="2600" dirty="0">
                <a:solidFill>
                  <a:srgbClr val="FF00FF"/>
                </a:solidFill>
                <a:latin typeface="Bernard MT Condensed" pitchFamily="18" charset="0"/>
              </a:endParaRPr>
            </a:p>
          </p:txBody>
        </p:sp>
        <p:sp>
          <p:nvSpPr>
            <p:cNvPr id="44" name="TextBox 49"/>
            <p:cNvSpPr txBox="1"/>
            <p:nvPr/>
          </p:nvSpPr>
          <p:spPr>
            <a:xfrm>
              <a:off x="4114800" y="1920875"/>
              <a:ext cx="2438400" cy="892552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2600">
                  <a:solidFill>
                    <a:srgbClr val="FF00FF"/>
                  </a:solidFill>
                  <a:latin typeface="Bernard MT Condensed" pitchFamily="18" charset="0"/>
                </a:rPr>
                <a:t>TYPE III</a:t>
              </a:r>
            </a:p>
            <a:p>
              <a:pPr algn="ctr">
                <a:defRPr/>
              </a:pPr>
              <a:r>
                <a:rPr lang="en-US" sz="2600">
                  <a:solidFill>
                    <a:srgbClr val="FF00FF"/>
                  </a:solidFill>
                  <a:latin typeface="Bernard MT Condensed" pitchFamily="18" charset="0"/>
                </a:rPr>
                <a:t>Immune complex</a:t>
              </a:r>
            </a:p>
          </p:txBody>
        </p:sp>
        <p:sp>
          <p:nvSpPr>
            <p:cNvPr id="45" name="TextBox 49"/>
            <p:cNvSpPr txBox="1"/>
            <p:nvPr/>
          </p:nvSpPr>
          <p:spPr>
            <a:xfrm>
              <a:off x="6781800" y="1920875"/>
              <a:ext cx="2133600" cy="89217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600" dirty="0">
                  <a:solidFill>
                    <a:srgbClr val="FF00FF"/>
                  </a:solidFill>
                  <a:latin typeface="Bernard MT Condensed" pitchFamily="18" charset="0"/>
                </a:rPr>
                <a:t>TYPE IV</a:t>
              </a:r>
            </a:p>
            <a:p>
              <a:pPr algn="ctr">
                <a:defRPr/>
              </a:pPr>
              <a:r>
                <a:rPr lang="en-US" sz="2600" dirty="0">
                  <a:solidFill>
                    <a:srgbClr val="FF00FF"/>
                  </a:solidFill>
                  <a:latin typeface="Bernard MT Condensed" pitchFamily="18" charset="0"/>
                </a:rPr>
                <a:t>Cell mediated</a:t>
              </a:r>
            </a:p>
          </p:txBody>
        </p:sp>
        <p:sp>
          <p:nvSpPr>
            <p:cNvPr id="46" name="Line 20"/>
            <p:cNvSpPr>
              <a:spLocks noChangeShapeType="1"/>
            </p:cNvSpPr>
            <p:nvPr/>
          </p:nvSpPr>
          <p:spPr bwMode="auto">
            <a:xfrm>
              <a:off x="7696200" y="1022350"/>
              <a:ext cx="0" cy="609600"/>
            </a:xfrm>
            <a:prstGeom prst="line">
              <a:avLst/>
            </a:prstGeom>
            <a:noFill/>
            <a:ln w="57150">
              <a:solidFill>
                <a:srgbClr val="5100C8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TextBox 49"/>
            <p:cNvSpPr txBox="1"/>
            <p:nvPr/>
          </p:nvSpPr>
          <p:spPr>
            <a:xfrm>
              <a:off x="2438400" y="1920875"/>
              <a:ext cx="1371600" cy="914400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600" dirty="0">
                  <a:solidFill>
                    <a:srgbClr val="FF00FF"/>
                  </a:solidFill>
                  <a:latin typeface="Bernard MT Condensed" pitchFamily="18" charset="0"/>
                </a:rPr>
                <a:t>TYPE II</a:t>
              </a:r>
            </a:p>
            <a:p>
              <a:pPr algn="ctr">
                <a:defRPr/>
              </a:pPr>
              <a:r>
                <a:rPr lang="en-US" sz="2600" dirty="0" err="1">
                  <a:solidFill>
                    <a:srgbClr val="FF00FF"/>
                  </a:solidFill>
                  <a:latin typeface="Bernard MT Condensed" pitchFamily="18" charset="0"/>
                </a:rPr>
                <a:t>Cytotoxic</a:t>
              </a:r>
              <a:endParaRPr lang="en-US" sz="2600" dirty="0">
                <a:solidFill>
                  <a:srgbClr val="FF00FF"/>
                </a:solidFill>
                <a:latin typeface="Bernard MT Condensed" pitchFamily="18" charset="0"/>
              </a:endParaRPr>
            </a:p>
          </p:txBody>
        </p:sp>
      </p:grpSp>
      <p:sp>
        <p:nvSpPr>
          <p:cNvPr id="48" name="Right Arrow 47"/>
          <p:cNvSpPr/>
          <p:nvPr/>
        </p:nvSpPr>
        <p:spPr>
          <a:xfrm>
            <a:off x="5486400" y="1066800"/>
            <a:ext cx="533400" cy="381000"/>
          </a:xfrm>
          <a:prstGeom prst="rightArrow">
            <a:avLst/>
          </a:prstGeom>
          <a:solidFill>
            <a:srgbClr val="FFE5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3276600" y="195942"/>
            <a:ext cx="38651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If due to immunological response</a:t>
            </a:r>
            <a:endParaRPr lang="en-US" sz="2200" dirty="0"/>
          </a:p>
        </p:txBody>
      </p:sp>
      <p:sp>
        <p:nvSpPr>
          <p:cNvPr id="54" name="Rectangle 26"/>
          <p:cNvSpPr>
            <a:spLocks noChangeArrowheads="1"/>
          </p:cNvSpPr>
          <p:nvPr/>
        </p:nvSpPr>
        <p:spPr bwMode="auto">
          <a:xfrm>
            <a:off x="2133600" y="3581400"/>
            <a:ext cx="22098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200" b="1" dirty="0" err="1">
                <a:latin typeface="Arial Narrow" pitchFamily="34" charset="0"/>
              </a:rPr>
              <a:t>Haemolytic</a:t>
            </a:r>
            <a:r>
              <a:rPr lang="en-US" sz="2200" b="1" dirty="0">
                <a:latin typeface="Arial Narrow" pitchFamily="34" charset="0"/>
              </a:rPr>
              <a:t> </a:t>
            </a:r>
            <a:r>
              <a:rPr lang="en-US" sz="2200" b="1" dirty="0" err="1">
                <a:latin typeface="Arial Narrow" pitchFamily="34" charset="0"/>
              </a:rPr>
              <a:t>anaemia</a:t>
            </a:r>
            <a:r>
              <a:rPr lang="en-US" sz="2200" b="1" dirty="0">
                <a:latin typeface="Arial Narrow" pitchFamily="34" charset="0"/>
              </a:rPr>
              <a:t>  thrombocytopenia  by </a:t>
            </a:r>
            <a:r>
              <a:rPr lang="en-US" sz="2200" b="1" dirty="0" err="1" smtClean="0">
                <a:solidFill>
                  <a:srgbClr val="5100C8"/>
                </a:solidFill>
                <a:latin typeface="Arial Narrow" pitchFamily="34" charset="0"/>
              </a:rPr>
              <a:t>Quinidine</a:t>
            </a:r>
            <a:endParaRPr lang="en-US" sz="2200" b="1" dirty="0">
              <a:solidFill>
                <a:srgbClr val="5100C8"/>
              </a:solidFill>
              <a:latin typeface="Arial Narrow" pitchFamily="34" charset="0"/>
            </a:endParaRPr>
          </a:p>
        </p:txBody>
      </p:sp>
      <p:sp>
        <p:nvSpPr>
          <p:cNvPr id="55" name="Rectangle 32"/>
          <p:cNvSpPr>
            <a:spLocks noChangeArrowheads="1"/>
          </p:cNvSpPr>
          <p:nvPr/>
        </p:nvSpPr>
        <p:spPr bwMode="auto">
          <a:xfrm>
            <a:off x="4343400" y="3581400"/>
            <a:ext cx="28956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200" b="1" dirty="0">
                <a:latin typeface="Arial Narrow" pitchFamily="34" charset="0"/>
              </a:rPr>
              <a:t>Serum sickness </a:t>
            </a:r>
            <a:r>
              <a:rPr lang="en-US" sz="2000" b="1" i="1" dirty="0">
                <a:latin typeface="Arial Narrow" pitchFamily="34" charset="0"/>
              </a:rPr>
              <a:t>(</a:t>
            </a:r>
            <a:r>
              <a:rPr lang="en-US" sz="2000" b="1" i="1" dirty="0">
                <a:latin typeface="Arial Narrow" pitchFamily="34" charset="0"/>
                <a:sym typeface="Symbol" pitchFamily="18" charset="2"/>
              </a:rPr>
              <a:t>fever arthritis enlarged lymph nodes, </a:t>
            </a:r>
            <a:r>
              <a:rPr lang="en-US" sz="2000" b="1" i="1" dirty="0" err="1">
                <a:latin typeface="Arial Narrow" pitchFamily="34" charset="0"/>
                <a:sym typeface="Symbol" pitchFamily="18" charset="2"/>
              </a:rPr>
              <a:t>urticaria</a:t>
            </a:r>
            <a:r>
              <a:rPr lang="en-US" sz="2000" b="1" i="1" dirty="0">
                <a:latin typeface="Arial Narrow" pitchFamily="34" charset="0"/>
                <a:sym typeface="Symbol" pitchFamily="18" charset="2"/>
              </a:rPr>
              <a:t>)</a:t>
            </a:r>
            <a:r>
              <a:rPr lang="en-US" sz="2200" b="1" dirty="0">
                <a:latin typeface="Arial Narrow" pitchFamily="34" charset="0"/>
                <a:sym typeface="Symbol" pitchFamily="18" charset="2"/>
              </a:rPr>
              <a:t> </a:t>
            </a:r>
          </a:p>
          <a:p>
            <a:pPr algn="ctr">
              <a:lnSpc>
                <a:spcPts val="2100"/>
              </a:lnSpc>
            </a:pPr>
            <a:r>
              <a:rPr lang="en-US" sz="2200" b="1" dirty="0">
                <a:latin typeface="Arial Narrow" pitchFamily="34" charset="0"/>
                <a:sym typeface="Symbol" pitchFamily="18" charset="2"/>
              </a:rPr>
              <a:t>by </a:t>
            </a:r>
            <a:r>
              <a:rPr lang="en-US" sz="2200" b="1" dirty="0" err="1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Sulphonamides</a:t>
            </a:r>
            <a:r>
              <a:rPr lang="en-US" sz="2200" b="1" dirty="0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, </a:t>
            </a:r>
            <a:endParaRPr lang="en-US" sz="2200" b="1" dirty="0">
              <a:solidFill>
                <a:srgbClr val="5100C8"/>
              </a:solidFill>
              <a:latin typeface="Arial Narrow" pitchFamily="34" charset="0"/>
            </a:endParaRPr>
          </a:p>
        </p:txBody>
      </p:sp>
      <p:sp>
        <p:nvSpPr>
          <p:cNvPr id="56" name="TextBox 34"/>
          <p:cNvSpPr txBox="1">
            <a:spLocks noChangeArrowheads="1"/>
          </p:cNvSpPr>
          <p:nvPr/>
        </p:nvSpPr>
        <p:spPr bwMode="auto">
          <a:xfrm>
            <a:off x="7010400" y="3581400"/>
            <a:ext cx="2057400" cy="1438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200" b="1" dirty="0">
                <a:latin typeface="Arial Narrow" pitchFamily="34" charset="0"/>
                <a:sym typeface="Symbol" pitchFamily="18" charset="2"/>
              </a:rPr>
              <a:t>Contact dermatitis by </a:t>
            </a:r>
            <a:r>
              <a:rPr lang="en-US" sz="2200" b="1" dirty="0" smtClean="0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l</a:t>
            </a:r>
          </a:p>
          <a:p>
            <a:pPr algn="ctr">
              <a:lnSpc>
                <a:spcPts val="2100"/>
              </a:lnSpc>
            </a:pPr>
            <a:r>
              <a:rPr lang="en-US" sz="2200" b="1" dirty="0" smtClean="0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Local </a:t>
            </a:r>
            <a:r>
              <a:rPr lang="en-US" sz="2200" b="1" dirty="0" err="1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anaesthetics</a:t>
            </a:r>
            <a:r>
              <a:rPr lang="en-US" sz="2200" b="1" dirty="0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 </a:t>
            </a:r>
            <a:r>
              <a:rPr lang="en-US" sz="2200" b="1" dirty="0" smtClean="0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creams</a:t>
            </a:r>
            <a:endParaRPr lang="en-US" sz="2200" b="1" dirty="0">
              <a:solidFill>
                <a:srgbClr val="5100C8"/>
              </a:solidFill>
              <a:latin typeface="Arial Narrow" pitchFamily="34" charset="0"/>
            </a:endParaRPr>
          </a:p>
        </p:txBody>
      </p:sp>
      <p:sp>
        <p:nvSpPr>
          <p:cNvPr id="57" name="TextBox 35"/>
          <p:cNvSpPr txBox="1">
            <a:spLocks noChangeArrowheads="1"/>
          </p:cNvSpPr>
          <p:nvPr/>
        </p:nvSpPr>
        <p:spPr bwMode="auto">
          <a:xfrm>
            <a:off x="152400" y="3581400"/>
            <a:ext cx="20574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200" b="1" dirty="0" err="1">
                <a:latin typeface="Arial Narrow" pitchFamily="34" charset="0"/>
              </a:rPr>
              <a:t>Urticaria</a:t>
            </a:r>
            <a:r>
              <a:rPr lang="en-US" sz="2200" b="1" dirty="0">
                <a:latin typeface="Arial Narrow" pitchFamily="34" charset="0"/>
              </a:rPr>
              <a:t> rhinitis, bronchial asthma </a:t>
            </a:r>
          </a:p>
          <a:p>
            <a:pPr algn="ctr">
              <a:lnSpc>
                <a:spcPts val="2100"/>
              </a:lnSpc>
            </a:pPr>
            <a:r>
              <a:rPr lang="en-US" sz="2200" b="1" dirty="0">
                <a:latin typeface="Arial Narrow" pitchFamily="34" charset="0"/>
              </a:rPr>
              <a:t>by </a:t>
            </a:r>
            <a:r>
              <a:rPr lang="en-US" sz="2200" b="1" dirty="0">
                <a:solidFill>
                  <a:srgbClr val="5100C8"/>
                </a:solidFill>
                <a:latin typeface="Arial Narrow" pitchFamily="34" charset="0"/>
              </a:rPr>
              <a:t>Penicillin, 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2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2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17" grpId="0"/>
      <p:bldP spid="42018" grpId="0"/>
      <p:bldP spid="16" grpId="0" animBg="1"/>
      <p:bldP spid="20" grpId="0" animBg="1"/>
      <p:bldP spid="21" grpId="0" animBg="1"/>
      <p:bldP spid="48" grpId="0" animBg="1"/>
      <p:bldP spid="54" grpId="0"/>
      <p:bldP spid="55" grpId="0"/>
      <p:bldP spid="56" grpId="0"/>
      <p:bldP spid="5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Rectangle 3"/>
          <p:cNvGrpSpPr>
            <a:grpSpLocks/>
          </p:cNvGrpSpPr>
          <p:nvPr/>
        </p:nvGrpSpPr>
        <p:grpSpPr bwMode="auto">
          <a:xfrm flipH="1" flipV="1"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13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pic>
        <p:nvPicPr>
          <p:cNvPr id="20482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C9E8E0"/>
              </a:clrFrom>
              <a:clrTo>
                <a:srgbClr val="C9E8E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52400"/>
            <a:ext cx="3429000" cy="513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0" y="5257800"/>
            <a:ext cx="6324600" cy="954107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Broadway" pitchFamily="82" charset="0"/>
              </a:rPr>
              <a:t>TOLERANCE / DESENSITIZATION  &amp; ADVERSE </a:t>
            </a:r>
            <a:r>
              <a:rPr lang="en-US" sz="2800" dirty="0">
                <a:solidFill>
                  <a:srgbClr val="002060"/>
                </a:solidFill>
                <a:latin typeface="Broadway" pitchFamily="82" charset="0"/>
              </a:rPr>
              <a:t>DRUG REACTIONS </a:t>
            </a:r>
          </a:p>
        </p:txBody>
      </p:sp>
      <p:sp>
        <p:nvSpPr>
          <p:cNvPr id="10" name="Rectangle 9"/>
          <p:cNvSpPr/>
          <p:nvPr/>
        </p:nvSpPr>
        <p:spPr>
          <a:xfrm>
            <a:off x="5029200" y="381000"/>
            <a:ext cx="4800600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800" b="1" cap="none" spc="0" dirty="0" smtClean="0">
                <a:ln w="11430"/>
                <a:solidFill>
                  <a:srgbClr val="66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G</a:t>
            </a:r>
          </a:p>
          <a:p>
            <a:r>
              <a:rPr lang="en-US" sz="4800" b="1" dirty="0" smtClean="0">
                <a:ln w="11430"/>
                <a:solidFill>
                  <a:srgbClr val="66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O</a:t>
            </a:r>
          </a:p>
          <a:p>
            <a:r>
              <a:rPr lang="en-US" sz="4800" b="1" cap="none" spc="0" dirty="0" smtClean="0">
                <a:ln w="11430"/>
                <a:solidFill>
                  <a:srgbClr val="66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O</a:t>
            </a:r>
          </a:p>
          <a:p>
            <a:r>
              <a:rPr lang="en-US" sz="4800" b="1" dirty="0" smtClean="0">
                <a:ln w="11430"/>
                <a:solidFill>
                  <a:srgbClr val="66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  D</a:t>
            </a:r>
          </a:p>
          <a:p>
            <a:endParaRPr lang="en-US" sz="1200" b="1" cap="none" spc="0" dirty="0" smtClean="0">
              <a:ln w="11430"/>
              <a:solidFill>
                <a:srgbClr val="66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  <a:p>
            <a:r>
              <a:rPr lang="en-US" sz="4800" b="1" dirty="0" smtClean="0">
                <a:ln w="11430"/>
                <a:solidFill>
                  <a:srgbClr val="66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    L</a:t>
            </a:r>
          </a:p>
          <a:p>
            <a:r>
              <a:rPr lang="en-US" sz="4800" b="1" cap="none" spc="0" dirty="0" smtClean="0">
                <a:ln w="11430"/>
                <a:solidFill>
                  <a:srgbClr val="66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      U</a:t>
            </a:r>
          </a:p>
          <a:p>
            <a:r>
              <a:rPr lang="en-US" sz="4800" b="1" dirty="0" smtClean="0">
                <a:ln w="11430"/>
                <a:solidFill>
                  <a:srgbClr val="66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        C</a:t>
            </a:r>
          </a:p>
          <a:p>
            <a:r>
              <a:rPr lang="en-US" sz="4800" b="1" cap="none" spc="0" dirty="0" smtClean="0">
                <a:ln w="11430"/>
                <a:solidFill>
                  <a:srgbClr val="66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          K</a:t>
            </a:r>
            <a:endParaRPr lang="en-US" sz="4800" b="1" cap="none" spc="0" dirty="0">
              <a:ln w="11430"/>
              <a:solidFill>
                <a:srgbClr val="66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105400" y="381000"/>
            <a:ext cx="4800600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8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G</a:t>
            </a:r>
          </a:p>
          <a:p>
            <a:r>
              <a:rPr lang="en-US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O</a:t>
            </a:r>
          </a:p>
          <a:p>
            <a:r>
              <a:rPr lang="en-US" sz="48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O</a:t>
            </a:r>
          </a:p>
          <a:p>
            <a:r>
              <a:rPr lang="en-US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  D</a:t>
            </a:r>
          </a:p>
          <a:p>
            <a:endParaRPr lang="en-US" sz="1200" b="1" cap="none" spc="0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  <a:p>
            <a:r>
              <a:rPr lang="en-US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    L</a:t>
            </a:r>
          </a:p>
          <a:p>
            <a:r>
              <a:rPr lang="en-US" sz="48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      U</a:t>
            </a:r>
          </a:p>
          <a:p>
            <a:r>
              <a:rPr lang="en-US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        C</a:t>
            </a:r>
          </a:p>
          <a:p>
            <a:r>
              <a:rPr lang="en-US" sz="48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          K</a:t>
            </a:r>
            <a:endParaRPr lang="en-US" sz="48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Rectangle 3"/>
          <p:cNvGrpSpPr>
            <a:grpSpLocks/>
          </p:cNvGrpSpPr>
          <p:nvPr/>
        </p:nvGrpSpPr>
        <p:grpSpPr bwMode="auto">
          <a:xfrm flipH="1" flipV="1"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12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3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pic>
        <p:nvPicPr>
          <p:cNvPr id="20482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C9E8E0"/>
              </a:clrFrom>
              <a:clrTo>
                <a:srgbClr val="C9E8E0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>
            <a:off x="0" y="152400"/>
            <a:ext cx="3429000" cy="513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0" y="4303712"/>
            <a:ext cx="9144000" cy="954088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Broadway" pitchFamily="82" charset="0"/>
              </a:rPr>
              <a:t>TOLERANCE / DESENSITIZATION  </a:t>
            </a:r>
            <a:r>
              <a:rPr lang="en-US" sz="2800" dirty="0">
                <a:solidFill>
                  <a:srgbClr val="002060"/>
                </a:solidFill>
                <a:latin typeface="Broadway" pitchFamily="82" charset="0"/>
              </a:rPr>
              <a:t>&amp;</a:t>
            </a:r>
          </a:p>
          <a:p>
            <a:pPr algn="ctr"/>
            <a:r>
              <a:rPr lang="en-US" sz="2800" dirty="0">
                <a:solidFill>
                  <a:srgbClr val="002060"/>
                </a:solidFill>
                <a:latin typeface="Broadway" pitchFamily="82" charset="0"/>
              </a:rPr>
              <a:t>ADVERSE DRUG REACTIONS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3600" y="231775"/>
            <a:ext cx="914400" cy="523220"/>
          </a:xfrm>
          <a:prstGeom prst="rect">
            <a:avLst/>
          </a:prstGeom>
          <a:solidFill>
            <a:srgbClr val="FFFFFF"/>
          </a:solidFill>
          <a:ln>
            <a:solidFill>
              <a:srgbClr val="00206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>
                <a:solidFill>
                  <a:srgbClr val="FF0000"/>
                </a:solidFill>
                <a:latin typeface="Algerian" pitchFamily="82" charset="0"/>
                <a:cs typeface="+mn-cs"/>
              </a:rPr>
              <a:t>ilo</a:t>
            </a:r>
            <a:r>
              <a:rPr lang="en-US" sz="2800" dirty="0" err="1">
                <a:solidFill>
                  <a:srgbClr val="FF0000"/>
                </a:solidFill>
                <a:latin typeface="Britannic Bold" pitchFamily="34" charset="0"/>
                <a:cs typeface="+mn-cs"/>
              </a:rPr>
              <a:t>s</a:t>
            </a:r>
            <a:endParaRPr lang="en-US" sz="2800" dirty="0">
              <a:solidFill>
                <a:srgbClr val="FF0000"/>
              </a:solidFill>
              <a:latin typeface="Britannic Bold" pitchFamily="34" charset="0"/>
              <a:cs typeface="+mn-cs"/>
            </a:endParaRP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1981200" y="304800"/>
            <a:ext cx="601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>
                <a:solidFill>
                  <a:srgbClr val="000000"/>
                </a:solidFill>
                <a:latin typeface="Arial Narrow" pitchFamily="34" charset="0"/>
              </a:rPr>
              <a:t>By the end of this lecture you will be able to : </a:t>
            </a:r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3048000" y="2743200"/>
            <a:ext cx="5638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 Recognize </a:t>
            </a:r>
            <a:r>
              <a:rPr lang="en-US" sz="2400" dirty="0" smtClean="0">
                <a:solidFill>
                  <a:srgbClr val="07044C"/>
                </a:solidFill>
                <a:latin typeface="Calibri" pitchFamily="34" charset="0"/>
              </a:rPr>
              <a:t>patterns </a:t>
            </a: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of adverse </a:t>
            </a:r>
            <a:r>
              <a:rPr lang="en-US" sz="2400" dirty="0" smtClean="0">
                <a:solidFill>
                  <a:srgbClr val="07044C"/>
                </a:solidFill>
                <a:latin typeface="Calibri" pitchFamily="34" charset="0"/>
              </a:rPr>
              <a:t> drug </a:t>
            </a:r>
            <a:br>
              <a:rPr lang="en-US" sz="2400" dirty="0" smtClean="0">
                <a:solidFill>
                  <a:srgbClr val="07044C"/>
                </a:solidFill>
                <a:latin typeface="Calibri" pitchFamily="34" charset="0"/>
              </a:rPr>
            </a:br>
            <a:r>
              <a:rPr lang="en-US" sz="2400" dirty="0" smtClean="0">
                <a:solidFill>
                  <a:srgbClr val="07044C"/>
                </a:solidFill>
                <a:latin typeface="Calibri" pitchFamily="34" charset="0"/>
              </a:rPr>
              <a:t>    reactions (ADR)</a:t>
            </a:r>
            <a:endParaRPr lang="en-US" sz="2400" dirty="0">
              <a:solidFill>
                <a:srgbClr val="07044C"/>
              </a:solidFill>
              <a:latin typeface="Calibri" pitchFamily="34" charset="0"/>
            </a:endParaRPr>
          </a:p>
        </p:txBody>
      </p:sp>
      <p:sp>
        <p:nvSpPr>
          <p:cNvPr id="3" name="TextBox 8"/>
          <p:cNvSpPr txBox="1">
            <a:spLocks noChangeArrowheads="1"/>
          </p:cNvSpPr>
          <p:nvPr/>
        </p:nvSpPr>
        <p:spPr bwMode="auto">
          <a:xfrm>
            <a:off x="3048000" y="1371600"/>
            <a:ext cx="6096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Distinguish difference between  tolerance </a:t>
            </a:r>
            <a:br>
              <a:rPr lang="en-US" sz="2400" dirty="0">
                <a:solidFill>
                  <a:srgbClr val="07044C"/>
                </a:solidFill>
                <a:latin typeface="Calibri" pitchFamily="34" charset="0"/>
              </a:rPr>
            </a:b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   and desensitization ( </a:t>
            </a:r>
            <a:r>
              <a:rPr lang="en-US" sz="2400" dirty="0" err="1">
                <a:solidFill>
                  <a:srgbClr val="07044C"/>
                </a:solidFill>
                <a:latin typeface="Calibri" pitchFamily="34" charset="0"/>
              </a:rPr>
              <a:t>tachyphylaxis</a:t>
            </a: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 ) and </a:t>
            </a:r>
            <a:br>
              <a:rPr lang="en-US" sz="2400" dirty="0">
                <a:solidFill>
                  <a:srgbClr val="07044C"/>
                </a:solidFill>
                <a:latin typeface="Calibri" pitchFamily="34" charset="0"/>
              </a:rPr>
            </a:b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   reasons for their development </a:t>
            </a:r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 bwMode="auto">
          <a:xfrm>
            <a:off x="4419600" y="5562600"/>
            <a:ext cx="5181600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lnSpc>
                <a:spcPts val="3000"/>
              </a:lnSpc>
            </a:pPr>
            <a:r>
              <a:rPr lang="en-US" sz="2800" dirty="0" smtClean="0">
                <a:solidFill>
                  <a:srgbClr val="25714B"/>
                </a:solidFill>
                <a:effectLst>
                  <a:outerShdw blurRad="50800" dist="50800" dir="2700000" algn="tl" rotWithShape="0">
                    <a:srgbClr val="FFFF00"/>
                  </a:outerShdw>
                </a:effectLst>
                <a:latin typeface="Berlin Sans FB Demi" pitchFamily="34" charset="0"/>
              </a:rPr>
              <a:t>By</a:t>
            </a:r>
          </a:p>
          <a:p>
            <a:pPr>
              <a:lnSpc>
                <a:spcPts val="3000"/>
              </a:lnSpc>
            </a:pPr>
            <a:r>
              <a:rPr lang="en-US" sz="2800" dirty="0" smtClean="0">
                <a:solidFill>
                  <a:srgbClr val="25714B"/>
                </a:solidFill>
                <a:effectLst>
                  <a:outerShdw blurRad="50800" dist="50800" dir="2700000" algn="tl" rotWithShape="0">
                    <a:srgbClr val="FFFF00"/>
                  </a:outerShdw>
                </a:effectLst>
                <a:latin typeface="Berlin Sans FB Demi" pitchFamily="34" charset="0"/>
              </a:rPr>
              <a:t>Prof. </a:t>
            </a:r>
            <a:r>
              <a:rPr lang="en-US" sz="2800" dirty="0" err="1" smtClean="0">
                <a:solidFill>
                  <a:srgbClr val="25714B"/>
                </a:solidFill>
                <a:effectLst>
                  <a:outerShdw blurRad="50800" dist="50800" dir="2700000" algn="tl" rotWithShape="0">
                    <a:srgbClr val="FFFF00"/>
                  </a:outerShdw>
                </a:effectLst>
                <a:latin typeface="Berlin Sans FB Demi" pitchFamily="34" charset="0"/>
              </a:rPr>
              <a:t>Omnia</a:t>
            </a:r>
            <a:r>
              <a:rPr lang="en-US" sz="2800" dirty="0" smtClean="0">
                <a:solidFill>
                  <a:srgbClr val="25714B"/>
                </a:solidFill>
                <a:effectLst>
                  <a:outerShdw blurRad="50800" dist="50800" dir="2700000" algn="tl" rotWithShape="0">
                    <a:srgbClr val="FFFF00"/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dirty="0" err="1" smtClean="0">
                <a:solidFill>
                  <a:srgbClr val="25714B"/>
                </a:solidFill>
                <a:effectLst>
                  <a:outerShdw blurRad="50800" dist="50800" dir="2700000" algn="tl" rotWithShape="0">
                    <a:srgbClr val="FFFF00"/>
                  </a:outerShdw>
                </a:effectLst>
                <a:latin typeface="Berlin Sans FB Demi" pitchFamily="34" charset="0"/>
              </a:rPr>
              <a:t>Nayel</a:t>
            </a:r>
            <a:endParaRPr lang="en-US" sz="2800" dirty="0" smtClean="0">
              <a:solidFill>
                <a:srgbClr val="25714B"/>
              </a:solidFill>
              <a:effectLst>
                <a:outerShdw blurRad="50800" dist="50800" dir="2700000" algn="tl" rotWithShape="0">
                  <a:srgbClr val="FFFF00"/>
                </a:outerShdw>
              </a:effectLst>
              <a:latin typeface="Berlin Sans FB Demi" pitchFamily="34" charset="0"/>
            </a:endParaRPr>
          </a:p>
          <a:p>
            <a:pPr>
              <a:lnSpc>
                <a:spcPts val="3000"/>
              </a:lnSpc>
            </a:pPr>
            <a:r>
              <a:rPr lang="en-US" sz="2800" dirty="0" smtClean="0">
                <a:solidFill>
                  <a:srgbClr val="25714B"/>
                </a:solidFill>
                <a:effectLst>
                  <a:outerShdw blurRad="50800" dist="50800" dir="2700000" algn="tl" rotWithShape="0">
                    <a:srgbClr val="FFFF00"/>
                  </a:outerShdw>
                </a:effectLst>
                <a:latin typeface="Berlin Sans FB Demi" pitchFamily="34" charset="0"/>
              </a:rPr>
              <a:t>Assoc. Prof. Osama </a:t>
            </a:r>
            <a:r>
              <a:rPr lang="en-US" sz="2800" dirty="0" err="1" smtClean="0">
                <a:solidFill>
                  <a:srgbClr val="25714B"/>
                </a:solidFill>
                <a:effectLst>
                  <a:outerShdw blurRad="50800" dist="50800" dir="2700000" algn="tl" rotWithShape="0">
                    <a:srgbClr val="FFFF00"/>
                  </a:outerShdw>
                </a:effectLst>
                <a:latin typeface="Berlin Sans FB Demi" pitchFamily="34" charset="0"/>
              </a:rPr>
              <a:t>Yousif</a:t>
            </a:r>
            <a:r>
              <a:rPr lang="en-US" sz="2800" dirty="0" smtClean="0">
                <a:solidFill>
                  <a:srgbClr val="25714B"/>
                </a:solidFill>
                <a:effectLst>
                  <a:outerShdw blurRad="50800" dist="50800" dir="2700000" algn="tl" rotWithShape="0">
                    <a:srgbClr val="FFFF00"/>
                  </a:outerShdw>
                </a:effectLst>
                <a:latin typeface="Berlin Sans FB Demi" pitchFamily="34" charset="0"/>
              </a:rPr>
              <a:t>                                                                        </a:t>
            </a:r>
            <a:endParaRPr lang="en-US" sz="2800" dirty="0">
              <a:solidFill>
                <a:srgbClr val="25714B"/>
              </a:solidFill>
              <a:effectLst>
                <a:outerShdw blurRad="50800" dist="50800" dir="2700000" algn="tl" rotWithShape="0">
                  <a:srgbClr val="FFFF00"/>
                </a:outerShdw>
              </a:effectLst>
              <a:latin typeface="Berlin Sans FB Demi" pitchFamily="34" charset="0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3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58976" y="204787"/>
            <a:ext cx="2660424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7838" y="76200"/>
            <a:ext cx="16557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0" y="4191000"/>
            <a:ext cx="9144000" cy="523875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5100C8"/>
                </a:solidFill>
                <a:latin typeface="Broadway" pitchFamily="82" charset="0"/>
              </a:rPr>
              <a:t>TOLERANCE and DESENSITIZATION 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0" y="2228671"/>
            <a:ext cx="6553200" cy="1200329"/>
          </a:xfrm>
          <a:prstGeom prst="rect">
            <a:avLst/>
          </a:prstGeom>
          <a:gradFill flip="none" rotWithShape="1">
            <a:gsLst>
              <a:gs pos="17000">
                <a:srgbClr val="EBE2F2">
                  <a:alpha val="30000"/>
                </a:srgbClr>
              </a:gs>
              <a:gs pos="46000">
                <a:schemeClr val="bg1"/>
              </a:gs>
              <a:gs pos="80000">
                <a:schemeClr val="bg1">
                  <a:alpha val="3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latin typeface="Arial Narrow" pitchFamily="34" charset="0"/>
              </a:rPr>
              <a:t>Phenomenon of variation in drug response, where by there is a gradual </a:t>
            </a:r>
            <a:r>
              <a:rPr lang="en-US" sz="2400" b="1" dirty="0">
                <a:solidFill>
                  <a:srgbClr val="5100C8"/>
                </a:solidFill>
                <a:latin typeface="Arial Narrow" pitchFamily="34" charset="0"/>
              </a:rPr>
              <a:t>diminution o</a:t>
            </a:r>
            <a:r>
              <a:rPr lang="en-US" sz="2400" b="1" dirty="0">
                <a:latin typeface="Arial Narrow" pitchFamily="34" charset="0"/>
              </a:rPr>
              <a:t>f the response to the drug when given </a:t>
            </a:r>
            <a:r>
              <a:rPr lang="en-US" sz="2400" b="1" dirty="0">
                <a:solidFill>
                  <a:srgbClr val="333300"/>
                </a:solidFill>
                <a:latin typeface="Arial Narrow" pitchFamily="34" charset="0"/>
              </a:rPr>
              <a:t>continuously or repeatedly</a:t>
            </a:r>
            <a:r>
              <a:rPr lang="en-US" sz="2400" b="1" dirty="0"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43009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3010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pic>
        <p:nvPicPr>
          <p:cNvPr id="174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58976" y="204787"/>
            <a:ext cx="2456999" cy="368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5" name="TextBox 174"/>
          <p:cNvSpPr txBox="1"/>
          <p:nvPr/>
        </p:nvSpPr>
        <p:spPr>
          <a:xfrm>
            <a:off x="1931574" y="1295400"/>
            <a:ext cx="1828800" cy="1107996"/>
          </a:xfrm>
          <a:prstGeom prst="rect">
            <a:avLst/>
          </a:prstGeom>
          <a:gradFill flip="none" rotWithShape="1">
            <a:gsLst>
              <a:gs pos="17000">
                <a:srgbClr val="EBE2F2">
                  <a:alpha val="30000"/>
                </a:srgbClr>
              </a:gs>
              <a:gs pos="46000">
                <a:schemeClr val="bg1"/>
              </a:gs>
              <a:gs pos="80000">
                <a:schemeClr val="bg1">
                  <a:alpha val="3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b="1" dirty="0">
                <a:latin typeface="Arial Narrow" pitchFamily="34" charset="0"/>
              </a:rPr>
              <a:t>Rapid, in the course of few minutes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4903374" y="1295400"/>
            <a:ext cx="1828800" cy="1107996"/>
          </a:xfrm>
          <a:prstGeom prst="rect">
            <a:avLst/>
          </a:prstGeom>
          <a:gradFill flip="none" rotWithShape="1">
            <a:gsLst>
              <a:gs pos="17000">
                <a:srgbClr val="EBE2F2">
                  <a:alpha val="30000"/>
                </a:srgbClr>
              </a:gs>
              <a:gs pos="46000">
                <a:schemeClr val="bg1"/>
              </a:gs>
              <a:gs pos="80000">
                <a:schemeClr val="bg1">
                  <a:alpha val="3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b="1" dirty="0">
                <a:latin typeface="Arial Narrow" pitchFamily="34" charset="0"/>
              </a:rPr>
              <a:t>Gradual in the course of few days  to weeks</a:t>
            </a:r>
          </a:p>
        </p:txBody>
      </p:sp>
      <p:sp>
        <p:nvSpPr>
          <p:cNvPr id="177" name="TextBox 30"/>
          <p:cNvSpPr txBox="1">
            <a:spLocks noChangeArrowheads="1"/>
          </p:cNvSpPr>
          <p:nvPr/>
        </p:nvSpPr>
        <p:spPr bwMode="auto">
          <a:xfrm>
            <a:off x="4903788" y="2797175"/>
            <a:ext cx="2133600" cy="461963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5100C8"/>
                </a:solidFill>
                <a:latin typeface="Constantia" pitchFamily="18" charset="0"/>
              </a:rPr>
              <a:t>TOLERANCE</a:t>
            </a:r>
          </a:p>
        </p:txBody>
      </p:sp>
      <p:sp>
        <p:nvSpPr>
          <p:cNvPr id="178" name="TextBox 30"/>
          <p:cNvSpPr txBox="1">
            <a:spLocks noChangeArrowheads="1"/>
          </p:cNvSpPr>
          <p:nvPr/>
        </p:nvSpPr>
        <p:spPr bwMode="auto">
          <a:xfrm>
            <a:off x="712788" y="2797175"/>
            <a:ext cx="2971800" cy="831850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5100C8"/>
                </a:solidFill>
                <a:latin typeface="Constantia" pitchFamily="18" charset="0"/>
              </a:rPr>
              <a:t>TACHYPHYLAXIS / DESENSITIZATION</a:t>
            </a:r>
          </a:p>
        </p:txBody>
      </p:sp>
      <p:sp>
        <p:nvSpPr>
          <p:cNvPr id="173" name="Rectangle 172"/>
          <p:cNvSpPr/>
          <p:nvPr/>
        </p:nvSpPr>
        <p:spPr>
          <a:xfrm>
            <a:off x="1981200" y="175490"/>
            <a:ext cx="5181600" cy="461665"/>
          </a:xfrm>
          <a:prstGeom prst="rect">
            <a:avLst/>
          </a:prstGeom>
          <a:solidFill>
            <a:schemeClr val="bg1"/>
          </a:solidFill>
          <a:effectLst>
            <a:outerShdw blurRad="50800" dist="38100" algn="l" rotWithShape="0">
              <a:srgbClr val="5100C8"/>
            </a:outerShdw>
            <a:softEdge rad="31750"/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5100C8"/>
                </a:solidFill>
                <a:latin typeface="Comic Sans MS" pitchFamily="66" charset="0"/>
              </a:rPr>
              <a:t>DIMINUTION OF A RESPONSE</a:t>
            </a:r>
          </a:p>
        </p:txBody>
      </p:sp>
      <p:cxnSp>
        <p:nvCxnSpPr>
          <p:cNvPr id="180" name="Straight Arrow Connector 179"/>
          <p:cNvCxnSpPr/>
          <p:nvPr/>
        </p:nvCxnSpPr>
        <p:spPr>
          <a:xfrm rot="10800000" flipV="1">
            <a:off x="3074988" y="685800"/>
            <a:ext cx="762000" cy="6096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Arrow Connector 183"/>
          <p:cNvCxnSpPr/>
          <p:nvPr/>
        </p:nvCxnSpPr>
        <p:spPr>
          <a:xfrm rot="10800000" flipH="1" flipV="1">
            <a:off x="4751388" y="685800"/>
            <a:ext cx="762000" cy="6096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/>
          <p:nvPr/>
        </p:nvCxnSpPr>
        <p:spPr>
          <a:xfrm rot="10800000" flipV="1">
            <a:off x="2998788" y="2209800"/>
            <a:ext cx="762000" cy="6096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Arrow Connector 185"/>
          <p:cNvCxnSpPr/>
          <p:nvPr/>
        </p:nvCxnSpPr>
        <p:spPr>
          <a:xfrm rot="10800000" flipH="1" flipV="1">
            <a:off x="4903788" y="2209800"/>
            <a:ext cx="762000" cy="6096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54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533400"/>
            <a:ext cx="16557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9" name="Rectangle 188"/>
          <p:cNvSpPr>
            <a:spLocks noChangeArrowheads="1"/>
          </p:cNvSpPr>
          <p:nvPr/>
        </p:nvSpPr>
        <p:spPr bwMode="auto">
          <a:xfrm>
            <a:off x="5718175" y="6167437"/>
            <a:ext cx="1520825" cy="461963"/>
          </a:xfrm>
          <a:prstGeom prst="rect">
            <a:avLst/>
          </a:prstGeom>
          <a:solidFill>
            <a:srgbClr val="7B48A2"/>
          </a:solidFill>
          <a:ln w="9525">
            <a:solidFill>
              <a:srgbClr val="FF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FFFF"/>
                </a:solidFill>
                <a:latin typeface="Arial Narrow" pitchFamily="34" charset="0"/>
              </a:rPr>
              <a:t>Resistance</a:t>
            </a:r>
            <a:endParaRPr lang="en-US" sz="240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191" name="Rectangle 190"/>
          <p:cNvSpPr>
            <a:spLocks noChangeArrowheads="1"/>
          </p:cNvSpPr>
          <p:nvPr/>
        </p:nvSpPr>
        <p:spPr bwMode="auto">
          <a:xfrm>
            <a:off x="5486400" y="5100637"/>
            <a:ext cx="286861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>
                <a:latin typeface="Arial Narrow" pitchFamily="34" charset="0"/>
              </a:rPr>
              <a:t>Loss of effectiveness of antimicrobial agent</a:t>
            </a:r>
          </a:p>
        </p:txBody>
      </p:sp>
      <p:sp>
        <p:nvSpPr>
          <p:cNvPr id="193" name="5-Point Star 192"/>
          <p:cNvSpPr/>
          <p:nvPr/>
        </p:nvSpPr>
        <p:spPr>
          <a:xfrm>
            <a:off x="3505200" y="4343400"/>
            <a:ext cx="457200" cy="381000"/>
          </a:xfrm>
          <a:prstGeom prst="star5">
            <a:avLst/>
          </a:prstGeom>
          <a:solidFill>
            <a:srgbClr val="7B48A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62000" y="3962400"/>
            <a:ext cx="4495800" cy="769441"/>
          </a:xfrm>
          <a:prstGeom prst="rect">
            <a:avLst/>
          </a:prstGeom>
          <a:gradFill flip="none" rotWithShape="1">
            <a:gsLst>
              <a:gs pos="17000">
                <a:srgbClr val="EBE2F2">
                  <a:alpha val="30000"/>
                </a:srgbClr>
              </a:gs>
              <a:gs pos="46000">
                <a:schemeClr val="bg1"/>
              </a:gs>
              <a:gs pos="80000">
                <a:schemeClr val="bg1">
                  <a:alpha val="3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200" b="1" dirty="0" smtClean="0">
                <a:latin typeface="Arial Narrow" pitchFamily="34" charset="0"/>
              </a:rPr>
              <a:t>These SHOULD BE DISTINGUISHED FROM</a:t>
            </a:r>
            <a:endParaRPr lang="en-US" sz="22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0.00555 C 0.00399 -0.01342 0.01805 -0.0213 0.02291 -0.0213 C 0.05399 -0.0213 0.08594 0.10301 0.08594 0.22778 C 0.08594 0.16482 0.10191 0.10301 0.11701 0.10301 C 0.13298 0.10301 0.14809 0.16597 0.14809 0.22778 C 0.14809 0.19676 0.15607 0.16482 0.16406 0.16482 C 0.17205 0.16482 0.18003 0.19583 0.18003 0.22778 C 0.18003 0.21181 0.18403 0.19676 0.18802 0.19676 C 0.19201 0.19676 0.19601 0.2125 0.19601 0.22778 C 0.19601 0.21968 0.19809 0.21181 0.2 0.21181 C 0.20104 0.21181 0.20399 0.21968 0.20399 0.22778 C 0.20399 0.22361 0.20503 0.21968 0.20607 0.21968 C 0.20607 0.22083 0.20816 0.22361 0.20816 0.22778 C 0.20816 0.2257 0.20816 0.22361 0.2092 0.22361 C 0.2092 0.22477 0.21024 0.2257 0.21024 0.22778 C 0.21024 0.22662 0.21024 0.2257 0.21024 0.22477 C 0.21128 0.22477 0.21128 0.2257 0.21128 0.22685 C 0.21232 0.22685 0.21232 0.2257 0.21232 0.22477 C 0.21337 0.22477 0.21337 0.2257 0.21337 0.22685 " pathEditMode="relative" rAng="0" ptsTypes="fffffffffffffffffff">
                                      <p:cBhvr>
                                        <p:cTn id="50" dur="2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0" y="1090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89" grpId="0" animBg="1"/>
      <p:bldP spid="19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0" y="-12700"/>
            <a:ext cx="9205913" cy="6870700"/>
            <a:chOff x="-35" y="-4"/>
            <a:chExt cx="5799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43009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3010" name="Text Box 2"/>
            <p:cNvSpPr txBox="1">
              <a:spLocks noChangeArrowheads="1"/>
            </p:cNvSpPr>
            <p:nvPr/>
          </p:nvSpPr>
          <p:spPr bwMode="auto">
            <a:xfrm>
              <a:off x="-35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23554" name="Rectangle 172"/>
          <p:cNvSpPr>
            <a:spLocks noChangeArrowheads="1"/>
          </p:cNvSpPr>
          <p:nvPr/>
        </p:nvSpPr>
        <p:spPr bwMode="auto">
          <a:xfrm>
            <a:off x="1447800" y="152400"/>
            <a:ext cx="6324600" cy="461963"/>
          </a:xfrm>
          <a:prstGeom prst="rect">
            <a:avLst/>
          </a:prstGeom>
          <a:solidFill>
            <a:srgbClr val="7B48A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FFFFFF"/>
                </a:solidFill>
                <a:latin typeface="Britannic Bold" pitchFamily="34" charset="0"/>
              </a:rPr>
              <a:t>REASONS FOR DEVELOPMENT OF TOLERANCE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76200"/>
            <a:ext cx="16557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01613" y="1104900"/>
            <a:ext cx="1703387" cy="1422400"/>
            <a:chOff x="76200" y="2856708"/>
            <a:chExt cx="1447800" cy="1422806"/>
          </a:xfrm>
        </p:grpSpPr>
        <p:cxnSp>
          <p:nvCxnSpPr>
            <p:cNvPr id="25" name="Straight Arrow Connector 24"/>
            <p:cNvCxnSpPr/>
            <p:nvPr/>
          </p:nvCxnSpPr>
          <p:spPr bwMode="auto">
            <a:xfrm rot="5400000">
              <a:off x="621346" y="3007802"/>
              <a:ext cx="304887" cy="2699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 bwMode="auto">
            <a:xfrm>
              <a:off x="76200" y="3187002"/>
              <a:ext cx="1447800" cy="1092512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PRE RECEPTOR EVENTS</a:t>
              </a:r>
            </a:p>
          </p:txBody>
        </p:sp>
      </p:grp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3487615" y="1087438"/>
            <a:ext cx="2019300" cy="1065212"/>
            <a:chOff x="4528008" y="2895600"/>
            <a:chExt cx="2362200" cy="1063982"/>
          </a:xfrm>
        </p:grpSpPr>
        <p:cxnSp>
          <p:nvCxnSpPr>
            <p:cNvPr id="28" name="Straight Arrow Connector 27"/>
            <p:cNvCxnSpPr/>
            <p:nvPr/>
          </p:nvCxnSpPr>
          <p:spPr>
            <a:xfrm rot="5400000">
              <a:off x="5563385" y="3046895"/>
              <a:ext cx="304448" cy="1856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528008" y="3200048"/>
              <a:ext cx="2362200" cy="759534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EVENTS AT RECEPTORS</a:t>
              </a:r>
            </a:p>
          </p:txBody>
        </p:sp>
      </p:grpSp>
      <p:grpSp>
        <p:nvGrpSpPr>
          <p:cNvPr id="6" name="Group 29"/>
          <p:cNvGrpSpPr>
            <a:grpSpLocks/>
          </p:cNvGrpSpPr>
          <p:nvPr/>
        </p:nvGrpSpPr>
        <p:grpSpPr bwMode="auto">
          <a:xfrm>
            <a:off x="7135813" y="1087438"/>
            <a:ext cx="1627187" cy="1398587"/>
            <a:chOff x="7086600" y="2895600"/>
            <a:chExt cx="1752600" cy="1397407"/>
          </a:xfrm>
        </p:grpSpPr>
        <p:cxnSp>
          <p:nvCxnSpPr>
            <p:cNvPr id="31" name="Straight Arrow Connector 30"/>
            <p:cNvCxnSpPr/>
            <p:nvPr/>
          </p:nvCxnSpPr>
          <p:spPr>
            <a:xfrm rot="5400000">
              <a:off x="7849955" y="3047016"/>
              <a:ext cx="304543" cy="1710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7086600" y="3200143"/>
              <a:ext cx="1752600" cy="1092864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r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POST RECEPTOR EVENTS</a:t>
              </a:r>
            </a:p>
          </p:txBody>
        </p:sp>
      </p:grpSp>
      <p:grpSp>
        <p:nvGrpSpPr>
          <p:cNvPr id="8" name="Group 51"/>
          <p:cNvGrpSpPr>
            <a:grpSpLocks/>
          </p:cNvGrpSpPr>
          <p:nvPr/>
        </p:nvGrpSpPr>
        <p:grpSpPr bwMode="auto">
          <a:xfrm>
            <a:off x="1066800" y="609600"/>
            <a:ext cx="6934200" cy="495300"/>
            <a:chOff x="983558" y="609601"/>
            <a:chExt cx="7246042" cy="494506"/>
          </a:xfrm>
        </p:grpSpPr>
        <p:cxnSp>
          <p:nvCxnSpPr>
            <p:cNvPr id="37" name="Straight Connector 36"/>
            <p:cNvCxnSpPr/>
            <p:nvPr/>
          </p:nvCxnSpPr>
          <p:spPr bwMode="auto">
            <a:xfrm flipV="1">
              <a:off x="983558" y="1066068"/>
              <a:ext cx="7246042" cy="38039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4342680" y="837005"/>
              <a:ext cx="456467" cy="1659"/>
            </a:xfrm>
            <a:prstGeom prst="line">
              <a:avLst/>
            </a:prstGeom>
            <a:ln w="57150">
              <a:solidFill>
                <a:srgbClr val="5100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Rectangle 42"/>
          <p:cNvSpPr>
            <a:spLocks noChangeArrowheads="1"/>
          </p:cNvSpPr>
          <p:nvPr/>
        </p:nvSpPr>
        <p:spPr bwMode="auto">
          <a:xfrm>
            <a:off x="117475" y="2514600"/>
            <a:ext cx="37687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b="1" dirty="0">
                <a:latin typeface="Arial Narrow" pitchFamily="34" charset="0"/>
              </a:rPr>
              <a:t>↓ drug availability at </a:t>
            </a:r>
            <a:r>
              <a:rPr lang="en-US" sz="2200" b="1" dirty="0" smtClean="0">
                <a:latin typeface="Arial Narrow" pitchFamily="34" charset="0"/>
              </a:rPr>
              <a:t>the relevant </a:t>
            </a:r>
            <a:r>
              <a:rPr lang="en-US" sz="2200" b="1" dirty="0">
                <a:latin typeface="Arial Narrow" pitchFamily="34" charset="0"/>
              </a:rPr>
              <a:t>receptors due to </a:t>
            </a:r>
            <a:r>
              <a:rPr lang="en-US" sz="2200" b="1" dirty="0" err="1" smtClean="0">
                <a:latin typeface="Arial Narrow" pitchFamily="34" charset="0"/>
              </a:rPr>
              <a:t>pharmaco</a:t>
            </a:r>
            <a:r>
              <a:rPr lang="en-US" sz="2200" b="1" dirty="0" smtClean="0">
                <a:latin typeface="Arial Narrow" pitchFamily="34" charset="0"/>
              </a:rPr>
              <a:t>- kinetic  </a:t>
            </a:r>
            <a:r>
              <a:rPr lang="en-US" sz="2200" b="1" dirty="0">
                <a:latin typeface="Arial Narrow" pitchFamily="34" charset="0"/>
              </a:rPr>
              <a:t>variables 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117475" y="3549650"/>
            <a:ext cx="4572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 dirty="0">
                <a:latin typeface="Arial Narrow" pitchFamily="34" charset="0"/>
              </a:rPr>
              <a:t>Drug </a:t>
            </a:r>
            <a:r>
              <a:rPr lang="en-US" sz="2200" b="1" dirty="0" smtClean="0">
                <a:latin typeface="Arial Narrow" pitchFamily="34" charset="0"/>
              </a:rPr>
              <a:t>becomes:</a:t>
            </a:r>
          </a:p>
          <a:p>
            <a:r>
              <a:rPr lang="en-US" sz="2200" b="1" dirty="0" smtClean="0">
                <a:latin typeface="Arial Narrow" pitchFamily="34" charset="0"/>
              </a:rPr>
              <a:t>  &gt; </a:t>
            </a:r>
            <a:r>
              <a:rPr lang="en-US" sz="2200" b="1" dirty="0">
                <a:latin typeface="Arial Narrow" pitchFamily="34" charset="0"/>
              </a:rPr>
              <a:t>metabolized or </a:t>
            </a:r>
            <a:r>
              <a:rPr lang="en-US" sz="2200" b="1" dirty="0" smtClean="0">
                <a:latin typeface="Arial Narrow" pitchFamily="34" charset="0"/>
              </a:rPr>
              <a:t>excreted</a:t>
            </a:r>
          </a:p>
          <a:p>
            <a:r>
              <a:rPr lang="en-US" sz="2200" b="1" dirty="0" smtClean="0">
                <a:latin typeface="Arial Narrow" pitchFamily="34" charset="0"/>
              </a:rPr>
              <a:t>  </a:t>
            </a:r>
            <a:r>
              <a:rPr lang="en-US" sz="2200" b="1" dirty="0">
                <a:latin typeface="Arial Narrow" pitchFamily="34" charset="0"/>
              </a:rPr>
              <a:t>&lt; absorbed </a:t>
            </a:r>
            <a:endParaRPr lang="en-US" sz="2200" b="1" dirty="0" smtClean="0">
              <a:latin typeface="Arial Narrow" pitchFamily="34" charset="0"/>
            </a:endParaRPr>
          </a:p>
          <a:p>
            <a:r>
              <a:rPr lang="en-US" sz="2200" b="1" dirty="0" smtClean="0">
                <a:latin typeface="Arial Narrow" pitchFamily="34" charset="0"/>
              </a:rPr>
              <a:t>  altered distribution </a:t>
            </a:r>
            <a:r>
              <a:rPr lang="en-US" sz="2200" b="1" dirty="0">
                <a:latin typeface="Arial Narrow" pitchFamily="34" charset="0"/>
              </a:rPr>
              <a:t>to </a:t>
            </a:r>
            <a:r>
              <a:rPr lang="en-US" sz="2200" b="1" dirty="0" smtClean="0">
                <a:latin typeface="Arial Narrow" pitchFamily="34" charset="0"/>
              </a:rPr>
              <a:t>tissues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5791200" y="2514600"/>
            <a:ext cx="3048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2200" b="1" dirty="0" smtClean="0">
                <a:latin typeface="Arial Narrow" pitchFamily="34" charset="0"/>
                <a:sym typeface="Symbol" pitchFamily="18" charset="2"/>
              </a:rPr>
              <a:t>Nullification of drug response by a physiological </a:t>
            </a:r>
            <a:r>
              <a:rPr lang="en-US" sz="2200" b="1" dirty="0" err="1" smtClean="0">
                <a:latin typeface="Arial Narrow" pitchFamily="34" charset="0"/>
                <a:sym typeface="Symbol" pitchFamily="18" charset="2"/>
              </a:rPr>
              <a:t>adaptative</a:t>
            </a:r>
            <a:r>
              <a:rPr lang="en-US" sz="2200" b="1" dirty="0" smtClean="0">
                <a:latin typeface="Arial Narrow" pitchFamily="34" charset="0"/>
                <a:sym typeface="Symbol" pitchFamily="18" charset="2"/>
              </a:rPr>
              <a:t> homeostatic response</a:t>
            </a:r>
            <a:endParaRPr lang="en-US" sz="2200" dirty="0">
              <a:latin typeface="Arial Narrow" pitchFamily="34" charset="0"/>
            </a:endParaRP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5105400" y="3886200"/>
            <a:ext cx="38862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b="1" dirty="0">
                <a:latin typeface="Arial Narrow" pitchFamily="34" charset="0"/>
              </a:rPr>
              <a:t>Antihypertensive effects of </a:t>
            </a:r>
            <a:r>
              <a:rPr lang="en-US" sz="2400" b="1" dirty="0" smtClean="0">
                <a:solidFill>
                  <a:srgbClr val="6600FF"/>
                </a:solidFill>
                <a:latin typeface="Arial Narrow" pitchFamily="34" charset="0"/>
              </a:rPr>
              <a:t>ACE Is </a:t>
            </a:r>
            <a:r>
              <a:rPr lang="en-US" sz="2200" b="1" dirty="0" smtClean="0">
                <a:latin typeface="Arial Narrow" pitchFamily="34" charset="0"/>
              </a:rPr>
              <a:t>become </a:t>
            </a:r>
            <a:r>
              <a:rPr lang="en-US" sz="2200" b="1" dirty="0">
                <a:latin typeface="Arial Narrow" pitchFamily="34" charset="0"/>
              </a:rPr>
              <a:t>nullified by activation of </a:t>
            </a:r>
            <a:r>
              <a:rPr lang="en-US" sz="2200" b="1" dirty="0" err="1" smtClean="0">
                <a:latin typeface="Arial Narrow" pitchFamily="34" charset="0"/>
              </a:rPr>
              <a:t>renin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err="1" smtClean="0">
                <a:latin typeface="Arial Narrow" pitchFamily="34" charset="0"/>
              </a:rPr>
              <a:t>angiotensin</a:t>
            </a:r>
            <a:r>
              <a:rPr lang="en-US" sz="2200" b="1" dirty="0" smtClean="0">
                <a:latin typeface="Arial Narrow" pitchFamily="34" charset="0"/>
              </a:rPr>
              <a:t> system by </a:t>
            </a: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NSAIDs</a:t>
            </a:r>
            <a:endParaRPr lang="en-US" sz="2200" b="1" dirty="0">
              <a:solidFill>
                <a:srgbClr val="6600FF"/>
              </a:solidFill>
              <a:latin typeface="Arial Narrow" pitchFamily="34" charset="0"/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5257800" y="6319837"/>
            <a:ext cx="2024062" cy="461963"/>
          </a:xfrm>
          <a:prstGeom prst="rect">
            <a:avLst/>
          </a:prstGeom>
          <a:solidFill>
            <a:srgbClr val="7B48A2"/>
          </a:solidFill>
          <a:ln w="9525">
            <a:solidFill>
              <a:srgbClr val="FF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FFFF"/>
                </a:solidFill>
                <a:latin typeface="Arial Narrow" pitchFamily="34" charset="0"/>
              </a:rPr>
              <a:t>Refractoriness </a:t>
            </a:r>
            <a:endParaRPr lang="en-US" sz="2400" dirty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4114800" y="5867400"/>
            <a:ext cx="4572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LOSS OF THERAPEUTIC EFFICACY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28600" y="5029200"/>
            <a:ext cx="4038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err="1">
                <a:solidFill>
                  <a:srgbClr val="7616EA"/>
                </a:solidFill>
                <a:latin typeface="Arial Narrow" pitchFamily="34" charset="0"/>
                <a:sym typeface="Symbol" pitchFamily="18" charset="2"/>
              </a:rPr>
              <a:t>e</a:t>
            </a:r>
            <a:r>
              <a:rPr lang="en-US" sz="2200" b="1" dirty="0" err="1" smtClean="0">
                <a:solidFill>
                  <a:srgbClr val="7616EA"/>
                </a:solidFill>
                <a:latin typeface="Arial Narrow" pitchFamily="34" charset="0"/>
                <a:sym typeface="Symbol" pitchFamily="18" charset="2"/>
              </a:rPr>
              <a:t>g</a:t>
            </a:r>
            <a:r>
              <a:rPr lang="en-US" sz="2200" b="1" dirty="0" smtClean="0">
                <a:solidFill>
                  <a:srgbClr val="7616EA"/>
                </a:solidFill>
                <a:latin typeface="Arial Narrow" pitchFamily="34" charset="0"/>
                <a:sym typeface="Symbol" pitchFamily="18" charset="2"/>
              </a:rPr>
              <a:t>. Barbiturates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 metabolism of </a:t>
            </a:r>
            <a:r>
              <a:rPr lang="en-US" sz="2200" b="1" dirty="0">
                <a:solidFill>
                  <a:srgbClr val="5100C8"/>
                </a:solidFill>
                <a:latin typeface="Arial Narrow" pitchFamily="34" charset="0"/>
                <a:sym typeface="Wingdings 3"/>
              </a:rPr>
              <a:t>C</a:t>
            </a:r>
            <a:r>
              <a:rPr lang="en-US" sz="2200" b="1" dirty="0" smtClean="0">
                <a:solidFill>
                  <a:srgbClr val="5100C8"/>
                </a:solidFill>
                <a:latin typeface="Arial Narrow" pitchFamily="34" charset="0"/>
                <a:sym typeface="Wingdings 3"/>
              </a:rPr>
              <a:t>ontraceptive pills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=</a:t>
            </a:r>
            <a:r>
              <a:rPr lang="en-US" sz="2200" b="1" dirty="0" smtClean="0">
                <a:latin typeface="Arial Narrow" pitchFamily="34" charset="0"/>
                <a:sym typeface="Symbol" pitchFamily="18" charset="2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 it availability</a:t>
            </a:r>
            <a:endParaRPr lang="en-US" sz="2200" b="1" dirty="0">
              <a:latin typeface="Arial Narrow" pitchFamily="34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rot="10800000" flipV="1">
            <a:off x="5638800" y="5181600"/>
            <a:ext cx="762000" cy="6096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2819400" y="5791200"/>
            <a:ext cx="1295400" cy="3048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9" grpId="0"/>
      <p:bldP spid="53" grpId="0"/>
      <p:bldP spid="55" grpId="0"/>
      <p:bldP spid="39" grpId="0" animBg="1"/>
      <p:bldP spid="40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432" y="-12700"/>
            <a:ext cx="9205913" cy="6870700"/>
            <a:chOff x="-35" y="-4"/>
            <a:chExt cx="5799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43009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3010" name="Text Box 2"/>
            <p:cNvSpPr txBox="1">
              <a:spLocks noChangeArrowheads="1"/>
            </p:cNvSpPr>
            <p:nvPr/>
          </p:nvSpPr>
          <p:spPr bwMode="auto">
            <a:xfrm>
              <a:off x="-35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228600" y="3799219"/>
            <a:ext cx="2667000" cy="1054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</a:rPr>
              <a:t>Depletion </a:t>
            </a:r>
            <a:r>
              <a:rPr lang="en-US" sz="2200" b="1" dirty="0">
                <a:latin typeface="Arial Narrow" pitchFamily="34" charset="0"/>
              </a:rPr>
              <a:t>of </a:t>
            </a:r>
            <a:r>
              <a:rPr lang="en-US" sz="2200" b="1" dirty="0" smtClean="0">
                <a:latin typeface="Arial Narrow" pitchFamily="34" charset="0"/>
              </a:rPr>
              <a:t>mediator  stores  </a:t>
            </a:r>
            <a:r>
              <a:rPr lang="en-US" sz="2200" b="1" dirty="0">
                <a:latin typeface="Arial Narrow" pitchFamily="34" charset="0"/>
              </a:rPr>
              <a:t>by </a:t>
            </a:r>
            <a:r>
              <a:rPr lang="en-US" sz="2400" b="1" dirty="0">
                <a:solidFill>
                  <a:srgbClr val="6600FF"/>
                </a:solidFill>
                <a:latin typeface="Arial Narrow" pitchFamily="34" charset="0"/>
              </a:rPr>
              <a:t>amphetamine</a:t>
            </a:r>
            <a:endParaRPr lang="en-US" sz="2200" b="1" dirty="0">
              <a:solidFill>
                <a:srgbClr val="6600FF"/>
              </a:solidFill>
              <a:latin typeface="Arial Narrow" pitchFamily="34" charset="0"/>
            </a:endParaRPr>
          </a:p>
        </p:txBody>
      </p:sp>
      <p:pic>
        <p:nvPicPr>
          <p:cNvPr id="42" name="Picture 2" descr="http://scientopia.org/img-archive/scicurious/img_2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422" y="3429000"/>
            <a:ext cx="3266378" cy="3124200"/>
          </a:xfrm>
          <a:prstGeom prst="rect">
            <a:avLst/>
          </a:prstGeom>
          <a:noFill/>
        </p:spPr>
      </p:pic>
      <p:sp>
        <p:nvSpPr>
          <p:cNvPr id="23554" name="Rectangle 172"/>
          <p:cNvSpPr>
            <a:spLocks noChangeArrowheads="1"/>
          </p:cNvSpPr>
          <p:nvPr/>
        </p:nvSpPr>
        <p:spPr bwMode="auto">
          <a:xfrm>
            <a:off x="1295400" y="152400"/>
            <a:ext cx="6324600" cy="461963"/>
          </a:xfrm>
          <a:prstGeom prst="rect">
            <a:avLst/>
          </a:prstGeom>
          <a:solidFill>
            <a:srgbClr val="7B48A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FFFFFF"/>
                </a:solidFill>
                <a:latin typeface="Britannic Bold" pitchFamily="34" charset="0"/>
              </a:rPr>
              <a:t>REASONS FOR DEVELOPMENT OF TOLERANCE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76200"/>
            <a:ext cx="16557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201613" y="1104901"/>
            <a:ext cx="1703387" cy="1350159"/>
            <a:chOff x="76200" y="2856708"/>
            <a:chExt cx="1447800" cy="1350544"/>
          </a:xfrm>
        </p:grpSpPr>
        <p:cxnSp>
          <p:nvCxnSpPr>
            <p:cNvPr id="25" name="Straight Arrow Connector 24"/>
            <p:cNvCxnSpPr/>
            <p:nvPr/>
          </p:nvCxnSpPr>
          <p:spPr bwMode="auto">
            <a:xfrm rot="5400000">
              <a:off x="621346" y="3007802"/>
              <a:ext cx="304887" cy="2699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 bwMode="auto">
            <a:xfrm>
              <a:off x="76200" y="3187002"/>
              <a:ext cx="1447800" cy="1020250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fontAlgn="auto">
                <a:lnSpc>
                  <a:spcPts val="24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PRE RECEPTOR EVENTS</a:t>
              </a:r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3543300" y="1087437"/>
            <a:ext cx="2019300" cy="1065213"/>
            <a:chOff x="4610779" y="2895599"/>
            <a:chExt cx="2362200" cy="1063983"/>
          </a:xfrm>
        </p:grpSpPr>
        <p:cxnSp>
          <p:nvCxnSpPr>
            <p:cNvPr id="28" name="Straight Arrow Connector 27"/>
            <p:cNvCxnSpPr/>
            <p:nvPr/>
          </p:nvCxnSpPr>
          <p:spPr>
            <a:xfrm rot="5400000">
              <a:off x="5563385" y="3046895"/>
              <a:ext cx="304448" cy="1856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610779" y="3200048"/>
              <a:ext cx="2362200" cy="759534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EVENTS AT RECEPTORS</a:t>
              </a:r>
            </a:p>
          </p:txBody>
        </p:sp>
      </p:grp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7135813" y="1087438"/>
            <a:ext cx="1627187" cy="1324760"/>
            <a:chOff x="7086600" y="2895599"/>
            <a:chExt cx="1752600" cy="1323642"/>
          </a:xfrm>
        </p:grpSpPr>
        <p:cxnSp>
          <p:nvCxnSpPr>
            <p:cNvPr id="31" name="Straight Arrow Connector 30"/>
            <p:cNvCxnSpPr/>
            <p:nvPr/>
          </p:nvCxnSpPr>
          <p:spPr>
            <a:xfrm rot="5400000">
              <a:off x="7849955" y="3047016"/>
              <a:ext cx="304543" cy="1710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7086600" y="3200143"/>
              <a:ext cx="1752600" cy="1019098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r" fontAlgn="auto">
                <a:lnSpc>
                  <a:spcPts val="24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POST RECEPTOR EVENTS</a:t>
              </a:r>
            </a:p>
          </p:txBody>
        </p:sp>
      </p:grpSp>
      <p:grpSp>
        <p:nvGrpSpPr>
          <p:cNvPr id="6" name="Group 51"/>
          <p:cNvGrpSpPr>
            <a:grpSpLocks/>
          </p:cNvGrpSpPr>
          <p:nvPr/>
        </p:nvGrpSpPr>
        <p:grpSpPr bwMode="auto">
          <a:xfrm>
            <a:off x="1066800" y="609600"/>
            <a:ext cx="6934200" cy="495300"/>
            <a:chOff x="983558" y="609601"/>
            <a:chExt cx="7246042" cy="494506"/>
          </a:xfrm>
        </p:grpSpPr>
        <p:cxnSp>
          <p:nvCxnSpPr>
            <p:cNvPr id="37" name="Straight Connector 36"/>
            <p:cNvCxnSpPr/>
            <p:nvPr/>
          </p:nvCxnSpPr>
          <p:spPr bwMode="auto">
            <a:xfrm flipV="1">
              <a:off x="983558" y="1066068"/>
              <a:ext cx="7246042" cy="38039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4342680" y="837005"/>
              <a:ext cx="456467" cy="1659"/>
            </a:xfrm>
            <a:prstGeom prst="line">
              <a:avLst/>
            </a:prstGeom>
            <a:ln w="57150">
              <a:solidFill>
                <a:srgbClr val="5100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43"/>
          <p:cNvGrpSpPr>
            <a:grpSpLocks/>
          </p:cNvGrpSpPr>
          <p:nvPr/>
        </p:nvGrpSpPr>
        <p:grpSpPr bwMode="auto">
          <a:xfrm>
            <a:off x="5562602" y="2133602"/>
            <a:ext cx="3124198" cy="1543048"/>
            <a:chOff x="1991414" y="3733802"/>
            <a:chExt cx="3124198" cy="1543048"/>
          </a:xfrm>
        </p:grpSpPr>
        <p:sp>
          <p:nvSpPr>
            <p:cNvPr id="52" name="TextBox 51"/>
            <p:cNvSpPr txBox="1"/>
            <p:nvPr/>
          </p:nvSpPr>
          <p:spPr>
            <a:xfrm>
              <a:off x="2982012" y="4495800"/>
              <a:ext cx="2133600" cy="781050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DOWN REGULATION</a:t>
              </a: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>
              <a:off x="1991414" y="3733802"/>
              <a:ext cx="1142998" cy="91439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55"/>
          <p:cNvGrpSpPr>
            <a:grpSpLocks/>
          </p:cNvGrpSpPr>
          <p:nvPr/>
        </p:nvGrpSpPr>
        <p:grpSpPr bwMode="auto">
          <a:xfrm>
            <a:off x="3581400" y="2209800"/>
            <a:ext cx="1752600" cy="1612105"/>
            <a:chOff x="6096000" y="2896474"/>
            <a:chExt cx="1752600" cy="1612386"/>
          </a:xfrm>
        </p:grpSpPr>
        <p:cxnSp>
          <p:nvCxnSpPr>
            <p:cNvPr id="57" name="Straight Arrow Connector 56"/>
            <p:cNvCxnSpPr/>
            <p:nvPr/>
          </p:nvCxnSpPr>
          <p:spPr bwMode="auto">
            <a:xfrm rot="5400000">
              <a:off x="6591227" y="3314853"/>
              <a:ext cx="838346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 bwMode="auto">
            <a:xfrm>
              <a:off x="6096000" y="3718148"/>
              <a:ext cx="1752600" cy="790712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200" b="1" dirty="0">
                  <a:solidFill>
                    <a:srgbClr val="FF00FF"/>
                  </a:solidFill>
                  <a:latin typeface="Arial Narrow" pitchFamily="34" charset="0"/>
                  <a:cs typeface="+mn-cs"/>
                </a:rPr>
                <a:t>BINDING ALTERATION</a:t>
              </a:r>
            </a:p>
          </p:txBody>
        </p:sp>
      </p:grpSp>
      <p:grpSp>
        <p:nvGrpSpPr>
          <p:cNvPr id="9" name="Group 58"/>
          <p:cNvGrpSpPr>
            <a:grpSpLocks/>
          </p:cNvGrpSpPr>
          <p:nvPr/>
        </p:nvGrpSpPr>
        <p:grpSpPr bwMode="auto">
          <a:xfrm>
            <a:off x="381000" y="2133599"/>
            <a:ext cx="3200400" cy="1676402"/>
            <a:chOff x="761568" y="2293445"/>
            <a:chExt cx="3126407" cy="1676342"/>
          </a:xfrm>
        </p:grpSpPr>
        <p:sp>
          <p:nvSpPr>
            <p:cNvPr id="61" name="TextBox 60"/>
            <p:cNvSpPr txBox="1"/>
            <p:nvPr/>
          </p:nvSpPr>
          <p:spPr bwMode="auto">
            <a:xfrm>
              <a:off x="761568" y="3200373"/>
              <a:ext cx="1981475" cy="769414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200" b="1" dirty="0" smtClean="0">
                  <a:solidFill>
                    <a:srgbClr val="FF00FF"/>
                  </a:solidFill>
                  <a:latin typeface="Arial Narrow" pitchFamily="34" charset="0"/>
                  <a:cs typeface="+mn-cs"/>
                </a:rPr>
                <a:t>EXHUSTION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200" b="1" dirty="0" smtClean="0">
                  <a:solidFill>
                    <a:srgbClr val="FF00FF"/>
                  </a:solidFill>
                  <a:latin typeface="Arial Narrow" pitchFamily="34" charset="0"/>
                  <a:cs typeface="+mn-cs"/>
                </a:rPr>
                <a:t>OF  MEDIATORS</a:t>
              </a:r>
              <a:endParaRPr lang="en-US" sz="2200" b="1" dirty="0">
                <a:solidFill>
                  <a:srgbClr val="FF00FF"/>
                </a:solidFill>
                <a:latin typeface="Arial Narrow" pitchFamily="34" charset="0"/>
                <a:cs typeface="+mn-cs"/>
              </a:endParaRPr>
            </a:p>
          </p:txBody>
        </p:sp>
        <p:cxnSp>
          <p:nvCxnSpPr>
            <p:cNvPr id="60" name="Straight Arrow Connector 59"/>
            <p:cNvCxnSpPr/>
            <p:nvPr/>
          </p:nvCxnSpPr>
          <p:spPr bwMode="auto">
            <a:xfrm rot="10800000" flipV="1">
              <a:off x="2514413" y="2293445"/>
              <a:ext cx="1373562" cy="983126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/>
          <p:cNvSpPr txBox="1">
            <a:spLocks noChangeArrowheads="1"/>
          </p:cNvSpPr>
          <p:nvPr/>
        </p:nvSpPr>
        <p:spPr bwMode="auto">
          <a:xfrm>
            <a:off x="3505200" y="3810000"/>
            <a:ext cx="2819400" cy="1695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200" b="1" dirty="0" err="1">
                <a:latin typeface="Arial Narrow" pitchFamily="34" charset="0"/>
              </a:rPr>
              <a:t>Phosphorylation</a:t>
            </a:r>
            <a:r>
              <a:rPr lang="en-US" sz="2200" b="1" dirty="0">
                <a:latin typeface="Arial Narrow" pitchFamily="34" charset="0"/>
              </a:rPr>
              <a:t> of R </a:t>
            </a:r>
            <a:r>
              <a:rPr lang="en-US" sz="2200" b="1" dirty="0" smtClean="0">
                <a:latin typeface="Arial Narrow" pitchFamily="34" charset="0"/>
              </a:rPr>
              <a:t>i.e. </a:t>
            </a:r>
            <a:r>
              <a:rPr lang="en-US" sz="2400" b="1" dirty="0" smtClean="0">
                <a:solidFill>
                  <a:srgbClr val="6600FF"/>
                </a:solidFill>
                <a:latin typeface="Arial Narrow" pitchFamily="34" charset="0"/>
              </a:rPr>
              <a:t>ß-</a:t>
            </a:r>
            <a:r>
              <a:rPr lang="en-US" sz="2400" b="1" dirty="0" err="1" smtClean="0">
                <a:solidFill>
                  <a:srgbClr val="6600FF"/>
                </a:solidFill>
                <a:latin typeface="Arial Narrow" pitchFamily="34" charset="0"/>
              </a:rPr>
              <a:t>adrenoceptors</a:t>
            </a:r>
            <a:r>
              <a:rPr lang="en-US" sz="2400" b="1" dirty="0" smtClean="0">
                <a:solidFill>
                  <a:srgbClr val="6600FF"/>
                </a:solidFill>
                <a:latin typeface="Arial Narrow" pitchFamily="34" charset="0"/>
              </a:rPr>
              <a:t> </a:t>
            </a:r>
            <a:r>
              <a:rPr lang="en-US" sz="2200" b="1" dirty="0">
                <a:latin typeface="Arial Narrow" pitchFamily="34" charset="0"/>
              </a:rPr>
              <a:t>→</a:t>
            </a:r>
            <a:r>
              <a:rPr lang="en-US" sz="2200" b="1" dirty="0">
                <a:solidFill>
                  <a:srgbClr val="6600FF"/>
                </a:solidFill>
                <a:latin typeface="Arial Narrow" pitchFamily="34" charset="0"/>
              </a:rPr>
              <a:t> </a:t>
            </a:r>
            <a:r>
              <a:rPr lang="en-US" sz="2200" b="1" dirty="0">
                <a:solidFill>
                  <a:srgbClr val="6600FF"/>
                </a:solidFill>
                <a:latin typeface="Calibri" pitchFamily="34" charset="0"/>
              </a:rPr>
              <a:t>↓ </a:t>
            </a:r>
            <a:r>
              <a:rPr lang="en-US" sz="2200" b="1" dirty="0">
                <a:latin typeface="Arial Narrow" pitchFamily="34" charset="0"/>
              </a:rPr>
              <a:t> activation of AC to related  ionic </a:t>
            </a:r>
            <a:r>
              <a:rPr lang="en-US" sz="2200" b="1" dirty="0" smtClean="0">
                <a:latin typeface="Arial Narrow" pitchFamily="34" charset="0"/>
              </a:rPr>
              <a:t>channel [functional defect]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6553200" y="3733800"/>
            <a:ext cx="2438400" cy="265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200" b="1" dirty="0">
                <a:latin typeface="Calibri" pitchFamily="34" charset="0"/>
              </a:rPr>
              <a:t>↓ </a:t>
            </a:r>
            <a:r>
              <a:rPr lang="en-US" sz="2200" b="1" dirty="0" smtClean="0">
                <a:latin typeface="Arial Narrow" pitchFamily="34" charset="0"/>
              </a:rPr>
              <a:t>number </a:t>
            </a:r>
            <a:r>
              <a:rPr lang="en-US" sz="2200" b="1" dirty="0">
                <a:latin typeface="Arial Narrow" pitchFamily="34" charset="0"/>
              </a:rPr>
              <a:t>of receptors.</a:t>
            </a:r>
          </a:p>
          <a:p>
            <a:pPr algn="ctr">
              <a:lnSpc>
                <a:spcPts val="2500"/>
              </a:lnSpc>
            </a:pPr>
            <a:r>
              <a:rPr lang="en-US" sz="2400" b="1" dirty="0" err="1">
                <a:solidFill>
                  <a:srgbClr val="6600FF"/>
                </a:solidFill>
                <a:latin typeface="Arial Narrow" pitchFamily="34" charset="0"/>
              </a:rPr>
              <a:t>Isoprenaline</a:t>
            </a:r>
            <a:r>
              <a:rPr lang="en-US" sz="2200" b="1" dirty="0">
                <a:latin typeface="Arial Narrow" pitchFamily="34" charset="0"/>
              </a:rPr>
              <a:t> activation to </a:t>
            </a:r>
            <a:r>
              <a:rPr lang="en-US" sz="2200" b="1" dirty="0">
                <a:latin typeface="Symbol" pitchFamily="18" charset="2"/>
              </a:rPr>
              <a:t>b</a:t>
            </a:r>
            <a:r>
              <a:rPr lang="en-US" sz="2200" b="1" dirty="0">
                <a:latin typeface="Arial Narrow" pitchFamily="34" charset="0"/>
              </a:rPr>
              <a:t> receptors </a:t>
            </a:r>
            <a:r>
              <a:rPr lang="en-US" sz="2200" b="1" dirty="0">
                <a:latin typeface="Calibri" pitchFamily="34" charset="0"/>
              </a:rPr>
              <a:t>→↑ R recycling by </a:t>
            </a:r>
            <a:r>
              <a:rPr lang="en-US" sz="2200" b="1" dirty="0" err="1" smtClean="0">
                <a:latin typeface="Calibri" pitchFamily="34" charset="0"/>
              </a:rPr>
              <a:t>endocytosis</a:t>
            </a:r>
            <a:r>
              <a:rPr lang="en-US" sz="2200" b="1" dirty="0" smtClean="0">
                <a:latin typeface="Calibri" pitchFamily="34" charset="0"/>
              </a:rPr>
              <a:t> [structural defect]</a:t>
            </a:r>
            <a:endParaRPr lang="en-US" sz="2200" b="1" dirty="0">
              <a:latin typeface="Arial Narrow" pitchFamily="34" charset="0"/>
            </a:endParaRPr>
          </a:p>
        </p:txBody>
      </p:sp>
      <p:grpSp>
        <p:nvGrpSpPr>
          <p:cNvPr id="43" name="Group 36"/>
          <p:cNvGrpSpPr>
            <a:grpSpLocks/>
          </p:cNvGrpSpPr>
          <p:nvPr/>
        </p:nvGrpSpPr>
        <p:grpSpPr bwMode="auto">
          <a:xfrm>
            <a:off x="123092" y="76200"/>
            <a:ext cx="3001108" cy="6248400"/>
            <a:chOff x="3790" y="92"/>
            <a:chExt cx="1832" cy="3948"/>
          </a:xfrm>
        </p:grpSpPr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  <a:lum bright="10000"/>
            </a:blip>
            <a:srcRect t="3780" r="50000" b="6772"/>
            <a:stretch>
              <a:fillRect/>
            </a:stretch>
          </p:blipFill>
          <p:spPr>
            <a:xfrm>
              <a:off x="3792" y="96"/>
              <a:ext cx="1824" cy="3941"/>
            </a:xfrm>
            <a:prstGeom prst="rect">
              <a:avLst/>
            </a:prstGeom>
          </p:spPr>
        </p:pic>
        <p:sp>
          <p:nvSpPr>
            <p:cNvPr id="45" name="Rectangle 44"/>
            <p:cNvSpPr>
              <a:spLocks noChangeArrowheads="1"/>
            </p:cNvSpPr>
            <p:nvPr/>
          </p:nvSpPr>
          <p:spPr bwMode="auto">
            <a:xfrm>
              <a:off x="5136" y="1152"/>
              <a:ext cx="480" cy="144"/>
            </a:xfrm>
            <a:prstGeom prst="rect">
              <a:avLst/>
            </a:prstGeom>
            <a:solidFill>
              <a:srgbClr val="DBCEFE"/>
            </a:solidFill>
            <a:ln w="254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CCCCFF"/>
                </a:solidFill>
                <a:latin typeface="Calibri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04800" y="6172200"/>
            <a:ext cx="2219582" cy="521732"/>
            <a:chOff x="304800" y="6172200"/>
            <a:chExt cx="2219582" cy="521732"/>
          </a:xfrm>
        </p:grpSpPr>
        <p:sp>
          <p:nvSpPr>
            <p:cNvPr id="46" name="Rectangle 45"/>
            <p:cNvSpPr/>
            <p:nvPr/>
          </p:nvSpPr>
          <p:spPr>
            <a:xfrm>
              <a:off x="304800" y="6324600"/>
              <a:ext cx="22195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solidFill>
                    <a:srgbClr val="6600FF"/>
                  </a:solidFill>
                  <a:latin typeface="Arial Narrow" pitchFamily="34" charset="0"/>
                </a:rPr>
                <a:t>BINDING ALTERATION</a:t>
              </a:r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 rot="5400000">
              <a:off x="343694" y="6285706"/>
              <a:ext cx="228600" cy="1588"/>
            </a:xfrm>
            <a:prstGeom prst="straightConnector1">
              <a:avLst/>
            </a:prstGeom>
            <a:ln w="3810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>
            <a:off x="1714577" y="5879123"/>
            <a:ext cx="2071977" cy="534118"/>
            <a:chOff x="1714577" y="5879123"/>
            <a:chExt cx="2071977" cy="534118"/>
          </a:xfrm>
        </p:grpSpPr>
        <p:cxnSp>
          <p:nvCxnSpPr>
            <p:cNvPr id="55" name="Straight Arrow Connector 54"/>
            <p:cNvCxnSpPr/>
            <p:nvPr/>
          </p:nvCxnSpPr>
          <p:spPr>
            <a:xfrm rot="5400000">
              <a:off x="1738740" y="5992629"/>
              <a:ext cx="228600" cy="1588"/>
            </a:xfrm>
            <a:prstGeom prst="straightConnector1">
              <a:avLst/>
            </a:prstGeom>
            <a:ln w="3810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tangle 58"/>
            <p:cNvSpPr/>
            <p:nvPr/>
          </p:nvSpPr>
          <p:spPr>
            <a:xfrm>
              <a:off x="1714577" y="6019800"/>
              <a:ext cx="2071977" cy="393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solidFill>
                    <a:srgbClr val="6600FF"/>
                  </a:solidFill>
                  <a:latin typeface="Arial Narrow" pitchFamily="34" charset="0"/>
                </a:rPr>
                <a:t>DOWN REGULATION</a:t>
              </a:r>
            </a:p>
          </p:txBody>
        </p: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8" presetClass="entr" presetSubtype="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/>
      <p:bldP spid="6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0" y="-12700"/>
            <a:ext cx="9205913" cy="6870700"/>
            <a:chOff x="-35" y="-4"/>
            <a:chExt cx="5799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3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-35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pic>
        <p:nvPicPr>
          <p:cNvPr id="47108" name="Picture 4" descr="http://www.colorado.edu/intphys/Class/IPHY3430-200/image/05-24.jpg"/>
          <p:cNvPicPr>
            <a:picLocks noChangeAspect="1" noChangeArrowheads="1"/>
          </p:cNvPicPr>
          <p:nvPr/>
        </p:nvPicPr>
        <p:blipFill>
          <a:blip r:embed="rId3" cstate="print"/>
          <a:srcRect l="1858" t="2532" r="2477" b="7595"/>
          <a:stretch>
            <a:fillRect/>
          </a:stretch>
        </p:blipFill>
        <p:spPr bwMode="auto">
          <a:xfrm>
            <a:off x="457200" y="541867"/>
            <a:ext cx="8077200" cy="6011333"/>
          </a:xfrm>
          <a:prstGeom prst="rect">
            <a:avLst/>
          </a:prstGeom>
          <a:noFill/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203644" y="1836559"/>
            <a:ext cx="758672" cy="231379"/>
          </a:xfrm>
          <a:prstGeom prst="rect">
            <a:avLst/>
          </a:prstGeom>
          <a:solidFill>
            <a:srgbClr val="DBCEFE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CCCCFF"/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1968" y="228600"/>
            <a:ext cx="2285242" cy="399084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ctr" fontAlgn="auto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6600FF"/>
                </a:solidFill>
                <a:latin typeface="Arial Narrow" pitchFamily="34" charset="0"/>
              </a:rPr>
              <a:t>DOWN REGULATION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3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  <a:cs typeface="Arial" pitchFamily="34" charset="0"/>
              </a:endParaRPr>
            </a:p>
          </p:txBody>
        </p:sp>
      </p:grp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58976" y="204787"/>
            <a:ext cx="2660424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7838" y="76200"/>
            <a:ext cx="16557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3925669"/>
            <a:ext cx="9144000" cy="646331"/>
          </a:xfrm>
          <a:prstGeom prst="rect">
            <a:avLst/>
          </a:prstGeom>
          <a:gradFill>
            <a:gsLst>
              <a:gs pos="17000">
                <a:schemeClr val="accent6">
                  <a:lumMod val="20000"/>
                  <a:lumOff val="80000"/>
                </a:schemeClr>
              </a:gs>
              <a:gs pos="46000">
                <a:schemeClr val="bg1"/>
              </a:gs>
              <a:gs pos="80000">
                <a:schemeClr val="accent6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</a:gradFill>
          <a:effectLst>
            <a:outerShdw blurRad="50800" dist="38100" dir="2700000" algn="tl" rotWithShape="0">
              <a:schemeClr val="tx1"/>
            </a:outerShdw>
            <a:reflection blurRad="6350" stA="50000" endA="300" endPos="90000" dist="50800" dir="5400000" sy="-100000" algn="bl" rotWithShape="0"/>
          </a:effectLst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mic Sans MS" pitchFamily="66" charset="0"/>
                <a:cs typeface="Arial" pitchFamily="34" charset="0"/>
              </a:rPr>
              <a:t>ADVERSE DRUG REACTIONS [ADR]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28600" y="5257800"/>
            <a:ext cx="8686800" cy="83820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</a:pPr>
            <a:r>
              <a:rPr lang="en-US" sz="2800" b="1">
                <a:solidFill>
                  <a:srgbClr val="5100C8"/>
                </a:solidFill>
              </a:rPr>
              <a:t>Harmful or seriously</a:t>
            </a:r>
            <a:r>
              <a:rPr lang="en-US" sz="2800">
                <a:solidFill>
                  <a:srgbClr val="5100C8"/>
                </a:solidFill>
              </a:rPr>
              <a:t> unpleasant effects occurring at doses intended for </a:t>
            </a:r>
            <a:r>
              <a:rPr lang="en-US" sz="2800" b="1">
                <a:solidFill>
                  <a:srgbClr val="5100C8"/>
                </a:solidFill>
              </a:rPr>
              <a:t>therapeutic effects.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</a:pPr>
            <a:endParaRPr lang="en-US" sz="2800">
              <a:solidFill>
                <a:srgbClr val="5100C8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-12700"/>
            <a:ext cx="9156700" cy="6870700"/>
            <a:chOff x="-4" y="-4"/>
            <a:chExt cx="5768" cy="4328"/>
          </a:xfrm>
          <a:gradFill>
            <a:gsLst>
              <a:gs pos="35000">
                <a:schemeClr val="bg1"/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5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6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  <a:cs typeface="Arial" pitchFamily="34" charset="0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gradFill>
            <a:gsLst>
              <a:gs pos="17000">
                <a:schemeClr val="accent6">
                  <a:lumMod val="20000"/>
                  <a:lumOff val="80000"/>
                </a:schemeClr>
              </a:gs>
              <a:gs pos="46000">
                <a:schemeClr val="bg1"/>
              </a:gs>
              <a:gs pos="80000">
                <a:schemeClr val="accent6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</a:gradFill>
          <a:effectLst>
            <a:outerShdw blurRad="50800" dist="38100" dir="2700000" algn="tl" rotWithShape="0">
              <a:schemeClr val="tx1"/>
            </a:outerShdw>
          </a:effectLst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2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mic Sans MS" pitchFamily="66" charset="0"/>
                <a:cs typeface="Arial" pitchFamily="34" charset="0"/>
              </a:rPr>
              <a:t>TYPES OF ADR</a:t>
            </a:r>
          </a:p>
        </p:txBody>
      </p: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152400" y="600075"/>
            <a:ext cx="1600200" cy="746125"/>
            <a:chOff x="152400" y="930277"/>
            <a:chExt cx="1600200" cy="746123"/>
          </a:xfrm>
        </p:grpSpPr>
        <p:sp>
          <p:nvSpPr>
            <p:cNvPr id="9" name="TextBox 8"/>
            <p:cNvSpPr txBox="1"/>
            <p:nvPr/>
          </p:nvSpPr>
          <p:spPr>
            <a:xfrm>
              <a:off x="152400" y="1183957"/>
              <a:ext cx="1600200" cy="492443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2060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reflection blurRad="6350" stA="50000" endA="300" endPos="55000" dir="5400000" sy="-100000" algn="bl" rotWithShape="0"/>
              <a:softEdge rad="63500"/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dirty="0">
                  <a:solidFill>
                    <a:srgbClr val="FF00FF"/>
                  </a:solidFill>
                  <a:latin typeface="Broadway" pitchFamily="82" charset="0"/>
                  <a:cs typeface="+mn-cs"/>
                </a:rPr>
                <a:t>Type A</a:t>
              </a:r>
            </a:p>
          </p:txBody>
        </p:sp>
        <p:cxnSp>
          <p:nvCxnSpPr>
            <p:cNvPr id="27" name="Straight Arrow Connector 26"/>
            <p:cNvCxnSpPr/>
            <p:nvPr/>
          </p:nvCxnSpPr>
          <p:spPr bwMode="auto">
            <a:xfrm rot="5400000">
              <a:off x="685007" y="1081883"/>
              <a:ext cx="304799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 bwMode="auto">
          <a:xfrm>
            <a:off x="152400" y="1447800"/>
            <a:ext cx="1676400" cy="46196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FF"/>
                </a:solidFill>
                <a:latin typeface="+mn-lt"/>
                <a:cs typeface="+mn-cs"/>
              </a:rPr>
              <a:t>Augmented</a:t>
            </a:r>
          </a:p>
        </p:txBody>
      </p: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3708400" y="584200"/>
            <a:ext cx="1600200" cy="762000"/>
            <a:chOff x="3810000" y="914400"/>
            <a:chExt cx="1600200" cy="762000"/>
          </a:xfrm>
        </p:grpSpPr>
        <p:sp>
          <p:nvSpPr>
            <p:cNvPr id="19" name="TextBox 18"/>
            <p:cNvSpPr txBox="1"/>
            <p:nvPr/>
          </p:nvSpPr>
          <p:spPr>
            <a:xfrm>
              <a:off x="3810000" y="1183957"/>
              <a:ext cx="1600200" cy="492443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2060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reflection blurRad="6350" stA="50000" endA="300" endPos="55000" dir="5400000" sy="-100000" algn="bl" rotWithShape="0"/>
              <a:softEdge rad="63500"/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dirty="0">
                  <a:solidFill>
                    <a:srgbClr val="FF00FF"/>
                  </a:solidFill>
                  <a:latin typeface="Broadway" pitchFamily="82" charset="0"/>
                  <a:cs typeface="+mn-cs"/>
                </a:rPr>
                <a:t>Type C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 bwMode="auto">
            <a:xfrm rot="5400000">
              <a:off x="4419601" y="1065212"/>
              <a:ext cx="304800" cy="3175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 bwMode="auto">
          <a:xfrm>
            <a:off x="3556000" y="1447800"/>
            <a:ext cx="1905000" cy="46196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FF"/>
                </a:solidFill>
                <a:latin typeface="+mn-lt"/>
                <a:cs typeface="+mn-cs"/>
              </a:rPr>
              <a:t>Continuous</a:t>
            </a:r>
          </a:p>
        </p:txBody>
      </p:sp>
      <p:grpSp>
        <p:nvGrpSpPr>
          <p:cNvPr id="8" name="Group 41"/>
          <p:cNvGrpSpPr>
            <a:grpSpLocks/>
          </p:cNvGrpSpPr>
          <p:nvPr/>
        </p:nvGrpSpPr>
        <p:grpSpPr bwMode="auto">
          <a:xfrm>
            <a:off x="7391400" y="584200"/>
            <a:ext cx="1600200" cy="762000"/>
            <a:chOff x="7391400" y="914400"/>
            <a:chExt cx="1600200" cy="762000"/>
          </a:xfrm>
        </p:grpSpPr>
        <p:sp>
          <p:nvSpPr>
            <p:cNvPr id="22" name="TextBox 21"/>
            <p:cNvSpPr txBox="1"/>
            <p:nvPr/>
          </p:nvSpPr>
          <p:spPr>
            <a:xfrm>
              <a:off x="7391400" y="1183957"/>
              <a:ext cx="1600200" cy="492443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2060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reflection blurRad="6350" stA="50000" endA="300" endPos="55000" dir="5400000" sy="-100000" algn="bl" rotWithShape="0"/>
              <a:softEdge rad="63500"/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dirty="0">
                  <a:solidFill>
                    <a:srgbClr val="FF00FF"/>
                  </a:solidFill>
                  <a:latin typeface="Broadway" pitchFamily="82" charset="0"/>
                  <a:cs typeface="+mn-cs"/>
                </a:rPr>
                <a:t>Type E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 bwMode="auto">
            <a:xfrm rot="5400000">
              <a:off x="8077994" y="1066006"/>
              <a:ext cx="3048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 bwMode="auto">
          <a:xfrm>
            <a:off x="5181600" y="4038600"/>
            <a:ext cx="1371600" cy="46037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FF"/>
                </a:solidFill>
                <a:latin typeface="Arial Narrow" pitchFamily="34" charset="0"/>
                <a:cs typeface="+mn-cs"/>
              </a:rPr>
              <a:t>Delayed</a:t>
            </a:r>
          </a:p>
        </p:txBody>
      </p:sp>
      <p:sp>
        <p:nvSpPr>
          <p:cNvPr id="43" name="TextBox 42"/>
          <p:cNvSpPr txBox="1"/>
          <p:nvPr/>
        </p:nvSpPr>
        <p:spPr bwMode="auto">
          <a:xfrm>
            <a:off x="7303325" y="1447800"/>
            <a:ext cx="1676400" cy="46196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FF"/>
                </a:solidFill>
                <a:latin typeface="Arial Narrow" pitchFamily="34" charset="0"/>
                <a:cs typeface="+mn-cs"/>
              </a:rPr>
              <a:t>End-of-Use</a:t>
            </a:r>
          </a:p>
        </p:txBody>
      </p:sp>
      <p:grpSp>
        <p:nvGrpSpPr>
          <p:cNvPr id="11" name="Group 31"/>
          <p:cNvGrpSpPr/>
          <p:nvPr/>
        </p:nvGrpSpPr>
        <p:grpSpPr>
          <a:xfrm>
            <a:off x="1530925" y="610394"/>
            <a:ext cx="1600200" cy="4190206"/>
            <a:chOff x="1530925" y="838994"/>
            <a:chExt cx="1600200" cy="3692049"/>
          </a:xfrm>
        </p:grpSpPr>
        <p:sp>
          <p:nvSpPr>
            <p:cNvPr id="10" name="TextBox 9"/>
            <p:cNvSpPr txBox="1"/>
            <p:nvPr/>
          </p:nvSpPr>
          <p:spPr bwMode="auto">
            <a:xfrm>
              <a:off x="1530925" y="4038600"/>
              <a:ext cx="1600200" cy="492443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2060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reflection blurRad="6350" stA="50000" endA="300" endPos="55000" dir="5400000" sy="-100000" algn="bl" rotWithShape="0"/>
              <a:softEdge rad="63500"/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dirty="0">
                  <a:solidFill>
                    <a:srgbClr val="FF00FF"/>
                  </a:solidFill>
                  <a:latin typeface="Broadway" pitchFamily="82" charset="0"/>
                  <a:cs typeface="+mn-cs"/>
                </a:rPr>
                <a:t>Type B</a:t>
              </a:r>
            </a:p>
          </p:txBody>
        </p:sp>
        <p:cxnSp>
          <p:nvCxnSpPr>
            <p:cNvPr id="53" name="Straight Arrow Connector 52"/>
            <p:cNvCxnSpPr/>
            <p:nvPr/>
          </p:nvCxnSpPr>
          <p:spPr bwMode="auto">
            <a:xfrm rot="5400000">
              <a:off x="1447799" y="2438400"/>
              <a:ext cx="3199606" cy="794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6096000" y="1905000"/>
            <a:ext cx="3124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  <a:cs typeface="Aharoni" pitchFamily="2" charset="-79"/>
              </a:rPr>
              <a:t>Occurs by </a:t>
            </a:r>
            <a:r>
              <a:rPr lang="en-US" sz="2200" b="1" u="sng" dirty="0" smtClean="0">
                <a:latin typeface="Arial Narrow" pitchFamily="34" charset="0"/>
                <a:cs typeface="Aharoni" pitchFamily="2" charset="-79"/>
              </a:rPr>
              <a:t>sudden stop- page</a:t>
            </a:r>
            <a:r>
              <a:rPr lang="en-US" sz="2200" b="1" dirty="0" smtClean="0">
                <a:latin typeface="Arial Narrow" pitchFamily="34" charset="0"/>
                <a:cs typeface="Aharoni" pitchFamily="2" charset="-79"/>
              </a:rPr>
              <a:t> of chronic drug use due to existing adaptive changes</a:t>
            </a:r>
            <a:endParaRPr lang="en-US" sz="2200" b="1" dirty="0">
              <a:latin typeface="Arial Narrow" pitchFamily="34" charset="0"/>
              <a:cs typeface="Aharoni" pitchFamily="2" charset="-79"/>
            </a:endParaRP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76200" y="2273300"/>
            <a:ext cx="29718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</a:rPr>
              <a:t>Occurs consequent but in excess of drug primary </a:t>
            </a:r>
            <a:r>
              <a:rPr lang="en-US" sz="2200" b="1" dirty="0">
                <a:latin typeface="Arial Narrow" pitchFamily="34" charset="0"/>
              </a:rPr>
              <a:t>pharmacological </a:t>
            </a:r>
            <a:r>
              <a:rPr lang="en-US" sz="2200" b="1" dirty="0" smtClean="0">
                <a:latin typeface="Arial Narrow" pitchFamily="34" charset="0"/>
              </a:rPr>
              <a:t>effect.</a:t>
            </a:r>
          </a:p>
          <a:p>
            <a:pPr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</a:rPr>
              <a:t>Of </a:t>
            </a:r>
            <a:r>
              <a:rPr lang="en-US" sz="2200" b="1" u="heavy" dirty="0" smtClean="0">
                <a:uFill>
                  <a:solidFill>
                    <a:srgbClr val="6600FF"/>
                  </a:solidFill>
                </a:uFill>
                <a:latin typeface="Arial Narrow" pitchFamily="34" charset="0"/>
              </a:rPr>
              <a:t>quantitative nature</a:t>
            </a:r>
            <a:endParaRPr lang="en-US" sz="2200" b="1" u="heavy" dirty="0">
              <a:uFill>
                <a:solidFill>
                  <a:srgbClr val="6600FF"/>
                </a:solidFill>
              </a:uFill>
              <a:latin typeface="Arial Narrow" pitchFamily="34" charset="0"/>
            </a:endParaRP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23750" y="5588000"/>
            <a:ext cx="584365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</a:rPr>
              <a:t>Occurs different [</a:t>
            </a:r>
            <a:r>
              <a:rPr lang="en-US" sz="2200" b="1" dirty="0" err="1" smtClean="0">
                <a:solidFill>
                  <a:srgbClr val="5100C8"/>
                </a:solidFill>
                <a:latin typeface="Arial Narrow" pitchFamily="34" charset="0"/>
              </a:rPr>
              <a:t>heterogenous</a:t>
            </a:r>
            <a:r>
              <a:rPr lang="en-US" sz="2200" b="1" dirty="0" smtClean="0">
                <a:solidFill>
                  <a:srgbClr val="5100C8"/>
                </a:solidFill>
                <a:latin typeface="Arial Narrow" pitchFamily="34" charset="0"/>
              </a:rPr>
              <a:t> / </a:t>
            </a:r>
            <a:r>
              <a:rPr lang="en-US" sz="2200" b="1" dirty="0" err="1" smtClean="0">
                <a:solidFill>
                  <a:srgbClr val="5100C8"/>
                </a:solidFill>
                <a:latin typeface="Arial Narrow" pitchFamily="34" charset="0"/>
              </a:rPr>
              <a:t>idiosyncrotic</a:t>
            </a:r>
            <a:r>
              <a:rPr lang="en-US" sz="2200" b="1" dirty="0" smtClean="0">
                <a:solidFill>
                  <a:srgbClr val="5100C8"/>
                </a:solidFill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</a:rPr>
              <a:t>] to known drug pharmacological effect. Usually due to patient’s genetic defect or immunological response.</a:t>
            </a:r>
          </a:p>
          <a:p>
            <a:pPr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</a:rPr>
              <a:t>Of </a:t>
            </a:r>
            <a:r>
              <a:rPr lang="en-US" sz="2200" b="1" u="heavy" dirty="0" smtClean="0">
                <a:uFill>
                  <a:solidFill>
                    <a:srgbClr val="6600FF"/>
                  </a:solidFill>
                </a:uFill>
                <a:latin typeface="Arial Narrow" pitchFamily="34" charset="0"/>
              </a:rPr>
              <a:t>qualitative nature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1295400" y="1828800"/>
            <a:ext cx="1676400" cy="369332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5100C8"/>
                </a:solidFill>
                <a:latin typeface="Arial Narrow" pitchFamily="34" charset="0"/>
              </a:rPr>
              <a:t>PREDICTABLE </a:t>
            </a: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3022600" y="1905000"/>
            <a:ext cx="29718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</a:rPr>
              <a:t>Occurs </a:t>
            </a:r>
            <a:r>
              <a:rPr lang="en-US" sz="2200" b="1" u="sng" dirty="0" smtClean="0">
                <a:latin typeface="Arial Narrow" pitchFamily="34" charset="0"/>
              </a:rPr>
              <a:t>during</a:t>
            </a:r>
            <a:r>
              <a:rPr lang="en-US" sz="2200" b="1" dirty="0" smtClean="0">
                <a:latin typeface="Arial Narrow" pitchFamily="34" charset="0"/>
              </a:rPr>
              <a:t> chronic drug administration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5156200" y="4508500"/>
            <a:ext cx="39878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</a:rPr>
              <a:t>Occurs after long period of time </a:t>
            </a:r>
            <a:r>
              <a:rPr lang="en-US" sz="2200" b="1" u="sng" dirty="0" smtClean="0">
                <a:latin typeface="Arial Narrow" pitchFamily="34" charset="0"/>
              </a:rPr>
              <a:t>even after drug stoppage</a:t>
            </a:r>
            <a:endParaRPr lang="en-US" sz="2200" b="1" u="sng" dirty="0">
              <a:latin typeface="Arial Narrow" pitchFamily="34" charset="0"/>
            </a:endParaRPr>
          </a:p>
        </p:txBody>
      </p:sp>
      <p:sp>
        <p:nvSpPr>
          <p:cNvPr id="67" name="TextBox 66"/>
          <p:cNvSpPr txBox="1"/>
          <p:nvPr/>
        </p:nvSpPr>
        <p:spPr bwMode="auto">
          <a:xfrm>
            <a:off x="1535875" y="4800600"/>
            <a:ext cx="1590675" cy="46037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err="1">
                <a:solidFill>
                  <a:srgbClr val="FF00FF"/>
                </a:solidFill>
                <a:latin typeface="+mn-lt"/>
                <a:cs typeface="+mn-cs"/>
              </a:rPr>
              <a:t>Bizzar</a:t>
            </a:r>
            <a:endParaRPr lang="en-US" sz="2400" b="1" dirty="0">
              <a:solidFill>
                <a:srgbClr val="FF00FF"/>
              </a:solidFill>
              <a:latin typeface="+mn-lt"/>
              <a:cs typeface="+mn-cs"/>
            </a:endParaRPr>
          </a:p>
        </p:txBody>
      </p:sp>
      <p:grpSp>
        <p:nvGrpSpPr>
          <p:cNvPr id="12" name="Group 33"/>
          <p:cNvGrpSpPr/>
          <p:nvPr/>
        </p:nvGrpSpPr>
        <p:grpSpPr>
          <a:xfrm>
            <a:off x="5156200" y="609598"/>
            <a:ext cx="1524000" cy="3360216"/>
            <a:chOff x="5486400" y="838198"/>
            <a:chExt cx="1524000" cy="3563077"/>
          </a:xfrm>
        </p:grpSpPr>
        <p:sp>
          <p:nvSpPr>
            <p:cNvPr id="21" name="TextBox 20"/>
            <p:cNvSpPr txBox="1"/>
            <p:nvPr/>
          </p:nvSpPr>
          <p:spPr bwMode="auto">
            <a:xfrm>
              <a:off x="5486400" y="3908611"/>
              <a:ext cx="1524000" cy="492664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2060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reflection blurRad="6350" stA="50000" endA="300" endPos="55000" dir="5400000" sy="-100000" algn="bl" rotWithShape="0"/>
              <a:softEdge rad="63500"/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dirty="0">
                  <a:solidFill>
                    <a:srgbClr val="FF00FF"/>
                  </a:solidFill>
                  <a:latin typeface="Broadway" pitchFamily="82" charset="0"/>
                  <a:cs typeface="+mn-cs"/>
                </a:rPr>
                <a:t>Type D</a:t>
              </a:r>
            </a:p>
          </p:txBody>
        </p:sp>
        <p:cxnSp>
          <p:nvCxnSpPr>
            <p:cNvPr id="69" name="Straight Arrow Connector 68"/>
            <p:cNvCxnSpPr/>
            <p:nvPr/>
          </p:nvCxnSpPr>
          <p:spPr bwMode="auto">
            <a:xfrm rot="16200000" flipH="1">
              <a:off x="4725893" y="2360706"/>
              <a:ext cx="3070415" cy="25399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ectangle 33"/>
          <p:cNvSpPr/>
          <p:nvPr/>
        </p:nvSpPr>
        <p:spPr>
          <a:xfrm>
            <a:off x="2641600" y="2514600"/>
            <a:ext cx="365760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200" b="1" dirty="0" smtClean="0">
                <a:solidFill>
                  <a:srgbClr val="EE00EE"/>
                </a:solidFill>
                <a:latin typeface="Arial Narrow" pitchFamily="34" charset="0"/>
              </a:rPr>
              <a:t>Osteoporosis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 ch</a:t>
            </a:r>
            <a:r>
              <a:rPr lang="en-US" sz="2200" b="1" dirty="0" smtClean="0">
                <a:latin typeface="Arial Narrow" pitchFamily="34" charset="0"/>
              </a:rPr>
              <a:t>ronic </a:t>
            </a: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corticosteroid</a:t>
            </a:r>
            <a:r>
              <a:rPr lang="en-US" sz="2200" dirty="0" smtClean="0"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</a:rPr>
              <a:t>intake</a:t>
            </a:r>
            <a:endParaRPr lang="en-US" sz="2200" dirty="0">
              <a:latin typeface="Arial Narrow" pitchFamily="34" charset="0"/>
            </a:endParaRP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2209800" y="5184775"/>
            <a:ext cx="1981200" cy="369332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5100C8"/>
                </a:solidFill>
                <a:latin typeface="Arial Narrow" pitchFamily="34" charset="0"/>
              </a:rPr>
              <a:t>UNPREDICTABLE 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5400" y="3302000"/>
            <a:ext cx="278755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solidFill>
                  <a:srgbClr val="EE00EE"/>
                </a:solidFill>
                <a:latin typeface="Arial Narrow" pitchFamily="34" charset="0"/>
              </a:rPr>
              <a:t>Hemorrhage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</a:t>
            </a:r>
            <a:r>
              <a:rPr lang="en-US" sz="2200" b="1" dirty="0" err="1" smtClean="0">
                <a:solidFill>
                  <a:srgbClr val="6600FF"/>
                </a:solidFill>
                <a:latin typeface="Arial Narrow" pitchFamily="34" charset="0"/>
              </a:rPr>
              <a:t>Warfarin</a:t>
            </a:r>
            <a:endParaRPr lang="en-US" sz="2200" dirty="0">
              <a:solidFill>
                <a:srgbClr val="5100C8"/>
              </a:solidFill>
              <a:latin typeface="Arial Narrow" pitchFamily="34" charset="0"/>
              <a:ea typeface="Times New Roman"/>
              <a:cs typeface="Times New Roman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438400" y="6350000"/>
            <a:ext cx="369364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solidFill>
                  <a:srgbClr val="EE00EE"/>
                </a:solidFill>
                <a:latin typeface="Arial Narrow" pitchFamily="34" charset="0"/>
                <a:sym typeface="Wingdings 3"/>
              </a:rPr>
              <a:t>Thrombocytopenia</a:t>
            </a:r>
            <a:r>
              <a:rPr lang="en-US" sz="2200" dirty="0" smtClean="0">
                <a:solidFill>
                  <a:srgbClr val="EE00EE"/>
                </a:solidFill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 </a:t>
            </a:r>
            <a:r>
              <a:rPr lang="en-US" sz="2200" b="1" dirty="0" err="1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Quinidine</a:t>
            </a:r>
            <a:endParaRPr lang="en-US" sz="2200" dirty="0"/>
          </a:p>
        </p:txBody>
      </p:sp>
      <p:sp>
        <p:nvSpPr>
          <p:cNvPr id="38" name="Rectangle 37"/>
          <p:cNvSpPr/>
          <p:nvPr/>
        </p:nvSpPr>
        <p:spPr>
          <a:xfrm>
            <a:off x="6096000" y="2705100"/>
            <a:ext cx="304800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200" b="1" dirty="0" smtClean="0">
                <a:solidFill>
                  <a:srgbClr val="EE00EE"/>
                </a:solidFill>
                <a:latin typeface="Arial Narrow" pitchFamily="34" charset="0"/>
              </a:rPr>
              <a:t>              ..   Withdrawal </a:t>
            </a:r>
          </a:p>
          <a:p>
            <a:pPr>
              <a:lnSpc>
                <a:spcPts val="2100"/>
              </a:lnSpc>
            </a:pPr>
            <a:r>
              <a:rPr lang="en-US" sz="2200" b="1" dirty="0" smtClean="0">
                <a:solidFill>
                  <a:srgbClr val="EE00EE"/>
                </a:solidFill>
                <a:latin typeface="Arial Narrow" pitchFamily="34" charset="0"/>
              </a:rPr>
              <a:t>syndrome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</a:t>
            </a:r>
            <a:r>
              <a:rPr lang="en-US" sz="2200" b="1" dirty="0" smtClean="0">
                <a:solidFill>
                  <a:srgbClr val="EE00EE"/>
                </a:solidFill>
                <a:latin typeface="Arial Narrow" pitchFamily="34" charset="0"/>
              </a:rPr>
              <a:t> </a:t>
            </a: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Morphine</a:t>
            </a:r>
            <a:endParaRPr lang="en-US" sz="2200" dirty="0">
              <a:latin typeface="Arial Narrow" pitchFamily="34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6400800" y="5229761"/>
            <a:ext cx="3581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  <a:spcBef>
                <a:spcPts val="1200"/>
              </a:spcBef>
              <a:buFontTx/>
              <a:buChar char="-"/>
            </a:pPr>
            <a:r>
              <a:rPr lang="en-US" sz="2400" dirty="0" smtClean="0">
                <a:solidFill>
                  <a:srgbClr val="EE00EE"/>
                </a:solidFill>
                <a:latin typeface="Bernard MT Condensed" pitchFamily="18" charset="0"/>
              </a:rPr>
              <a:t>TERATOGENICITY</a:t>
            </a:r>
            <a:r>
              <a:rPr lang="en-US" sz="2200" dirty="0" smtClean="0">
                <a:latin typeface="Arial Narrow" pitchFamily="34" charset="0"/>
              </a:rPr>
              <a:t> </a:t>
            </a:r>
            <a:r>
              <a:rPr lang="en-US" sz="2200" dirty="0" smtClean="0">
                <a:latin typeface="Arial Narrow" pitchFamily="34" charset="0"/>
                <a:sym typeface="Wingdings"/>
              </a:rPr>
              <a:t>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br>
              <a:rPr lang="en-US" sz="2000" b="1" dirty="0" smtClean="0">
                <a:latin typeface="Arial Narrow" pitchFamily="34" charset="0"/>
              </a:rPr>
            </a:br>
            <a:r>
              <a:rPr lang="en-US" sz="2000" b="1" dirty="0" smtClean="0">
                <a:latin typeface="Arial Narrow" pitchFamily="34" charset="0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  <a:latin typeface="Arial Narrow" pitchFamily="34" charset="0"/>
              </a:rPr>
              <a:t>R</a:t>
            </a:r>
            <a:r>
              <a:rPr lang="en-US" sz="2000" b="1" dirty="0" err="1" smtClean="0">
                <a:solidFill>
                  <a:srgbClr val="0000FF"/>
                </a:solidFill>
              </a:rPr>
              <a:t>etinoids</a:t>
            </a:r>
            <a:endParaRPr lang="en-US" sz="2000" b="1" dirty="0">
              <a:solidFill>
                <a:srgbClr val="0000FF"/>
              </a:solidFill>
            </a:endParaRPr>
          </a:p>
          <a:p>
            <a:pPr>
              <a:lnSpc>
                <a:spcPts val="2100"/>
              </a:lnSpc>
              <a:spcBef>
                <a:spcPts val="1200"/>
              </a:spcBef>
              <a:buFontTx/>
              <a:buChar char="-"/>
            </a:pPr>
            <a:r>
              <a:rPr lang="en-US" sz="2200" dirty="0" smtClean="0">
                <a:latin typeface="Arial Narrow" pitchFamily="34" charset="0"/>
              </a:rPr>
              <a:t> </a:t>
            </a:r>
            <a:r>
              <a:rPr lang="en-US" sz="2400" dirty="0">
                <a:solidFill>
                  <a:srgbClr val="EE00EE"/>
                </a:solidFill>
                <a:latin typeface="Bernard MT Condensed" pitchFamily="18" charset="0"/>
              </a:rPr>
              <a:t>CARCINOGENICITY</a:t>
            </a:r>
            <a:r>
              <a:rPr lang="en-US" sz="2200" dirty="0" smtClean="0">
                <a:solidFill>
                  <a:srgbClr val="EE00EE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latin typeface="Arial Narrow" pitchFamily="34" charset="0"/>
                <a:sym typeface="Wingdings"/>
              </a:rPr>
              <a:t> 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br>
              <a:rPr lang="en-US" sz="2000" b="1" dirty="0" smtClean="0">
                <a:latin typeface="Arial Narrow" pitchFamily="34" charset="0"/>
              </a:rPr>
            </a:br>
            <a:r>
              <a:rPr lang="en-US" sz="2000" b="1" dirty="0" smtClean="0">
                <a:latin typeface="Arial Narrow" pitchFamily="34" charset="0"/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  <a:latin typeface="Arial Narrow" pitchFamily="34" charset="0"/>
              </a:rPr>
              <a:t>tobacoo</a:t>
            </a:r>
            <a:r>
              <a:rPr lang="en-US" sz="2000" b="1" dirty="0" smtClean="0">
                <a:solidFill>
                  <a:srgbClr val="0000FF"/>
                </a:solidFill>
                <a:latin typeface="Arial Narrow" pitchFamily="34" charset="0"/>
              </a:rPr>
              <a:t> smoking</a:t>
            </a:r>
            <a:endParaRPr lang="en-US" sz="2000" b="1" dirty="0">
              <a:solidFill>
                <a:srgbClr val="0000FF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40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1" grpId="0" animBg="1"/>
      <p:bldP spid="37" grpId="0" animBg="1"/>
      <p:bldP spid="43" grpId="0" animBg="1"/>
      <p:bldP spid="55" grpId="0"/>
      <p:bldP spid="49" grpId="0"/>
      <p:bldP spid="50" grpId="0"/>
      <p:bldP spid="51" grpId="0" animBg="1"/>
      <p:bldP spid="61" grpId="0"/>
      <p:bldP spid="62" grpId="0"/>
      <p:bldP spid="67" grpId="0" animBg="1"/>
      <p:bldP spid="34" grpId="0"/>
      <p:bldP spid="52" grpId="0" animBg="1"/>
      <p:bldP spid="35" grpId="0"/>
      <p:bldP spid="36" grpId="0"/>
      <p:bldP spid="38" grpId="0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6584</TotalTime>
  <Words>624</Words>
  <Application>Microsoft Office PowerPoint</Application>
  <PresentationFormat>On-screen Show (4:3)</PresentationFormat>
  <Paragraphs>164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DR.Ahmed Saker 2O11</cp:lastModifiedBy>
  <cp:revision>278</cp:revision>
  <dcterms:created xsi:type="dcterms:W3CDTF">2010-09-28T15:47:12Z</dcterms:created>
  <dcterms:modified xsi:type="dcterms:W3CDTF">2014-11-09T17:24:17Z</dcterms:modified>
</cp:coreProperties>
</file>